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317"/>
  </p:notesMasterIdLst>
  <p:sldIdLst>
    <p:sldId id="291" r:id="rId2"/>
    <p:sldId id="2252" r:id="rId3"/>
    <p:sldId id="2282" r:id="rId4"/>
    <p:sldId id="2363" r:id="rId5"/>
    <p:sldId id="2826" r:id="rId6"/>
    <p:sldId id="3245" r:id="rId7"/>
    <p:sldId id="3246" r:id="rId8"/>
    <p:sldId id="3247" r:id="rId9"/>
    <p:sldId id="3248" r:id="rId10"/>
    <p:sldId id="3249" r:id="rId11"/>
    <p:sldId id="3250" r:id="rId12"/>
    <p:sldId id="3251" r:id="rId13"/>
    <p:sldId id="3252" r:id="rId14"/>
    <p:sldId id="3253" r:id="rId15"/>
    <p:sldId id="3254" r:id="rId16"/>
    <p:sldId id="3255" r:id="rId17"/>
    <p:sldId id="3256" r:id="rId18"/>
    <p:sldId id="3257" r:id="rId19"/>
    <p:sldId id="3258" r:id="rId20"/>
    <p:sldId id="3259" r:id="rId21"/>
    <p:sldId id="3284" r:id="rId22"/>
    <p:sldId id="3262" r:id="rId23"/>
    <p:sldId id="3266" r:id="rId24"/>
    <p:sldId id="3681" r:id="rId25"/>
    <p:sldId id="3267" r:id="rId26"/>
    <p:sldId id="3268" r:id="rId27"/>
    <p:sldId id="3269" r:id="rId28"/>
    <p:sldId id="3270" r:id="rId29"/>
    <p:sldId id="3271" r:id="rId30"/>
    <p:sldId id="3272" r:id="rId31"/>
    <p:sldId id="3273" r:id="rId32"/>
    <p:sldId id="3274" r:id="rId33"/>
    <p:sldId id="3275" r:id="rId34"/>
    <p:sldId id="3277" r:id="rId35"/>
    <p:sldId id="3276" r:id="rId36"/>
    <p:sldId id="3279" r:id="rId37"/>
    <p:sldId id="3280" r:id="rId38"/>
    <p:sldId id="3281" r:id="rId39"/>
    <p:sldId id="3287" r:id="rId40"/>
    <p:sldId id="3289" r:id="rId41"/>
    <p:sldId id="3290" r:id="rId42"/>
    <p:sldId id="3291" r:id="rId43"/>
    <p:sldId id="3292" r:id="rId44"/>
    <p:sldId id="3293" r:id="rId45"/>
    <p:sldId id="3295" r:id="rId46"/>
    <p:sldId id="3297" r:id="rId47"/>
    <p:sldId id="3298" r:id="rId48"/>
    <p:sldId id="3675" r:id="rId49"/>
    <p:sldId id="3300" r:id="rId50"/>
    <p:sldId id="3301" r:id="rId51"/>
    <p:sldId id="3303" r:id="rId52"/>
    <p:sldId id="3304" r:id="rId53"/>
    <p:sldId id="3305" r:id="rId54"/>
    <p:sldId id="3306" r:id="rId55"/>
    <p:sldId id="3307" r:id="rId56"/>
    <p:sldId id="3308" r:id="rId57"/>
    <p:sldId id="3309" r:id="rId58"/>
    <p:sldId id="3310" r:id="rId59"/>
    <p:sldId id="3311" r:id="rId60"/>
    <p:sldId id="3312" r:id="rId61"/>
    <p:sldId id="3313" r:id="rId62"/>
    <p:sldId id="3315" r:id="rId63"/>
    <p:sldId id="3316" r:id="rId64"/>
    <p:sldId id="3317" r:id="rId65"/>
    <p:sldId id="3318" r:id="rId66"/>
    <p:sldId id="3319" r:id="rId67"/>
    <p:sldId id="3320" r:id="rId68"/>
    <p:sldId id="3321" r:id="rId69"/>
    <p:sldId id="3322" r:id="rId70"/>
    <p:sldId id="3323" r:id="rId71"/>
    <p:sldId id="3324" r:id="rId72"/>
    <p:sldId id="3325" r:id="rId73"/>
    <p:sldId id="3326" r:id="rId74"/>
    <p:sldId id="3327" r:id="rId75"/>
    <p:sldId id="3328" r:id="rId76"/>
    <p:sldId id="3329" r:id="rId77"/>
    <p:sldId id="3330" r:id="rId78"/>
    <p:sldId id="3331" r:id="rId79"/>
    <p:sldId id="3332" r:id="rId80"/>
    <p:sldId id="3333" r:id="rId81"/>
    <p:sldId id="3334" r:id="rId82"/>
    <p:sldId id="3335" r:id="rId83"/>
    <p:sldId id="3336" r:id="rId84"/>
    <p:sldId id="3337" r:id="rId85"/>
    <p:sldId id="3338" r:id="rId86"/>
    <p:sldId id="3339" r:id="rId87"/>
    <p:sldId id="3340" r:id="rId88"/>
    <p:sldId id="3341" r:id="rId89"/>
    <p:sldId id="3342" r:id="rId90"/>
    <p:sldId id="3343" r:id="rId91"/>
    <p:sldId id="3344" r:id="rId92"/>
    <p:sldId id="3345" r:id="rId93"/>
    <p:sldId id="3346" r:id="rId94"/>
    <p:sldId id="3347" r:id="rId95"/>
    <p:sldId id="3348" r:id="rId96"/>
    <p:sldId id="3349" r:id="rId97"/>
    <p:sldId id="3350" r:id="rId98"/>
    <p:sldId id="3351" r:id="rId99"/>
    <p:sldId id="3352" r:id="rId100"/>
    <p:sldId id="3353" r:id="rId101"/>
    <p:sldId id="3354" r:id="rId102"/>
    <p:sldId id="3355" r:id="rId103"/>
    <p:sldId id="3356" r:id="rId104"/>
    <p:sldId id="3357" r:id="rId105"/>
    <p:sldId id="3358" r:id="rId106"/>
    <p:sldId id="3359" r:id="rId107"/>
    <p:sldId id="3360" r:id="rId108"/>
    <p:sldId id="3361" r:id="rId109"/>
    <p:sldId id="3362" r:id="rId110"/>
    <p:sldId id="3363" r:id="rId111"/>
    <p:sldId id="3364" r:id="rId112"/>
    <p:sldId id="3365" r:id="rId113"/>
    <p:sldId id="3366" r:id="rId114"/>
    <p:sldId id="3367" r:id="rId115"/>
    <p:sldId id="3368" r:id="rId116"/>
    <p:sldId id="3369" r:id="rId117"/>
    <p:sldId id="3370" r:id="rId118"/>
    <p:sldId id="3676" r:id="rId119"/>
    <p:sldId id="3371" r:id="rId120"/>
    <p:sldId id="3372" r:id="rId121"/>
    <p:sldId id="3373" r:id="rId122"/>
    <p:sldId id="3374" r:id="rId123"/>
    <p:sldId id="3376" r:id="rId124"/>
    <p:sldId id="3375" r:id="rId125"/>
    <p:sldId id="3377" r:id="rId126"/>
    <p:sldId id="3378" r:id="rId127"/>
    <p:sldId id="3379" r:id="rId128"/>
    <p:sldId id="3380" r:id="rId129"/>
    <p:sldId id="3381" r:id="rId130"/>
    <p:sldId id="3382" r:id="rId131"/>
    <p:sldId id="3383" r:id="rId132"/>
    <p:sldId id="3384" r:id="rId133"/>
    <p:sldId id="3385" r:id="rId134"/>
    <p:sldId id="3386" r:id="rId135"/>
    <p:sldId id="3387" r:id="rId136"/>
    <p:sldId id="3388" r:id="rId137"/>
    <p:sldId id="3389" r:id="rId138"/>
    <p:sldId id="3390" r:id="rId139"/>
    <p:sldId id="3391" r:id="rId140"/>
    <p:sldId id="3392" r:id="rId141"/>
    <p:sldId id="3677" r:id="rId142"/>
    <p:sldId id="3394" r:id="rId143"/>
    <p:sldId id="3678" r:id="rId144"/>
    <p:sldId id="3393" r:id="rId145"/>
    <p:sldId id="3395" r:id="rId146"/>
    <p:sldId id="3396" r:id="rId147"/>
    <p:sldId id="3397" r:id="rId148"/>
    <p:sldId id="3398" r:id="rId149"/>
    <p:sldId id="3399" r:id="rId150"/>
    <p:sldId id="3400" r:id="rId151"/>
    <p:sldId id="3401" r:id="rId152"/>
    <p:sldId id="3402" r:id="rId153"/>
    <p:sldId id="3403" r:id="rId154"/>
    <p:sldId id="3404" r:id="rId155"/>
    <p:sldId id="3405" r:id="rId156"/>
    <p:sldId id="3406" r:id="rId157"/>
    <p:sldId id="3407" r:id="rId158"/>
    <p:sldId id="3408" r:id="rId159"/>
    <p:sldId id="3409" r:id="rId160"/>
    <p:sldId id="3410" r:id="rId161"/>
    <p:sldId id="3411" r:id="rId162"/>
    <p:sldId id="3412" r:id="rId163"/>
    <p:sldId id="3413" r:id="rId164"/>
    <p:sldId id="3414" r:id="rId165"/>
    <p:sldId id="3415" r:id="rId166"/>
    <p:sldId id="3416" r:id="rId167"/>
    <p:sldId id="3417" r:id="rId168"/>
    <p:sldId id="3418" r:id="rId169"/>
    <p:sldId id="3419" r:id="rId170"/>
    <p:sldId id="3420" r:id="rId171"/>
    <p:sldId id="3421" r:id="rId172"/>
    <p:sldId id="3422" r:id="rId173"/>
    <p:sldId id="3423" r:id="rId174"/>
    <p:sldId id="3424" r:id="rId175"/>
    <p:sldId id="3425" r:id="rId176"/>
    <p:sldId id="3426" r:id="rId177"/>
    <p:sldId id="3427" r:id="rId178"/>
    <p:sldId id="3428" r:id="rId179"/>
    <p:sldId id="3429" r:id="rId180"/>
    <p:sldId id="3430" r:id="rId181"/>
    <p:sldId id="3431" r:id="rId182"/>
    <p:sldId id="3432" r:id="rId183"/>
    <p:sldId id="3433" r:id="rId184"/>
    <p:sldId id="3434" r:id="rId185"/>
    <p:sldId id="3435" r:id="rId186"/>
    <p:sldId id="3436" r:id="rId187"/>
    <p:sldId id="3437" r:id="rId188"/>
    <p:sldId id="3438" r:id="rId189"/>
    <p:sldId id="3439" r:id="rId190"/>
    <p:sldId id="3440" r:id="rId191"/>
    <p:sldId id="3441" r:id="rId192"/>
    <p:sldId id="3442" r:id="rId193"/>
    <p:sldId id="3443" r:id="rId194"/>
    <p:sldId id="3444" r:id="rId195"/>
    <p:sldId id="3445" r:id="rId196"/>
    <p:sldId id="3446" r:id="rId197"/>
    <p:sldId id="3447" r:id="rId198"/>
    <p:sldId id="3448" r:id="rId199"/>
    <p:sldId id="3449" r:id="rId200"/>
    <p:sldId id="3450" r:id="rId201"/>
    <p:sldId id="3451" r:id="rId202"/>
    <p:sldId id="3452" r:id="rId203"/>
    <p:sldId id="3453" r:id="rId204"/>
    <p:sldId id="3454" r:id="rId205"/>
    <p:sldId id="3455" r:id="rId206"/>
    <p:sldId id="3456" r:id="rId207"/>
    <p:sldId id="3457" r:id="rId208"/>
    <p:sldId id="3458" r:id="rId209"/>
    <p:sldId id="3459" r:id="rId210"/>
    <p:sldId id="3460" r:id="rId211"/>
    <p:sldId id="3461" r:id="rId212"/>
    <p:sldId id="3679" r:id="rId213"/>
    <p:sldId id="3462" r:id="rId214"/>
    <p:sldId id="3463" r:id="rId215"/>
    <p:sldId id="3464" r:id="rId216"/>
    <p:sldId id="3680" r:id="rId217"/>
    <p:sldId id="3465" r:id="rId218"/>
    <p:sldId id="3466" r:id="rId219"/>
    <p:sldId id="3467" r:id="rId220"/>
    <p:sldId id="3468" r:id="rId221"/>
    <p:sldId id="3469" r:id="rId222"/>
    <p:sldId id="3470" r:id="rId223"/>
    <p:sldId id="3471" r:id="rId224"/>
    <p:sldId id="3472" r:id="rId225"/>
    <p:sldId id="3473" r:id="rId226"/>
    <p:sldId id="3474" r:id="rId227"/>
    <p:sldId id="3475" r:id="rId228"/>
    <p:sldId id="3476" r:id="rId229"/>
    <p:sldId id="3477" r:id="rId230"/>
    <p:sldId id="3478" r:id="rId231"/>
    <p:sldId id="3479" r:id="rId232"/>
    <p:sldId id="3480" r:id="rId233"/>
    <p:sldId id="3481" r:id="rId234"/>
    <p:sldId id="3482" r:id="rId235"/>
    <p:sldId id="3483" r:id="rId236"/>
    <p:sldId id="3484" r:id="rId237"/>
    <p:sldId id="3485" r:id="rId238"/>
    <p:sldId id="3486" r:id="rId239"/>
    <p:sldId id="3487" r:id="rId240"/>
    <p:sldId id="3488" r:id="rId241"/>
    <p:sldId id="3489" r:id="rId242"/>
    <p:sldId id="3490" r:id="rId243"/>
    <p:sldId id="3491" r:id="rId244"/>
    <p:sldId id="3492" r:id="rId245"/>
    <p:sldId id="3493" r:id="rId246"/>
    <p:sldId id="3494" r:id="rId247"/>
    <p:sldId id="3495" r:id="rId248"/>
    <p:sldId id="3496" r:id="rId249"/>
    <p:sldId id="3497" r:id="rId250"/>
    <p:sldId id="3498" r:id="rId251"/>
    <p:sldId id="3499" r:id="rId252"/>
    <p:sldId id="3500" r:id="rId253"/>
    <p:sldId id="3501" r:id="rId254"/>
    <p:sldId id="3502" r:id="rId255"/>
    <p:sldId id="3503" r:id="rId256"/>
    <p:sldId id="3504" r:id="rId257"/>
    <p:sldId id="3505" r:id="rId258"/>
    <p:sldId id="3506" r:id="rId259"/>
    <p:sldId id="3507" r:id="rId260"/>
    <p:sldId id="3508" r:id="rId261"/>
    <p:sldId id="3509" r:id="rId262"/>
    <p:sldId id="3510" r:id="rId263"/>
    <p:sldId id="3511" r:id="rId264"/>
    <p:sldId id="3512" r:id="rId265"/>
    <p:sldId id="3513" r:id="rId266"/>
    <p:sldId id="3514" r:id="rId267"/>
    <p:sldId id="3515" r:id="rId268"/>
    <p:sldId id="3516" r:id="rId269"/>
    <p:sldId id="3517" r:id="rId270"/>
    <p:sldId id="3518" r:id="rId271"/>
    <p:sldId id="3519" r:id="rId272"/>
    <p:sldId id="3520" r:id="rId273"/>
    <p:sldId id="3521" r:id="rId274"/>
    <p:sldId id="3523" r:id="rId275"/>
    <p:sldId id="3524" r:id="rId276"/>
    <p:sldId id="3525" r:id="rId277"/>
    <p:sldId id="3526" r:id="rId278"/>
    <p:sldId id="3527" r:id="rId279"/>
    <p:sldId id="3528" r:id="rId280"/>
    <p:sldId id="3529" r:id="rId281"/>
    <p:sldId id="3530" r:id="rId282"/>
    <p:sldId id="3531" r:id="rId283"/>
    <p:sldId id="3532" r:id="rId284"/>
    <p:sldId id="3533" r:id="rId285"/>
    <p:sldId id="3534" r:id="rId286"/>
    <p:sldId id="3535" r:id="rId287"/>
    <p:sldId id="3536" r:id="rId288"/>
    <p:sldId id="3537" r:id="rId289"/>
    <p:sldId id="3538" r:id="rId290"/>
    <p:sldId id="3539" r:id="rId291"/>
    <p:sldId id="3540" r:id="rId292"/>
    <p:sldId id="3541" r:id="rId293"/>
    <p:sldId id="3542" r:id="rId294"/>
    <p:sldId id="3592" r:id="rId295"/>
    <p:sldId id="3593" r:id="rId296"/>
    <p:sldId id="3594" r:id="rId297"/>
    <p:sldId id="3595" r:id="rId298"/>
    <p:sldId id="3596" r:id="rId299"/>
    <p:sldId id="3597" r:id="rId300"/>
    <p:sldId id="3598" r:id="rId301"/>
    <p:sldId id="3599" r:id="rId302"/>
    <p:sldId id="3600" r:id="rId303"/>
    <p:sldId id="3601" r:id="rId304"/>
    <p:sldId id="3602" r:id="rId305"/>
    <p:sldId id="3603" r:id="rId306"/>
    <p:sldId id="3604" r:id="rId307"/>
    <p:sldId id="3605" r:id="rId308"/>
    <p:sldId id="3606" r:id="rId309"/>
    <p:sldId id="3607" r:id="rId310"/>
    <p:sldId id="3608" r:id="rId311"/>
    <p:sldId id="3609" r:id="rId312"/>
    <p:sldId id="3610" r:id="rId313"/>
    <p:sldId id="3611" r:id="rId314"/>
    <p:sldId id="2689" r:id="rId315"/>
    <p:sldId id="2690" r:id="rId316"/>
  </p:sldIdLst>
  <p:sldSz cx="9902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8AC18A-1011-48CB-8492-9F868CF7B34D}">
          <p14:sldIdLst>
            <p14:sldId id="291"/>
            <p14:sldId id="2252"/>
            <p14:sldId id="2282"/>
          </p14:sldIdLst>
        </p14:section>
        <p14:section name="Unit 1" id="{EF77ECDB-CDF4-447C-9C63-5ADBDC6690FD}">
          <p14:sldIdLst>
            <p14:sldId id="2363"/>
            <p14:sldId id="2826"/>
            <p14:sldId id="3245"/>
            <p14:sldId id="3246"/>
            <p14:sldId id="3247"/>
            <p14:sldId id="3248"/>
            <p14:sldId id="3249"/>
            <p14:sldId id="3250"/>
            <p14:sldId id="3251"/>
            <p14:sldId id="3252"/>
            <p14:sldId id="3253"/>
            <p14:sldId id="3254"/>
            <p14:sldId id="3255"/>
            <p14:sldId id="3256"/>
            <p14:sldId id="3257"/>
            <p14:sldId id="3258"/>
            <p14:sldId id="3259"/>
            <p14:sldId id="3284"/>
            <p14:sldId id="3262"/>
            <p14:sldId id="3266"/>
            <p14:sldId id="3681"/>
            <p14:sldId id="3267"/>
            <p14:sldId id="3268"/>
            <p14:sldId id="3269"/>
            <p14:sldId id="3270"/>
            <p14:sldId id="3271"/>
            <p14:sldId id="3272"/>
            <p14:sldId id="3273"/>
            <p14:sldId id="3274"/>
            <p14:sldId id="3275"/>
            <p14:sldId id="3277"/>
            <p14:sldId id="3276"/>
            <p14:sldId id="3279"/>
            <p14:sldId id="3280"/>
            <p14:sldId id="3281"/>
            <p14:sldId id="3287"/>
            <p14:sldId id="3289"/>
            <p14:sldId id="3290"/>
            <p14:sldId id="3291"/>
            <p14:sldId id="3292"/>
            <p14:sldId id="3293"/>
            <p14:sldId id="3295"/>
            <p14:sldId id="3297"/>
            <p14:sldId id="3298"/>
            <p14:sldId id="3675"/>
            <p14:sldId id="3300"/>
            <p14:sldId id="3301"/>
            <p14:sldId id="3303"/>
            <p14:sldId id="3304"/>
            <p14:sldId id="3305"/>
            <p14:sldId id="3306"/>
            <p14:sldId id="3307"/>
            <p14:sldId id="3308"/>
            <p14:sldId id="3309"/>
            <p14:sldId id="3310"/>
            <p14:sldId id="3311"/>
            <p14:sldId id="3312"/>
            <p14:sldId id="3313"/>
            <p14:sldId id="3315"/>
            <p14:sldId id="3316"/>
            <p14:sldId id="3317"/>
            <p14:sldId id="3318"/>
            <p14:sldId id="3319"/>
            <p14:sldId id="3320"/>
            <p14:sldId id="3321"/>
            <p14:sldId id="3322"/>
            <p14:sldId id="3323"/>
            <p14:sldId id="3324"/>
            <p14:sldId id="3325"/>
            <p14:sldId id="3326"/>
            <p14:sldId id="3327"/>
            <p14:sldId id="3328"/>
            <p14:sldId id="3329"/>
            <p14:sldId id="3330"/>
            <p14:sldId id="3331"/>
            <p14:sldId id="3332"/>
            <p14:sldId id="3333"/>
            <p14:sldId id="3334"/>
            <p14:sldId id="3335"/>
            <p14:sldId id="3336"/>
            <p14:sldId id="3337"/>
            <p14:sldId id="3338"/>
            <p14:sldId id="3339"/>
            <p14:sldId id="3340"/>
            <p14:sldId id="3341"/>
            <p14:sldId id="3342"/>
            <p14:sldId id="3343"/>
            <p14:sldId id="3344"/>
            <p14:sldId id="3345"/>
            <p14:sldId id="3346"/>
            <p14:sldId id="3347"/>
            <p14:sldId id="3348"/>
            <p14:sldId id="3349"/>
            <p14:sldId id="3350"/>
            <p14:sldId id="3351"/>
            <p14:sldId id="3352"/>
            <p14:sldId id="3353"/>
            <p14:sldId id="3354"/>
            <p14:sldId id="3355"/>
            <p14:sldId id="3356"/>
            <p14:sldId id="3357"/>
            <p14:sldId id="3358"/>
            <p14:sldId id="3359"/>
            <p14:sldId id="3360"/>
            <p14:sldId id="3361"/>
            <p14:sldId id="3362"/>
            <p14:sldId id="3363"/>
            <p14:sldId id="3364"/>
            <p14:sldId id="3365"/>
            <p14:sldId id="3366"/>
            <p14:sldId id="3367"/>
            <p14:sldId id="3368"/>
            <p14:sldId id="3369"/>
            <p14:sldId id="3370"/>
            <p14:sldId id="3676"/>
            <p14:sldId id="3371"/>
            <p14:sldId id="3372"/>
            <p14:sldId id="3373"/>
            <p14:sldId id="3374"/>
            <p14:sldId id="3376"/>
            <p14:sldId id="3375"/>
            <p14:sldId id="3377"/>
            <p14:sldId id="3378"/>
            <p14:sldId id="3379"/>
            <p14:sldId id="3380"/>
            <p14:sldId id="3381"/>
            <p14:sldId id="3382"/>
            <p14:sldId id="3383"/>
            <p14:sldId id="3384"/>
            <p14:sldId id="3385"/>
            <p14:sldId id="3386"/>
            <p14:sldId id="3387"/>
            <p14:sldId id="3388"/>
            <p14:sldId id="3389"/>
            <p14:sldId id="3390"/>
            <p14:sldId id="3391"/>
            <p14:sldId id="3392"/>
            <p14:sldId id="3677"/>
            <p14:sldId id="3394"/>
            <p14:sldId id="3678"/>
            <p14:sldId id="3393"/>
            <p14:sldId id="3395"/>
            <p14:sldId id="3396"/>
            <p14:sldId id="3397"/>
            <p14:sldId id="3398"/>
            <p14:sldId id="3399"/>
            <p14:sldId id="3400"/>
            <p14:sldId id="3401"/>
            <p14:sldId id="3402"/>
            <p14:sldId id="3403"/>
            <p14:sldId id="3404"/>
            <p14:sldId id="3405"/>
            <p14:sldId id="3406"/>
            <p14:sldId id="3407"/>
            <p14:sldId id="3408"/>
            <p14:sldId id="3409"/>
            <p14:sldId id="3410"/>
            <p14:sldId id="3411"/>
            <p14:sldId id="3412"/>
            <p14:sldId id="3413"/>
            <p14:sldId id="3414"/>
            <p14:sldId id="3415"/>
            <p14:sldId id="3416"/>
            <p14:sldId id="3417"/>
            <p14:sldId id="3418"/>
            <p14:sldId id="3419"/>
            <p14:sldId id="3420"/>
            <p14:sldId id="3421"/>
            <p14:sldId id="3422"/>
            <p14:sldId id="3423"/>
            <p14:sldId id="3424"/>
            <p14:sldId id="3425"/>
            <p14:sldId id="3426"/>
            <p14:sldId id="3427"/>
            <p14:sldId id="3428"/>
            <p14:sldId id="3429"/>
            <p14:sldId id="3430"/>
            <p14:sldId id="3431"/>
            <p14:sldId id="3432"/>
            <p14:sldId id="3433"/>
            <p14:sldId id="3434"/>
            <p14:sldId id="3435"/>
            <p14:sldId id="3436"/>
            <p14:sldId id="3437"/>
            <p14:sldId id="3438"/>
            <p14:sldId id="3439"/>
            <p14:sldId id="3440"/>
            <p14:sldId id="3441"/>
            <p14:sldId id="3442"/>
            <p14:sldId id="3443"/>
          </p14:sldIdLst>
        </p14:section>
        <p14:section name="Unit 2" id="{733831E7-DB1E-4850-AA69-4D36B01E7AF8}">
          <p14:sldIdLst>
            <p14:sldId id="3444"/>
            <p14:sldId id="3445"/>
            <p14:sldId id="3446"/>
            <p14:sldId id="3447"/>
            <p14:sldId id="3448"/>
            <p14:sldId id="3449"/>
            <p14:sldId id="3450"/>
            <p14:sldId id="3451"/>
            <p14:sldId id="3452"/>
            <p14:sldId id="3453"/>
            <p14:sldId id="3454"/>
            <p14:sldId id="3455"/>
            <p14:sldId id="3456"/>
            <p14:sldId id="3457"/>
            <p14:sldId id="3458"/>
            <p14:sldId id="3459"/>
            <p14:sldId id="3460"/>
            <p14:sldId id="3461"/>
            <p14:sldId id="3679"/>
            <p14:sldId id="3462"/>
            <p14:sldId id="3463"/>
            <p14:sldId id="3464"/>
            <p14:sldId id="3680"/>
            <p14:sldId id="3465"/>
            <p14:sldId id="3466"/>
            <p14:sldId id="3467"/>
            <p14:sldId id="3468"/>
            <p14:sldId id="3469"/>
            <p14:sldId id="3470"/>
            <p14:sldId id="3471"/>
            <p14:sldId id="3472"/>
            <p14:sldId id="3473"/>
            <p14:sldId id="3474"/>
            <p14:sldId id="3475"/>
            <p14:sldId id="3476"/>
            <p14:sldId id="3477"/>
            <p14:sldId id="3478"/>
            <p14:sldId id="3479"/>
            <p14:sldId id="3480"/>
            <p14:sldId id="3481"/>
            <p14:sldId id="3482"/>
            <p14:sldId id="3483"/>
            <p14:sldId id="3484"/>
            <p14:sldId id="3485"/>
            <p14:sldId id="3486"/>
            <p14:sldId id="3487"/>
            <p14:sldId id="3488"/>
            <p14:sldId id="3489"/>
            <p14:sldId id="3490"/>
            <p14:sldId id="3491"/>
            <p14:sldId id="3492"/>
            <p14:sldId id="3493"/>
            <p14:sldId id="3494"/>
            <p14:sldId id="3495"/>
            <p14:sldId id="3496"/>
            <p14:sldId id="3497"/>
            <p14:sldId id="3498"/>
            <p14:sldId id="3499"/>
            <p14:sldId id="3500"/>
            <p14:sldId id="3501"/>
            <p14:sldId id="3502"/>
            <p14:sldId id="3503"/>
            <p14:sldId id="3504"/>
            <p14:sldId id="3505"/>
            <p14:sldId id="3506"/>
            <p14:sldId id="3507"/>
            <p14:sldId id="3508"/>
            <p14:sldId id="3509"/>
            <p14:sldId id="3510"/>
            <p14:sldId id="3511"/>
            <p14:sldId id="3512"/>
          </p14:sldIdLst>
        </p14:section>
        <p14:section name="Unit 3" id="{7952FC69-47DA-4307-AED5-0F358A912050}">
          <p14:sldIdLst>
            <p14:sldId id="3513"/>
            <p14:sldId id="3514"/>
            <p14:sldId id="3515"/>
            <p14:sldId id="3516"/>
            <p14:sldId id="3517"/>
            <p14:sldId id="3518"/>
            <p14:sldId id="3519"/>
            <p14:sldId id="3520"/>
            <p14:sldId id="3521"/>
            <p14:sldId id="3523"/>
            <p14:sldId id="3524"/>
            <p14:sldId id="3525"/>
            <p14:sldId id="3526"/>
            <p14:sldId id="3527"/>
            <p14:sldId id="3528"/>
            <p14:sldId id="3529"/>
            <p14:sldId id="3530"/>
            <p14:sldId id="3531"/>
            <p14:sldId id="3532"/>
            <p14:sldId id="3533"/>
            <p14:sldId id="3534"/>
            <p14:sldId id="3535"/>
            <p14:sldId id="3536"/>
            <p14:sldId id="3537"/>
            <p14:sldId id="3538"/>
            <p14:sldId id="3539"/>
            <p14:sldId id="3540"/>
            <p14:sldId id="3541"/>
            <p14:sldId id="3542"/>
            <p14:sldId id="3592"/>
            <p14:sldId id="3593"/>
            <p14:sldId id="3594"/>
            <p14:sldId id="3595"/>
            <p14:sldId id="3596"/>
            <p14:sldId id="3597"/>
            <p14:sldId id="3598"/>
            <p14:sldId id="3599"/>
            <p14:sldId id="3600"/>
            <p14:sldId id="3601"/>
            <p14:sldId id="3602"/>
            <p14:sldId id="3603"/>
            <p14:sldId id="3604"/>
            <p14:sldId id="3605"/>
            <p14:sldId id="3606"/>
            <p14:sldId id="3607"/>
            <p14:sldId id="3608"/>
            <p14:sldId id="3609"/>
            <p14:sldId id="3610"/>
            <p14:sldId id="3611"/>
            <p14:sldId id="2689"/>
            <p14:sldId id="2690"/>
          </p14:sldIdLst>
        </p14:section>
      </p14:sectionLst>
    </p:ext>
    <p:ext uri="{EFAFB233-063F-42B5-8137-9DF3F51BA10A}">
      <p15:sldGuideLst xmlns:p15="http://schemas.microsoft.com/office/powerpoint/2012/main">
        <p15:guide id="2" orient="horz" pos="777" userDrawn="1">
          <p15:clr>
            <a:srgbClr val="A4A3A4"/>
          </p15:clr>
        </p15:guide>
        <p15:guide id="3" orient="horz" pos="1071" userDrawn="1">
          <p15:clr>
            <a:srgbClr val="A4A3A4"/>
          </p15:clr>
        </p15:guide>
        <p15:guide id="4" pos="3119">
          <p15:clr>
            <a:srgbClr val="A4A3A4"/>
          </p15:clr>
        </p15:guide>
        <p15:guide id="5" pos="420" userDrawn="1">
          <p15:clr>
            <a:srgbClr val="A4A3A4"/>
          </p15:clr>
        </p15:guide>
        <p15:guide id="7" pos="284" userDrawn="1">
          <p15:clr>
            <a:srgbClr val="A4A3A4"/>
          </p15:clr>
        </p15:guide>
        <p15:guide id="8" orient="horz" pos="1207" userDrawn="1">
          <p15:clr>
            <a:srgbClr val="A4A3A4"/>
          </p15:clr>
        </p15:guide>
        <p15:guide id="9" pos="5886" userDrawn="1">
          <p15:clr>
            <a:srgbClr val="A4A3A4"/>
          </p15:clr>
        </p15:guide>
        <p15:guide id="10" orient="horz" pos="2160" userDrawn="1">
          <p15:clr>
            <a:srgbClr val="A4A3A4"/>
          </p15:clr>
        </p15:guide>
        <p15:guide id="11" orient="horz" pos="1117" userDrawn="1">
          <p15:clr>
            <a:srgbClr val="A4A3A4"/>
          </p15:clr>
        </p15:guide>
        <p15:guide id="12" pos="352" userDrawn="1">
          <p15:clr>
            <a:srgbClr val="A4A3A4"/>
          </p15:clr>
        </p15:guide>
        <p15:guide id="13" pos="5954" userDrawn="1">
          <p15:clr>
            <a:srgbClr val="A4A3A4"/>
          </p15:clr>
        </p15:guide>
        <p15:guide id="14" orient="horz" pos="867" userDrawn="1">
          <p15:clr>
            <a:srgbClr val="A4A3A4"/>
          </p15:clr>
        </p15:guide>
        <p15:guide id="15" orient="horz" pos="1298" userDrawn="1">
          <p15:clr>
            <a:srgbClr val="A4A3A4"/>
          </p15:clr>
        </p15:guide>
        <p15:guide id="17" pos="534" userDrawn="1">
          <p15:clr>
            <a:srgbClr val="A4A3A4"/>
          </p15:clr>
        </p15:guide>
        <p15:guide id="19" orient="horz" pos="3997" userDrawn="1">
          <p15:clr>
            <a:srgbClr val="A4A3A4"/>
          </p15:clr>
        </p15:guide>
        <p15:guide id="20" orient="horz" pos="100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Reed" initials="MR" lastIdx="2" clrIdx="0">
    <p:extLst>
      <p:ext uri="{19B8F6BF-5375-455C-9EA6-DF929625EA0E}">
        <p15:presenceInfo xmlns:p15="http://schemas.microsoft.com/office/powerpoint/2012/main" userId="Michelle Reed" providerId="None"/>
      </p:ext>
    </p:extLst>
  </p:cmAuthor>
  <p:cmAuthor id="2" name="Lee Ji Yeon" initials="LJY" lastIdx="1" clrIdx="1">
    <p:extLst>
      <p:ext uri="{19B8F6BF-5375-455C-9EA6-DF929625EA0E}">
        <p15:presenceInfo xmlns:p15="http://schemas.microsoft.com/office/powerpoint/2012/main" userId="5dadc81c46e5d47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29A0"/>
    <a:srgbClr val="C03148"/>
    <a:srgbClr val="F7F7F7"/>
    <a:srgbClr val="249C24"/>
    <a:srgbClr val="FF9539"/>
    <a:srgbClr val="2178B4"/>
    <a:srgbClr val="397780"/>
    <a:srgbClr val="578C83"/>
    <a:srgbClr val="46A0B1"/>
    <a:srgbClr val="C0C4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109B02-751B-4F57-BC89-11F541F95EFD}" v="2033" dt="2023-03-06T00:06:53.477"/>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80710" autoAdjust="0"/>
  </p:normalViewPr>
  <p:slideViewPr>
    <p:cSldViewPr>
      <p:cViewPr varScale="1">
        <p:scale>
          <a:sx n="70" d="100"/>
          <a:sy n="70" d="100"/>
        </p:scale>
        <p:origin x="1603" y="53"/>
      </p:cViewPr>
      <p:guideLst>
        <p:guide orient="horz" pos="777"/>
        <p:guide orient="horz" pos="1071"/>
        <p:guide pos="3119"/>
        <p:guide pos="420"/>
        <p:guide pos="284"/>
        <p:guide orient="horz" pos="1207"/>
        <p:guide pos="5886"/>
        <p:guide orient="horz" pos="2160"/>
        <p:guide orient="horz" pos="1117"/>
        <p:guide pos="352"/>
        <p:guide pos="5954"/>
        <p:guide orient="horz" pos="867"/>
        <p:guide orient="horz" pos="1298"/>
        <p:guide pos="534"/>
        <p:guide orient="horz" pos="3997"/>
        <p:guide orient="horz" pos="1003"/>
      </p:guideLst>
    </p:cSldViewPr>
  </p:slideViewPr>
  <p:notesTextViewPr>
    <p:cViewPr>
      <p:scale>
        <a:sx n="100" d="100"/>
        <a:sy n="100" d="100"/>
      </p:scale>
      <p:origin x="0" y="0"/>
    </p:cViewPr>
  </p:notesTextViewPr>
  <p:sorterViewPr>
    <p:cViewPr>
      <p:scale>
        <a:sx n="97" d="100"/>
        <a:sy n="97" d="100"/>
      </p:scale>
      <p:origin x="0" y="-115762"/>
    </p:cViewPr>
  </p:sorter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notesMaster" Target="notesMasters/notesMaster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commentAuthors" Target="commentAuthor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viewProps" Target="view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theme" Target="theme/theme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판매</c:v>
                </c:pt>
              </c:strCache>
            </c:strRef>
          </c:tx>
          <c:spPr>
            <a:solidFill>
              <a:schemeClr val="tx1">
                <a:lumMod val="75000"/>
                <a:lumOff val="25000"/>
              </a:schemeClr>
            </a:solidFill>
          </c:spPr>
          <c:dPt>
            <c:idx val="0"/>
            <c:bubble3D val="0"/>
            <c:spPr>
              <a:solidFill>
                <a:srgbClr val="1F77B4"/>
              </a:solidFill>
              <a:ln w="19050">
                <a:solidFill>
                  <a:schemeClr val="lt1"/>
                </a:solidFill>
              </a:ln>
              <a:effectLst/>
            </c:spPr>
            <c:extLst>
              <c:ext xmlns:c16="http://schemas.microsoft.com/office/drawing/2014/chart" uri="{C3380CC4-5D6E-409C-BE32-E72D297353CC}">
                <c16:uniqueId val="{00000003-0823-4E9C-B57D-B19230B243B9}"/>
              </c:ext>
            </c:extLst>
          </c:dPt>
          <c:dPt>
            <c:idx val="1"/>
            <c:bubble3D val="0"/>
            <c:spPr>
              <a:solidFill>
                <a:srgbClr val="2CA02C"/>
              </a:solidFill>
              <a:ln w="19050">
                <a:solidFill>
                  <a:schemeClr val="lt1"/>
                </a:solidFill>
              </a:ln>
              <a:effectLst/>
            </c:spPr>
            <c:extLst>
              <c:ext xmlns:c16="http://schemas.microsoft.com/office/drawing/2014/chart" uri="{C3380CC4-5D6E-409C-BE32-E72D297353CC}">
                <c16:uniqueId val="{00000004-0823-4E9C-B57D-B19230B243B9}"/>
              </c:ext>
            </c:extLst>
          </c:dPt>
          <c:dPt>
            <c:idx val="2"/>
            <c:bubble3D val="0"/>
            <c:spPr>
              <a:solidFill>
                <a:srgbClr val="FF7F0E"/>
              </a:solidFill>
              <a:ln w="19050">
                <a:solidFill>
                  <a:schemeClr val="lt1"/>
                </a:solidFill>
              </a:ln>
              <a:effectLst/>
            </c:spPr>
            <c:extLst>
              <c:ext xmlns:c16="http://schemas.microsoft.com/office/drawing/2014/chart" uri="{C3380CC4-5D6E-409C-BE32-E72D297353CC}">
                <c16:uniqueId val="{00000002-0823-4E9C-B57D-B19230B243B9}"/>
              </c:ext>
            </c:extLst>
          </c:dPt>
          <c:dLbls>
            <c:dLbl>
              <c:idx val="1"/>
              <c:layout>
                <c:manualLayout>
                  <c:x val="4.1982386029992914E-2"/>
                  <c:y val="5.0311216469753053E-3"/>
                </c:manualLayout>
              </c:layout>
              <c:dLblPos val="bestFit"/>
              <c:showLegendKey val="0"/>
              <c:showVal val="0"/>
              <c:showCatName val="1"/>
              <c:showSerName val="0"/>
              <c:showPercent val="0"/>
              <c:showBubbleSize val="0"/>
              <c:extLst>
                <c:ext xmlns:c15="http://schemas.microsoft.com/office/drawing/2012/chart" uri="{CE6537A1-D6FC-4f65-9D91-7224C49458BB}">
                  <c15:layout>
                    <c:manualLayout>
                      <c:w val="0.22481582744968875"/>
                      <c:h val="0.17342276317123878"/>
                    </c:manualLayout>
                  </c15:layout>
                </c:ext>
                <c:ext xmlns:c16="http://schemas.microsoft.com/office/drawing/2014/chart" uri="{C3380CC4-5D6E-409C-BE32-E72D297353CC}">
                  <c16:uniqueId val="{00000004-0823-4E9C-B57D-B19230B243B9}"/>
                </c:ext>
              </c:extLst>
            </c:dLbl>
            <c:spPr>
              <a:noFill/>
              <a:ln>
                <a:no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amsungOne 400" panose="020B0503030303020204" pitchFamily="34" charset="0"/>
                    <a:ea typeface="SamsungOne 400" panose="020B0503030303020204" pitchFamily="34" charset="0"/>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a:noFill/>
                  <a:ln>
                    <a:noFill/>
                  </a:ln>
                </c15:spPr>
              </c:ext>
            </c:extLst>
          </c:dLbls>
          <c:cat>
            <c:strRef>
              <c:f>Sheet1!$A$2:$A$4</c:f>
              <c:strCache>
                <c:ptCount val="3"/>
                <c:pt idx="0">
                  <c:v>setosa</c:v>
                </c:pt>
                <c:pt idx="1">
                  <c:v>versicolor</c:v>
                </c:pt>
                <c:pt idx="2">
                  <c:v>virginica</c:v>
                </c:pt>
              </c:strCache>
            </c:strRef>
          </c:cat>
          <c:val>
            <c:numRef>
              <c:f>Sheet1!$B$2:$B$4</c:f>
              <c:numCache>
                <c:formatCode>0.00%</c:formatCode>
                <c:ptCount val="3"/>
                <c:pt idx="0">
                  <c:v>0.33300000000000002</c:v>
                </c:pt>
                <c:pt idx="1">
                  <c:v>0.33300000000000002</c:v>
                </c:pt>
                <c:pt idx="2">
                  <c:v>0.33300000000000002</c:v>
                </c:pt>
              </c:numCache>
            </c:numRef>
          </c:val>
          <c:extLst>
            <c:ext xmlns:c16="http://schemas.microsoft.com/office/drawing/2014/chart" uri="{C3380CC4-5D6E-409C-BE32-E72D297353CC}">
              <c16:uniqueId val="{00000000-0823-4E9C-B57D-B19230B243B9}"/>
            </c:ext>
          </c:extLst>
        </c:ser>
        <c:dLbls>
          <c:dLblPos val="ctr"/>
          <c:showLegendKey val="0"/>
          <c:showVal val="0"/>
          <c:showCatName val="1"/>
          <c:showSerName val="0"/>
          <c:showPercent val="0"/>
          <c:showBubbleSize val="0"/>
          <c:showLeaderLines val="1"/>
        </c:dLbls>
        <c:firstSliceAng val="19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SamsungOne 400" panose="020B0503030303020204" pitchFamily="34" charset="0"/>
          <a:ea typeface="SamsungOne 400" panose="020B0503030303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2023-04-06</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82563" y="539750"/>
            <a:ext cx="6527800" cy="4521200"/>
          </a:xfrm>
        </p:spPr>
      </p:sp>
      <p:sp>
        <p:nvSpPr>
          <p:cNvPr id="3" name="슬라이드 노트 개체 틀 2"/>
          <p:cNvSpPr>
            <a:spLocks noGrp="1"/>
          </p:cNvSpPr>
          <p:nvPr>
            <p:ph type="body" idx="1"/>
          </p:nvPr>
        </p:nvSpPr>
        <p:spPr>
          <a:xfrm>
            <a:off x="679768" y="5376929"/>
            <a:ext cx="5438140" cy="3805211"/>
          </a:xfrm>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574271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Có ba loại máy học chính.
Khi biến phản hồi Y và "mẫu" mục tiêu được đưa ra, chúng ta có thể áp dụng Học có giám sát. 
Khi biến phản hồi Y không tồn tại, chúng ta nên áp dụng Học không giám sát để tìm ra mẫu ẩn. 
Mặc dù rất phù hợp, việc học củng cố sẽ không được đề cập trong khóa học này. 
Có thể có nhiều tiêu chí khác nhau để phân loại phương pháp phân tích dữ liệu dựa trên học máy tùy thuộc vào các quan điểm khác nhau, nhưng nói chung, nó được phân loại thành Học có giám sát và Học không giám sát tùy thuộc vào sự hiện diện của các biến khách quan (hoặc biến phản hồi, giá trị mục tiêu đầu ra), và nó cũng được phân loại thêm thành việc học củng cố và bán Học có giám sát,  v.v.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a:t>
            </a:fld>
            <a:endParaRPr lang="ko-KR" altLang="en-US"/>
          </a:p>
        </p:txBody>
      </p:sp>
    </p:spTree>
    <p:extLst>
      <p:ext uri="{BB962C8B-B14F-4D97-AF65-F5344CB8AC3E}">
        <p14:creationId xmlns:p14="http://schemas.microsoft.com/office/powerpoint/2010/main" val="3533350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100</a:t>
            </a:fld>
            <a:endParaRPr lang="ko-KR" altLang="en-US"/>
          </a:p>
        </p:txBody>
      </p:sp>
    </p:spTree>
    <p:extLst>
      <p:ext uri="{BB962C8B-B14F-4D97-AF65-F5344CB8AC3E}">
        <p14:creationId xmlns:p14="http://schemas.microsoft.com/office/powerpoint/2010/main" val="16074881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101</a:t>
            </a:fld>
            <a:endParaRPr lang="ko-KR" altLang="en-US"/>
          </a:p>
        </p:txBody>
      </p:sp>
    </p:spTree>
    <p:extLst>
      <p:ext uri="{BB962C8B-B14F-4D97-AF65-F5344CB8AC3E}">
        <p14:creationId xmlns:p14="http://schemas.microsoft.com/office/powerpoint/2010/main" val="22619940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102</a:t>
            </a:fld>
            <a:endParaRPr lang="ko-KR" altLang="en-US"/>
          </a:p>
        </p:txBody>
      </p:sp>
    </p:spTree>
    <p:extLst>
      <p:ext uri="{BB962C8B-B14F-4D97-AF65-F5344CB8AC3E}">
        <p14:creationId xmlns:p14="http://schemas.microsoft.com/office/powerpoint/2010/main" val="26508917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103</a:t>
            </a:fld>
            <a:endParaRPr lang="ko-KR" altLang="en-US"/>
          </a:p>
        </p:txBody>
      </p:sp>
    </p:spTree>
    <p:extLst>
      <p:ext uri="{BB962C8B-B14F-4D97-AF65-F5344CB8AC3E}">
        <p14:creationId xmlns:p14="http://schemas.microsoft.com/office/powerpoint/2010/main" val="23971245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104</a:t>
            </a:fld>
            <a:endParaRPr lang="ko-KR" altLang="en-US"/>
          </a:p>
        </p:txBody>
      </p:sp>
    </p:spTree>
    <p:extLst>
      <p:ext uri="{BB962C8B-B14F-4D97-AF65-F5344CB8AC3E}">
        <p14:creationId xmlns:p14="http://schemas.microsoft.com/office/powerpoint/2010/main" val="171730719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105</a:t>
            </a:fld>
            <a:endParaRPr lang="ko-KR" altLang="en-US"/>
          </a:p>
        </p:txBody>
      </p:sp>
    </p:spTree>
    <p:extLst>
      <p:ext uri="{BB962C8B-B14F-4D97-AF65-F5344CB8AC3E}">
        <p14:creationId xmlns:p14="http://schemas.microsoft.com/office/powerpoint/2010/main" val="59450283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106</a:t>
            </a:fld>
            <a:endParaRPr lang="ko-KR" altLang="en-US"/>
          </a:p>
        </p:txBody>
      </p:sp>
    </p:spTree>
    <p:extLst>
      <p:ext uri="{BB962C8B-B14F-4D97-AF65-F5344CB8AC3E}">
        <p14:creationId xmlns:p14="http://schemas.microsoft.com/office/powerpoint/2010/main" val="170136424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107</a:t>
            </a:fld>
            <a:endParaRPr lang="ko-KR" altLang="en-US"/>
          </a:p>
        </p:txBody>
      </p:sp>
    </p:spTree>
    <p:extLst>
      <p:ext uri="{BB962C8B-B14F-4D97-AF65-F5344CB8AC3E}">
        <p14:creationId xmlns:p14="http://schemas.microsoft.com/office/powerpoint/2010/main" val="5132207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108</a:t>
            </a:fld>
            <a:endParaRPr lang="ko-KR" altLang="en-US"/>
          </a:p>
        </p:txBody>
      </p:sp>
    </p:spTree>
    <p:extLst>
      <p:ext uri="{BB962C8B-B14F-4D97-AF65-F5344CB8AC3E}">
        <p14:creationId xmlns:p14="http://schemas.microsoft.com/office/powerpoint/2010/main" val="387414587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109</a:t>
            </a:fld>
            <a:endParaRPr lang="ko-KR" altLang="en-US"/>
          </a:p>
        </p:txBody>
      </p:sp>
    </p:spTree>
    <p:extLst>
      <p:ext uri="{BB962C8B-B14F-4D97-AF65-F5344CB8AC3E}">
        <p14:creationId xmlns:p14="http://schemas.microsoft.com/office/powerpoint/2010/main" val="1899482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quy trình Học máy được minh họa.</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a:t>
            </a:fld>
            <a:endParaRPr lang="ko-KR" altLang="en-US"/>
          </a:p>
        </p:txBody>
      </p:sp>
    </p:spTree>
    <p:extLst>
      <p:ext uri="{BB962C8B-B14F-4D97-AF65-F5344CB8AC3E}">
        <p14:creationId xmlns:p14="http://schemas.microsoft.com/office/powerpoint/2010/main" val="188293971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110</a:t>
            </a:fld>
            <a:endParaRPr lang="ko-KR" altLang="en-US"/>
          </a:p>
        </p:txBody>
      </p:sp>
    </p:spTree>
    <p:extLst>
      <p:ext uri="{BB962C8B-B14F-4D97-AF65-F5344CB8AC3E}">
        <p14:creationId xmlns:p14="http://schemas.microsoft.com/office/powerpoint/2010/main" val="230921288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111</a:t>
            </a:fld>
            <a:endParaRPr lang="ko-KR" altLang="en-US"/>
          </a:p>
        </p:txBody>
      </p:sp>
    </p:spTree>
    <p:extLst>
      <p:ext uri="{BB962C8B-B14F-4D97-AF65-F5344CB8AC3E}">
        <p14:creationId xmlns:p14="http://schemas.microsoft.com/office/powerpoint/2010/main" val="202881431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112</a:t>
            </a:fld>
            <a:endParaRPr lang="ko-KR" altLang="en-US"/>
          </a:p>
        </p:txBody>
      </p:sp>
    </p:spTree>
    <p:extLst>
      <p:ext uri="{BB962C8B-B14F-4D97-AF65-F5344CB8AC3E}">
        <p14:creationId xmlns:p14="http://schemas.microsoft.com/office/powerpoint/2010/main" val="37733275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113</a:t>
            </a:fld>
            <a:endParaRPr lang="ko-KR" altLang="en-US"/>
          </a:p>
        </p:txBody>
      </p:sp>
    </p:spTree>
    <p:extLst>
      <p:ext uri="{BB962C8B-B14F-4D97-AF65-F5344CB8AC3E}">
        <p14:creationId xmlns:p14="http://schemas.microsoft.com/office/powerpoint/2010/main" val="327579035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114</a:t>
            </a:fld>
            <a:endParaRPr lang="ko-KR" altLang="en-US"/>
          </a:p>
        </p:txBody>
      </p:sp>
    </p:spTree>
    <p:extLst>
      <p:ext uri="{BB962C8B-B14F-4D97-AF65-F5344CB8AC3E}">
        <p14:creationId xmlns:p14="http://schemas.microsoft.com/office/powerpoint/2010/main" val="133781573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115</a:t>
            </a:fld>
            <a:endParaRPr lang="ko-KR" altLang="en-US"/>
          </a:p>
        </p:txBody>
      </p:sp>
    </p:spTree>
    <p:extLst>
      <p:ext uri="{BB962C8B-B14F-4D97-AF65-F5344CB8AC3E}">
        <p14:creationId xmlns:p14="http://schemas.microsoft.com/office/powerpoint/2010/main" val="378397906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116</a:t>
            </a:fld>
            <a:endParaRPr lang="ko-KR" altLang="en-US"/>
          </a:p>
        </p:txBody>
      </p:sp>
    </p:spTree>
    <p:extLst>
      <p:ext uri="{BB962C8B-B14F-4D97-AF65-F5344CB8AC3E}">
        <p14:creationId xmlns:p14="http://schemas.microsoft.com/office/powerpoint/2010/main" val="372865207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117</a:t>
            </a:fld>
            <a:endParaRPr lang="ko-KR" altLang="en-US"/>
          </a:p>
        </p:txBody>
      </p:sp>
    </p:spTree>
    <p:extLst>
      <p:ext uri="{BB962C8B-B14F-4D97-AF65-F5344CB8AC3E}">
        <p14:creationId xmlns:p14="http://schemas.microsoft.com/office/powerpoint/2010/main" val="275453401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118</a:t>
            </a:fld>
            <a:endParaRPr lang="ko-KR" altLang="en-US"/>
          </a:p>
        </p:txBody>
      </p:sp>
    </p:spTree>
    <p:extLst>
      <p:ext uri="{BB962C8B-B14F-4D97-AF65-F5344CB8AC3E}">
        <p14:creationId xmlns:p14="http://schemas.microsoft.com/office/powerpoint/2010/main" val="309399766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119</a:t>
            </a:fld>
            <a:endParaRPr lang="ko-KR" altLang="en-US"/>
          </a:p>
        </p:txBody>
      </p:sp>
    </p:spTree>
    <p:extLst>
      <p:ext uri="{BB962C8B-B14F-4D97-AF65-F5344CB8AC3E}">
        <p14:creationId xmlns:p14="http://schemas.microsoft.com/office/powerpoint/2010/main" val="2652537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Trong bảng này, chúng tôi tóm tắt các thuật toán học máy; một số trong số chúng được giám sát và một số trong số chúng không được giám sát.</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a:t>
            </a:fld>
            <a:endParaRPr lang="ko-KR" altLang="en-US"/>
          </a:p>
        </p:txBody>
      </p:sp>
    </p:spTree>
    <p:extLst>
      <p:ext uri="{BB962C8B-B14F-4D97-AF65-F5344CB8AC3E}">
        <p14:creationId xmlns:p14="http://schemas.microsoft.com/office/powerpoint/2010/main" val="142561161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80287653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vi-VN" altLang="ko-KR" sz="1200" b="0" i="0" kern="1200" dirty="0">
                <a:solidFill>
                  <a:schemeClr val="tx1"/>
                </a:solidFill>
                <a:effectLst/>
                <a:latin typeface="+mn-lt"/>
                <a:ea typeface="+mn-ea"/>
                <a:cs typeface="+mn-cs"/>
              </a:rPr>
              <a:t>Đôi khi, nhiệm vụ khó khăn nhất trong việc giải quyết các bài toán của Học máy là tìm một công cụ ước tính phù hợp với nhiệm vụ.
Các loại công cụ ước tính khác nhau phù hợp với các loại dữ liệu và vấn đề khác nhau.
Biểu đồ dòng chảy ở trên được thiết kế để cung cấp các hướng dẫn ngắn gọn liên quan đến các phương thức để tiếp cận vấn đề với các công cụ ước tính được sử dụng cho dữ liệu</a:t>
            </a:r>
            <a:r>
              <a:rPr lang="en-US" altLang="ko-KR" sz="1200" b="0" i="0" kern="1200" dirty="0">
                <a:solidFill>
                  <a:schemeClr val="tx1"/>
                </a:solidFill>
                <a:effectLst/>
                <a:latin typeface="+mn-lt"/>
                <a:ea typeface="+mn-ea"/>
                <a:cs typeface="+mn-cs"/>
              </a:rPr>
              <a:t>.</a:t>
            </a:r>
          </a:p>
          <a:p>
            <a:endParaRPr lang="en-US" altLang="ko-KR"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121</a:t>
            </a:fld>
            <a:endParaRPr lang="ko-KR" altLang="en-US"/>
          </a:p>
        </p:txBody>
      </p:sp>
    </p:spTree>
    <p:extLst>
      <p:ext uri="{BB962C8B-B14F-4D97-AF65-F5344CB8AC3E}">
        <p14:creationId xmlns:p14="http://schemas.microsoft.com/office/powerpoint/2010/main" val="23870429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Tìm hiểu quy trình tổng thể của Học máy trong khi thực hành phân tích phân loại liên quan đến bộ dữ liệu mống mắt. Được coi là kinh thánh của máy học nhập môn, dữ liệu mống mắt là một bộ dữ liệu mở được sử dụng thường xuyên nhất.</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122</a:t>
            </a:fld>
            <a:endParaRPr lang="ko-KR" altLang="en-US"/>
          </a:p>
        </p:txBody>
      </p:sp>
    </p:spTree>
    <p:extLst>
      <p:ext uri="{BB962C8B-B14F-4D97-AF65-F5344CB8AC3E}">
        <p14:creationId xmlns:p14="http://schemas.microsoft.com/office/powerpoint/2010/main" val="289461092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123</a:t>
            </a:fld>
            <a:endParaRPr lang="ko-KR" altLang="en-US"/>
          </a:p>
        </p:txBody>
      </p:sp>
    </p:spTree>
    <p:extLst>
      <p:ext uri="{BB962C8B-B14F-4D97-AF65-F5344CB8AC3E}">
        <p14:creationId xmlns:p14="http://schemas.microsoft.com/office/powerpoint/2010/main" val="183290560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Kiến thức chuyên môn chứa dữ liệu việc học về một lĩnh vực chuyên bệt nào đó gọi là kiến thức chuyên ngành.
Kiến thức chuyên ngành bao gồm kiến thức nền chung về một lĩnh vực nhất định và cả ý nghĩa của từng biến thể.
Đối với vấn đề thực hành này, nó là đủ để biết các loại khác nhau của loại thực vật</a:t>
            </a:r>
            <a:r>
              <a:rPr lang="en-US" altLang="ko-KR" dirty="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124</a:t>
            </a:fld>
            <a:endParaRPr lang="ko-KR" altLang="en-US"/>
          </a:p>
        </p:txBody>
      </p:sp>
    </p:spTree>
    <p:extLst>
      <p:ext uri="{BB962C8B-B14F-4D97-AF65-F5344CB8AC3E}">
        <p14:creationId xmlns:p14="http://schemas.microsoft.com/office/powerpoint/2010/main" val="376723278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125</a:t>
            </a:fld>
            <a:endParaRPr lang="ko-KR" altLang="en-US"/>
          </a:p>
        </p:txBody>
      </p:sp>
    </p:spTree>
    <p:extLst>
      <p:ext uri="{BB962C8B-B14F-4D97-AF65-F5344CB8AC3E}">
        <p14:creationId xmlns:p14="http://schemas.microsoft.com/office/powerpoint/2010/main" val="311659763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126</a:t>
            </a:fld>
            <a:endParaRPr lang="ko-KR" altLang="en-US"/>
          </a:p>
        </p:txBody>
      </p:sp>
    </p:spTree>
    <p:extLst>
      <p:ext uri="{BB962C8B-B14F-4D97-AF65-F5344CB8AC3E}">
        <p14:creationId xmlns:p14="http://schemas.microsoft.com/office/powerpoint/2010/main" val="124228722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Practice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Học</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máy</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from the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Bài</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2 and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Bài</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3 of </a:t>
            </a:r>
            <a:r>
              <a:rPr lang="vi-VN" altLang="ko-KR" sz="1200" dirty="0">
                <a:solidFill>
                  <a:schemeClr val="tx1">
                    <a:lumMod val="85000"/>
                    <a:lumOff val="15000"/>
                  </a:schemeClr>
                </a:solidFill>
                <a:latin typeface="SamsungOne 400" panose="020B0503030303020204" pitchFamily="34" charset="0"/>
                <a:ea typeface="SamsungOne 400" panose="020B0503030303020204" pitchFamily="34" charset="0"/>
              </a:rPr>
              <a:t>Chương</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3.</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127</a:t>
            </a:fld>
            <a:endParaRPr lang="ko-KR" altLang="en-US"/>
          </a:p>
        </p:txBody>
      </p:sp>
    </p:spTree>
    <p:extLst>
      <p:ext uri="{BB962C8B-B14F-4D97-AF65-F5344CB8AC3E}">
        <p14:creationId xmlns:p14="http://schemas.microsoft.com/office/powerpoint/2010/main" val="399351461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128</a:t>
            </a:fld>
            <a:endParaRPr lang="ko-KR" altLang="en-US"/>
          </a:p>
        </p:txBody>
      </p:sp>
    </p:spTree>
    <p:extLst>
      <p:ext uri="{BB962C8B-B14F-4D97-AF65-F5344CB8AC3E}">
        <p14:creationId xmlns:p14="http://schemas.microsoft.com/office/powerpoint/2010/main" val="13038738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129</a:t>
            </a:fld>
            <a:endParaRPr lang="ko-KR" altLang="en-US"/>
          </a:p>
        </p:txBody>
      </p:sp>
    </p:spTree>
    <p:extLst>
      <p:ext uri="{BB962C8B-B14F-4D97-AF65-F5344CB8AC3E}">
        <p14:creationId xmlns:p14="http://schemas.microsoft.com/office/powerpoint/2010/main" val="729974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chúng ta phân biệt rõ “Tham số” và “Siêu tham số”.</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Tham số là các giá trị “đã học” từ dữ liệu.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Ngược lại, Siêu tham số là những điều kiện do người thực hiện đặt ra để tối ưu hiệu suất.</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a:t>
            </a:fld>
            <a:endParaRPr lang="ko-KR" altLang="en-US"/>
          </a:p>
        </p:txBody>
      </p:sp>
    </p:spTree>
    <p:extLst>
      <p:ext uri="{BB962C8B-B14F-4D97-AF65-F5344CB8AC3E}">
        <p14:creationId xmlns:p14="http://schemas.microsoft.com/office/powerpoint/2010/main" val="312223383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130</a:t>
            </a:fld>
            <a:endParaRPr lang="ko-KR" altLang="en-US"/>
          </a:p>
        </p:txBody>
      </p:sp>
    </p:spTree>
    <p:extLst>
      <p:ext uri="{BB962C8B-B14F-4D97-AF65-F5344CB8AC3E}">
        <p14:creationId xmlns:p14="http://schemas.microsoft.com/office/powerpoint/2010/main" val="210053758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131</a:t>
            </a:fld>
            <a:endParaRPr lang="ko-KR" altLang="en-US"/>
          </a:p>
        </p:txBody>
      </p:sp>
    </p:spTree>
    <p:extLst>
      <p:ext uri="{BB962C8B-B14F-4D97-AF65-F5344CB8AC3E}">
        <p14:creationId xmlns:p14="http://schemas.microsoft.com/office/powerpoint/2010/main" val="343559114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132</a:t>
            </a:fld>
            <a:endParaRPr lang="ko-KR" altLang="en-US"/>
          </a:p>
        </p:txBody>
      </p:sp>
    </p:spTree>
    <p:extLst>
      <p:ext uri="{BB962C8B-B14F-4D97-AF65-F5344CB8AC3E}">
        <p14:creationId xmlns:p14="http://schemas.microsoft.com/office/powerpoint/2010/main" val="86019664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133</a:t>
            </a:fld>
            <a:endParaRPr lang="ko-KR" altLang="en-US"/>
          </a:p>
        </p:txBody>
      </p:sp>
    </p:spTree>
    <p:extLst>
      <p:ext uri="{BB962C8B-B14F-4D97-AF65-F5344CB8AC3E}">
        <p14:creationId xmlns:p14="http://schemas.microsoft.com/office/powerpoint/2010/main" val="14583767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134</a:t>
            </a:fld>
            <a:endParaRPr lang="ko-KR" altLang="en-US"/>
          </a:p>
        </p:txBody>
      </p:sp>
    </p:spTree>
    <p:extLst>
      <p:ext uri="{BB962C8B-B14F-4D97-AF65-F5344CB8AC3E}">
        <p14:creationId xmlns:p14="http://schemas.microsoft.com/office/powerpoint/2010/main" val="175483524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135</a:t>
            </a:fld>
            <a:endParaRPr lang="ko-KR" altLang="en-US"/>
          </a:p>
        </p:txBody>
      </p:sp>
    </p:spTree>
    <p:extLst>
      <p:ext uri="{BB962C8B-B14F-4D97-AF65-F5344CB8AC3E}">
        <p14:creationId xmlns:p14="http://schemas.microsoft.com/office/powerpoint/2010/main" val="16628405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136</a:t>
            </a:fld>
            <a:endParaRPr lang="ko-KR" altLang="en-US"/>
          </a:p>
        </p:txBody>
      </p:sp>
    </p:spTree>
    <p:extLst>
      <p:ext uri="{BB962C8B-B14F-4D97-AF65-F5344CB8AC3E}">
        <p14:creationId xmlns:p14="http://schemas.microsoft.com/office/powerpoint/2010/main" val="95408082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137</a:t>
            </a:fld>
            <a:endParaRPr lang="ko-KR" altLang="en-US"/>
          </a:p>
        </p:txBody>
      </p:sp>
    </p:spTree>
    <p:extLst>
      <p:ext uri="{BB962C8B-B14F-4D97-AF65-F5344CB8AC3E}">
        <p14:creationId xmlns:p14="http://schemas.microsoft.com/office/powerpoint/2010/main" val="107300949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138</a:t>
            </a:fld>
            <a:endParaRPr lang="ko-KR" altLang="en-US"/>
          </a:p>
        </p:txBody>
      </p:sp>
    </p:spTree>
    <p:extLst>
      <p:ext uri="{BB962C8B-B14F-4D97-AF65-F5344CB8AC3E}">
        <p14:creationId xmlns:p14="http://schemas.microsoft.com/office/powerpoint/2010/main" val="112158762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139</a:t>
            </a:fld>
            <a:endParaRPr lang="ko-KR" altLang="en-US"/>
          </a:p>
        </p:txBody>
      </p:sp>
    </p:spTree>
    <p:extLst>
      <p:ext uri="{BB962C8B-B14F-4D97-AF65-F5344CB8AC3E}">
        <p14:creationId xmlns:p14="http://schemas.microsoft.com/office/powerpoint/2010/main" val="3204975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9617476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140</a:t>
            </a:fld>
            <a:endParaRPr lang="ko-KR" altLang="en-US"/>
          </a:p>
        </p:txBody>
      </p:sp>
    </p:spTree>
    <p:extLst>
      <p:ext uri="{BB962C8B-B14F-4D97-AF65-F5344CB8AC3E}">
        <p14:creationId xmlns:p14="http://schemas.microsoft.com/office/powerpoint/2010/main" val="38369625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141</a:t>
            </a:fld>
            <a:endParaRPr lang="ko-KR" altLang="en-US"/>
          </a:p>
        </p:txBody>
      </p:sp>
    </p:spTree>
    <p:extLst>
      <p:ext uri="{BB962C8B-B14F-4D97-AF65-F5344CB8AC3E}">
        <p14:creationId xmlns:p14="http://schemas.microsoft.com/office/powerpoint/2010/main" val="425595310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mn-lt"/>
                <a:ea typeface="+mn-ea"/>
                <a:cs typeface="+mn-cs"/>
              </a:rPr>
              <a:t>Bởi vì độ dài hộp của sepal_length và sepal_width ngắn, có thể suy ra rằng xu hướng tập trung dữ liệu của hai dữ liệu là cao. Outlier được phát hiện ở sepal_width và chiều dài hộp dài của petal_length và petal_width chỉ ra rằng dữ liệu được phân phối rộng rãi hơn. 
</a:t>
            </a:r>
            <a:r>
              <a:rPr lang="en-US" altLang="ko-KR" sz="1200" b="0" i="0" kern="1200" dirty="0">
                <a:solidFill>
                  <a:schemeClr val="tx1"/>
                </a:solidFill>
                <a:effectLst/>
                <a:latin typeface="+mn-lt"/>
                <a:ea typeface="+mn-ea"/>
                <a:cs typeface="+mn-cs"/>
              </a:rPr>
              <a:t>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142</a:t>
            </a:fld>
            <a:endParaRPr lang="ko-KR" altLang="en-US"/>
          </a:p>
        </p:txBody>
      </p:sp>
    </p:spTree>
    <p:extLst>
      <p:ext uri="{BB962C8B-B14F-4D97-AF65-F5344CB8AC3E}">
        <p14:creationId xmlns:p14="http://schemas.microsoft.com/office/powerpoint/2010/main" val="169294110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143</a:t>
            </a:fld>
            <a:endParaRPr lang="ko-KR" altLang="en-US"/>
          </a:p>
        </p:txBody>
      </p:sp>
    </p:spTree>
    <p:extLst>
      <p:ext uri="{BB962C8B-B14F-4D97-AF65-F5344CB8AC3E}">
        <p14:creationId xmlns:p14="http://schemas.microsoft.com/office/powerpoint/2010/main" val="358176638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indent="0">
              <a:spcAft>
                <a:spcPts val="800"/>
              </a:spcAft>
              <a:buClr>
                <a:srgbClr val="193EB0"/>
              </a:buClr>
              <a:buFont typeface="SamsungOne 400" panose="020B0503030303020204" pitchFamily="34" charset="0"/>
              <a:buNone/>
            </a:pPr>
            <a:r>
              <a:rPr lang="vi-VN" altLang="ko-KR" sz="1200" dirty="0">
                <a:solidFill>
                  <a:prstClr val="black">
                    <a:lumMod val="85000"/>
                    <a:lumOff val="15000"/>
                  </a:prstClr>
                </a:solidFill>
                <a:latin typeface="SamsungOne 400" panose="020B0503030303020204" pitchFamily="34" charset="0"/>
                <a:ea typeface="SamsungOne 400" panose="020B0503030303020204" pitchFamily="34" charset="0"/>
              </a:rPr>
              <a:t>Tần suất của khoảng cách lớp trung bình là cao đối với Petal_width và nó trở nên thấp hơn khi nó lệch ra xa trung tâm. Trong biểu đồ hộp, chiều dài hộp của sepal_width ngắn vì nhiều dữ liệu được tổng hợp ở mức trung bình. Trong trường hợp của Petal_length, tần suất của khoảng lớp trung bình cao, nhưng có rất nhiều dữ liệu về khoảng lớp bên trái. Trong biểu đồ hộp, hộp của Petal_length dài đến cuối vì có nhiều dữ liệu ở các giá trị thấp hơn.</a:t>
            </a: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144</a:t>
            </a:fld>
            <a:endParaRPr lang="ko-KR" altLang="en-US"/>
          </a:p>
        </p:txBody>
      </p:sp>
    </p:spTree>
    <p:extLst>
      <p:ext uri="{BB962C8B-B14F-4D97-AF65-F5344CB8AC3E}">
        <p14:creationId xmlns:p14="http://schemas.microsoft.com/office/powerpoint/2010/main" val="410269346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145</a:t>
            </a:fld>
            <a:endParaRPr lang="ko-KR" altLang="en-US"/>
          </a:p>
        </p:txBody>
      </p:sp>
    </p:spTree>
    <p:extLst>
      <p:ext uri="{BB962C8B-B14F-4D97-AF65-F5344CB8AC3E}">
        <p14:creationId xmlns:p14="http://schemas.microsoft.com/office/powerpoint/2010/main" val="205019064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solidFill>
                  <a:prstClr val="black">
                    <a:lumMod val="85000"/>
                    <a:lumOff val="15000"/>
                  </a:prstClr>
                </a:solidFill>
                <a:latin typeface="SamsungOne 400" panose="020B0503030303020204" pitchFamily="34" charset="0"/>
                <a:ea typeface="SamsungOne 400" panose="020B0503030303020204" pitchFamily="34" charset="0"/>
              </a:rPr>
              <a:t>setosa được tổng hợp bằng cách rõ ràng là đi chệch khỏi các lớp khác. Phân loại có thể bằng cách vẽ một đường tưởng tượng và setosa sẽ được phân loại là một mô hình tuyến tính. Đối với Vers màu và virginica, có vẻ như rất khó để phân loại chúng bằng cách vẽ một đường thẳng vì chúng được trộn lẫn trong biểu đồ hoàn chỉnh với các đặc điểm sepal_width và sepal_length. Tuy nhiên, ngay cả khi nó có vẻ hơi mơ hồ, chúng có thể được phân loại trong các biểu đồ khác.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146</a:t>
            </a:fld>
            <a:endParaRPr lang="ko-KR" altLang="en-US"/>
          </a:p>
        </p:txBody>
      </p:sp>
    </p:spTree>
    <p:extLst>
      <p:ext uri="{BB962C8B-B14F-4D97-AF65-F5344CB8AC3E}">
        <p14:creationId xmlns:p14="http://schemas.microsoft.com/office/powerpoint/2010/main" val="396188425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147</a:t>
            </a:fld>
            <a:endParaRPr lang="ko-KR" altLang="en-US"/>
          </a:p>
        </p:txBody>
      </p:sp>
    </p:spTree>
    <p:extLst>
      <p:ext uri="{BB962C8B-B14F-4D97-AF65-F5344CB8AC3E}">
        <p14:creationId xmlns:p14="http://schemas.microsoft.com/office/powerpoint/2010/main" val="7997767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148</a:t>
            </a:fld>
            <a:endParaRPr lang="ko-KR" altLang="en-US"/>
          </a:p>
        </p:txBody>
      </p:sp>
    </p:spTree>
    <p:extLst>
      <p:ext uri="{BB962C8B-B14F-4D97-AF65-F5344CB8AC3E}">
        <p14:creationId xmlns:p14="http://schemas.microsoft.com/office/powerpoint/2010/main" val="369443577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149</a:t>
            </a:fld>
            <a:endParaRPr lang="ko-KR" altLang="en-US"/>
          </a:p>
        </p:txBody>
      </p:sp>
    </p:spTree>
    <p:extLst>
      <p:ext uri="{BB962C8B-B14F-4D97-AF65-F5344CB8AC3E}">
        <p14:creationId xmlns:p14="http://schemas.microsoft.com/office/powerpoint/2010/main" val="523403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Façade pattern là một trong những mẫu thiết kế công nghệ phần mềm, được sử dụng phổ biến trong lập trình hướng đối tượng. Mặt tiền có nghĩa là mặt trước của tòa nhà và nó là đối tượng cung cấp giao diện đơn giản hóa liên quan đến mã khác lớn hơn trong phần mềm, chẳng hạn như thư viện lớp, v.v.</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a:t>
            </a:fld>
            <a:endParaRPr lang="ko-KR" altLang="en-US"/>
          </a:p>
        </p:txBody>
      </p:sp>
    </p:spTree>
    <p:extLst>
      <p:ext uri="{BB962C8B-B14F-4D97-AF65-F5344CB8AC3E}">
        <p14:creationId xmlns:p14="http://schemas.microsoft.com/office/powerpoint/2010/main" val="317230279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150</a:t>
            </a:fld>
            <a:endParaRPr lang="ko-KR" altLang="en-US"/>
          </a:p>
        </p:txBody>
      </p:sp>
    </p:spTree>
    <p:extLst>
      <p:ext uri="{BB962C8B-B14F-4D97-AF65-F5344CB8AC3E}">
        <p14:creationId xmlns:p14="http://schemas.microsoft.com/office/powerpoint/2010/main" val="234567315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solidFill>
                  <a:prstClr val="black">
                    <a:lumMod val="85000"/>
                    <a:lumOff val="15000"/>
                  </a:prstClr>
                </a:solidFill>
                <a:latin typeface="SamsungOne 400" panose="020B0503030303020204" pitchFamily="34" charset="0"/>
                <a:ea typeface="SamsungOne 400" panose="020B0503030303020204" pitchFamily="34" charset="0"/>
              </a:rPr>
              <a:t>Trước khi khởi động Học máy, hãy chia bộ dữ liệu thành dữ liệu huấn luyện và dữ liệu performance test. Mục tiêu cuối cùng của Học máy là tạo ra một mô hình tổng quát để nó có thể dự đoán chính xác dữ liệu mới. Nếu đánh giá hiệu suất với dữ liệu được sử dụng trong việc học, khả năng làm đúng là rất cao vì mô hình đã quen thuộc với tính năng dữ liệu nhất định. Để đánh giá đáng tin cậy, hãy tách bộ dữ liệu kiểm tra hiệu suất khỏi bộ dữ liệu huấn luyện. Bởi vì nó là sự phân tách dữ liệu, nó được gọi là giữ ra phương thức.
Chia bộ dữ liệu huấn luyện và kiểm tra hiệu suất bộ dữ liệu với chức năng train_test_split của sklearn. Phân loại dữ liệu huấn luyện là 'huấn luyện' và dữ liệu kiểm tra hiệu suất là 'test'. X là tính năng của bộ dữ liệu, và y là mục tiêu. Để phân tích dữ liệu có cấu trúc, hãy chỉ ra DataFrame bằng chữ in hoa và Chuỗi có chữ thường. Tùy chọn test_size=0,33 tách 33% tổng dữ liệu dưới dạng bộ thử nghiệm. random_state=42 là một tùy chọn được sử dụng để tạo ra kết quả có thể tái tạo cho bài toán thực hành. Nếu không chỉ định random_state, bộ dữ liệu để chuyển đổi sẽ khác nhau mỗi lần</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151</a:t>
            </a:fld>
            <a:endParaRPr lang="ko-KR" altLang="en-US"/>
          </a:p>
        </p:txBody>
      </p:sp>
    </p:spTree>
    <p:extLst>
      <p:ext uri="{BB962C8B-B14F-4D97-AF65-F5344CB8AC3E}">
        <p14:creationId xmlns:p14="http://schemas.microsoft.com/office/powerpoint/2010/main" val="80891648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mn-lt"/>
                <a:ea typeface="+mn-ea"/>
                <a:cs typeface="+mn-cs"/>
              </a:rPr>
              <a:t>Chọn một thuật toán phù hợp dựa trên kết quả phân tích dữ liệu. Do các đặc trưng của dữ liệu có tính phân biệt cao nên không có tiêu chuẩn tuyệt đối trong việc lựa chọn thuật toán. Hầu hết thời gian, thuật toán được chọn dựa trên kiến thức chuyên môn thu được từ nhiều phân tích. Hiểu các tính năng của thuật toán là rất quan trọng để giảm thiểu thử và sai. Trong bài toán thực hành này, hãy sử dụng bộ phân loại Cây quyết định.</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152</a:t>
            </a:fld>
            <a:endParaRPr lang="ko-KR" altLang="en-US"/>
          </a:p>
        </p:txBody>
      </p:sp>
    </p:spTree>
    <p:extLst>
      <p:ext uri="{BB962C8B-B14F-4D97-AF65-F5344CB8AC3E}">
        <p14:creationId xmlns:p14="http://schemas.microsoft.com/office/powerpoint/2010/main" val="356074513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153</a:t>
            </a:fld>
            <a:endParaRPr lang="ko-KR" altLang="en-US"/>
          </a:p>
        </p:txBody>
      </p:sp>
    </p:spTree>
    <p:extLst>
      <p:ext uri="{BB962C8B-B14F-4D97-AF65-F5344CB8AC3E}">
        <p14:creationId xmlns:p14="http://schemas.microsoft.com/office/powerpoint/2010/main" val="397579223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#Gini tạp chất hoặc entropy</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 Sự khác biệt giữa tạp chất Gini và entropy là mơ hồ trong cuộc sống thực. Cả hai đều tạo ra một cái cây tương tự.</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 Việc tính toán tạp chất Gini nhanh hơn, do đó, nó được khuyến nghị làm mặc định. Tuy nhiên, khi tạo một cây khác, trong khi tạp chất Gini có xu hướng cô lập lớp thường xuyên nhất sang một bên,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 entropy dẫn đến một cây cân bằng hơn.</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154</a:t>
            </a:fld>
            <a:endParaRPr lang="ko-KR" altLang="en-US"/>
          </a:p>
        </p:txBody>
      </p:sp>
    </p:spTree>
    <p:extLst>
      <p:ext uri="{BB962C8B-B14F-4D97-AF65-F5344CB8AC3E}">
        <p14:creationId xmlns:p14="http://schemas.microsoft.com/office/powerpoint/2010/main" val="49571335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155</a:t>
            </a:fld>
            <a:endParaRPr lang="ko-KR" altLang="en-US"/>
          </a:p>
        </p:txBody>
      </p:sp>
    </p:spTree>
    <p:extLst>
      <p:ext uri="{BB962C8B-B14F-4D97-AF65-F5344CB8AC3E}">
        <p14:creationId xmlns:p14="http://schemas.microsoft.com/office/powerpoint/2010/main" val="372230151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156</a:t>
            </a:fld>
            <a:endParaRPr lang="ko-KR" altLang="en-US"/>
          </a:p>
        </p:txBody>
      </p:sp>
    </p:spTree>
    <p:extLst>
      <p:ext uri="{BB962C8B-B14F-4D97-AF65-F5344CB8AC3E}">
        <p14:creationId xmlns:p14="http://schemas.microsoft.com/office/powerpoint/2010/main" val="25381706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157</a:t>
            </a:fld>
            <a:endParaRPr lang="ko-KR" altLang="en-US"/>
          </a:p>
        </p:txBody>
      </p:sp>
    </p:spTree>
    <p:extLst>
      <p:ext uri="{BB962C8B-B14F-4D97-AF65-F5344CB8AC3E}">
        <p14:creationId xmlns:p14="http://schemas.microsoft.com/office/powerpoint/2010/main" val="141792600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158</a:t>
            </a:fld>
            <a:endParaRPr lang="ko-KR" altLang="en-US"/>
          </a:p>
        </p:txBody>
      </p:sp>
    </p:spTree>
    <p:extLst>
      <p:ext uri="{BB962C8B-B14F-4D97-AF65-F5344CB8AC3E}">
        <p14:creationId xmlns:p14="http://schemas.microsoft.com/office/powerpoint/2010/main" val="234616731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159</a:t>
            </a:fld>
            <a:endParaRPr lang="ko-KR" altLang="en-US"/>
          </a:p>
        </p:txBody>
      </p:sp>
    </p:spTree>
    <p:extLst>
      <p:ext uri="{BB962C8B-B14F-4D97-AF65-F5344CB8AC3E}">
        <p14:creationId xmlns:p14="http://schemas.microsoft.com/office/powerpoint/2010/main" val="2748936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Scikit-learning rất dễ sử dụng khi bạn đã quen thuộc với bốn khái niệm chính bao gồm công cụ ước tính, điều chỉnh, dự đoán và biến đổi.</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a:t>
            </a:fld>
            <a:endParaRPr lang="ko-KR" altLang="en-US"/>
          </a:p>
        </p:txBody>
      </p:sp>
    </p:spTree>
    <p:extLst>
      <p:ext uri="{BB962C8B-B14F-4D97-AF65-F5344CB8AC3E}">
        <p14:creationId xmlns:p14="http://schemas.microsoft.com/office/powerpoint/2010/main" val="174259845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160</a:t>
            </a:fld>
            <a:endParaRPr lang="ko-KR" altLang="en-US"/>
          </a:p>
        </p:txBody>
      </p:sp>
    </p:spTree>
    <p:extLst>
      <p:ext uri="{BB962C8B-B14F-4D97-AF65-F5344CB8AC3E}">
        <p14:creationId xmlns:p14="http://schemas.microsoft.com/office/powerpoint/2010/main" val="425149538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161</a:t>
            </a:fld>
            <a:endParaRPr lang="ko-KR" altLang="en-US"/>
          </a:p>
        </p:txBody>
      </p:sp>
    </p:spTree>
    <p:extLst>
      <p:ext uri="{BB962C8B-B14F-4D97-AF65-F5344CB8AC3E}">
        <p14:creationId xmlns:p14="http://schemas.microsoft.com/office/powerpoint/2010/main" val="364346432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vi-VN" altLang="ko-KR" sz="1200" dirty="0">
                <a:solidFill>
                  <a:prstClr val="black">
                    <a:lumMod val="85000"/>
                    <a:lumOff val="15000"/>
                  </a:prstClr>
                </a:solidFill>
                <a:latin typeface="SamsungOne 400" panose="020B0503030303020204" pitchFamily="34" charset="0"/>
                <a:ea typeface="SamsungOne 400" panose="020B0503030303020204" pitchFamily="34" charset="0"/>
              </a:rPr>
              <a:t>Nếu có đủ lượng dữ liệu, việc phân phối dữ liệu giống hệt nhau sẽ được duy trì ngay cả khi bộ đào tạo và bộ xác thực được phân chia ngẫu nhiên. Phương thức xác thực chéo được yêu cầu khi không có đủ dữ liệu. Để xác định xem có đủ lượng dữ liệu hay không, hãy vẽ một đường cong học tập. Đường cong học tập cho thấy hiệu suất thay đổi như thế nào khi tăng nhẹ số lượng dữ liệu huấn luyện bằng cách đặt trục x làm số dữ liệu huấn luyện và trục y làm điểm hiệu suất. Điểm kiểm tra được tính bằng xác thực chéo nội bộ</a:t>
            </a:r>
          </a:p>
          <a:p>
            <a:r>
              <a:rPr lang="vi-VN" altLang="ko-KR" sz="1200" dirty="0">
                <a:solidFill>
                  <a:prstClr val="black">
                    <a:lumMod val="85000"/>
                    <a:lumOff val="15000"/>
                  </a:prstClr>
                </a:solidFill>
                <a:latin typeface="SamsungOne 400" panose="020B0503030303020204" pitchFamily="34" charset="0"/>
                <a:ea typeface="SamsungOne 400" panose="020B0503030303020204" pitchFamily="34" charset="0"/>
              </a:rPr>
              <a:t>Đường cong học tập có thể được vẽ bằng cách sử dụng thư viện scikitplot hỗ trợ scikit-learning. Cài đặt thư viện riêng biệt với scikit-learning để sử dụng.</a:t>
            </a:r>
          </a:p>
          <a:p>
            <a:r>
              <a:rPr lang="vi-VN" altLang="ko-KR" sz="1200" dirty="0">
                <a:solidFill>
                  <a:prstClr val="black">
                    <a:lumMod val="85000"/>
                    <a:lumOff val="15000"/>
                  </a:prstClr>
                </a:solidFill>
                <a:latin typeface="SamsungOne 400" panose="020B0503030303020204" pitchFamily="34" charset="0"/>
                <a:ea typeface="SamsungOne 400" panose="020B0503030303020204" pitchFamily="34" charset="0"/>
              </a:rPr>
              <a:t>scikitplot không được cung cấp trong anaconda theo mặc định, vì vậy nó cần được cài đặt bằng cách sử dụng các công cụ quản lý gói. Chạy đoạn mã sau với Jupyter Notebook để cài đặt thư viện. Hãy nhận biết các tên khác nhau khi cài đặt và nhập thư viện.</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162</a:t>
            </a:fld>
            <a:endParaRPr lang="ko-KR" altLang="en-US"/>
          </a:p>
        </p:txBody>
      </p:sp>
    </p:spTree>
    <p:extLst>
      <p:ext uri="{BB962C8B-B14F-4D97-AF65-F5344CB8AC3E}">
        <p14:creationId xmlns:p14="http://schemas.microsoft.com/office/powerpoint/2010/main" val="127436270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163</a:t>
            </a:fld>
            <a:endParaRPr lang="ko-KR" altLang="en-US"/>
          </a:p>
        </p:txBody>
      </p:sp>
    </p:spTree>
    <p:extLst>
      <p:ext uri="{BB962C8B-B14F-4D97-AF65-F5344CB8AC3E}">
        <p14:creationId xmlns:p14="http://schemas.microsoft.com/office/powerpoint/2010/main" val="70795436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164</a:t>
            </a:fld>
            <a:endParaRPr lang="ko-KR" altLang="en-US"/>
          </a:p>
        </p:txBody>
      </p:sp>
    </p:spTree>
    <p:extLst>
      <p:ext uri="{BB962C8B-B14F-4D97-AF65-F5344CB8AC3E}">
        <p14:creationId xmlns:p14="http://schemas.microsoft.com/office/powerpoint/2010/main" val="228373657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165</a:t>
            </a:fld>
            <a:endParaRPr lang="ko-KR" altLang="en-US"/>
          </a:p>
        </p:txBody>
      </p:sp>
    </p:spTree>
    <p:extLst>
      <p:ext uri="{BB962C8B-B14F-4D97-AF65-F5344CB8AC3E}">
        <p14:creationId xmlns:p14="http://schemas.microsoft.com/office/powerpoint/2010/main" val="392135067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#siêu tham số
Trong Học máy, máy học dữ liệu và tự tìm Tham số.</a:t>
            </a:r>
            <a:br>
              <a:rPr lang="vi-VN" altLang="ko-KR" dirty="0"/>
            </a:br>
            <a:r>
              <a:rPr lang="vi-VN" altLang="ko-KR" dirty="0"/>
              <a:t>Siêu tham số đề cập đến Tham số cần được chỉ định trực tiếp bởi một con người vì chúng không thể được tìm thấy bởi máy.</a:t>
            </a:r>
            <a:br>
              <a:rPr lang="vi-VN" altLang="ko-KR" dirty="0"/>
            </a:br>
            <a:r>
              <a:rPr lang="vi-VN" altLang="ko-KR" dirty="0"/>
              <a:t>Trong scikit-learn, có thể đặt Siêu tham số để thể hiện một thuật toán.
# siêu tham số tìm kiếm bằng cách sử dụng GridSearchCV
Nói chung, Siêu tham số được tìm thấy với chuyên môn của một phân tích. Nhìn chung, Siêu tham số được tìm thấy bởi chuyên môn của nhà phân tích.</a:t>
            </a:r>
            <a:br>
              <a:rPr lang="vi-VN" altLang="ko-KR" dirty="0"/>
            </a:br>
            <a:r>
              <a:rPr lang="vi-VN" altLang="ko-KR" dirty="0"/>
              <a:t>Scikit-learn cung cấp hàm GridSearchCV tìm Siêu tham số, và nó là một hàm liệt kê tất cả các trường hợp liên quan đến tổ hợp siêu tham số trên lưới và tìm hiểu và thực hiện các biện pháp hiệu suất cho mọi kết hợp. Có vẻ như làm việc mà không có bất kỳ kế hoạch nào, nhưng công việc được máy tự động thực hiện vì phạm vi của Siêu tham số được chỉ định bởi nhà phân tích. Mặc dù phải mất một thời gian, nhưng việc tìm kiếm Siêu tham số sẽ dễ dàng tìm thấy. 
Tương tự như các thuật toán, ví dụ GridSearchCV là tốt. Khi instancing, hãy gửi mô hình thuật toán được phiên bản làm đối số đến tùy chọn công cụ ước tính. Ví param_grid, gửi từ điển chứa Siêu tham số để kiểm tra làm đối số</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166</a:t>
            </a:fld>
            <a:endParaRPr lang="ko-KR" altLang="en-US"/>
          </a:p>
        </p:txBody>
      </p:sp>
    </p:spTree>
    <p:extLst>
      <p:ext uri="{BB962C8B-B14F-4D97-AF65-F5344CB8AC3E}">
        <p14:creationId xmlns:p14="http://schemas.microsoft.com/office/powerpoint/2010/main" val="388105794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167</a:t>
            </a:fld>
            <a:endParaRPr lang="ko-KR" altLang="en-US"/>
          </a:p>
        </p:txBody>
      </p:sp>
    </p:spTree>
    <p:extLst>
      <p:ext uri="{BB962C8B-B14F-4D97-AF65-F5344CB8AC3E}">
        <p14:creationId xmlns:p14="http://schemas.microsoft.com/office/powerpoint/2010/main" val="17723221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solidFill>
                  <a:schemeClr val="tx1"/>
                </a:solidFill>
                <a:latin typeface="SamsungOne 400" panose="020B0503030303020204" pitchFamily="34" charset="0"/>
                <a:ea typeface="SamsungOne 400" panose="020B0503030303020204" pitchFamily="34" charset="0"/>
              </a:rPr>
              <a:t>Tham số tối ưu và hiệu suất tối ưu tìm thấy với GridSearCV được ghi lại trong các thuộc tính best_params_và best_score_. Nếu tùy chọn điều chỉnh lại được đặt thành True, huấn luyện mô hình với Siêu tham số tối ưu và ghi vào thuộc tính best_estimator_.</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168</a:t>
            </a:fld>
            <a:endParaRPr lang="ko-KR" altLang="en-US"/>
          </a:p>
        </p:txBody>
      </p:sp>
    </p:spTree>
    <p:extLst>
      <p:ext uri="{BB962C8B-B14F-4D97-AF65-F5344CB8AC3E}">
        <p14:creationId xmlns:p14="http://schemas.microsoft.com/office/powerpoint/2010/main" val="232826987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169</a:t>
            </a:fld>
            <a:endParaRPr lang="ko-KR" altLang="en-US"/>
          </a:p>
        </p:txBody>
      </p:sp>
    </p:spTree>
    <p:extLst>
      <p:ext uri="{BB962C8B-B14F-4D97-AF65-F5344CB8AC3E}">
        <p14:creationId xmlns:p14="http://schemas.microsoft.com/office/powerpoint/2010/main" val="2407176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Estimator có một phương pháp phù hợp. Tất cả các thuật toán Máy học được cung cấp bởi scikit-learn đều là các công cụ ước tính, được thực hiện như một lớp.
Bởi vì estimator là một lớp, thực thể hóa nó là điều đầu tiên bạn cần làm sau khi nhập vào thuật toán Học máy.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a:t>
            </a:fld>
            <a:endParaRPr lang="ko-KR" altLang="en-US"/>
          </a:p>
        </p:txBody>
      </p:sp>
    </p:spTree>
    <p:extLst>
      <p:ext uri="{BB962C8B-B14F-4D97-AF65-F5344CB8AC3E}">
        <p14:creationId xmlns:p14="http://schemas.microsoft.com/office/powerpoint/2010/main" val="402774349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Hạn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chế</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về</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Precision</a:t>
            </a:r>
            <a:endPar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marR="0" lvl="0" indent="-182563" algn="l" defTabSz="914400" rtl="0" eaLnBrk="1" fontAlgn="auto" latinLnBrk="1" hangingPunct="1">
              <a:lnSpc>
                <a:spcPct val="100000"/>
              </a:lnSpc>
              <a:spcBef>
                <a:spcPts val="0"/>
              </a:spcBef>
              <a:spcAft>
                <a:spcPts val="800"/>
              </a:spcAft>
              <a:buClr>
                <a:srgbClr val="193EB0"/>
              </a:buClr>
              <a:buSzTx/>
              <a:buFont typeface="SamsungOne 400" panose="020B0503030303020204" pitchFamily="34" charset="0"/>
              <a:buChar char="‣"/>
              <a:tabLst/>
              <a:defRPr/>
            </a:pPr>
            <a:r>
              <a:rPr lang="vi-VN" altLang="ko-KR" sz="1300" dirty="0">
                <a:solidFill>
                  <a:prstClr val="black">
                    <a:lumMod val="85000"/>
                    <a:lumOff val="15000"/>
                  </a:prstClr>
                </a:solidFill>
                <a:latin typeface="SamsungOne 400" panose="020B0503030303020204" pitchFamily="34" charset="0"/>
              </a:rPr>
              <a:t>Cho đến nay, Precision là tiêu chí duy nhất để xác nhận mô hình, nhưng có một hạn chế. Nó đòi hỏi nhiều hơn Precision để đánh giá mô hình đúng cách. Nếu có một mô hình dự đoán 'setosa' chỉ ngay cả khi nhập các loại dữ liệu khác nhau, hiệu suất mô hình sẽ bị nghi ngờ. Tuy nhiên, giả sử rằng có 48 setosas, 1 màu nhiều màu và 1 virginica trong bộ thử nghiệm. Khi đánh giá bằng cách sử dụng bộ thử nghiệm này, một vấn đề là nó sẽ có Precision 96%. Tuy nhiên, không phải vì hiệu suất mô hình là tuyệt vời. Cũng cần kiểm tra các tiêu chí đánh giá khác để đánh giá chính xác hiệu suất của mô hình</a:t>
            </a:r>
            <a:r>
              <a:rPr lang="en-US" altLang="ko-KR" sz="1300" dirty="0">
                <a:solidFill>
                  <a:prstClr val="black">
                    <a:lumMod val="85000"/>
                    <a:lumOff val="15000"/>
                  </a:prstClr>
                </a:solidFill>
                <a:latin typeface="SamsungOne 400" panose="020B0503030303020204" pitchFamily="34" charset="0"/>
              </a:rPr>
              <a:t>. </a:t>
            </a:r>
            <a:endParaRPr lang="it-IT"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endParaRPr lang="en-US" altLang="ko-KR" sz="1300" dirty="0">
              <a:solidFill>
                <a:prstClr val="black">
                  <a:lumMod val="85000"/>
                  <a:lumOff val="15000"/>
                </a:prstClr>
              </a:solidFill>
              <a:latin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170</a:t>
            </a:fld>
            <a:endParaRPr lang="ko-KR" altLang="en-US"/>
          </a:p>
        </p:txBody>
      </p:sp>
    </p:spTree>
    <p:extLst>
      <p:ext uri="{BB962C8B-B14F-4D97-AF65-F5344CB8AC3E}">
        <p14:creationId xmlns:p14="http://schemas.microsoft.com/office/powerpoint/2010/main" val="184320431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171</a:t>
            </a:fld>
            <a:endParaRPr lang="ko-KR" altLang="en-US"/>
          </a:p>
        </p:txBody>
      </p:sp>
    </p:spTree>
    <p:extLst>
      <p:ext uri="{BB962C8B-B14F-4D97-AF65-F5344CB8AC3E}">
        <p14:creationId xmlns:p14="http://schemas.microsoft.com/office/powerpoint/2010/main" val="232974838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Sử</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dụng</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Ma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trận</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để</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phân</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tích</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cả</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kết</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quả</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dự</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đoán</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đúng</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sai</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Ma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trận</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thể</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xác</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thực</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hiệu</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suất</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theo</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nhiều</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cách</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khác</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nhau</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để</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xem</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mức</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độ</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chính</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xác</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của</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các</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mục</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tiêu</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thực</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tế</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dự</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đoán</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172</a:t>
            </a:fld>
            <a:endParaRPr lang="ko-KR" altLang="en-US"/>
          </a:p>
        </p:txBody>
      </p:sp>
    </p:spTree>
    <p:extLst>
      <p:ext uri="{BB962C8B-B14F-4D97-AF65-F5344CB8AC3E}">
        <p14:creationId xmlns:p14="http://schemas.microsoft.com/office/powerpoint/2010/main" val="196434732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solidFill>
                  <a:prstClr val="black">
                    <a:lumMod val="85000"/>
                    <a:lumOff val="15000"/>
                  </a:prstClr>
                </a:solidFill>
                <a:latin typeface="SamsungOne 400" panose="020B0503030303020204" pitchFamily="34" charset="0"/>
                <a:ea typeface="SamsungOne 400" panose="020B0503030303020204" pitchFamily="34" charset="0"/>
              </a:rPr>
              <a:t>Bởi vì dữ liệu mống mắt là vấn đề phân loại nhiều nhãn, nó không thể được biểu thị bằng bốn khái niệm khác nhau như đã cung cấp trước đó. Vì vậy, hãy tạo ba chỉ mục cho mỗi setosa, versicolor, virginica bằng cách coi mỗi chỉ mục là bài toán phân loại nhị phân. Lấy setosa làm ví dụ.</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173</a:t>
            </a:fld>
            <a:endParaRPr lang="ko-KR" altLang="en-US"/>
          </a:p>
        </p:txBody>
      </p:sp>
    </p:spTree>
    <p:extLst>
      <p:ext uri="{BB962C8B-B14F-4D97-AF65-F5344CB8AC3E}">
        <p14:creationId xmlns:p14="http://schemas.microsoft.com/office/powerpoint/2010/main" val="177147541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Với</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scikit-learning,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bạn</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thể</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dễ</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dàng</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tính</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toán</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Ma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trận</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sai</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bằng</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cách</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sử</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dụng</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hàm</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mess_matrix</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Gửi</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các</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đối</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số</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đến</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lớp</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thực</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tế</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sau</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đó</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là</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lớp</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dự</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đoán</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174</a:t>
            </a:fld>
            <a:endParaRPr lang="ko-KR" altLang="en-US"/>
          </a:p>
        </p:txBody>
      </p:sp>
    </p:spTree>
    <p:extLst>
      <p:ext uri="{BB962C8B-B14F-4D97-AF65-F5344CB8AC3E}">
        <p14:creationId xmlns:p14="http://schemas.microsoft.com/office/powerpoint/2010/main" val="86240149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solidFill>
                  <a:prstClr val="black">
                    <a:lumMod val="85000"/>
                    <a:lumOff val="15000"/>
                  </a:prstClr>
                </a:solidFill>
                <a:latin typeface="SamsungOne 400" panose="020B0503030303020204" pitchFamily="34" charset="0"/>
                <a:ea typeface="SamsungOne 400" panose="020B0503030303020204" pitchFamily="34" charset="0"/>
              </a:rPr>
              <a:t>Sử dụng scikit-plot để trực quan hóa Ma trận thành một bản đồ nhiệt trực quan hơn. scikit-learning không có nhãn cho trục x và trục y, nhưng scikit-plot có nhãn cho trục để diễn giải kết quả dễ dàng hơn.</a:t>
            </a:r>
            <a:endPar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175</a:t>
            </a:fld>
            <a:endParaRPr lang="ko-KR" altLang="en-US"/>
          </a:p>
        </p:txBody>
      </p:sp>
    </p:spTree>
    <p:extLst>
      <p:ext uri="{BB962C8B-B14F-4D97-AF65-F5344CB8AC3E}">
        <p14:creationId xmlns:p14="http://schemas.microsoft.com/office/powerpoint/2010/main" val="352848870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176</a:t>
            </a:fld>
            <a:endParaRPr lang="ko-KR" altLang="en-US"/>
          </a:p>
        </p:txBody>
      </p:sp>
    </p:spTree>
    <p:extLst>
      <p:ext uri="{BB962C8B-B14F-4D97-AF65-F5344CB8AC3E}">
        <p14:creationId xmlns:p14="http://schemas.microsoft.com/office/powerpoint/2010/main" val="113538053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a:spcAft>
                <a:spcPts val="800"/>
              </a:spcAft>
              <a:buClr>
                <a:srgbClr val="193EB0"/>
              </a:buClr>
            </a:pPr>
            <a:r>
              <a:rPr lang="vi-VN" altLang="ko-KR" sz="1200" dirty="0">
                <a:solidFill>
                  <a:prstClr val="black">
                    <a:lumMod val="85000"/>
                    <a:lumOff val="15000"/>
                  </a:prstClr>
                </a:solidFill>
                <a:latin typeface="SamsungOne 400" panose="020B0503030303020204" pitchFamily="34" charset="0"/>
                <a:ea typeface="SamsungOne 400" panose="020B0503030303020204" pitchFamily="34" charset="0"/>
              </a:rPr>
              <a:t>Cho điểm kết quả đánh giá dựa trên TP, TN, FP, FN của Ma trận. Bốn khái niệm này chỉ có thể có trong các bài toán phân loại nhị phân. Đối với các vấn đề phân loại nhiều nhãn có N lớp mục tiêu, chẳng hạn như dữ liệu mống mắt, hãy coi mỗi lớp mục tiêu là phân loại nhị phân và thu được N Ma trận lỗi. Coi mỗi setosa, versicolor, virginica là bài toán phân loại nhị phân và tạo ra ba Ma trận.</a:t>
            </a:r>
          </a:p>
          <a:p>
            <a:pPr>
              <a:spcAft>
                <a:spcPts val="800"/>
              </a:spcAft>
              <a:buClr>
                <a:srgbClr val="193EB0"/>
              </a:buClr>
            </a:pPr>
            <a:r>
              <a:rPr lang="vi-VN" altLang="ko-KR" sz="1200" dirty="0">
                <a:solidFill>
                  <a:prstClr val="black">
                    <a:lumMod val="85000"/>
                    <a:lumOff val="15000"/>
                  </a:prstClr>
                </a:solidFill>
                <a:latin typeface="SamsungOne 400" panose="020B0503030303020204" pitchFamily="34" charset="0"/>
                <a:ea typeface="SamsungOne 400" panose="020B0503030303020204" pitchFamily="34" charset="0"/>
              </a:rPr>
              <a:t>Sau đây cho thấy Ma trận của setosa.</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177</a:t>
            </a:fld>
            <a:endParaRPr lang="ko-KR" altLang="en-US"/>
          </a:p>
        </p:txBody>
      </p:sp>
    </p:spTree>
    <p:extLst>
      <p:ext uri="{BB962C8B-B14F-4D97-AF65-F5344CB8AC3E}">
        <p14:creationId xmlns:p14="http://schemas.microsoft.com/office/powerpoint/2010/main" val="291816530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178</a:t>
            </a:fld>
            <a:endParaRPr lang="ko-KR" altLang="en-US"/>
          </a:p>
        </p:txBody>
      </p:sp>
    </p:spTree>
    <p:extLst>
      <p:ext uri="{BB962C8B-B14F-4D97-AF65-F5344CB8AC3E}">
        <p14:creationId xmlns:p14="http://schemas.microsoft.com/office/powerpoint/2010/main" val="158851150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179</a:t>
            </a:fld>
            <a:endParaRPr lang="ko-KR" altLang="en-US"/>
          </a:p>
        </p:txBody>
      </p:sp>
    </p:spTree>
    <p:extLst>
      <p:ext uri="{BB962C8B-B14F-4D97-AF65-F5344CB8AC3E}">
        <p14:creationId xmlns:p14="http://schemas.microsoft.com/office/powerpoint/2010/main" val="3188998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Đây là phần giới thiệu ngắn gọn về thư viện scikit-learning.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Scikit-Learn rất đơn giản và dễ sử dụng.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Scikit-Learn dựa trên các thư viện NumPy, SciPy và Matplotlib mà chúng tôi đã trình bày.</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a:t>
            </a:fld>
            <a:endParaRPr lang="ko-KR" altLang="en-US"/>
          </a:p>
        </p:txBody>
      </p:sp>
    </p:spTree>
    <p:extLst>
      <p:ext uri="{BB962C8B-B14F-4D97-AF65-F5344CB8AC3E}">
        <p14:creationId xmlns:p14="http://schemas.microsoft.com/office/powerpoint/2010/main" val="115034611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180</a:t>
            </a:fld>
            <a:endParaRPr lang="ko-KR" altLang="en-US"/>
          </a:p>
        </p:txBody>
      </p:sp>
    </p:spTree>
    <p:extLst>
      <p:ext uri="{BB962C8B-B14F-4D97-AF65-F5344CB8AC3E}">
        <p14:creationId xmlns:p14="http://schemas.microsoft.com/office/powerpoint/2010/main" val="192412906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solidFill>
                  <a:prstClr val="black">
                    <a:lumMod val="85000"/>
                    <a:lumOff val="15000"/>
                  </a:prstClr>
                </a:solidFill>
                <a:latin typeface="SamsungOne 400" panose="020B0503030303020204" pitchFamily="34" charset="0"/>
                <a:ea typeface="SamsungOne 400" panose="020B0503030303020204" pitchFamily="34" charset="0"/>
              </a:rPr>
              <a:t>#F1 Measure – cả độ chính xác và khả năng thu hồi đều có trọng số như nhau. Điểm F1 được sử dụng để tính giá trị trung bình từ giá trị trung bình hài hòa của độ chính xác và độ thu hồi (độ nhạy) cũng như độ chính xác và độ thu hồi trọng số.</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solidFill>
                  <a:prstClr val="black">
                    <a:lumMod val="85000"/>
                    <a:lumOff val="15000"/>
                  </a:prstClr>
                </a:solidFill>
                <a:latin typeface="SamsungOne 400" panose="020B0503030303020204" pitchFamily="34" charset="0"/>
                <a:ea typeface="SamsungOne 400" panose="020B0503030303020204" pitchFamily="34" charset="0"/>
              </a:rPr>
              <a:t>#a (độ chính xác), b (thu hồi) 2ab/a+b</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solidFill>
                  <a:prstClr val="black">
                    <a:lumMod val="85000"/>
                    <a:lumOff val="15000"/>
                  </a:prstClr>
                </a:solidFill>
                <a:latin typeface="SamsungOne 400" panose="020B0503030303020204" pitchFamily="34" charset="0"/>
                <a:ea typeface="SamsungOne 400" panose="020B0503030303020204" pitchFamily="34" charset="0"/>
              </a:rPr>
              <a:t>#F 0,5 Measure – Độ chính xác có trọng số hơn thu hồi. Trọng lượng lớn hơn 0,5 lần được áp dụng cho thu hồi so với độ chính xác.</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solidFill>
                  <a:prstClr val="black">
                    <a:lumMod val="85000"/>
                    <a:lumOff val="15000"/>
                  </a:prstClr>
                </a:solidFill>
                <a:latin typeface="SamsungOne 400" panose="020B0503030303020204" pitchFamily="34" charset="0"/>
                <a:ea typeface="SamsungOne 400" panose="020B0503030303020204" pitchFamily="34" charset="0"/>
              </a:rPr>
              <a:t>#F2 Measure– Thu hồi có trọng số hơn. Thu hồi có trọng số gấp 2 lần so với độ chính xác.</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181</a:t>
            </a:fld>
            <a:endParaRPr lang="ko-KR" altLang="en-US"/>
          </a:p>
        </p:txBody>
      </p:sp>
    </p:spTree>
    <p:extLst>
      <p:ext uri="{BB962C8B-B14F-4D97-AF65-F5344CB8AC3E}">
        <p14:creationId xmlns:p14="http://schemas.microsoft.com/office/powerpoint/2010/main" val="170899970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182</a:t>
            </a:fld>
            <a:endParaRPr lang="ko-KR" altLang="en-US"/>
          </a:p>
        </p:txBody>
      </p:sp>
    </p:spTree>
    <p:extLst>
      <p:ext uri="{BB962C8B-B14F-4D97-AF65-F5344CB8AC3E}">
        <p14:creationId xmlns:p14="http://schemas.microsoft.com/office/powerpoint/2010/main" val="277515055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183</a:t>
            </a:fld>
            <a:endParaRPr lang="ko-KR" altLang="en-US"/>
          </a:p>
        </p:txBody>
      </p:sp>
    </p:spTree>
    <p:extLst>
      <p:ext uri="{BB962C8B-B14F-4D97-AF65-F5344CB8AC3E}">
        <p14:creationId xmlns:p14="http://schemas.microsoft.com/office/powerpoint/2010/main" val="76637224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184</a:t>
            </a:fld>
            <a:endParaRPr lang="ko-KR" altLang="en-US"/>
          </a:p>
        </p:txBody>
      </p:sp>
    </p:spTree>
    <p:extLst>
      <p:ext uri="{BB962C8B-B14F-4D97-AF65-F5344CB8AC3E}">
        <p14:creationId xmlns:p14="http://schemas.microsoft.com/office/powerpoint/2010/main" val="20533264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mn-lt"/>
                <a:ea typeface="+mn-ea"/>
                <a:cs typeface="+mn-cs"/>
              </a:rPr>
              <a:t>Hỗ trợ là số lớp mục tiêu thực tế. Điểm trung bình của các điểm đánh giá của mỗi lớp được sử dụng làm điểm hiệu suất tổng thể của mô hình. trung bình vĩ mô đề cập đến một mức trung bình đơn giản, trong khi trung bình có trọng số. là trung bình có trọng số của số lượng mẫu trong mỗi lớp.</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185</a:t>
            </a:fld>
            <a:endParaRPr lang="ko-KR" altLang="en-US"/>
          </a:p>
        </p:txBody>
      </p:sp>
    </p:spTree>
    <p:extLst>
      <p:ext uri="{BB962C8B-B14F-4D97-AF65-F5344CB8AC3E}">
        <p14:creationId xmlns:p14="http://schemas.microsoft.com/office/powerpoint/2010/main" val="240961541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mn-lt"/>
                <a:ea typeface="+mn-ea"/>
                <a:cs typeface="+mn-cs"/>
              </a:rPr>
              <a:t>Đường cong ROC (Đặc tính vận hành máy thu) trực quan hóa những thay đổi trong thu hồi và tỷ lệ dương tính giả tùy thuộc vào sự thay đổi của giá trị xác định lớp. Khi giá trị xác định lớp thấp hơn, số lượng dự đoán positive tăng lên. Ví dụ: nếu xác suất của setosa là 0, 6, khi giá trị tham chiếu là 0, 55, nó dự đoán dương, nhưng nếu giá trị tham chiếu được tăng lên 0, 65, dự đoán sẽ chuyển thành âm. Mẫu số (TP+FN) là số lượng mẫu dương tính thực tế nên luôn cố định. Ngoài ra, vì mẫu số (FP + TN) của FPR cũng là số âm thực tế nên nó luôn cố định. Bởi vì dự đoán positive bằng TP + FP, khi dự đoán positive được tăng lên với mẫu số cố định, cả TP và FP nói chung cũng được tăng lên. Vì vậy, việc thu hồi và tỷ lệ dương tính giả có mối tương quan định lượng với nhau</a:t>
            </a:r>
            <a:r>
              <a:rPr lang="en-US" altLang="ko-KR" sz="1200" b="0" i="0" kern="1200" dirty="0">
                <a:solidFill>
                  <a:schemeClr val="tx1"/>
                </a:solidFill>
                <a:effectLst/>
                <a:latin typeface="+mn-lt"/>
                <a:ea typeface="+mn-ea"/>
                <a:cs typeface="+mn-cs"/>
              </a:rPr>
              <a:t>.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186</a:t>
            </a:fld>
            <a:endParaRPr lang="ko-KR" altLang="en-US"/>
          </a:p>
        </p:txBody>
      </p:sp>
    </p:spTree>
    <p:extLst>
      <p:ext uri="{BB962C8B-B14F-4D97-AF65-F5344CB8AC3E}">
        <p14:creationId xmlns:p14="http://schemas.microsoft.com/office/powerpoint/2010/main" val="297288258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187</a:t>
            </a:fld>
            <a:endParaRPr lang="ko-KR" altLang="en-US"/>
          </a:p>
        </p:txBody>
      </p:sp>
    </p:spTree>
    <p:extLst>
      <p:ext uri="{BB962C8B-B14F-4D97-AF65-F5344CB8AC3E}">
        <p14:creationId xmlns:p14="http://schemas.microsoft.com/office/powerpoint/2010/main" val="121153765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188</a:t>
            </a:fld>
            <a:endParaRPr lang="ko-KR" altLang="en-US"/>
          </a:p>
        </p:txBody>
      </p:sp>
    </p:spTree>
    <p:extLst>
      <p:ext uri="{BB962C8B-B14F-4D97-AF65-F5344CB8AC3E}">
        <p14:creationId xmlns:p14="http://schemas.microsoft.com/office/powerpoint/2010/main" val="387651193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mn-lt"/>
                <a:ea typeface="+mn-ea"/>
                <a:cs typeface="+mn-cs"/>
              </a:rPr>
              <a:t>Mô hình có hiệu suất tốt hơn khi Đường cong ROC lệch khỏi đỉnh từ đường chéo. Để biểu thị đồ thị bằng các con số, hãy tính diện tích đáy của Trung Hoa Dân Quốc Đường Công sẽ nằm trong khoảng từ 0 đến 1. Đây được gọi là AUC (Area Under Road cong ROC), và khi AUC là 1, hiệu suất mô hình ở mức cao nhất. Nếu AUC lớn hơn 0,5, nó sẽ có hiệu suất tốt hơn so với mô hình phân loại được tạo ngẫu nhiên. Mặt khác, nếu AUC thấp hơn 0,5, mô hình có khả năng gặp sự cố. AUC trở thành 0 khi đúng và sai được dự đoán ngược lại.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mn-lt"/>
                <a:ea typeface="+mn-ea"/>
                <a:cs typeface="+mn-cs"/>
              </a:rPr>
              <a:t>Thật dễ dàng để hiểu Đường cong ROC trên một biểu đồ. Khi so sánh hiệu suất mô hình, có thể so sánh trực quan mà không cần bất kỳ nỗ lực nào nữa để giải thích giá trị tor. Ngoài ra, vì nó so sánh dương tính giả và âm tính giả cùng một lúc, nó rất thuận lợi cho việc phân loại không phân mảnh</a:t>
            </a:r>
            <a:r>
              <a:rPr lang="en-US" altLang="ko-KR" sz="1200" b="0" i="0" kern="1200" dirty="0">
                <a:solidFill>
                  <a:schemeClr val="tx1"/>
                </a:solidFill>
                <a:effectLst/>
                <a:latin typeface="+mn-lt"/>
                <a:ea typeface="+mn-ea"/>
                <a:cs typeface="+mn-cs"/>
              </a:rPr>
              <a:t>.</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189</a:t>
            </a:fld>
            <a:endParaRPr lang="ko-KR" altLang="en-US"/>
          </a:p>
        </p:txBody>
      </p:sp>
    </p:spTree>
    <p:extLst>
      <p:ext uri="{BB962C8B-B14F-4D97-AF65-F5344CB8AC3E}">
        <p14:creationId xmlns:p14="http://schemas.microsoft.com/office/powerpoint/2010/main" val="2393866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Với Scikit-Learn, chúng ta có thể dễ dàng huấn luyện một mô hình và đưa ra dự đoán.
Ngoài ra, với Scikit-Learn tính toán các chỉ số hiệu suất, siêu tham số điều chỉnh, v.v. là rất nhẹ nhàng.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a:t>
            </a:fld>
            <a:endParaRPr lang="ko-KR" altLang="en-US"/>
          </a:p>
        </p:txBody>
      </p:sp>
    </p:spTree>
    <p:extLst>
      <p:ext uri="{BB962C8B-B14F-4D97-AF65-F5344CB8AC3E}">
        <p14:creationId xmlns:p14="http://schemas.microsoft.com/office/powerpoint/2010/main" val="366384818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mn-lt"/>
                <a:ea typeface="+mn-ea"/>
                <a:cs typeface="+mn-cs"/>
              </a:rPr>
              <a:t>Khi hiệu suất mô hình không hoàn thành mục tiêu từ kết quả đánh giá mô hình, quay lại bước trước đó để duy trì mô hình. Sắp xếp lại các Siêu tham số hoặc thay đổi thuật toán. Hoặc, quay lại bước tiền xử lý để mở rộng quy mô đối tượng hoặc giảm số lượng đối tượng vô nghĩa. Nếu không đủ dữ liệu hoặc chất lượng dữ liệu có vấn đề, hãy quay lại giai đoạn thu thập dữ liệu.</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mn-lt"/>
                <a:ea typeface="+mn-ea"/>
                <a:cs typeface="+mn-cs"/>
              </a:rPr>
              <a:t>Nếu hiệu suất của mô hình đạt được mục tiêu, hãy sử dụng tất cả dữ liệu để tìm hiểu mô hình cuối cùng. Khi lượng dữ liệu học tập lớn hơn dẫn đến hiệu suất mô hình tốt hơn, hãy sử dụng tất cả dữ liệu được chia thành tập huấn luyện, bộ xác thực và tập kiểm tra. Nếu hiệu suất giảm khi có nhiều dữ liệu huấn luyện hơn, thì mô hình đó Quá khớp với dữ liệu huấn luyện, vì vậy cần phải cải thiện mô hình bằng hồi quy.</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190</a:t>
            </a:fld>
            <a:endParaRPr lang="ko-KR" altLang="en-US"/>
          </a:p>
        </p:txBody>
      </p:sp>
    </p:spTree>
    <p:extLst>
      <p:ext uri="{BB962C8B-B14F-4D97-AF65-F5344CB8AC3E}">
        <p14:creationId xmlns:p14="http://schemas.microsoft.com/office/powerpoint/2010/main" val="358567277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191</a:t>
            </a:fld>
            <a:endParaRPr lang="ko-KR" altLang="en-US"/>
          </a:p>
        </p:txBody>
      </p:sp>
    </p:spTree>
    <p:extLst>
      <p:ext uri="{BB962C8B-B14F-4D97-AF65-F5344CB8AC3E}">
        <p14:creationId xmlns:p14="http://schemas.microsoft.com/office/powerpoint/2010/main" val="217619556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192</a:t>
            </a:fld>
            <a:endParaRPr lang="ko-KR" altLang="en-US"/>
          </a:p>
        </p:txBody>
      </p:sp>
    </p:spTree>
    <p:extLst>
      <p:ext uri="{BB962C8B-B14F-4D97-AF65-F5344CB8AC3E}">
        <p14:creationId xmlns:p14="http://schemas.microsoft.com/office/powerpoint/2010/main" val="160466688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193</a:t>
            </a:fld>
            <a:endParaRPr lang="ko-KR" altLang="en-US"/>
          </a:p>
        </p:txBody>
      </p:sp>
    </p:spTree>
    <p:extLst>
      <p:ext uri="{BB962C8B-B14F-4D97-AF65-F5344CB8AC3E}">
        <p14:creationId xmlns:p14="http://schemas.microsoft.com/office/powerpoint/2010/main" val="325855063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194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10468752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Từ bây giờ trở đi, chúng tôi sẽ dán Học có giám sát. 
Thuật toán Học có giám sát được áp dụng khi chúng ta có một biến phản hồi cung cấp mẫu "target"</a:t>
            </a:r>
            <a:r>
              <a:rPr lang="en-US" altLang="ko-KR" dirty="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195</a:t>
            </a:fld>
            <a:endParaRPr lang="ko-KR" altLang="en-US"/>
          </a:p>
        </p:txBody>
      </p:sp>
    </p:spTree>
    <p:extLst>
      <p:ext uri="{BB962C8B-B14F-4D97-AF65-F5344CB8AC3E}">
        <p14:creationId xmlns:p14="http://schemas.microsoft.com/office/powerpoint/2010/main" val="295452401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Bây giờ, chúng tôi lùi lại một bước và tự hỏi bản thân "học" nghĩa là gì.
+ Học không có nghĩa là chỉ là một trí nhớ tốt.
+ Để chứng minh rằng bạn đã học, bạn nên được kiểm tra!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Trong Học có giám sát, biến phản hồi cũng có mặt.
Các giá trị của biến phản hồi giống như "câu trả lời đúng" có thể được sử dụng để chấm điểm kết quả kiểm tra.</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196</a:t>
            </a:fld>
            <a:endParaRPr lang="ko-KR" altLang="en-US"/>
          </a:p>
        </p:txBody>
      </p:sp>
    </p:spTree>
    <p:extLst>
      <p:ext uri="{BB962C8B-B14F-4D97-AF65-F5344CB8AC3E}">
        <p14:creationId xmlns:p14="http://schemas.microsoft.com/office/powerpoint/2010/main" val="298281651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lỗi chênh lệch độ được giải thích.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Thông thường, lỗi chênh lệch độ được gọi là "lỗi chưa khớp".</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197</a:t>
            </a:fld>
            <a:endParaRPr lang="ko-KR" altLang="en-US"/>
          </a:p>
        </p:txBody>
      </p:sp>
    </p:spTree>
    <p:extLst>
      <p:ext uri="{BB962C8B-B14F-4D97-AF65-F5344CB8AC3E}">
        <p14:creationId xmlns:p14="http://schemas.microsoft.com/office/powerpoint/2010/main" val="186288728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Lỗi phương sai được giải thích.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Sai số phương sai thường được gọi là “Lỗi quá khớp”.</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Ảnh này hiển thị kết quả của dự đoán “trong mẫu”: dự đoán được thực hiện trên cùng một bộ dữ liệu đã được sử dụng cho huấn luyện.</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198</a:t>
            </a:fld>
            <a:endParaRPr lang="ko-KR" altLang="en-US"/>
          </a:p>
        </p:txBody>
      </p:sp>
    </p:spTree>
    <p:extLst>
      <p:ext uri="{BB962C8B-B14F-4D97-AF65-F5344CB8AC3E}">
        <p14:creationId xmlns:p14="http://schemas.microsoft.com/office/powerpoint/2010/main" val="246781718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Thông thường, chúng ta không thể đo lường riêng độ lệch và sai số phương sai.
Những gì chúng ta có thể đo lường là tổng sai số là tổng của hai lỗi này.
Mục đích chính của (giám sát) Học máy nên là để giảm thiểu tổng số lỗi.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199</a:t>
            </a:fld>
            <a:endParaRPr lang="ko-KR" altLang="en-US"/>
          </a:p>
        </p:txBody>
      </p:sp>
    </p:spTree>
    <p:extLst>
      <p:ext uri="{BB962C8B-B14F-4D97-AF65-F5344CB8AC3E}">
        <p14:creationId xmlns:p14="http://schemas.microsoft.com/office/powerpoint/2010/main" val="2186608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a:t>
            </a:fld>
            <a:endParaRPr lang="ko-KR" altLang="en-US"/>
          </a:p>
        </p:txBody>
      </p:sp>
    </p:spTree>
    <p:extLst>
      <p:ext uri="{BB962C8B-B14F-4D97-AF65-F5344CB8AC3E}">
        <p14:creationId xmlns:p14="http://schemas.microsoft.com/office/powerpoint/2010/main" val="347646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a:t>
            </a:fld>
            <a:endParaRPr lang="ko-KR" altLang="en-US"/>
          </a:p>
        </p:txBody>
      </p:sp>
    </p:spTree>
    <p:extLst>
      <p:ext uri="{BB962C8B-B14F-4D97-AF65-F5344CB8AC3E}">
        <p14:creationId xmlns:p14="http://schemas.microsoft.com/office/powerpoint/2010/main" val="279215874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 lỗi huấn luyện có nghĩa là chính xác cùng một bộ dữ liệu đã được sử dụng cho huấn luyện và đánh giá.
  Tình huống này còn được gọi là "trong mẫu".
+ Lỗi kiểm tra có nghĩa là model được huấn luyện trên một bộ dữ liệu và sau đó được đánh giá trên một bộ dữ liệu khác.
  Tình huống này còn được gọi là "ngoài mẫu".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Kiểm</a:t>
            </a:r>
            <a:r>
              <a:rPr lang="en-US" altLang="ko-KR" dirty="0"/>
              <a:t> </a:t>
            </a:r>
            <a:r>
              <a:rPr lang="en-US" altLang="ko-KR" dirty="0" err="1"/>
              <a:t>tra</a:t>
            </a:r>
            <a:r>
              <a:rPr lang="en-US" altLang="ko-KR" dirty="0"/>
              <a:t> </a:t>
            </a:r>
            <a:r>
              <a:rPr lang="en-US" altLang="ko-KR" dirty="0" err="1"/>
              <a:t>lỗi</a:t>
            </a:r>
            <a:r>
              <a:rPr lang="en-US" altLang="ko-KR" dirty="0"/>
              <a:t> </a:t>
            </a:r>
            <a:r>
              <a:rPr lang="en-US" altLang="ko-KR" dirty="0" err="1"/>
              <a:t>là</a:t>
            </a:r>
            <a:r>
              <a:rPr lang="en-US" altLang="ko-KR" dirty="0"/>
              <a:t> </a:t>
            </a:r>
            <a:r>
              <a:rPr lang="en-US" altLang="ko-KR" dirty="0" err="1"/>
              <a:t>điều</a:t>
            </a:r>
            <a:r>
              <a:rPr lang="en-US" altLang="ko-KR" dirty="0"/>
              <a:t> </a:t>
            </a:r>
            <a:r>
              <a:rPr lang="en-US" altLang="ko-KR" dirty="0" err="1"/>
              <a:t>cuối</a:t>
            </a:r>
            <a:r>
              <a:rPr lang="en-US" altLang="ko-KR" dirty="0"/>
              <a:t> </a:t>
            </a:r>
            <a:r>
              <a:rPr lang="en-US" altLang="ko-KR" dirty="0" err="1"/>
              <a:t>cùng</a:t>
            </a:r>
            <a:r>
              <a:rPr lang="en-US" altLang="ko-KR" dirty="0"/>
              <a:t> </a:t>
            </a:r>
            <a:r>
              <a:rPr lang="en-US" altLang="ko-KR" dirty="0" err="1"/>
              <a:t>quan</a:t>
            </a:r>
            <a:r>
              <a:rPr lang="en-US" altLang="ko-KR" dirty="0"/>
              <a:t> </a:t>
            </a:r>
            <a:r>
              <a:rPr lang="en-US" altLang="ko-KR" dirty="0" err="1"/>
              <a:t>trọng</a:t>
            </a:r>
            <a:r>
              <a:rPr lang="en-US" altLang="ko-KR" dirty="0"/>
              <a:t> (</a:t>
            </a:r>
            <a:r>
              <a:rPr lang="en-US" altLang="ko-KR" dirty="0" err="1"/>
              <a:t>không</a:t>
            </a:r>
            <a:r>
              <a:rPr lang="en-US" altLang="ko-KR" dirty="0"/>
              <a:t> </a:t>
            </a:r>
            <a:r>
              <a:rPr lang="en-US" altLang="ko-KR" dirty="0" err="1"/>
              <a:t>phải</a:t>
            </a:r>
            <a:r>
              <a:rPr lang="en-US" altLang="ko-KR" dirty="0"/>
              <a:t> </a:t>
            </a:r>
            <a:r>
              <a:rPr lang="en-US" altLang="ko-KR" dirty="0" err="1"/>
              <a:t>lỗi</a:t>
            </a:r>
            <a:r>
              <a:rPr lang="en-US" altLang="ko-KR" dirty="0"/>
              <a:t> </a:t>
            </a:r>
            <a:r>
              <a:rPr lang="en-US" altLang="ko-KR" dirty="0" err="1"/>
              <a:t>huấn</a:t>
            </a:r>
            <a:r>
              <a:rPr lang="en-US" altLang="ko-KR" dirty="0"/>
              <a:t> </a:t>
            </a:r>
            <a:r>
              <a:rPr lang="en-US" altLang="ko-KR" dirty="0" err="1"/>
              <a:t>luyện</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Lỗi huấn luyện và thử nghiệm phân kỳ khi mô hình trở nên quá phức tạp và lỗi phương sai chiếm ưu thế.
Mục tiêu nên là giới thiệu độ phức tạp vừa đủ và giảm thiểu lỗi thử nghiệm.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200</a:t>
            </a:fld>
            <a:endParaRPr lang="ko-KR" altLang="en-US"/>
          </a:p>
        </p:txBody>
      </p:sp>
    </p:spTree>
    <p:extLst>
      <p:ext uri="{BB962C8B-B14F-4D97-AF65-F5344CB8AC3E}">
        <p14:creationId xmlns:p14="http://schemas.microsoft.com/office/powerpoint/2010/main" val="223157508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Mô hình tối ưu không nên sai lệch cũng như không quá phức tạp.</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Dự đoán được thực hiện bởi mô hình tối ưu tiếp cận gần với lý tưởng.</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201</a:t>
            </a:fld>
            <a:endParaRPr lang="ko-KR" altLang="en-US"/>
          </a:p>
        </p:txBody>
      </p:sp>
    </p:spTree>
    <p:extLst>
      <p:ext uri="{BB962C8B-B14F-4D97-AF65-F5344CB8AC3E}">
        <p14:creationId xmlns:p14="http://schemas.microsoft.com/office/powerpoint/2010/main" val="324535017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Cho đến nay, chúng tôi đã nói về "lỗi" một chút lỏng lẻo.
Để chính xác hơn, chúng ta nên phân biệt trường hợp biến phản hồi Y là số với biến mà Y được phân loại.
+ Khi biến phản hồi Y là số, chúng ta sẽ dự đoán các giá trị số. 
  Các chỉ số phù hợp là MSE, RMSE, v.v. Đây thực sự là những "lỗi"; các giá trị nhỏ hơn có nghĩa là hiệu suất tốt hơn.
+ Khi biến phản hồi Y được phân loại, chúng ta sẽ dự đoán các lớp hoặc loại. 
  Các chỉ số phù hợp là độ chính xác, khả năng nhớ lại, v.v. Theo một nghĩa nào đó, đây là những nghịch đảo của "lỗi"; Các giá trị lớn hơn có nghĩa là hiệu suất tốt hơn. 
</a:t>
                </a:r>
                <a:endParaRPr lang="en-US" altLang="ko-KR" baseline="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far, we have talked about “errors” a bit loosely.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To be more precise, we should distinguish the case where the response variable </a:t>
                </a:r>
                <a:r>
                  <a:rPr lang="en-US" altLang="ko-KR" i="0" dirty="0">
                    <a:latin typeface="Cambria Math" panose="02040503050406030204" pitchFamily="18" charset="0"/>
                  </a:rPr>
                  <a:t>𝑌</a:t>
                </a:r>
                <a:r>
                  <a:rPr lang="en-US" altLang="ko-KR" dirty="0"/>
                  <a:t> is numeric from the one where the </a:t>
                </a:r>
                <a:r>
                  <a:rPr lang="en-US" altLang="ko-KR" i="0" dirty="0">
                    <a:latin typeface="Cambria Math" panose="02040503050406030204" pitchFamily="18" charset="0"/>
                  </a:rPr>
                  <a:t>𝑌</a:t>
                </a:r>
                <a:r>
                  <a:rPr lang="en-US" altLang="ko-KR" dirty="0"/>
                  <a:t> is categorical.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a:t>
                </a:r>
                <a:r>
                  <a:rPr lang="en-US" altLang="ko-KR" baseline="0" dirty="0"/>
                  <a:t> </a:t>
                </a:r>
                <a:r>
                  <a:rPr lang="en-US" altLang="ko-KR" dirty="0"/>
                  <a:t>the response variable </a:t>
                </a:r>
                <a:r>
                  <a:rPr lang="en-US" altLang="ko-KR" i="0" dirty="0">
                    <a:latin typeface="Cambria Math" panose="02040503050406030204" pitchFamily="18" charset="0"/>
                  </a:rPr>
                  <a:t>𝑌</a:t>
                </a:r>
                <a:r>
                  <a:rPr lang="en-US" altLang="ko-KR" dirty="0"/>
                  <a:t> is numeric, we would be predicting numeric values.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The suitable metrics are MSE, RMSE, etc. These are truly “errors”; the smaller values mean better performance.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response variable </a:t>
                </a:r>
                <a:r>
                  <a:rPr lang="en-US" altLang="ko-KR" i="0" dirty="0">
                    <a:latin typeface="Cambria Math" panose="02040503050406030204" pitchFamily="18" charset="0"/>
                  </a:rPr>
                  <a:t>𝑌</a:t>
                </a:r>
                <a:r>
                  <a:rPr lang="en-US" altLang="ko-KR" dirty="0"/>
                  <a:t> is categorical,</a:t>
                </a:r>
                <a:r>
                  <a:rPr lang="en-US" altLang="ko-KR" baseline="0" dirty="0"/>
                  <a:t> we would be predicting classes or types.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  The suitable metrics are accuracy, recall, etc. These are, in a sense, inverse of “errors”; the larger values mean better performance. </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202</a:t>
            </a:fld>
            <a:endParaRPr lang="ko-KR" altLang="en-US"/>
          </a:p>
        </p:txBody>
      </p:sp>
    </p:spTree>
    <p:extLst>
      <p:ext uri="{BB962C8B-B14F-4D97-AF65-F5344CB8AC3E}">
        <p14:creationId xmlns:p14="http://schemas.microsoft.com/office/powerpoint/2010/main" val="122519024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203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41592853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Trong một vài slide trở lại, chúng tôi đã phân biệt giữa trường hợp biến phản hồi Y là số từ biến mà Y được phân loại.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Bây giờ, chúng ta hãy nghiên cứu một thuật toán Học máy có thể áp dụng cho trường hợp biến phản hồi Y là số.
Thuật toán Học máy được đề cập được gọi là "hồi quy tuyến tính".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204</a:t>
            </a:fld>
            <a:endParaRPr lang="ko-KR" altLang="en-US"/>
          </a:p>
        </p:txBody>
      </p:sp>
    </p:spTree>
    <p:extLst>
      <p:ext uri="{BB962C8B-B14F-4D97-AF65-F5344CB8AC3E}">
        <p14:creationId xmlns:p14="http://schemas.microsoft.com/office/powerpoint/2010/main" val="360563671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Trong hồi quy tuyến tính, chúng ta giả định rằng biến đáp ứng có thể được giải thích bằng các biến giải thích bằng một mô hình tuyến tính.
Mô hình tuyến tính hoặc kết hợp tuyến tính có nghĩa là chỉ có loại thuật ngữ "hệ số  biến".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205</a:t>
            </a:fld>
            <a:endParaRPr lang="ko-KR" altLang="en-US"/>
          </a:p>
        </p:txBody>
      </p:sp>
    </p:spTree>
    <p:extLst>
      <p:ext uri="{BB962C8B-B14F-4D97-AF65-F5344CB8AC3E}">
        <p14:creationId xmlns:p14="http://schemas.microsoft.com/office/powerpoint/2010/main" val="255416642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Một</a:t>
            </a:r>
            <a:r>
              <a:rPr lang="en-US" altLang="ko-KR" dirty="0"/>
              <a:t> </a:t>
            </a:r>
            <a:r>
              <a:rPr lang="en-US" altLang="ko-KR" dirty="0" err="1"/>
              <a:t>số</a:t>
            </a:r>
            <a:r>
              <a:rPr lang="en-US" altLang="ko-KR" dirty="0"/>
              <a:t> </a:t>
            </a:r>
            <a:r>
              <a:rPr lang="en-US" altLang="ko-KR" dirty="0" err="1"/>
              <a:t>ví</a:t>
            </a:r>
            <a:r>
              <a:rPr lang="en-US" altLang="ko-KR" dirty="0"/>
              <a:t> </a:t>
            </a:r>
            <a:r>
              <a:rPr lang="en-US" altLang="ko-KR" dirty="0" err="1"/>
              <a:t>dụ</a:t>
            </a:r>
            <a:r>
              <a:rPr lang="en-US" altLang="ko-KR" dirty="0"/>
              <a:t> </a:t>
            </a:r>
            <a:r>
              <a:rPr lang="en-US" altLang="ko-KR" dirty="0" err="1"/>
              <a:t>trong</a:t>
            </a:r>
            <a:r>
              <a:rPr lang="en-US" altLang="ko-KR" dirty="0"/>
              <a:t> </a:t>
            </a:r>
            <a:r>
              <a:rPr lang="en-US" altLang="ko-KR" dirty="0" err="1"/>
              <a:t>đó</a:t>
            </a:r>
            <a:r>
              <a:rPr lang="en-US" altLang="ko-KR" dirty="0"/>
              <a:t> </a:t>
            </a:r>
            <a:r>
              <a:rPr lang="en-US" altLang="ko-KR" dirty="0" err="1"/>
              <a:t>hồi</a:t>
            </a:r>
            <a:r>
              <a:rPr lang="en-US" altLang="ko-KR" dirty="0"/>
              <a:t> </a:t>
            </a:r>
            <a:r>
              <a:rPr lang="en-US" altLang="ko-KR" dirty="0" err="1"/>
              <a:t>quy</a:t>
            </a:r>
            <a:r>
              <a:rPr lang="en-US" altLang="ko-KR" dirty="0"/>
              <a:t> </a:t>
            </a:r>
            <a:r>
              <a:rPr lang="en-US" altLang="ko-KR" dirty="0" err="1"/>
              <a:t>tuyến</a:t>
            </a:r>
            <a:r>
              <a:rPr lang="en-US" altLang="ko-KR" dirty="0"/>
              <a:t> </a:t>
            </a:r>
            <a:r>
              <a:rPr lang="en-US" altLang="ko-KR" dirty="0" err="1"/>
              <a:t>tính</a:t>
            </a:r>
            <a:r>
              <a:rPr lang="en-US" altLang="ko-KR" dirty="0"/>
              <a:t> </a:t>
            </a:r>
            <a:r>
              <a:rPr lang="en-US" altLang="ko-KR" dirty="0" err="1"/>
              <a:t>sẽ</a:t>
            </a:r>
            <a:r>
              <a:rPr lang="en-US" altLang="ko-KR" dirty="0"/>
              <a:t> </a:t>
            </a:r>
            <a:r>
              <a:rPr lang="en-US" altLang="ko-KR" dirty="0" err="1"/>
              <a:t>hữu</a:t>
            </a:r>
            <a:r>
              <a:rPr lang="en-US" altLang="ko-KR" dirty="0"/>
              <a:t> </a:t>
            </a:r>
            <a:r>
              <a:rPr lang="en-US" altLang="ko-KR" dirty="0" err="1"/>
              <a:t>ích</a:t>
            </a:r>
            <a:r>
              <a:rPr lang="en-US" altLang="ko-KR" dirty="0"/>
              <a: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206</a:t>
            </a:fld>
            <a:endParaRPr lang="ko-KR" altLang="en-US"/>
          </a:p>
        </p:txBody>
      </p:sp>
    </p:spTree>
    <p:extLst>
      <p:ext uri="{BB962C8B-B14F-4D97-AF65-F5344CB8AC3E}">
        <p14:creationId xmlns:p14="http://schemas.microsoft.com/office/powerpoint/2010/main" val="386797906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Hồi quy tuyến tính có một lịch sử lâu dài bắt nguồn từ thời trước khi phát minh ra máy tính hiện đại.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207</a:t>
            </a:fld>
            <a:endParaRPr lang="ko-KR" altLang="en-US"/>
          </a:p>
        </p:txBody>
      </p:sp>
    </p:spTree>
    <p:extLst>
      <p:ext uri="{BB962C8B-B14F-4D97-AF65-F5344CB8AC3E}">
        <p14:creationId xmlns:p14="http://schemas.microsoft.com/office/powerpoint/2010/main" val="3692690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Cũng giống như bất kỳ thuật toán học máy nào khác, hồi quy tuyến tính có nhiều lợi ích cũng như thiếu sót.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208</a:t>
            </a:fld>
            <a:endParaRPr lang="ko-KR" altLang="en-US"/>
          </a:p>
        </p:txBody>
      </p:sp>
    </p:spTree>
    <p:extLst>
      <p:ext uri="{BB962C8B-B14F-4D97-AF65-F5344CB8AC3E}">
        <p14:creationId xmlns:p14="http://schemas.microsoft.com/office/powerpoint/2010/main" val="710090782"/>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Hồi quy tuyến tính dựa trên một tập hợp các giả định.
Đúng là có thể khó kiểm tra tỉ mỉ từng người trong số họ.
Nhưng thật tốt khi ghi nhớ những giả định này khi chúng ta áp dụng hồi quy tuyến tính.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209</a:t>
            </a:fld>
            <a:endParaRPr lang="ko-KR" altLang="en-US"/>
          </a:p>
        </p:txBody>
      </p:sp>
    </p:spTree>
    <p:extLst>
      <p:ext uri="{BB962C8B-B14F-4D97-AF65-F5344CB8AC3E}">
        <p14:creationId xmlns:p14="http://schemas.microsoft.com/office/powerpoint/2010/main" val="732813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a:t>
            </a:fld>
            <a:endParaRPr lang="ko-KR" altLang="en-US"/>
          </a:p>
        </p:txBody>
      </p:sp>
    </p:spTree>
    <p:extLst>
      <p:ext uri="{BB962C8B-B14F-4D97-AF65-F5344CB8AC3E}">
        <p14:creationId xmlns:p14="http://schemas.microsoft.com/office/powerpoint/2010/main" val="260599813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Ở </a:t>
            </a:r>
            <a:r>
              <a:rPr lang="en-US" altLang="ko-KR" dirty="0" err="1"/>
              <a:t>đây</a:t>
            </a:r>
            <a:r>
              <a:rPr lang="en-US" altLang="ko-KR" dirty="0"/>
              <a:t>, </a:t>
            </a:r>
            <a:r>
              <a:rPr lang="en-US" altLang="ko-KR" dirty="0" err="1"/>
              <a:t>chúng</a:t>
            </a:r>
            <a:r>
              <a:rPr lang="en-US" altLang="ko-KR" dirty="0"/>
              <a:t> ta </a:t>
            </a:r>
            <a:r>
              <a:rPr lang="en-US" altLang="ko-KR" dirty="0" err="1"/>
              <a:t>xem</a:t>
            </a:r>
            <a:r>
              <a:rPr lang="en-US" altLang="ko-KR" dirty="0"/>
              <a:t> </a:t>
            </a:r>
            <a:r>
              <a:rPr lang="en-US" altLang="ko-KR" dirty="0" err="1"/>
              <a:t>xét</a:t>
            </a:r>
            <a:r>
              <a:rPr lang="en-US" altLang="ko-KR" dirty="0"/>
              <a:t> </a:t>
            </a:r>
            <a:r>
              <a:rPr lang="en-US" altLang="ko-KR" dirty="0" err="1"/>
              <a:t>kỹ</a:t>
            </a:r>
            <a:r>
              <a:rPr lang="en-US" altLang="ko-KR" dirty="0"/>
              <a:t> </a:t>
            </a:r>
            <a:r>
              <a:rPr lang="en-US" altLang="ko-KR" dirty="0" err="1"/>
              <a:t>mô</a:t>
            </a:r>
            <a:r>
              <a:rPr lang="en-US" altLang="ko-KR" dirty="0"/>
              <a:t> </a:t>
            </a:r>
            <a:r>
              <a:rPr lang="en-US" altLang="ko-KR" dirty="0" err="1"/>
              <a:t>hình</a:t>
            </a:r>
            <a:r>
              <a:rPr lang="en-US" altLang="ko-KR" dirty="0"/>
              <a:t> </a:t>
            </a:r>
            <a:r>
              <a:rPr lang="en-US" altLang="ko-KR" dirty="0" err="1"/>
              <a:t>tuyến</a:t>
            </a:r>
            <a:r>
              <a:rPr lang="en-US" altLang="ko-KR" dirty="0"/>
              <a:t> </a:t>
            </a:r>
            <a:r>
              <a:rPr lang="en-US" altLang="ko-KR" dirty="0" err="1"/>
              <a:t>tính</a:t>
            </a:r>
            <a:r>
              <a:rPr lang="en-US" altLang="ko-KR" dirty="0"/>
              <a: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210</a:t>
            </a:fld>
            <a:endParaRPr lang="ko-KR" altLang="en-US"/>
          </a:p>
        </p:txBody>
      </p:sp>
    </p:spTree>
    <p:extLst>
      <p:ext uri="{BB962C8B-B14F-4D97-AF65-F5344CB8AC3E}">
        <p14:creationId xmlns:p14="http://schemas.microsoft.com/office/powerpoint/2010/main" val="6697243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Các</a:t>
            </a:r>
            <a:r>
              <a:rPr lang="en-US" altLang="ko-KR" dirty="0"/>
              <a:t> </a:t>
            </a:r>
            <a:r>
              <a:rPr lang="en-US" altLang="ko-KR" dirty="0" err="1"/>
              <a:t>hệ</a:t>
            </a:r>
            <a:r>
              <a:rPr lang="en-US" altLang="ko-KR" dirty="0"/>
              <a:t> </a:t>
            </a:r>
            <a:r>
              <a:rPr lang="en-US" altLang="ko-KR" dirty="0" err="1"/>
              <a:t>số</a:t>
            </a:r>
            <a:r>
              <a:rPr lang="en-US" altLang="ko-KR" dirty="0"/>
              <a:t> </a:t>
            </a:r>
            <a:r>
              <a:rPr lang="en-US" altLang="ko-KR" dirty="0" err="1"/>
              <a:t>hồi</a:t>
            </a:r>
            <a:r>
              <a:rPr lang="en-US" altLang="ko-KR" dirty="0"/>
              <a:t> </a:t>
            </a:r>
            <a:r>
              <a:rPr lang="en-US" altLang="ko-KR" dirty="0" err="1"/>
              <a:t>quy</a:t>
            </a:r>
            <a:r>
              <a:rPr lang="en-US" altLang="ko-KR" dirty="0"/>
              <a:t> </a:t>
            </a:r>
            <a:r>
              <a:rPr lang="en-US" altLang="ko-KR" dirty="0" err="1"/>
              <a:t>là</a:t>
            </a:r>
            <a:r>
              <a:rPr lang="en-US" altLang="ko-KR" dirty="0"/>
              <a:t> </a:t>
            </a:r>
            <a:r>
              <a:rPr lang="en-US" altLang="ko-KR" dirty="0" err="1"/>
              <a:t>mô</a:t>
            </a:r>
            <a:r>
              <a:rPr lang="en-US" altLang="ko-KR" dirty="0"/>
              <a:t> </a:t>
            </a:r>
            <a:r>
              <a:rPr lang="en-US" altLang="ko-KR" dirty="0" err="1"/>
              <a:t>hình</a:t>
            </a:r>
            <a:r>
              <a:rPr lang="en-US" altLang="ko-KR" dirty="0"/>
              <a:t> </a:t>
            </a:r>
            <a:r>
              <a:rPr lang="en-US" altLang="ko-KR" dirty="0" err="1"/>
              <a:t>Tham</a:t>
            </a:r>
            <a:r>
              <a:rPr lang="en-US" altLang="ko-KR" dirty="0"/>
              <a:t> </a:t>
            </a:r>
            <a:r>
              <a:rPr lang="en-US" altLang="ko-KR" dirty="0" err="1"/>
              <a:t>số</a:t>
            </a:r>
            <a:r>
              <a:rPr lang="en-US" altLang="ko-KR" dirty="0"/>
              <a: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211</a:t>
            </a:fld>
            <a:endParaRPr lang="ko-KR" altLang="en-US"/>
          </a:p>
        </p:txBody>
      </p:sp>
    </p:spTree>
    <p:extLst>
      <p:ext uri="{BB962C8B-B14F-4D97-AF65-F5344CB8AC3E}">
        <p14:creationId xmlns:p14="http://schemas.microsoft.com/office/powerpoint/2010/main" val="376367900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Thuật ngữ lỗi phải đại diện cho một "nhiễu trắng": quá trình hoàn toàn ngẫu nhiên với giá trị trung bình bằng không và phương sai cố định.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212</a:t>
            </a:fld>
            <a:endParaRPr lang="ko-KR" altLang="en-US"/>
          </a:p>
        </p:txBody>
      </p:sp>
    </p:spTree>
    <p:extLst>
      <p:ext uri="{BB962C8B-B14F-4D97-AF65-F5344CB8AC3E}">
        <p14:creationId xmlns:p14="http://schemas.microsoft.com/office/powerpoint/2010/main" val="227712607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một ví dụ về Mô hình tuyến tính được hiển thị.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213</a:t>
            </a:fld>
            <a:endParaRPr lang="ko-KR" altLang="en-US"/>
          </a:p>
        </p:txBody>
      </p:sp>
    </p:spTree>
    <p:extLst>
      <p:ext uri="{BB962C8B-B14F-4D97-AF65-F5344CB8AC3E}">
        <p14:creationId xmlns:p14="http://schemas.microsoft.com/office/powerpoint/2010/main" val="309516940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Để diễn giải các hệ số hồi quy, giả sử rằng chúng ta có thể thay đổi từng biến giải thích một lượng nhỏ.</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Điều này sẽ gây ra “phản hồi” trong biến </a:t>
                </a:r>
                <a:r>
                  <a:rPr lang="ko-KR" altLang="vi-VN" dirty="0"/>
                  <a:t>𝑌</a:t>
                </a:r>
                <a:r>
                  <a:rPr lang="vi-VN" altLang="ko-KR" dirty="0"/>
                  <a:t>.</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To </a:t>
                </a:r>
                <a:r>
                  <a:rPr lang="en-US" altLang="ko-KR" dirty="0"/>
                  <a:t>interpret the regression coefficients, let’s assume that we can change each explanatory variable by a small amount.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will cause a “response” in the </a:t>
                </a:r>
                <a:r>
                  <a:rPr lang="en-US" altLang="ko-KR" i="0" dirty="0" smtClean="0">
                    <a:latin typeface="Cambria Math" panose="02040503050406030204" pitchFamily="18" charset="0"/>
                  </a:rPr>
                  <a:t>𝑌</a:t>
                </a:r>
                <a:r>
                  <a:rPr lang="en-US" altLang="ko-KR" dirty="0"/>
                  <a:t> variable. </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214</a:t>
            </a:fld>
            <a:endParaRPr lang="ko-KR" altLang="en-US"/>
          </a:p>
        </p:txBody>
      </p:sp>
    </p:spTree>
    <p:extLst>
      <p:ext uri="{BB962C8B-B14F-4D97-AF65-F5344CB8AC3E}">
        <p14:creationId xmlns:p14="http://schemas.microsoft.com/office/powerpoint/2010/main" val="297006321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Mỗi hệ số hồi quy có thể được hiểu là sự thay đổi trong Y khi biến tương ứng được tăng lên bởi một Bài báo.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215</a:t>
            </a:fld>
            <a:endParaRPr lang="ko-KR" altLang="en-US"/>
          </a:p>
        </p:txBody>
      </p:sp>
    </p:spTree>
    <p:extLst>
      <p:ext uri="{BB962C8B-B14F-4D97-AF65-F5344CB8AC3E}">
        <p14:creationId xmlns:p14="http://schemas.microsoft.com/office/powerpoint/2010/main" val="346326929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Việc đánh chặn </a:t>
                </a:r>
                <a:r>
                  <a:rPr lang="el-GR" altLang="ko-KR" sz="1200" dirty="0">
                    <a:latin typeface="Times New Roman" panose="02020603050405020304" pitchFamily="18" charset="0"/>
                    <a:cs typeface="Times New Roman" panose="02020603050405020304" pitchFamily="18" charset="0"/>
                  </a:rPr>
                  <a:t>β_0 </a:t>
                </a:r>
                <a:r>
                  <a:rPr lang="vi-VN" altLang="ko-KR" sz="1200" dirty="0">
                    <a:latin typeface="Times New Roman" panose="02020603050405020304" pitchFamily="18" charset="0"/>
                    <a:cs typeface="Times New Roman" panose="02020603050405020304" pitchFamily="18" charset="0"/>
                  </a:rPr>
                  <a:t>có một ý nghĩa đặc biệt như chúng ta có thể thấy ở đây.
</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Each regression coefficient can </a:t>
                </a:r>
                <a:r>
                  <a:rPr lang="en-US" altLang="ko-KR" sz="1200" dirty="0">
                    <a:latin typeface="Times New Roman" panose="02020603050405020304" pitchFamily="18" charset="0"/>
                    <a:cs typeface="Times New Roman" panose="02020603050405020304" pitchFamily="18" charset="0"/>
                  </a:rPr>
                  <a:t>be interpreted as the change in</a:t>
                </a:r>
                <a:r>
                  <a:rPr lang="en-US" altLang="ko-KR" sz="1200" i="1" dirty="0">
                    <a:latin typeface="Times New Roman" panose="02020603050405020304" pitchFamily="18" charset="0"/>
                    <a:cs typeface="Times New Roman" panose="02020603050405020304" pitchFamily="18" charset="0"/>
                  </a:rPr>
                  <a:t> </a:t>
                </a:r>
                <a:r>
                  <a:rPr lang="en-US" altLang="ko-KR" sz="1200" i="0">
                    <a:solidFill>
                      <a:schemeClr val="tx1"/>
                    </a:solidFill>
                    <a:latin typeface="Cambria Math" panose="02040503050406030204" pitchFamily="18" charset="0"/>
                    <a:cs typeface="Times New Roman" panose="02020603050405020304" pitchFamily="18" charset="0"/>
                  </a:rPr>
                  <a:t>𝑌</a:t>
                </a:r>
                <a:r>
                  <a:rPr lang="en-US" altLang="ko-KR" sz="1200" i="1" dirty="0">
                    <a:solidFill>
                      <a:schemeClr val="tx1"/>
                    </a:solidFill>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when the corresponding</a:t>
                </a:r>
                <a:r>
                  <a:rPr lang="en-US" altLang="ko-KR" sz="1200" baseline="0" dirty="0">
                    <a:latin typeface="Times New Roman" panose="02020603050405020304" pitchFamily="18" charset="0"/>
                    <a:cs typeface="Times New Roman" panose="02020603050405020304" pitchFamily="18" charset="0"/>
                  </a:rPr>
                  <a:t> variable i</a:t>
                </a:r>
                <a:r>
                  <a:rPr lang="en-US" altLang="ko-KR" sz="1200" dirty="0">
                    <a:latin typeface="Times New Roman" panose="02020603050405020304" pitchFamily="18" charset="0"/>
                    <a:cs typeface="Times New Roman" panose="02020603050405020304" pitchFamily="18" charset="0"/>
                  </a:rPr>
                  <a:t>s increased by a unit.</a:t>
                </a: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216</a:t>
            </a:fld>
            <a:endParaRPr lang="ko-KR" altLang="en-US"/>
          </a:p>
        </p:txBody>
      </p:sp>
    </p:spTree>
    <p:extLst>
      <p:ext uri="{BB962C8B-B14F-4D97-AF65-F5344CB8AC3E}">
        <p14:creationId xmlns:p14="http://schemas.microsoft.com/office/powerpoint/2010/main" val="326243474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Trong ví dụ này, chúng ta có thể hiểu được từng hệ số hồi quy.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217</a:t>
            </a:fld>
            <a:endParaRPr lang="ko-KR" altLang="en-US"/>
          </a:p>
        </p:txBody>
      </p:sp>
    </p:spTree>
    <p:extLst>
      <p:ext uri="{BB962C8B-B14F-4D97-AF65-F5344CB8AC3E}">
        <p14:creationId xmlns:p14="http://schemas.microsoft.com/office/powerpoint/2010/main" val="321136435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Cho đến nay, chúng tôi đã thể hiện mối quan hệ tuyến tính dưới dạng các biến.
Bây giờ, chúng ta có thể viết lại mối quan hệ tuyến tính theo thuật ngữ của các giá trị dữ liệu thực tế.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218</a:t>
            </a:fld>
            <a:endParaRPr lang="ko-KR" altLang="en-US"/>
          </a:p>
        </p:txBody>
      </p:sp>
    </p:spTree>
    <p:extLst>
      <p:ext uri="{BB962C8B-B14F-4D97-AF65-F5344CB8AC3E}">
        <p14:creationId xmlns:p14="http://schemas.microsoft.com/office/powerpoint/2010/main" val="253318374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Sau đó, chúng ta có thể giới thiệu một ký hiệu nhỏ gọn bằng cách sử dụng ma trận.
Lợi ích của việc làm như vậy là chúng ta đã chuyển đổi bài toán hồi quy tuyến tính thành một bài toán đại số tuyến tính.
Những gì chúng ta có về cơ bản là một hệ phương trình tuyến tính.
</a:t>
            </a:r>
            <a:endParaRPr lang="en-US" altLang="ko-KR"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219</a:t>
            </a:fld>
            <a:endParaRPr lang="ko-KR" altLang="en-US"/>
          </a:p>
        </p:txBody>
      </p:sp>
    </p:spTree>
    <p:extLst>
      <p:ext uri="{BB962C8B-B14F-4D97-AF65-F5344CB8AC3E}">
        <p14:creationId xmlns:p14="http://schemas.microsoft.com/office/powerpoint/2010/main" val="4162083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a:t>
            </a:fld>
            <a:endParaRPr lang="ko-KR" altLang="en-US"/>
          </a:p>
        </p:txBody>
      </p:sp>
    </p:spTree>
    <p:extLst>
      <p:ext uri="{BB962C8B-B14F-4D97-AF65-F5344CB8AC3E}">
        <p14:creationId xmlns:p14="http://schemas.microsoft.com/office/powerpoint/2010/main" val="370628823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Mỗi ma trận được giải thích.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220</a:t>
            </a:fld>
            <a:endParaRPr lang="ko-KR" altLang="en-US"/>
          </a:p>
        </p:txBody>
      </p:sp>
    </p:spTree>
    <p:extLst>
      <p:ext uri="{BB962C8B-B14F-4D97-AF65-F5344CB8AC3E}">
        <p14:creationId xmlns:p14="http://schemas.microsoft.com/office/powerpoint/2010/main" val="198154034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221</a:t>
            </a:fld>
            <a:endParaRPr lang="ko-KR" altLang="en-US"/>
          </a:p>
        </p:txBody>
      </p:sp>
    </p:spTree>
    <p:extLst>
      <p:ext uri="{BB962C8B-B14F-4D97-AF65-F5344CB8AC3E}">
        <p14:creationId xmlns:p14="http://schemas.microsoft.com/office/powerpoint/2010/main" val="1254655225"/>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222</a:t>
            </a:fld>
            <a:endParaRPr lang="ko-KR" altLang="en-US"/>
          </a:p>
        </p:txBody>
      </p:sp>
    </p:spTree>
    <p:extLst>
      <p:ext uri="{BB962C8B-B14F-4D97-AF65-F5344CB8AC3E}">
        <p14:creationId xmlns:p14="http://schemas.microsoft.com/office/powerpoint/2010/main" val="117140122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223</a:t>
            </a:fld>
            <a:endParaRPr lang="ko-KR" altLang="en-US"/>
          </a:p>
        </p:txBody>
      </p:sp>
    </p:spTree>
    <p:extLst>
      <p:ext uri="{BB962C8B-B14F-4D97-AF65-F5344CB8AC3E}">
        <p14:creationId xmlns:p14="http://schemas.microsoft.com/office/powerpoint/2010/main" val="5480367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Số lượng ẩn số (hệ số) phần lớn đông hơn các điều kiện (quan sát).
Vì vậy, chúng ta có một hệ phương trình tuyến tính được xác định quá mức.
Từ bây giờ và trở đi, chúng tôi phác thảo một giải pháp phương thức được gọi là "bình phương nhỏ nhất thông thường (OLS)".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224</a:t>
            </a:fld>
            <a:endParaRPr lang="ko-KR" altLang="en-US"/>
          </a:p>
        </p:txBody>
      </p:sp>
    </p:spTree>
    <p:extLst>
      <p:ext uri="{BB962C8B-B14F-4D97-AF65-F5344CB8AC3E}">
        <p14:creationId xmlns:p14="http://schemas.microsoft.com/office/powerpoint/2010/main" val="26683978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Để rút ra giải pháp OLS, chúng ta phải dựa vào tính toán.
Điều kiện giảm thiểu cho |</a:t>
                </a:r>
                <a:r>
                  <a:rPr lang="el-GR" altLang="ko-KR" dirty="0"/>
                  <a:t>ε|^2 </a:t>
                </a:r>
                <a:r>
                  <a:rPr lang="vi-VN" altLang="ko-KR" dirty="0"/>
                  <a:t>được đưa ra bởi đạo hàm.
</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To derive the OLS solution, we have to rely on calculus.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minimization condition for</a:t>
                </a:r>
                <a:r>
                  <a:rPr lang="en-US" altLang="ko-KR" baseline="0" dirty="0"/>
                  <a:t> </a:t>
                </a:r>
                <a:r>
                  <a:rPr lang="en-US" altLang="ko-KR" sz="1200" b="1" i="0">
                    <a:latin typeface="Cambria Math" panose="02040503050406030204" pitchFamily="18" charset="0"/>
                  </a:rPr>
                  <a:t>|</a:t>
                </a:r>
                <a:r>
                  <a:rPr lang="ko-KR" altLang="en-US" sz="1200" b="1" i="0">
                    <a:latin typeface="Cambria Math" panose="02040503050406030204" pitchFamily="18" charset="0"/>
                  </a:rPr>
                  <a:t>𝜺|</a:t>
                </a:r>
                <a:r>
                  <a:rPr lang="en-US" altLang="ko-KR" sz="1200" b="1" i="0">
                    <a:latin typeface="Cambria Math" panose="02040503050406030204" pitchFamily="18" charset="0"/>
                  </a:rPr>
                  <a:t>^</a:t>
                </a:r>
                <a:r>
                  <a:rPr lang="en-US" altLang="ko-KR" sz="1200" i="0">
                    <a:latin typeface="Cambria Math" panose="02040503050406030204" pitchFamily="18" charset="0"/>
                  </a:rPr>
                  <a:t>2</a:t>
                </a:r>
                <a:r>
                  <a:rPr lang="en-US" altLang="ko-KR" sz="1200" dirty="0">
                    <a:latin typeface="Times New Roman" panose="02020603050405020304" pitchFamily="18" charset="0"/>
                    <a:cs typeface="Times New Roman" panose="02020603050405020304" pitchFamily="18" charset="0"/>
                  </a:rPr>
                  <a:t> is given by the derivative.</a:t>
                </a: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225</a:t>
            </a:fld>
            <a:endParaRPr lang="ko-KR" altLang="en-US"/>
          </a:p>
        </p:txBody>
      </p:sp>
    </p:spTree>
    <p:extLst>
      <p:ext uri="{BB962C8B-B14F-4D97-AF65-F5344CB8AC3E}">
        <p14:creationId xmlns:p14="http://schemas.microsoft.com/office/powerpoint/2010/main" val="160616379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Chúng ta có thể rút ra nghiệm </a:t>
                </a:r>
                <a:r>
                  <a:rPr lang="el-GR" altLang="ko-KR" dirty="0"/>
                  <a:t>β </a:t>
                </a:r>
                <a:r>
                  <a:rPr lang="vi-VN" altLang="ko-KR" dirty="0"/>
                  <a:t>là một ma trận (hoặc vectơ) chứa các hệ số hồi quy.
Lời giải được đưa ra bởi một biểu thức đại số tuyến tính. Điều này không quá khó để tính toán bằng cách sử dụng NumPy!
</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can derive the solution </a:t>
                </a:r>
                <a:r>
                  <a:rPr lang="el-GR" altLang="ko-KR" sz="1200" b="1" i="0">
                    <a:latin typeface="Cambria Math" panose="02040503050406030204" pitchFamily="18" charset="0"/>
                    <a:ea typeface="Cambria Math" panose="02040503050406030204" pitchFamily="18" charset="0"/>
                  </a:rPr>
                  <a:t>𝜷 </a:t>
                </a:r>
                <a:r>
                  <a:rPr lang="en-US" altLang="ko-KR" dirty="0"/>
                  <a:t>which is a matrix (or vector) that contains the regression coefficients.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solution is given by a linear algebra expression. This is not so hard to calculate using NumPy!</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226</a:t>
            </a:fld>
            <a:endParaRPr lang="ko-KR" altLang="en-US"/>
          </a:p>
        </p:txBody>
      </p:sp>
    </p:spTree>
    <p:extLst>
      <p:ext uri="{BB962C8B-B14F-4D97-AF65-F5344CB8AC3E}">
        <p14:creationId xmlns:p14="http://schemas.microsoft.com/office/powerpoint/2010/main" val="2586345569"/>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Bây</a:t>
                </a:r>
                <a:r>
                  <a:rPr lang="en-US" altLang="ko-KR" dirty="0"/>
                  <a:t> </a:t>
                </a:r>
                <a:r>
                  <a:rPr lang="en-US" altLang="ko-KR" dirty="0" err="1"/>
                  <a:t>giờ</a:t>
                </a:r>
                <a:r>
                  <a:rPr lang="en-US" altLang="ko-KR" dirty="0"/>
                  <a:t>, </a:t>
                </a:r>
                <a:r>
                  <a:rPr lang="en-US" altLang="ko-KR" dirty="0" err="1"/>
                  <a:t>chúng</a:t>
                </a:r>
                <a:r>
                  <a:rPr lang="en-US" altLang="ko-KR" dirty="0"/>
                  <a:t> </a:t>
                </a:r>
                <a:r>
                  <a:rPr lang="en-US" altLang="ko-KR" dirty="0" err="1"/>
                  <a:t>tôi</a:t>
                </a:r>
                <a:r>
                  <a:rPr lang="en-US" altLang="ko-KR" dirty="0"/>
                  <a:t> </a:t>
                </a:r>
                <a:r>
                  <a:rPr lang="en-US" altLang="ko-KR" dirty="0" err="1"/>
                  <a:t>nghỉ</a:t>
                </a:r>
                <a:r>
                  <a:rPr lang="en-US" altLang="ko-KR" dirty="0"/>
                  <a:t> </a:t>
                </a:r>
                <a:r>
                  <a:rPr lang="en-US" altLang="ko-KR" dirty="0" err="1"/>
                  <a:t>phép</a:t>
                </a:r>
                <a:r>
                  <a:rPr lang="en-US" altLang="ko-KR" dirty="0"/>
                  <a:t> </a:t>
                </a:r>
                <a:r>
                  <a:rPr lang="en-US" altLang="ko-KR" dirty="0" err="1"/>
                  <a:t>toán</a:t>
                </a:r>
                <a:r>
                  <a:rPr lang="en-US" altLang="ko-KR" dirty="0"/>
                  <a:t>.
</a:t>
                </a:r>
                <a:r>
                  <a:rPr lang="en-US" altLang="ko-KR" dirty="0" err="1"/>
                  <a:t>Hãy</a:t>
                </a:r>
                <a:r>
                  <a:rPr lang="en-US" altLang="ko-KR" dirty="0"/>
                  <a:t> </a:t>
                </a:r>
                <a:r>
                  <a:rPr lang="en-US" altLang="ko-KR" dirty="0" err="1"/>
                  <a:t>suy</a:t>
                </a:r>
                <a:r>
                  <a:rPr lang="en-US" altLang="ko-KR" dirty="0"/>
                  <a:t> </a:t>
                </a:r>
                <a:r>
                  <a:rPr lang="en-US" altLang="ko-KR" dirty="0" err="1"/>
                  <a:t>nghĩ</a:t>
                </a:r>
                <a:r>
                  <a:rPr lang="en-US" altLang="ko-KR" dirty="0"/>
                  <a:t> </a:t>
                </a:r>
                <a:r>
                  <a:rPr lang="en-US" altLang="ko-KR" dirty="0" err="1"/>
                  <a:t>về</a:t>
                </a:r>
                <a:r>
                  <a:rPr lang="en-US" altLang="ko-KR" dirty="0"/>
                  <a:t> ý </a:t>
                </a:r>
                <a:r>
                  <a:rPr lang="en-US" altLang="ko-KR" dirty="0" err="1"/>
                  <a:t>nghĩa</a:t>
                </a:r>
                <a:r>
                  <a:rPr lang="en-US" altLang="ko-KR" dirty="0"/>
                  <a:t> </a:t>
                </a:r>
                <a:r>
                  <a:rPr lang="en-US" altLang="ko-KR" dirty="0" err="1"/>
                  <a:t>của</a:t>
                </a:r>
                <a:r>
                  <a:rPr lang="en-US" altLang="ko-KR" dirty="0"/>
                  <a:t> "</a:t>
                </a:r>
                <a:r>
                  <a:rPr lang="en-US" altLang="ko-KR" dirty="0" err="1"/>
                  <a:t>dự</a:t>
                </a:r>
                <a:r>
                  <a:rPr lang="en-US" altLang="ko-KR" dirty="0"/>
                  <a:t> </a:t>
                </a:r>
                <a:r>
                  <a:rPr lang="en-US" altLang="ko-KR" dirty="0" err="1"/>
                  <a:t>đoán</a:t>
                </a:r>
                <a:r>
                  <a:rPr lang="en-US" altLang="ko-KR" dirty="0"/>
                  <a:t>" </a:t>
                </a:r>
                <a:r>
                  <a:rPr lang="en-US" altLang="ko-KR" dirty="0" err="1"/>
                  <a:t>trong</a:t>
                </a:r>
                <a:r>
                  <a:rPr lang="en-US" altLang="ko-KR" dirty="0"/>
                  <a:t> </a:t>
                </a:r>
                <a:r>
                  <a:rPr lang="en-US" altLang="ko-KR" dirty="0" err="1"/>
                  <a:t>bối</a:t>
                </a:r>
                <a:r>
                  <a:rPr lang="en-US" altLang="ko-KR" dirty="0"/>
                  <a:t> </a:t>
                </a:r>
                <a:r>
                  <a:rPr lang="en-US" altLang="ko-KR" dirty="0" err="1"/>
                  <a:t>cảnh</a:t>
                </a:r>
                <a:r>
                  <a:rPr lang="en-US" altLang="ko-KR" dirty="0"/>
                  <a:t> </a:t>
                </a:r>
                <a:r>
                  <a:rPr lang="en-US" altLang="ko-KR" dirty="0" err="1"/>
                  <a:t>hồi</a:t>
                </a:r>
                <a:r>
                  <a:rPr lang="en-US" altLang="ko-KR" dirty="0"/>
                  <a:t> </a:t>
                </a:r>
                <a:r>
                  <a:rPr lang="en-US" altLang="ko-KR" dirty="0" err="1"/>
                  <a:t>quy</a:t>
                </a:r>
                <a:r>
                  <a:rPr lang="en-US" altLang="ko-KR" dirty="0"/>
                  <a:t> </a:t>
                </a:r>
                <a:r>
                  <a:rPr lang="en-US" altLang="ko-KR" dirty="0" err="1"/>
                  <a:t>tuyến</a:t>
                </a:r>
                <a:r>
                  <a:rPr lang="en-US" altLang="ko-KR" dirty="0"/>
                  <a:t> </a:t>
                </a:r>
                <a:r>
                  <a:rPr lang="en-US" altLang="ko-KR" dirty="0" err="1"/>
                  <a:t>tính</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Đầu</a:t>
                </a:r>
                <a:r>
                  <a:rPr lang="en-US" altLang="ko-KR" dirty="0"/>
                  <a:t> </a:t>
                </a:r>
                <a:r>
                  <a:rPr lang="en-US" altLang="ko-KR" dirty="0" err="1"/>
                  <a:t>tiên</a:t>
                </a:r>
                <a:r>
                  <a:rPr lang="en-US" altLang="ko-KR" dirty="0"/>
                  <a:t>, </a:t>
                </a:r>
                <a:r>
                  <a:rPr lang="en-US" altLang="ko-KR" dirty="0" err="1"/>
                  <a:t>chúng</a:t>
                </a:r>
                <a:r>
                  <a:rPr lang="en-US" altLang="ko-KR" dirty="0"/>
                  <a:t> ta </a:t>
                </a:r>
                <a:r>
                  <a:rPr lang="en-US" altLang="ko-KR" dirty="0" err="1"/>
                  <a:t>nên</a:t>
                </a:r>
                <a:r>
                  <a:rPr lang="en-US" altLang="ko-KR" dirty="0"/>
                  <a:t> </a:t>
                </a:r>
                <a:r>
                  <a:rPr lang="en-US" altLang="ko-KR" dirty="0" err="1"/>
                  <a:t>huấn</a:t>
                </a:r>
                <a:r>
                  <a:rPr lang="en-US" altLang="ko-KR" dirty="0"/>
                  <a:t> </a:t>
                </a:r>
                <a:r>
                  <a:rPr lang="en-US" altLang="ko-KR" dirty="0" err="1"/>
                  <a:t>luyện</a:t>
                </a:r>
                <a:r>
                  <a:rPr lang="en-US" altLang="ko-KR" dirty="0"/>
                  <a:t> </a:t>
                </a:r>
                <a:r>
                  <a:rPr lang="en-US" altLang="ko-KR" dirty="0" err="1"/>
                  <a:t>mô</a:t>
                </a:r>
                <a:r>
                  <a:rPr lang="en-US" altLang="ko-KR" dirty="0"/>
                  <a:t> </a:t>
                </a:r>
                <a:r>
                  <a:rPr lang="en-US" altLang="ko-KR" dirty="0" err="1"/>
                  <a:t>hình</a:t>
                </a:r>
                <a:r>
                  <a:rPr lang="en-US" altLang="ko-KR" dirty="0"/>
                  <a:t>. </a:t>
                </a:r>
                <a:r>
                  <a:rPr lang="en-US" altLang="ko-KR" dirty="0" err="1"/>
                  <a:t>Đó</a:t>
                </a:r>
                <a:r>
                  <a:rPr lang="en-US" altLang="ko-KR" dirty="0"/>
                  <a:t> </a:t>
                </a:r>
                <a:r>
                  <a:rPr lang="en-US" altLang="ko-KR" dirty="0" err="1"/>
                  <a:t>là</a:t>
                </a:r>
                <a:r>
                  <a:rPr lang="en-US" altLang="ko-KR" dirty="0"/>
                  <a:t>, </a:t>
                </a:r>
                <a:r>
                  <a:rPr lang="en-US" altLang="ko-KR" dirty="0" err="1"/>
                  <a:t>chúng</a:t>
                </a:r>
                <a:r>
                  <a:rPr lang="en-US" altLang="ko-KR" dirty="0"/>
                  <a:t> ta </a:t>
                </a:r>
                <a:r>
                  <a:rPr lang="en-US" altLang="ko-KR" dirty="0" err="1"/>
                  <a:t>nên</a:t>
                </a:r>
                <a:r>
                  <a:rPr lang="en-US" altLang="ko-KR" dirty="0"/>
                  <a:t> </a:t>
                </a:r>
                <a:r>
                  <a:rPr lang="en-US" altLang="ko-KR" dirty="0" err="1"/>
                  <a:t>lấy</a:t>
                </a:r>
                <a:r>
                  <a:rPr lang="en-US" altLang="ko-KR" dirty="0"/>
                  <a:t> </a:t>
                </a:r>
                <a:r>
                  <a:rPr lang="en-US" altLang="ko-KR" dirty="0" err="1"/>
                  <a:t>hồi</a:t>
                </a:r>
                <a:r>
                  <a:rPr lang="en-US" altLang="ko-KR" dirty="0"/>
                  <a:t> </a:t>
                </a:r>
                <a:r>
                  <a:rPr lang="en-US" altLang="ko-KR" dirty="0" err="1"/>
                  <a:t>quy</a:t>
                </a:r>
                <a:r>
                  <a:rPr lang="en-US" altLang="ko-KR" dirty="0"/>
                  <a:t> </a:t>
                </a:r>
                <a:r>
                  <a:rPr lang="en-US" altLang="ko-KR" dirty="0" err="1"/>
                  <a:t>Tham</a:t>
                </a:r>
                <a:r>
                  <a:rPr lang="en-US" altLang="ko-KR" dirty="0"/>
                  <a:t> </a:t>
                </a:r>
                <a:r>
                  <a:rPr lang="en-US" altLang="ko-KR" dirty="0" err="1"/>
                  <a:t>số</a:t>
                </a:r>
                <a:r>
                  <a:rPr lang="en-US" altLang="ko-KR" dirty="0"/>
                  <a:t> </a:t>
                </a:r>
                <a14:m>
                  <m:oMath xmlns:m="http://schemas.openxmlformats.org/officeDocument/2006/math">
                    <m:d>
                      <m:dPr>
                        <m:begChr m:val="{"/>
                        <m:endChr m:val="}"/>
                        <m:ctrlPr>
                          <a:rPr lang="ko-KR" altLang="ko-KR" sz="1200" i="1" smtClean="0">
                            <a:latin typeface="Cambria Math" panose="02040503050406030204" pitchFamily="18" charset="0"/>
                          </a:rPr>
                        </m:ctrlPr>
                      </m:dPr>
                      <m:e>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𝛽</m:t>
                            </m:r>
                          </m:e>
                          <m:sub>
                            <m:r>
                              <a:rPr lang="en-US" altLang="ko-KR" sz="1200" i="1">
                                <a:latin typeface="Cambria Math" panose="02040503050406030204" pitchFamily="18" charset="0"/>
                              </a:rPr>
                              <m:t>𝑖</m:t>
                            </m:r>
                          </m:sub>
                        </m:sSub>
                      </m:e>
                    </m:d>
                  </m:oMath>
                </a14:m>
                <a:r>
                  <a:rPr lang="en-US" altLang="ko-KR" sz="1200" dirty="0">
                    <a:latin typeface="Times New Roman" panose="02020603050405020304" pitchFamily="18" charset="0"/>
                    <a:cs typeface="Times New Roman" panose="02020603050405020304" pitchFamily="18" charset="0"/>
                  </a:rPr>
                  <a:t> sử dụng một bộ dữ liệu huấn luyện.</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Bây</a:t>
                </a:r>
                <a:r>
                  <a:rPr lang="en-US" altLang="ko-KR" dirty="0"/>
                  <a:t> </a:t>
                </a:r>
                <a:r>
                  <a:rPr lang="en-US" altLang="ko-KR" dirty="0" err="1"/>
                  <a:t>giờ</a:t>
                </a:r>
                <a:r>
                  <a:rPr lang="en-US" altLang="ko-KR" dirty="0"/>
                  <a:t>, </a:t>
                </a:r>
                <a:r>
                  <a:rPr lang="en-US" altLang="ko-KR" dirty="0" err="1"/>
                  <a:t>chúng</a:t>
                </a:r>
                <a:r>
                  <a:rPr lang="en-US" altLang="ko-KR" dirty="0"/>
                  <a:t> </a:t>
                </a:r>
                <a:r>
                  <a:rPr lang="en-US" altLang="ko-KR" dirty="0" err="1"/>
                  <a:t>tôi</a:t>
                </a:r>
                <a:r>
                  <a:rPr lang="en-US" altLang="ko-KR" dirty="0"/>
                  <a:t> </a:t>
                </a:r>
                <a:r>
                  <a:rPr lang="en-US" altLang="ko-KR" dirty="0" err="1"/>
                  <a:t>nghỉ</a:t>
                </a:r>
                <a:r>
                  <a:rPr lang="en-US" altLang="ko-KR" dirty="0"/>
                  <a:t> </a:t>
                </a:r>
                <a:r>
                  <a:rPr lang="en-US" altLang="ko-KR" dirty="0" err="1"/>
                  <a:t>phép</a:t>
                </a:r>
                <a:r>
                  <a:rPr lang="en-US" altLang="ko-KR" dirty="0"/>
                  <a:t> </a:t>
                </a:r>
                <a:r>
                  <a:rPr lang="en-US" altLang="ko-KR" dirty="0" err="1"/>
                  <a:t>toán</a:t>
                </a:r>
                <a:r>
                  <a:rPr lang="en-US" altLang="ko-KR" dirty="0"/>
                  <a:t>.
</a:t>
                </a:r>
                <a:r>
                  <a:rPr lang="en-US" altLang="ko-KR" dirty="0" err="1"/>
                  <a:t>Hãy</a:t>
                </a:r>
                <a:r>
                  <a:rPr lang="en-US" altLang="ko-KR" dirty="0"/>
                  <a:t> </a:t>
                </a:r>
                <a:r>
                  <a:rPr lang="en-US" altLang="ko-KR" dirty="0" err="1"/>
                  <a:t>suy</a:t>
                </a:r>
                <a:r>
                  <a:rPr lang="en-US" altLang="ko-KR" dirty="0"/>
                  <a:t> </a:t>
                </a:r>
                <a:r>
                  <a:rPr lang="en-US" altLang="ko-KR" dirty="0" err="1"/>
                  <a:t>nghĩ</a:t>
                </a:r>
                <a:r>
                  <a:rPr lang="en-US" altLang="ko-KR" dirty="0"/>
                  <a:t> </a:t>
                </a:r>
                <a:r>
                  <a:rPr lang="en-US" altLang="ko-KR" dirty="0" err="1"/>
                  <a:t>về</a:t>
                </a:r>
                <a:r>
                  <a:rPr lang="en-US" altLang="ko-KR" dirty="0"/>
                  <a:t> ý </a:t>
                </a:r>
                <a:r>
                  <a:rPr lang="en-US" altLang="ko-KR" dirty="0" err="1"/>
                  <a:t>nghĩa</a:t>
                </a:r>
                <a:r>
                  <a:rPr lang="en-US" altLang="ko-KR" dirty="0"/>
                  <a:t> </a:t>
                </a:r>
                <a:r>
                  <a:rPr lang="en-US" altLang="ko-KR" dirty="0" err="1"/>
                  <a:t>của</a:t>
                </a:r>
                <a:r>
                  <a:rPr lang="en-US" altLang="ko-KR" dirty="0"/>
                  <a:t> "</a:t>
                </a:r>
                <a:r>
                  <a:rPr lang="en-US" altLang="ko-KR" dirty="0" err="1"/>
                  <a:t>dự</a:t>
                </a:r>
                <a:r>
                  <a:rPr lang="en-US" altLang="ko-KR" dirty="0"/>
                  <a:t> </a:t>
                </a:r>
                <a:r>
                  <a:rPr lang="en-US" altLang="ko-KR" dirty="0" err="1"/>
                  <a:t>đoán</a:t>
                </a:r>
                <a:r>
                  <a:rPr lang="en-US" altLang="ko-KR" dirty="0"/>
                  <a:t>" </a:t>
                </a:r>
                <a:r>
                  <a:rPr lang="en-US" altLang="ko-KR" dirty="0" err="1"/>
                  <a:t>trong</a:t>
                </a:r>
                <a:r>
                  <a:rPr lang="en-US" altLang="ko-KR" dirty="0"/>
                  <a:t> </a:t>
                </a:r>
                <a:r>
                  <a:rPr lang="en-US" altLang="ko-KR" dirty="0" err="1"/>
                  <a:t>bối</a:t>
                </a:r>
                <a:r>
                  <a:rPr lang="en-US" altLang="ko-KR" dirty="0"/>
                  <a:t> </a:t>
                </a:r>
                <a:r>
                  <a:rPr lang="en-US" altLang="ko-KR" dirty="0" err="1"/>
                  <a:t>cảnh</a:t>
                </a:r>
                <a:r>
                  <a:rPr lang="en-US" altLang="ko-KR" dirty="0"/>
                  <a:t> </a:t>
                </a:r>
                <a:r>
                  <a:rPr lang="en-US" altLang="ko-KR" dirty="0" err="1"/>
                  <a:t>hồi</a:t>
                </a:r>
                <a:r>
                  <a:rPr lang="en-US" altLang="ko-KR" dirty="0"/>
                  <a:t> </a:t>
                </a:r>
                <a:r>
                  <a:rPr lang="en-US" altLang="ko-KR" dirty="0" err="1"/>
                  <a:t>quy</a:t>
                </a:r>
                <a:r>
                  <a:rPr lang="en-US" altLang="ko-KR" dirty="0"/>
                  <a:t> </a:t>
                </a:r>
                <a:r>
                  <a:rPr lang="en-US" altLang="ko-KR" dirty="0" err="1"/>
                  <a:t>tuyến</a:t>
                </a:r>
                <a:r>
                  <a:rPr lang="en-US" altLang="ko-KR" dirty="0"/>
                  <a:t> </a:t>
                </a:r>
                <a:r>
                  <a:rPr lang="en-US" altLang="ko-KR" dirty="0" err="1"/>
                  <a:t>tính</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Đầu</a:t>
                </a:r>
                <a:r>
                  <a:rPr lang="en-US" altLang="ko-KR" dirty="0"/>
                  <a:t> </a:t>
                </a:r>
                <a:r>
                  <a:rPr lang="en-US" altLang="ko-KR" dirty="0" err="1"/>
                  <a:t>tiên</a:t>
                </a:r>
                <a:r>
                  <a:rPr lang="en-US" altLang="ko-KR" dirty="0"/>
                  <a:t>, </a:t>
                </a:r>
                <a:r>
                  <a:rPr lang="en-US" altLang="ko-KR" dirty="0" err="1"/>
                  <a:t>chúng</a:t>
                </a:r>
                <a:r>
                  <a:rPr lang="en-US" altLang="ko-KR" dirty="0"/>
                  <a:t> ta </a:t>
                </a:r>
                <a:r>
                  <a:rPr lang="en-US" altLang="ko-KR" dirty="0" err="1"/>
                  <a:t>nên</a:t>
                </a:r>
                <a:r>
                  <a:rPr lang="en-US" altLang="ko-KR" dirty="0"/>
                  <a:t> </a:t>
                </a:r>
                <a:r>
                  <a:rPr lang="en-US" altLang="ko-KR" dirty="0" err="1"/>
                  <a:t>huấn</a:t>
                </a:r>
                <a:r>
                  <a:rPr lang="en-US" altLang="ko-KR" dirty="0"/>
                  <a:t> </a:t>
                </a:r>
                <a:r>
                  <a:rPr lang="en-US" altLang="ko-KR" dirty="0" err="1"/>
                  <a:t>luyện</a:t>
                </a:r>
                <a:r>
                  <a:rPr lang="en-US" altLang="ko-KR" dirty="0"/>
                  <a:t> </a:t>
                </a:r>
                <a:r>
                  <a:rPr lang="en-US" altLang="ko-KR" dirty="0" err="1"/>
                  <a:t>mô</a:t>
                </a:r>
                <a:r>
                  <a:rPr lang="en-US" altLang="ko-KR" dirty="0"/>
                  <a:t> </a:t>
                </a:r>
                <a:r>
                  <a:rPr lang="en-US" altLang="ko-KR" dirty="0" err="1"/>
                  <a:t>hình</a:t>
                </a:r>
                <a:r>
                  <a:rPr lang="en-US" altLang="ko-KR" dirty="0"/>
                  <a:t>. </a:t>
                </a:r>
                <a:r>
                  <a:rPr lang="en-US" altLang="ko-KR" dirty="0" err="1"/>
                  <a:t>Đó</a:t>
                </a:r>
                <a:r>
                  <a:rPr lang="en-US" altLang="ko-KR" dirty="0"/>
                  <a:t> </a:t>
                </a:r>
                <a:r>
                  <a:rPr lang="en-US" altLang="ko-KR" dirty="0" err="1"/>
                  <a:t>là</a:t>
                </a:r>
                <a:r>
                  <a:rPr lang="en-US" altLang="ko-KR" dirty="0"/>
                  <a:t>, </a:t>
                </a:r>
                <a:r>
                  <a:rPr lang="en-US" altLang="ko-KR" dirty="0" err="1"/>
                  <a:t>chúng</a:t>
                </a:r>
                <a:r>
                  <a:rPr lang="en-US" altLang="ko-KR" dirty="0"/>
                  <a:t> ta </a:t>
                </a:r>
                <a:r>
                  <a:rPr lang="en-US" altLang="ko-KR" dirty="0" err="1"/>
                  <a:t>nên</a:t>
                </a:r>
                <a:r>
                  <a:rPr lang="en-US" altLang="ko-KR" dirty="0"/>
                  <a:t> </a:t>
                </a:r>
                <a:r>
                  <a:rPr lang="en-US" altLang="ko-KR" dirty="0" err="1"/>
                  <a:t>lấy</a:t>
                </a:r>
                <a:r>
                  <a:rPr lang="en-US" altLang="ko-KR" dirty="0"/>
                  <a:t> </a:t>
                </a:r>
                <a:r>
                  <a:rPr lang="en-US" altLang="ko-KR" dirty="0" err="1"/>
                  <a:t>hồi</a:t>
                </a:r>
                <a:r>
                  <a:rPr lang="en-US" altLang="ko-KR" dirty="0"/>
                  <a:t> </a:t>
                </a:r>
                <a:r>
                  <a:rPr lang="en-US" altLang="ko-KR" dirty="0" err="1"/>
                  <a:t>quy</a:t>
                </a:r>
                <a:r>
                  <a:rPr lang="en-US" altLang="ko-KR" dirty="0"/>
                  <a:t> </a:t>
                </a:r>
                <a:r>
                  <a:rPr lang="en-US" altLang="ko-KR" dirty="0" err="1"/>
                  <a:t>Tham</a:t>
                </a:r>
                <a:r>
                  <a:rPr lang="en-US" altLang="ko-KR" dirty="0"/>
                  <a:t> </a:t>
                </a:r>
                <a:r>
                  <a:rPr lang="en-US" altLang="ko-KR" dirty="0" err="1"/>
                  <a:t>số</a:t>
                </a:r>
                <a:r>
                  <a:rPr lang="en-US" altLang="ko-KR" dirty="0"/>
                  <a:t> </a:t>
                </a:r>
                <a:r>
                  <a:rPr lang="ko-KR" altLang="ko-KR" sz="1200" i="0">
                    <a:latin typeface="Cambria Math" panose="02040503050406030204" pitchFamily="18" charset="0"/>
                  </a:rPr>
                  <a:t>{</a:t>
                </a:r>
                <a:r>
                  <a:rPr lang="ko-KR" altLang="en-US" sz="1200" i="0">
                    <a:latin typeface="Cambria Math" panose="02040503050406030204" pitchFamily="18" charset="0"/>
                  </a:rPr>
                  <a:t>𝛽</a:t>
                </a:r>
                <a:r>
                  <a:rPr lang="en-US" altLang="ko-KR" sz="1200" i="0">
                    <a:latin typeface="Cambria Math" panose="02040503050406030204" pitchFamily="18" charset="0"/>
                  </a:rPr>
                  <a:t>_𝑖 }</a:t>
                </a:r>
                <a:r>
                  <a:rPr lang="en-US" altLang="ko-KR" sz="1200" dirty="0">
                    <a:latin typeface="Times New Roman" panose="02020603050405020304" pitchFamily="18" charset="0"/>
                    <a:cs typeface="Times New Roman" panose="02020603050405020304" pitchFamily="18" charset="0"/>
                  </a:rPr>
                  <a:t> sử dụng một bộ dữ liệu huấn luyện.</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227</a:t>
            </a:fld>
            <a:endParaRPr lang="ko-KR" altLang="en-US"/>
          </a:p>
        </p:txBody>
      </p:sp>
    </p:spTree>
    <p:extLst>
      <p:ext uri="{BB962C8B-B14F-4D97-AF65-F5344CB8AC3E}">
        <p14:creationId xmlns:p14="http://schemas.microsoft.com/office/powerpoint/2010/main" val="220325871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t>
            </a:r>
            <a:r>
              <a:rPr lang="en-US" altLang="ko-KR" dirty="0" err="1"/>
              <a:t>Dự</a:t>
            </a:r>
            <a:r>
              <a:rPr lang="en-US" altLang="ko-KR" dirty="0"/>
              <a:t> </a:t>
            </a:r>
            <a:r>
              <a:rPr lang="en-US" altLang="ko-KR" dirty="0" err="1"/>
              <a:t>đoán</a:t>
            </a:r>
            <a:r>
              <a:rPr lang="en-US" altLang="ko-KR" dirty="0"/>
              <a:t>" </a:t>
            </a:r>
            <a:r>
              <a:rPr lang="en-US" altLang="ko-KR" dirty="0" err="1"/>
              <a:t>có</a:t>
            </a:r>
            <a:r>
              <a:rPr lang="en-US" altLang="ko-KR" dirty="0"/>
              <a:t> </a:t>
            </a:r>
            <a:r>
              <a:rPr lang="en-US" altLang="ko-KR" dirty="0" err="1"/>
              <a:t>nghĩa</a:t>
            </a:r>
            <a:r>
              <a:rPr lang="en-US" altLang="ko-KR" dirty="0"/>
              <a:t> </a:t>
            </a:r>
            <a:r>
              <a:rPr lang="en-US" altLang="ko-KR" dirty="0" err="1"/>
              <a:t>là</a:t>
            </a:r>
            <a:r>
              <a:rPr lang="en-US" altLang="ko-KR" dirty="0"/>
              <a:t> </a:t>
            </a:r>
            <a:r>
              <a:rPr lang="en-US" altLang="ko-KR" dirty="0" err="1"/>
              <a:t>tính</a:t>
            </a:r>
            <a:r>
              <a:rPr lang="en-US" altLang="ko-KR" dirty="0"/>
              <a:t> </a:t>
            </a:r>
            <a:r>
              <a:rPr lang="en-US" altLang="ko-KR" dirty="0" err="1"/>
              <a:t>toán</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xảy</a:t>
            </a:r>
            <a:r>
              <a:rPr lang="en-US" altLang="ko-KR" dirty="0"/>
              <a:t> </a:t>
            </a:r>
            <a:r>
              <a:rPr lang="en-US" altLang="ko-KR" dirty="0" err="1"/>
              <a:t>ra</a:t>
            </a:r>
            <a:r>
              <a:rPr lang="en-US" altLang="ko-KR" dirty="0"/>
              <a:t> </a:t>
            </a:r>
            <a:r>
              <a:rPr lang="en-US" altLang="ko-KR" dirty="0" err="1"/>
              <a:t>nhất</a:t>
            </a:r>
            <a:r>
              <a:rPr lang="en-US" altLang="ko-KR" dirty="0"/>
              <a:t> </a:t>
            </a:r>
            <a:r>
              <a:rPr lang="en-US" altLang="ko-KR" dirty="0" err="1"/>
              <a:t>của</a:t>
            </a:r>
            <a:r>
              <a:rPr lang="en-US" altLang="ko-KR" dirty="0"/>
              <a:t> </a:t>
            </a:r>
            <a:r>
              <a:rPr lang="en-US" altLang="ko-KR" dirty="0" err="1"/>
              <a:t>biến</a:t>
            </a:r>
            <a:r>
              <a:rPr lang="en-US" altLang="ko-KR" dirty="0"/>
              <a:t> </a:t>
            </a:r>
            <a:r>
              <a:rPr lang="en-US" altLang="ko-KR" dirty="0" err="1"/>
              <a:t>phản</a:t>
            </a:r>
            <a:r>
              <a:rPr lang="en-US" altLang="ko-KR" dirty="0"/>
              <a:t> </a:t>
            </a:r>
            <a:r>
              <a:rPr lang="en-US" altLang="ko-KR" dirty="0" err="1"/>
              <a:t>hồi</a:t>
            </a:r>
            <a:r>
              <a:rPr lang="en-US" altLang="ko-KR" dirty="0"/>
              <a:t> </a:t>
            </a:r>
            <a:r>
              <a:rPr lang="en-US" altLang="ko-KR" dirty="0" err="1"/>
              <a:t>với</a:t>
            </a:r>
            <a:r>
              <a:rPr lang="en-US" altLang="ko-KR" dirty="0"/>
              <a:t> </a:t>
            </a:r>
            <a:r>
              <a:rPr lang="en-US" altLang="ko-KR" dirty="0" err="1"/>
              <a:t>các</a:t>
            </a:r>
            <a:r>
              <a:rPr lang="en-US" altLang="ko-KR" dirty="0"/>
              <a:t> </a:t>
            </a:r>
            <a:r>
              <a:rPr lang="en-US" altLang="ko-KR" dirty="0" err="1"/>
              <a:t>điều</a:t>
            </a:r>
            <a:r>
              <a:rPr lang="en-US" altLang="ko-KR" dirty="0"/>
              <a:t> </a:t>
            </a:r>
            <a:r>
              <a:rPr lang="en-US" altLang="ko-KR" dirty="0" err="1"/>
              <a:t>kiện</a:t>
            </a:r>
            <a:r>
              <a:rPr lang="en-US" altLang="ko-KR" dirty="0"/>
              <a:t> (</a:t>
            </a:r>
            <a:r>
              <a:rPr lang="en-US" altLang="ko-KR" dirty="0" err="1"/>
              <a:t>của</a:t>
            </a:r>
            <a:r>
              <a:rPr lang="en-US" altLang="ko-KR" dirty="0"/>
              <a:t> </a:t>
            </a:r>
            <a:r>
              <a:rPr lang="en-US" altLang="ko-KR" dirty="0" err="1"/>
              <a:t>các</a:t>
            </a:r>
            <a:r>
              <a:rPr lang="en-US" altLang="ko-KR" dirty="0"/>
              <a:t> </a:t>
            </a:r>
            <a:r>
              <a:rPr lang="en-US" altLang="ko-KR" dirty="0" err="1"/>
              <a:t>biến</a:t>
            </a:r>
            <a:r>
              <a:rPr lang="en-US" altLang="ko-KR" dirty="0"/>
              <a:t> </a:t>
            </a:r>
            <a:r>
              <a:rPr lang="en-US" altLang="ko-KR" dirty="0" err="1"/>
              <a:t>giải</a:t>
            </a:r>
            <a:r>
              <a:rPr lang="en-US" altLang="ko-KR" dirty="0"/>
              <a:t> </a:t>
            </a:r>
            <a:r>
              <a:rPr lang="en-US" altLang="ko-KR" dirty="0" err="1"/>
              <a:t>thích</a:t>
            </a:r>
            <a:r>
              <a:rPr lang="en-US" altLang="ko-KR" dirty="0"/>
              <a: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228</a:t>
            </a:fld>
            <a:endParaRPr lang="ko-KR" altLang="en-US"/>
          </a:p>
        </p:txBody>
      </p:sp>
    </p:spTree>
    <p:extLst>
      <p:ext uri="{BB962C8B-B14F-4D97-AF65-F5344CB8AC3E}">
        <p14:creationId xmlns:p14="http://schemas.microsoft.com/office/powerpoint/2010/main" val="162220151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Dự đoán hồi quy tuyến tính được minh họa bằng một bức tranh.
Xin lưu ý rằng hầu như luôn luôn có một số bất đồng tồn tại giữa y ̂ dự đoán và y thực sự.    
Đây là nguồn gốc của lỗi trong dự đoán.
</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229</a:t>
            </a:fld>
            <a:endParaRPr lang="ko-KR" altLang="en-US"/>
          </a:p>
        </p:txBody>
      </p:sp>
    </p:spTree>
    <p:extLst>
      <p:ext uri="{BB962C8B-B14F-4D97-AF65-F5344CB8AC3E}">
        <p14:creationId xmlns:p14="http://schemas.microsoft.com/office/powerpoint/2010/main" val="377612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a:t>
            </a:fld>
            <a:endParaRPr lang="ko-KR" altLang="en-US"/>
          </a:p>
        </p:txBody>
      </p:sp>
    </p:spTree>
    <p:extLst>
      <p:ext uri="{BB962C8B-B14F-4D97-AF65-F5344CB8AC3E}">
        <p14:creationId xmlns:p14="http://schemas.microsoft.com/office/powerpoint/2010/main" val="15963036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Các lỗi có thể được tóm tắt bằng cách sử dụng các chỉ số lỗi như được định nghĩa ở đây.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230</a:t>
            </a:fld>
            <a:endParaRPr lang="ko-KR" altLang="en-US"/>
          </a:p>
        </p:txBody>
      </p:sp>
    </p:spTree>
    <p:extLst>
      <p:ext uri="{BB962C8B-B14F-4D97-AF65-F5344CB8AC3E}">
        <p14:creationId xmlns:p14="http://schemas.microsoft.com/office/powerpoint/2010/main" val="93308871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Trong hồi quy tuyến tính đơn giản, nơi chỉ có một biến giải thích, chúng ta thậm chí có thể đặt khoảng tin cậy cho phản hồi Y.
</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the simple linear regression </a:t>
                </a:r>
                <a:r>
                  <a:rPr lang="en-US" altLang="ko-KR" sz="1200" dirty="0">
                    <a:latin typeface="Times New Roman" panose="02020603050405020304" pitchFamily="18" charset="0"/>
                    <a:cs typeface="Times New Roman" panose="02020603050405020304" pitchFamily="18" charset="0"/>
                  </a:rPr>
                  <a:t>where there is only one explanatory variable, we can even set a confidence interval for the response </a:t>
                </a:r>
                <a:r>
                  <a:rPr lang="en-US" altLang="ko-KR" sz="1200" i="0" dirty="0">
                    <a:latin typeface="Cambria Math" panose="02040503050406030204" pitchFamily="18" charset="0"/>
                    <a:cs typeface="Times New Roman" panose="02020603050405020304" pitchFamily="18" charset="0"/>
                  </a:rPr>
                  <a:t>𝑌</a:t>
                </a:r>
                <a:r>
                  <a:rPr lang="en-US" altLang="ko-KR" dirty="0"/>
                  <a:t>.</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231</a:t>
            </a:fld>
            <a:endParaRPr lang="ko-KR" altLang="en-US"/>
          </a:p>
        </p:txBody>
      </p:sp>
    </p:spTree>
    <p:extLst>
      <p:ext uri="{BB962C8B-B14F-4D97-AF65-F5344CB8AC3E}">
        <p14:creationId xmlns:p14="http://schemas.microsoft.com/office/powerpoint/2010/main" val="331794409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Khi không có biến phân loại, chúng ta sẽ nhận được "xu hướng" chính là dự đoán.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232</a:t>
            </a:fld>
            <a:endParaRPr lang="ko-KR" altLang="en-US"/>
          </a:p>
        </p:txBody>
      </p:sp>
    </p:spTree>
    <p:extLst>
      <p:ext uri="{BB962C8B-B14F-4D97-AF65-F5344CB8AC3E}">
        <p14:creationId xmlns:p14="http://schemas.microsoft.com/office/powerpoint/2010/main" val="49933579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Việc bao gồm một biến phân loại giới thiệu một hiệu ứng có thể dễ dàng giải thích.
Chúng ta có thể giả định rằng biến phân loại đã được "xử lý": biến giả.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chúng ta bao gồm một biến phân loại như một biến độc lập.
Điều này làm cho việc đánh chặn phụ thuộc vào danh mục hoặc loại.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233</a:t>
            </a:fld>
            <a:endParaRPr lang="ko-KR" altLang="en-US"/>
          </a:p>
        </p:txBody>
      </p:sp>
    </p:spTree>
    <p:extLst>
      <p:ext uri="{BB962C8B-B14F-4D97-AF65-F5344CB8AC3E}">
        <p14:creationId xmlns:p14="http://schemas.microsoft.com/office/powerpoint/2010/main" val="373460144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chúng tôi bao gồm một biến phân loại như một biến độc lập và như một thuật ngữ tương tác (chiều cao  giới tính).
Bây giờ, việc đánh chặn và độ dốc phụ thuộc vào loại hoặc loại.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234</a:t>
            </a:fld>
            <a:endParaRPr lang="ko-KR" altLang="en-US"/>
          </a:p>
        </p:txBody>
      </p:sp>
    </p:spTree>
    <p:extLst>
      <p:ext uri="{BB962C8B-B14F-4D97-AF65-F5344CB8AC3E}">
        <p14:creationId xmlns:p14="http://schemas.microsoft.com/office/powerpoint/2010/main" val="88378744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1" dirty="0">
                <a:latin typeface="Times New Roman" panose="02020603050405020304" pitchFamily="18" charset="0"/>
              </a:rPr>
              <a:t>THỰC HÀNH NÀY VỀ ĐIỀU GÌ
</a:t>
            </a:r>
            <a:r>
              <a:rPr lang="vi-VN" altLang="ko-KR" sz="1200" b="0" dirty="0">
                <a:latin typeface="Times New Roman" panose="02020603050405020304" pitchFamily="18" charset="0"/>
              </a:rPr>
              <a:t>Trong thực tiễn này, chúng tôi áp dụng hồi quy tuyến tính đơn giản cho dữ liệu của Galton cổ điển. Do có nhiều giá trị lặp đi lặp lại, chúng ta phải chuẩn bị dữ liệu một cách phù hợp để trực quan hóa chính xác.</a:t>
            </a:r>
            <a:r>
              <a:rPr lang="vi-VN" altLang="ko-KR" sz="1200" b="1" dirty="0">
                <a:latin typeface="Times New Roman" panose="02020603050405020304" pitchFamily="18" charset="0"/>
              </a:rPr>
              <a:t>
</a:t>
            </a:r>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000" b="1" dirty="0">
                <a:solidFill>
                  <a:prstClr val="black"/>
                </a:solidFill>
                <a:latin typeface="Times New Roman" panose="02020603050405020304" pitchFamily="18" charset="0"/>
              </a:rPr>
              <a:t>HƯỚNG DẪN THỰC HÀNH
</a:t>
            </a:r>
            <a:r>
              <a:rPr lang="en-US" altLang="ko-KR" sz="1200" kern="100" dirty="0" err="1">
                <a:solidFill>
                  <a:srgbClr val="000000"/>
                </a:solidFill>
                <a:latin typeface="Times New Roman" panose="02020603050405020304" pitchFamily="18" charset="0"/>
                <a:cs typeface="Times New Roman" panose="02020603050405020304" pitchFamily="18" charset="0"/>
              </a:rPr>
              <a:t>Khởi</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động</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Jupyter</a:t>
            </a:r>
            <a:r>
              <a:rPr lang="en-US" altLang="ko-KR" sz="1200" kern="100" dirty="0">
                <a:solidFill>
                  <a:srgbClr val="000000"/>
                </a:solidFill>
                <a:latin typeface="Times New Roman" panose="02020603050405020304" pitchFamily="18" charset="0"/>
                <a:cs typeface="Times New Roman" panose="02020603050405020304" pitchFamily="18" charset="0"/>
              </a:rPr>
              <a:t> Notebook.</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vi-VN" altLang="ko-KR" sz="1200" kern="1200" dirty="0">
                <a:solidFill>
                  <a:schemeClr val="tx1"/>
                </a:solidFill>
                <a:effectLst/>
                <a:latin typeface="+mn-lt"/>
                <a:ea typeface="+mn-ea"/>
                <a:cs typeface="+mn-cs"/>
              </a:rPr>
              <a:t>Trong Sổ ghi chép Jupyter, bấm vào tệp ex_0301.ipynb trong thư mục Bài tập Mã hóa.
Xem lại các ví dụ về các chủ đề dưới đây:</a:t>
            </a:r>
            <a:br>
              <a:rPr lang="en-US" altLang="ko-KR" sz="1000" i="0" kern="1200" dirty="0">
                <a:solidFill>
                  <a:srgbClr val="FF0000"/>
                </a:solidFill>
                <a:effectLst/>
                <a:latin typeface="+mn-lt"/>
                <a:ea typeface="+mn-ea"/>
                <a:cs typeface="+mn-cs"/>
              </a:rPr>
            </a:br>
            <a:br>
              <a:rPr lang="en-US" altLang="ko-KR" sz="1000" i="0" kern="1200" dirty="0">
                <a:solidFill>
                  <a:srgbClr val="FF0000"/>
                </a:solidFill>
                <a:effectLst/>
                <a:latin typeface="+mn-lt"/>
                <a:ea typeface="+mn-ea"/>
                <a:cs typeface="+mn-cs"/>
              </a:rPr>
            </a:br>
            <a:r>
              <a:rPr lang="vi-VN" altLang="ko-KR" sz="1200" i="1" kern="1200" dirty="0">
                <a:solidFill>
                  <a:schemeClr val="tx1"/>
                </a:solidFill>
                <a:effectLst/>
                <a:latin typeface="+mn-lt"/>
                <a:ea typeface="+mn-ea"/>
                <a:cs typeface="+mn-cs"/>
              </a:rPr>
              <a:t>A. Hồi quy tuyến tính với dữ liệu 'Galton'.</a:t>
            </a:r>
            <a:br>
              <a:rPr lang="vi-VN" altLang="ko-KR" sz="1200" i="1" kern="1200" dirty="0">
                <a:solidFill>
                  <a:schemeClr val="tx1"/>
                </a:solidFill>
                <a:effectLst/>
                <a:latin typeface="+mn-lt"/>
                <a:ea typeface="+mn-ea"/>
                <a:cs typeface="+mn-cs"/>
              </a:rPr>
            </a:br>
            <a:r>
              <a:rPr lang="vi-VN" altLang="ko-KR" sz="1200" i="1" kern="1200" dirty="0">
                <a:solidFill>
                  <a:schemeClr val="tx1"/>
                </a:solidFill>
                <a:effectLst/>
                <a:latin typeface="+mn-lt"/>
                <a:ea typeface="+mn-ea"/>
                <a:cs typeface="+mn-cs"/>
              </a:rPr>
              <a:t>	tôi. Đọc dữ liệu và trực quan hóa.</a:t>
            </a:r>
            <a:br>
              <a:rPr lang="vi-VN" altLang="ko-KR" sz="1200" i="1" kern="1200" dirty="0">
                <a:solidFill>
                  <a:schemeClr val="tx1"/>
                </a:solidFill>
                <a:effectLst/>
                <a:latin typeface="+mn-lt"/>
                <a:ea typeface="+mn-ea"/>
                <a:cs typeface="+mn-cs"/>
              </a:rPr>
            </a:br>
            <a:r>
              <a:rPr lang="vi-VN" altLang="ko-KR" sz="1200" i="1" kern="1200" dirty="0">
                <a:solidFill>
                  <a:schemeClr val="tx1"/>
                </a:solidFill>
                <a:effectLst/>
                <a:latin typeface="+mn-lt"/>
                <a:ea typeface="+mn-ea"/>
                <a:cs typeface="+mn-cs"/>
              </a:rPr>
              <a:t>	ii. Hồi quy tuyến tính huấn luyện.</a:t>
            </a:r>
            <a:br>
              <a:rPr lang="vi-VN" altLang="ko-KR" sz="1200" i="1" kern="1200" dirty="0">
                <a:solidFill>
                  <a:schemeClr val="tx1"/>
                </a:solidFill>
                <a:effectLst/>
                <a:latin typeface="+mn-lt"/>
                <a:ea typeface="+mn-ea"/>
                <a:cs typeface="+mn-cs"/>
              </a:rPr>
            </a:br>
            <a:r>
              <a:rPr lang="vi-VN" altLang="ko-KR" sz="1200" i="1" kern="1200" dirty="0">
                <a:solidFill>
                  <a:schemeClr val="tx1"/>
                </a:solidFill>
                <a:effectLst/>
                <a:latin typeface="+mn-lt"/>
                <a:ea typeface="+mn-ea"/>
                <a:cs typeface="+mn-cs"/>
              </a:rPr>
              <a:t>	iii. Trực quan hóa đường hồi quy.</a:t>
            </a: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200" dirty="0">
                <a:solidFill>
                  <a:schemeClr val="tx1"/>
                </a:solidFill>
                <a:effectLst/>
                <a:latin typeface="+mn-lt"/>
                <a:ea typeface="+mn-ea"/>
                <a:cs typeface="+mn-cs"/>
              </a:rPr>
              <a:t>(Không bắt buộc) Sử dụng ô trống ở dưới cùng để thực hành các nhu cầu cá nhân của riêng bạn.</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235</a:t>
            </a:fld>
            <a:endParaRPr lang="ko-KR" altLang="en-US" dirty="0"/>
          </a:p>
        </p:txBody>
      </p:sp>
    </p:spTree>
    <p:extLst>
      <p:ext uri="{BB962C8B-B14F-4D97-AF65-F5344CB8AC3E}">
        <p14:creationId xmlns:p14="http://schemas.microsoft.com/office/powerpoint/2010/main" val="117377506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236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10433303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Có nhiều phương thức chẩn đoán liên quan đến hồi quy tuyến tính.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237</a:t>
            </a:fld>
            <a:endParaRPr lang="ko-KR" altLang="en-US"/>
          </a:p>
        </p:txBody>
      </p:sp>
    </p:spTree>
    <p:extLst>
      <p:ext uri="{BB962C8B-B14F-4D97-AF65-F5344CB8AC3E}">
        <p14:creationId xmlns:p14="http://schemas.microsoft.com/office/powerpoint/2010/main" val="2016468993"/>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Chúng tôi đã đề cập về lỗi chỉ số.
Xin vui lòng, hãy nhớ rằng các lỗi nhỏ hơn là tốt hơn.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238</a:t>
            </a:fld>
            <a:endParaRPr lang="ko-KR" altLang="en-US"/>
          </a:p>
        </p:txBody>
      </p:sp>
    </p:spTree>
    <p:extLst>
      <p:ext uri="{BB962C8B-B14F-4D97-AF65-F5344CB8AC3E}">
        <p14:creationId xmlns:p14="http://schemas.microsoft.com/office/powerpoint/2010/main" val="283339031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Ở </a:t>
                </a:r>
                <a:r>
                  <a:rPr lang="en-US" altLang="ko-KR" sz="1200" dirty="0" err="1">
                    <a:latin typeface="Times New Roman" panose="02020603050405020304" pitchFamily="18" charset="0"/>
                    <a:cs typeface="Times New Roman" panose="02020603050405020304" pitchFamily="18" charset="0"/>
                  </a:rPr>
                  <a:t>đây</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hệ</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số</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xác</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định</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hoặc</a:t>
                </a:r>
                <a:r>
                  <a:rPr lang="en-US" altLang="ko-KR" sz="12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ko-KR" sz="1200" i="1">
                            <a:latin typeface="Cambria Math" panose="02040503050406030204" pitchFamily="18" charset="0"/>
                            <a:cs typeface="Times New Roman" panose="02020603050405020304" pitchFamily="18" charset="0"/>
                          </a:rPr>
                        </m:ctrlPr>
                      </m:sSupPr>
                      <m:e>
                        <m:r>
                          <a:rPr lang="en-US" altLang="ko-KR" sz="1200" i="1">
                            <a:latin typeface="Cambria Math" panose="02040503050406030204" pitchFamily="18" charset="0"/>
                            <a:cs typeface="Times New Roman" panose="02020603050405020304" pitchFamily="18" charset="0"/>
                          </a:rPr>
                          <m:t>𝑅</m:t>
                        </m:r>
                      </m:e>
                      <m:sup>
                        <m:r>
                          <a:rPr lang="en-US" altLang="ko-KR" sz="1200" i="1">
                            <a:latin typeface="Cambria Math" panose="02040503050406030204" pitchFamily="18" charset="0"/>
                            <a:cs typeface="Times New Roman" panose="02020603050405020304" pitchFamily="18" charset="0"/>
                          </a:rPr>
                          <m:t>2</m:t>
                        </m:r>
                      </m:sup>
                    </m:sSup>
                  </m:oMath>
                </a14:m>
                <a:r>
                  <a:rPr lang="en-US" altLang="ko-KR" sz="1200" dirty="0">
                    <a:latin typeface="Times New Roman" panose="02020603050405020304" pitchFamily="18" charset="0"/>
                    <a:cs typeface="Times New Roman" panose="02020603050405020304" pitchFamily="18" charset="0"/>
                  </a:rPr>
                  <a:t> </a:t>
                </a:r>
                <a:r>
                  <a:rPr lang="vi-VN" altLang="ko-KR" sz="1200" dirty="0">
                    <a:latin typeface="Times New Roman" panose="02020603050405020304" pitchFamily="18" charset="0"/>
                    <a:cs typeface="Times New Roman" panose="02020603050405020304" pitchFamily="18" charset="0"/>
                  </a:rPr>
                  <a:t>được xác định</a:t>
                </a:r>
                <a:r>
                  <a:rPr lang="en-US" altLang="ko-KR" sz="1200" dirty="0">
                    <a:latin typeface="Times New Roman"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R ^ 2 được điều chỉnh sẽ hữu ích hơn khi có nhiều biến giải thích.
</a:t>
                </a:r>
                <a:endParaRPr lang="en-US" altLang="ko-KR" sz="1200" dirty="0">
                  <a:latin typeface="Times New Roman" panose="02020603050405020304" pitchFamily="18" charset="0"/>
                  <a:cs typeface="Times New Roman" panose="02020603050405020304" pitchFamily="18"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Here, coefficient of determination or </a:t>
                </a:r>
                <a:r>
                  <a:rPr lang="en-US" altLang="ko-KR" sz="1200" i="0">
                    <a:latin typeface="Cambria Math" panose="02040503050406030204" pitchFamily="18" charset="0"/>
                    <a:cs typeface="Times New Roman" panose="02020603050405020304" pitchFamily="18" charset="0"/>
                  </a:rPr>
                  <a:t>𝑅^2</a:t>
                </a:r>
                <a:r>
                  <a:rPr lang="en-US" altLang="ko-KR" sz="1200" dirty="0">
                    <a:latin typeface="Times New Roman" panose="02020603050405020304" pitchFamily="18" charset="0"/>
                    <a:cs typeface="Times New Roman" panose="02020603050405020304" pitchFamily="18" charset="0"/>
                  </a:rPr>
                  <a:t> is defined.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Adjusted </a:t>
                </a:r>
                <a:r>
                  <a:rPr lang="en-US" altLang="ko-KR" sz="1200" i="0">
                    <a:latin typeface="Cambria Math" panose="02040503050406030204" pitchFamily="18" charset="0"/>
                    <a:cs typeface="Times New Roman" panose="02020603050405020304" pitchFamily="18" charset="0"/>
                  </a:rPr>
                  <a:t>𝑅^2</a:t>
                </a:r>
                <a:r>
                  <a:rPr lang="en-US" altLang="ko-KR" sz="1200" dirty="0">
                    <a:latin typeface="Times New Roman" panose="02020603050405020304" pitchFamily="18" charset="0"/>
                    <a:cs typeface="Times New Roman" panose="02020603050405020304" pitchFamily="18" charset="0"/>
                  </a:rPr>
                  <a:t> would</a:t>
                </a:r>
                <a:r>
                  <a:rPr lang="en-US" altLang="ko-KR" sz="1200" baseline="0" dirty="0">
                    <a:latin typeface="Times New Roman" panose="02020603050405020304" pitchFamily="18" charset="0"/>
                    <a:cs typeface="Times New Roman" panose="02020603050405020304" pitchFamily="18" charset="0"/>
                  </a:rPr>
                  <a:t> be more useful when there are many explanatory variables.</a:t>
                </a:r>
                <a:endParaRPr lang="en-US" altLang="ko-KR" sz="1200" dirty="0">
                  <a:latin typeface="Times New Roman" panose="02020603050405020304" pitchFamily="18" charset="0"/>
                  <a:cs typeface="Times New Roman" panose="02020603050405020304" pitchFamily="18" charset="0"/>
                </a:endParaRP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239</a:t>
            </a:fld>
            <a:endParaRPr lang="ko-KR" altLang="en-US"/>
          </a:p>
        </p:txBody>
      </p:sp>
    </p:spTree>
    <p:extLst>
      <p:ext uri="{BB962C8B-B14F-4D97-AF65-F5344CB8AC3E}">
        <p14:creationId xmlns:p14="http://schemas.microsoft.com/office/powerpoint/2010/main" val="3396305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a:t>
            </a:fld>
            <a:endParaRPr lang="ko-KR" altLang="en-US"/>
          </a:p>
        </p:txBody>
      </p:sp>
    </p:spTree>
    <p:extLst>
      <p:ext uri="{BB962C8B-B14F-4D97-AF65-F5344CB8AC3E}">
        <p14:creationId xmlns:p14="http://schemas.microsoft.com/office/powerpoint/2010/main" val="4291354397"/>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Kiểm tra F trong bối cảnh hồi quy tuyến tính được giải thích.
Giá trị p phải nhỏ (&lt;0,05) để Mô hình tuyến tính có ý nghĩa tổng thể.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240</a:t>
            </a:fld>
            <a:endParaRPr lang="ko-KR" altLang="en-US"/>
          </a:p>
        </p:txBody>
      </p:sp>
    </p:spTree>
    <p:extLst>
      <p:ext uri="{BB962C8B-B14F-4D97-AF65-F5344CB8AC3E}">
        <p14:creationId xmlns:p14="http://schemas.microsoft.com/office/powerpoint/2010/main" val="78754688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Bài kiểm tra t trong bối cảnh hồi quy tuyến tính được giải thích.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Giá trị p phải nhỏ (&lt;0,05) để mỗi tham số (và biến) có ý nghĩa.</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241</a:t>
            </a:fld>
            <a:endParaRPr lang="ko-KR" altLang="en-US"/>
          </a:p>
        </p:txBody>
      </p:sp>
    </p:spTree>
    <p:extLst>
      <p:ext uri="{BB962C8B-B14F-4D97-AF65-F5344CB8AC3E}">
        <p14:creationId xmlns:p14="http://schemas.microsoft.com/office/powerpoint/2010/main" val="178563606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Kiểm tra t trong bối cảnh hồi quy tuyến tính được giải thích.
Giá trị p phải nhỏ (&lt;0,05) để mỗi tham số (và biến) có ý nghĩa.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242</a:t>
            </a:fld>
            <a:endParaRPr lang="ko-KR" altLang="en-US"/>
          </a:p>
        </p:txBody>
      </p:sp>
    </p:spTree>
    <p:extLst>
      <p:ext uri="{BB962C8B-B14F-4D97-AF65-F5344CB8AC3E}">
        <p14:creationId xmlns:p14="http://schemas.microsoft.com/office/powerpoint/2010/main" val="272021270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Hệ số lạm phát phương sai (VIF) đo lường "mức độ nghiêm trọng" của tính đa tuyến do bao gồm một biến giải thích cụ thể.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243</a:t>
            </a:fld>
            <a:endParaRPr lang="ko-KR" altLang="en-US"/>
          </a:p>
        </p:txBody>
      </p:sp>
    </p:spTree>
    <p:extLst>
      <p:ext uri="{BB962C8B-B14F-4D97-AF65-F5344CB8AC3E}">
        <p14:creationId xmlns:p14="http://schemas.microsoft.com/office/powerpoint/2010/main" val="355572757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tính toán phương thức của VIF được giải thích.
VIF được tính cho mỗi biến giải thích.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244</a:t>
            </a:fld>
            <a:endParaRPr lang="ko-KR" altLang="en-US"/>
          </a:p>
        </p:txBody>
      </p:sp>
    </p:spTree>
    <p:extLst>
      <p:ext uri="{BB962C8B-B14F-4D97-AF65-F5344CB8AC3E}">
        <p14:creationId xmlns:p14="http://schemas.microsoft.com/office/powerpoint/2010/main" val="7349672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các tiêu chí thông tin được xác định. 
Vì các hệ số hồi quy được gắn nhãn từ chỉ số XNUMX: 0 ~ k, số Tham số p = k + 1.
AIC (hoặc BIC) cung cấp một tiêu chí để tối ưu hóa mô hình. 
Tuy nhiên, đây chỉ là một trong một số biện pháp khả thi để xem xét.
Xin lưu ý rằng việc cải thiện tất cả các biện pháp chẩn đoán là không dễ dàng và thường là không thể.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245</a:t>
            </a:fld>
            <a:endParaRPr lang="ko-KR" altLang="en-US"/>
          </a:p>
        </p:txBody>
      </p:sp>
    </p:spTree>
    <p:extLst>
      <p:ext uri="{BB962C8B-B14F-4D97-AF65-F5344CB8AC3E}">
        <p14:creationId xmlns:p14="http://schemas.microsoft.com/office/powerpoint/2010/main" val="3556421920"/>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AIC và BIC trên thực tế là tổng hợp của hai xu hướng đối lập. 
Khi độ phức tạp của mô hình tăng lên, thuật ngữ đầu tiên giảm đơn điệu trong khi thuật ngữ thứ hai làm ngược lại.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246</a:t>
            </a:fld>
            <a:endParaRPr lang="ko-KR" altLang="en-US"/>
          </a:p>
        </p:txBody>
      </p:sp>
    </p:spTree>
    <p:extLst>
      <p:ext uri="{BB962C8B-B14F-4D97-AF65-F5344CB8AC3E}">
        <p14:creationId xmlns:p14="http://schemas.microsoft.com/office/powerpoint/2010/main" val="306800580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Khi chúng ta kết hợp hai xu hướng đối lập nhau, chúng ta có một xu hướng chung hình chữ "U".
Một điều chúng ta có thể nhận thấy là trong hình chữ U đó có mức tối thiểu dưới cùng. Đây là nơi mô hình nên được.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247</a:t>
            </a:fld>
            <a:endParaRPr lang="ko-KR" altLang="en-US"/>
          </a:p>
        </p:txBody>
      </p:sp>
    </p:spTree>
    <p:extLst>
      <p:ext uri="{BB962C8B-B14F-4D97-AF65-F5344CB8AC3E}">
        <p14:creationId xmlns:p14="http://schemas.microsoft.com/office/powerpoint/2010/main" val="1687063159"/>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Phần dư được định nghĩa là sự khác biệt giữa </a:t>
                </a:r>
                <a:r>
                  <a:rPr lang="ko-KR" altLang="vi-VN" dirty="0"/>
                  <a:t>𝑦 ̂ </a:t>
                </a:r>
                <a:r>
                  <a:rPr lang="vi-VN" altLang="ko-KR" dirty="0"/>
                  <a:t>dự đoán và </a:t>
                </a:r>
                <a:r>
                  <a:rPr lang="ko-KR" altLang="vi-VN" dirty="0"/>
                  <a:t>𝑦 </a:t>
                </a:r>
                <a:r>
                  <a:rPr lang="vi-VN" altLang="ko-KR" dirty="0"/>
                  <a:t>thực</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Residual is defined as the difference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b="0" i="0">
                    <a:solidFill>
                      <a:srgbClr val="0070C0"/>
                    </a:solidFill>
                    <a:latin typeface="Cambria Math" panose="02040503050406030204" pitchFamily="18" charset="0"/>
                    <a:cs typeface="Times New Roman" panose="02020603050405020304" pitchFamily="18" charset="0"/>
                  </a:rPr>
                  <a:t>𝑦 ̂</a:t>
                </a:r>
                <a:r>
                  <a:rPr lang="en-US" altLang="ko-KR" sz="1200" dirty="0">
                    <a:latin typeface="Times New Roman" panose="02020603050405020304" pitchFamily="18" charset="0"/>
                    <a:cs typeface="Times New Roman" panose="02020603050405020304" pitchFamily="18" charset="0"/>
                  </a:rPr>
                  <a:t> and the real </a:t>
                </a:r>
                <a:r>
                  <a:rPr lang="en-US" altLang="ko-KR" sz="1200" i="0" dirty="0">
                    <a:solidFill>
                      <a:srgbClr val="FF0000"/>
                    </a:solidFill>
                    <a:latin typeface="Cambria Math" panose="02040503050406030204" pitchFamily="18" charset="0"/>
                    <a:cs typeface="Times New Roman" panose="02020603050405020304" pitchFamily="18" charset="0"/>
                  </a:rPr>
                  <a:t>𝑦</a:t>
                </a: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248</a:t>
            </a:fld>
            <a:endParaRPr lang="ko-KR" altLang="en-US"/>
          </a:p>
        </p:txBody>
      </p:sp>
    </p:spTree>
    <p:extLst>
      <p:ext uri="{BB962C8B-B14F-4D97-AF65-F5344CB8AC3E}">
        <p14:creationId xmlns:p14="http://schemas.microsoft.com/office/powerpoint/2010/main" val="179896056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Có nhiều lý do để thực hiện phân tích dư.
Với phân tích dư, chúng tôi cũng có thể xác minh các giả định cơ bản của hồi quy tuyến tính.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249</a:t>
            </a:fld>
            <a:endParaRPr lang="ko-KR" altLang="en-US"/>
          </a:p>
        </p:txBody>
      </p:sp>
    </p:spTree>
    <p:extLst>
      <p:ext uri="{BB962C8B-B14F-4D97-AF65-F5344CB8AC3E}">
        <p14:creationId xmlns:p14="http://schemas.microsoft.com/office/powerpoint/2010/main" val="1961144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a:t>
            </a:fld>
            <a:endParaRPr lang="ko-KR" altLang="en-US"/>
          </a:p>
        </p:txBody>
      </p:sp>
    </p:spTree>
    <p:extLst>
      <p:ext uri="{BB962C8B-B14F-4D97-AF65-F5344CB8AC3E}">
        <p14:creationId xmlns:p14="http://schemas.microsoft.com/office/powerpoint/2010/main" val="3509352454"/>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đòn bẩy được xác định.
Đòn bẩy rất hữu ích để phát hiện các quan sát có ảnh hưởng: những quan sát có ngoại lệ trong các biến giải thích.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250</a:t>
            </a:fld>
            <a:endParaRPr lang="ko-KR" altLang="en-US"/>
          </a:p>
        </p:txBody>
      </p:sp>
    </p:spTree>
    <p:extLst>
      <p:ext uri="{BB962C8B-B14F-4D97-AF65-F5344CB8AC3E}">
        <p14:creationId xmlns:p14="http://schemas.microsoft.com/office/powerpoint/2010/main" val="2967612029"/>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251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30818893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Hãy nhớ rằng tổng số lỗi = lỗi độ chênh + lỗi phương sai.
Ngoài ra, hãy nhớ rằng có một mối quan hệ đánh đổi giữa lỗi độ chênh và lỗi phương sai.
+ Khi có quá nhiều sai số phương sai, chúng ta có thể áp dụng các hồi quy chính quy như Ridge và Lasso để đưa mô hình về điểm tối ưu.
+ Khi có quá nhiều sai số độ chênh, ta có thể áp dụng hồi quy đa thức để đưa mô hình về điểm tối ưu.
</a:t>
            </a:r>
            <a:endParaRPr lang="en-US" altLang="ko-KR" sz="1200" dirty="0">
              <a:solidFill>
                <a:srgbClr val="00B05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252</a:t>
            </a:fld>
            <a:endParaRPr lang="ko-KR" altLang="en-US"/>
          </a:p>
        </p:txBody>
      </p:sp>
    </p:spTree>
    <p:extLst>
      <p:ext uri="{BB962C8B-B14F-4D97-AF65-F5344CB8AC3E}">
        <p14:creationId xmlns:p14="http://schemas.microsoft.com/office/powerpoint/2010/main" val="200658278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hồi quy Ridge được giải thích. 
Hồi quy sườn núi rất hữu ích khi có quá nhiều lỗi phương sai.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253</a:t>
            </a:fld>
            <a:endParaRPr lang="ko-KR" altLang="en-US"/>
          </a:p>
        </p:txBody>
      </p:sp>
    </p:spTree>
    <p:extLst>
      <p:ext uri="{BB962C8B-B14F-4D97-AF65-F5344CB8AC3E}">
        <p14:creationId xmlns:p14="http://schemas.microsoft.com/office/powerpoint/2010/main" val="333196504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r>
                      <a:rPr lang="ko-KR" altLang="en-US" sz="1200" b="0" i="1" smtClean="0">
                        <a:solidFill>
                          <a:srgbClr val="00B050"/>
                        </a:solidFill>
                        <a:latin typeface="Cambria Math" panose="02040503050406030204" pitchFamily="18" charset="0"/>
                      </a:rPr>
                      <m:t>𝜆</m:t>
                    </m:r>
                  </m:oMath>
                </a14:m>
                <a:r>
                  <a:rPr lang="en-US" altLang="ko-KR" dirty="0"/>
                  <a:t> </a:t>
                </a:r>
                <a:r>
                  <a:rPr lang="vi-VN" altLang="ko-KR" dirty="0"/>
                  <a:t>có thể được hiểu là sức mạnh của chính quy hóa (hoặc ràng buộc đối với các hệ số). </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0" i="0">
                    <a:solidFill>
                      <a:srgbClr val="00B050"/>
                    </a:solidFill>
                    <a:latin typeface="Cambria Math" panose="02040503050406030204" pitchFamily="18" charset="0"/>
                  </a:rPr>
                  <a:t>𝜆</a:t>
                </a:r>
                <a:r>
                  <a:rPr lang="en-US" altLang="ko-KR" dirty="0"/>
                  <a:t> </a:t>
                </a:r>
                <a:r>
                  <a:rPr lang="vi-VN" altLang="ko-KR" dirty="0"/>
                  <a:t>có thể được hiểu là sức mạnh của chính quy hóa (hoặc ràng buộc đối với các hệ số). </a:t>
                </a: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254</a:t>
            </a:fld>
            <a:endParaRPr lang="ko-KR" altLang="en-US"/>
          </a:p>
        </p:txBody>
      </p:sp>
    </p:spTree>
    <p:extLst>
      <p:ext uri="{BB962C8B-B14F-4D97-AF65-F5344CB8AC3E}">
        <p14:creationId xmlns:p14="http://schemas.microsoft.com/office/powerpoint/2010/main" val="529833523"/>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Hồi quy Lasso được giải thích. 
Hồi quy Lasso rất hữu ích khi có quá nhiều lỗi phương sai. 
</a:t>
            </a:r>
            <a:r>
              <a:rPr lang="el-GR" altLang="ko-KR" dirty="0"/>
              <a:t>λ </a:t>
            </a:r>
            <a:r>
              <a:rPr lang="vi-VN" altLang="ko-KR" dirty="0"/>
              <a:t>có thể được hiểu là sức mạnh của chính quy hóa (hoặc ràng buộc đối với các hệ số). 
Một điểm khác biệt quan trọng so với Ridge là ở Lasso, các hệ số </a:t>
            </a:r>
            <a:r>
              <a:rPr lang="el-GR" altLang="ko-KR" dirty="0"/>
              <a:t>β_</a:t>
            </a:r>
            <a:r>
              <a:rPr lang="vi-VN" altLang="ko-KR" dirty="0"/>
              <a:t>i có thể trở nên chính xác bằng không.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255</a:t>
            </a:fld>
            <a:endParaRPr lang="ko-KR" altLang="en-US"/>
          </a:p>
        </p:txBody>
      </p:sp>
    </p:spTree>
    <p:extLst>
      <p:ext uri="{BB962C8B-B14F-4D97-AF65-F5344CB8AC3E}">
        <p14:creationId xmlns:p14="http://schemas.microsoft.com/office/powerpoint/2010/main" val="248597446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Hồi quy đa thức rất hữu ích khi Mô hình tuyến tính quá thiên vị.
Ở đây, các thuật ngữ đa thức cao hơn được giới thiệu cho mô hình để làm cho nó linh hoạt hơn.
Tuy nhiên, hãy thận trọng rằng chúng ta có thể dễ dàng vượt qua và gây ra quá khớp.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256</a:t>
            </a:fld>
            <a:endParaRPr lang="ko-KR" altLang="en-US"/>
          </a:p>
        </p:txBody>
      </p:sp>
    </p:spTree>
    <p:extLst>
      <p:ext uri="{BB962C8B-B14F-4D97-AF65-F5344CB8AC3E}">
        <p14:creationId xmlns:p14="http://schemas.microsoft.com/office/powerpoint/2010/main" val="367964045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Hồi quy Poisson rất hữu ích khi chúng tôi lập mô hình phản hồi đại diện cho số lượng.
Phân bố xác suất cơ bản là ....... Phân phối Poisson (không có gì ngạc nhiên ở đây!)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257</a:t>
            </a:fld>
            <a:endParaRPr lang="ko-KR" altLang="en-US"/>
          </a:p>
        </p:txBody>
      </p:sp>
    </p:spTree>
    <p:extLst>
      <p:ext uri="{BB962C8B-B14F-4D97-AF65-F5344CB8AC3E}">
        <p14:creationId xmlns:p14="http://schemas.microsoft.com/office/powerpoint/2010/main" val="3059695927"/>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258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64407868"/>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rgbClr val="00B05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259</a:t>
            </a:fld>
            <a:endParaRPr lang="ko-KR" altLang="en-US"/>
          </a:p>
        </p:txBody>
      </p:sp>
    </p:spTree>
    <p:extLst>
      <p:ext uri="{BB962C8B-B14F-4D97-AF65-F5344CB8AC3E}">
        <p14:creationId xmlns:p14="http://schemas.microsoft.com/office/powerpoint/2010/main" val="53447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a:t>
            </a:fld>
            <a:endParaRPr lang="ko-KR" altLang="en-US"/>
          </a:p>
        </p:txBody>
      </p:sp>
    </p:spTree>
    <p:extLst>
      <p:ext uri="{BB962C8B-B14F-4D97-AF65-F5344CB8AC3E}">
        <p14:creationId xmlns:p14="http://schemas.microsoft.com/office/powerpoint/2010/main" val="2026135553"/>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THỰC HÀNH NÀY VỀ ĐIỀU GÌ
</a:t>
            </a:r>
            <a:r>
              <a:rPr lang="en-US" altLang="ko-KR" sz="1200" kern="1200" dirty="0">
                <a:solidFill>
                  <a:schemeClr val="tx1"/>
                </a:solidFill>
                <a:effectLst/>
                <a:latin typeface="+mn-lt"/>
                <a:ea typeface="+mn-ea"/>
                <a:cs typeface="+mn-cs"/>
              </a:rPr>
              <a:t>Trong </a:t>
            </a:r>
            <a:r>
              <a:rPr lang="en-US" altLang="ko-KR" sz="1200" kern="1200" dirty="0" err="1">
                <a:solidFill>
                  <a:schemeClr val="tx1"/>
                </a:solidFill>
                <a:effectLst/>
                <a:latin typeface="+mn-lt"/>
                <a:ea typeface="+mn-ea"/>
                <a:cs typeface="+mn-cs"/>
              </a:rPr>
              <a:t>thực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tiễn</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này</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chúng</a:t>
            </a:r>
            <a:r>
              <a:rPr lang="en-US" altLang="ko-KR" sz="1200" kern="1200" dirty="0">
                <a:solidFill>
                  <a:schemeClr val="tx1"/>
                </a:solidFill>
                <a:effectLst/>
                <a:latin typeface="+mn-lt"/>
                <a:ea typeface="+mn-ea"/>
                <a:cs typeface="+mn-cs"/>
              </a:rPr>
              <a:t> ta </a:t>
            </a:r>
            <a:r>
              <a:rPr lang="en-US" altLang="ko-KR" sz="1200" kern="1200" dirty="0" err="1">
                <a:solidFill>
                  <a:schemeClr val="tx1"/>
                </a:solidFill>
                <a:effectLst/>
                <a:latin typeface="+mn-lt"/>
                <a:ea typeface="+mn-ea"/>
                <a:cs typeface="+mn-cs"/>
              </a:rPr>
              <a:t>đi</a:t>
            </a:r>
            <a:r>
              <a:rPr lang="en-US" altLang="ko-KR" sz="1200" kern="1200" dirty="0">
                <a:solidFill>
                  <a:schemeClr val="tx1"/>
                </a:solidFill>
                <a:effectLst/>
                <a:latin typeface="+mn-lt"/>
                <a:ea typeface="+mn-ea"/>
                <a:cs typeface="+mn-cs"/>
              </a:rPr>
              <a:t> qua </a:t>
            </a:r>
            <a:r>
              <a:rPr lang="en-US" altLang="ko-KR" sz="1200" kern="1200" dirty="0" err="1">
                <a:solidFill>
                  <a:schemeClr val="tx1"/>
                </a:solidFill>
                <a:effectLst/>
                <a:latin typeface="+mn-lt"/>
                <a:ea typeface="+mn-ea"/>
                <a:cs typeface="+mn-cs"/>
              </a:rPr>
              <a:t>một</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số</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ví</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dụ</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về</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hồi</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quy</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và</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chẩn</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đoán</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tuyến</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tính</a:t>
            </a:r>
            <a:r>
              <a:rPr lang="en-US" altLang="ko-KR" sz="1200" kern="1200" dirty="0">
                <a:solidFill>
                  <a:schemeClr val="tx1"/>
                </a:solidFill>
                <a:effectLst/>
                <a:latin typeface="+mn-lt"/>
                <a:ea typeface="+mn-ea"/>
                <a:cs typeface="+mn-cs"/>
              </a:rPr>
              <a:t>.</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000" b="1" dirty="0">
                <a:solidFill>
                  <a:prstClr val="black"/>
                </a:solidFill>
                <a:latin typeface="Times New Roman" panose="02020603050405020304" pitchFamily="18" charset="0"/>
              </a:rPr>
              <a:t>HƯỚNG DẪN THỰC HÀNH
</a:t>
            </a:r>
            <a:r>
              <a:rPr lang="en-US" altLang="ko-KR" sz="1200" kern="100" dirty="0" err="1">
                <a:solidFill>
                  <a:srgbClr val="000000"/>
                </a:solidFill>
                <a:latin typeface="Times New Roman" panose="02020603050405020304" pitchFamily="18" charset="0"/>
                <a:cs typeface="Times New Roman" panose="02020603050405020304" pitchFamily="18" charset="0"/>
              </a:rPr>
              <a:t>Khởi</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động</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Jupyter</a:t>
            </a:r>
            <a:r>
              <a:rPr lang="en-US" altLang="ko-KR" sz="1200" kern="100" dirty="0">
                <a:solidFill>
                  <a:srgbClr val="000000"/>
                </a:solidFill>
                <a:latin typeface="Times New Roman" panose="02020603050405020304" pitchFamily="18" charset="0"/>
                <a:cs typeface="Times New Roman" panose="02020603050405020304" pitchFamily="18" charset="0"/>
              </a:rPr>
              <a:t>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vi-VN" altLang="ko-KR" sz="1200" kern="1200" dirty="0">
                <a:solidFill>
                  <a:schemeClr val="tx1"/>
                </a:solidFill>
                <a:effectLst/>
                <a:latin typeface="+mn-lt"/>
                <a:ea typeface="+mn-ea"/>
                <a:cs typeface="+mn-cs"/>
              </a:rPr>
              <a:t>Trong Jupyter Notebook, bấm vào tệp ex_0302.ipynb trong thư mục Bài tập Mã hóa.
Xem lại các ví dụ về các chủ đề dưới đây:</a:t>
            </a:r>
            <a:br>
              <a:rPr lang="en-US" altLang="ko-KR" sz="1000" i="0" kern="1200" dirty="0">
                <a:solidFill>
                  <a:srgbClr val="FF0000"/>
                </a:solidFill>
                <a:effectLst/>
                <a:latin typeface="+mn-lt"/>
                <a:ea typeface="+mn-ea"/>
                <a:cs typeface="+mn-cs"/>
              </a:rPr>
            </a:br>
            <a:br>
              <a:rPr lang="en-US" altLang="ko-KR" sz="1000" i="0" kern="1200" dirty="0">
                <a:solidFill>
                  <a:srgbClr val="FF0000"/>
                </a:solidFill>
                <a:effectLst/>
                <a:latin typeface="+mn-lt"/>
                <a:ea typeface="+mn-ea"/>
                <a:cs typeface="+mn-cs"/>
              </a:rPr>
            </a:br>
            <a:r>
              <a:rPr lang="en-US" altLang="ko-KR" sz="1200" i="1" kern="1200" dirty="0">
                <a:solidFill>
                  <a:schemeClr val="tx1"/>
                </a:solidFill>
                <a:effectLst/>
                <a:latin typeface="+mn-lt"/>
                <a:ea typeface="+mn-ea"/>
                <a:cs typeface="+mn-cs"/>
              </a:rPr>
              <a:t>A. Linear regression and diagnostics.</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Load the 'Boston' </a:t>
            </a:r>
            <a:r>
              <a:rPr lang="en-US" altLang="ko-KR" sz="1200" i="1" kern="1200" dirty="0" err="1">
                <a:solidFill>
                  <a:schemeClr val="tx1"/>
                </a:solidFill>
                <a:effectLst/>
                <a:latin typeface="+mn-lt"/>
                <a:ea typeface="+mn-ea"/>
                <a:cs typeface="+mn-cs"/>
              </a:rPr>
              <a:t>bộ</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dữ</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liệu</a:t>
            </a:r>
            <a:r>
              <a:rPr lang="en-US" altLang="ko-KR" sz="1200" i="1" kern="1200" dirty="0">
                <a:solidFill>
                  <a:schemeClr val="tx1"/>
                </a:solidFill>
                <a:effectLst/>
                <a:latin typeface="+mn-lt"/>
                <a:ea typeface="+mn-ea"/>
                <a:cs typeface="+mn-cs"/>
              </a:rPr>
              <a:t> from Scikit-Learn.</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 Convert the data into a </a:t>
            </a:r>
            <a:r>
              <a:rPr lang="en-US" altLang="ko-KR" sz="1200" i="1" kern="1200" dirty="0" err="1">
                <a:solidFill>
                  <a:schemeClr val="tx1"/>
                </a:solidFill>
                <a:effectLst/>
                <a:latin typeface="+mn-lt"/>
                <a:ea typeface="+mn-ea"/>
                <a:cs typeface="+mn-cs"/>
              </a:rPr>
              <a:t>DataFrame</a:t>
            </a:r>
            <a:r>
              <a:rPr lang="en-US" altLang="ko-KR" sz="1200" i="1" kern="1200" dirty="0">
                <a:solidFill>
                  <a:schemeClr val="tx1"/>
                </a:solidFill>
                <a:effectLst/>
                <a:latin typeface="+mn-lt"/>
                <a:ea typeface="+mn-ea"/>
                <a:cs typeface="+mn-cs"/>
              </a:rPr>
              <a:t> and then explore.</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iii. </a:t>
            </a:r>
            <a:r>
              <a:rPr lang="en-US" altLang="ko-KR" sz="1200" i="1" kern="1200" dirty="0" err="1">
                <a:solidFill>
                  <a:schemeClr val="tx1"/>
                </a:solidFill>
                <a:effectLst/>
                <a:latin typeface="+mn-lt"/>
                <a:ea typeface="+mn-ea"/>
                <a:cs typeface="+mn-cs"/>
              </a:rPr>
              <a:t>huấn</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luyện</a:t>
            </a:r>
            <a:r>
              <a:rPr lang="en-US" altLang="ko-KR" sz="1200" i="1" kern="1200" dirty="0">
                <a:solidFill>
                  <a:schemeClr val="tx1"/>
                </a:solidFill>
                <a:effectLst/>
                <a:latin typeface="+mn-lt"/>
                <a:ea typeface="+mn-ea"/>
                <a:cs typeface="+mn-cs"/>
              </a:rPr>
              <a:t> by linear regression.</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iv. Diagnostics.</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v. In-sample and out-of-sample testing.</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vi. </a:t>
            </a:r>
            <a:r>
              <a:rPr lang="vi-VN" altLang="ko-KR" sz="1200" i="1" kern="1200" dirty="0">
                <a:solidFill>
                  <a:schemeClr val="tx1"/>
                </a:solidFill>
                <a:effectLst/>
                <a:latin typeface="+mn-lt"/>
                <a:ea typeface="+mn-ea"/>
                <a:cs typeface="+mn-cs"/>
              </a:rPr>
              <a:t>Phân tích dư lượng</a:t>
            </a:r>
            <a:r>
              <a:rPr lang="en-US" altLang="ko-KR" sz="1200" i="1" kern="1200" dirty="0">
                <a:solidFill>
                  <a:schemeClr val="tx1"/>
                </a:solidFill>
                <a:effectLst/>
                <a:latin typeface="+mn-lt"/>
                <a:ea typeface="+mn-ea"/>
                <a:cs typeface="+mn-cs"/>
              </a:rPr>
              <a:t>.</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vii. Given a new set of values for the explanatory variables, predict the response.</a:t>
            </a: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260</a:t>
            </a:fld>
            <a:endParaRPr lang="ko-KR" altLang="en-US" dirty="0"/>
          </a:p>
        </p:txBody>
      </p:sp>
    </p:spTree>
    <p:extLst>
      <p:ext uri="{BB962C8B-B14F-4D97-AF65-F5344CB8AC3E}">
        <p14:creationId xmlns:p14="http://schemas.microsoft.com/office/powerpoint/2010/main" val="374972830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THỰC HÀNH NÀY VỀ ĐIỀU GÌ
</a:t>
            </a:r>
            <a:r>
              <a:rPr lang="vi-VN" altLang="ko-KR" sz="1200" kern="1200" dirty="0">
                <a:solidFill>
                  <a:schemeClr val="tx1"/>
                </a:solidFill>
                <a:effectLst/>
                <a:latin typeface="+mn-lt"/>
                <a:ea typeface="+mn-ea"/>
                <a:cs typeface="+mn-cs"/>
              </a:rPr>
              <a:t>Trong thực tiễn này, chúng tôi sẽ sử dụng thư viện StatsModels để lập mô hình và chẩn đoán. Chúng ta có thể sử dụng các công thức tương tự như các công thức trong ngôn ngữ R</a:t>
            </a:r>
            <a:r>
              <a:rPr lang="en-US" altLang="ko-KR" sz="1200" kern="1200" dirty="0">
                <a:solidFill>
                  <a:schemeClr val="tx1"/>
                </a:solidFill>
                <a:effectLst/>
                <a:latin typeface="+mn-lt"/>
                <a:ea typeface="+mn-ea"/>
                <a:cs typeface="+mn-cs"/>
              </a:rPr>
              <a:t>.</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000" b="1" dirty="0">
                <a:solidFill>
                  <a:prstClr val="black"/>
                </a:solidFill>
                <a:latin typeface="Times New Roman" panose="02020603050405020304" pitchFamily="18" charset="0"/>
              </a:rPr>
              <a:t>HƯỚNG DẪN THỰC HÀNH
</a:t>
            </a:r>
            <a:r>
              <a:rPr lang="en-US" altLang="ko-KR" sz="1200" kern="100" dirty="0" err="1">
                <a:solidFill>
                  <a:srgbClr val="000000"/>
                </a:solidFill>
                <a:latin typeface="Times New Roman" panose="02020603050405020304" pitchFamily="18" charset="0"/>
                <a:cs typeface="Times New Roman" panose="02020603050405020304" pitchFamily="18" charset="0"/>
              </a:rPr>
              <a:t>Khởi</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động</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Jupyter</a:t>
            </a:r>
            <a:r>
              <a:rPr lang="en-US" altLang="ko-KR" sz="1200" kern="100" dirty="0">
                <a:solidFill>
                  <a:srgbClr val="000000"/>
                </a:solidFill>
                <a:latin typeface="Times New Roman" panose="02020603050405020304" pitchFamily="18" charset="0"/>
                <a:cs typeface="Times New Roman" panose="02020603050405020304" pitchFamily="18" charset="0"/>
              </a:rPr>
              <a:t>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vi-VN" altLang="ko-KR" sz="1200" kern="1200" dirty="0">
                <a:solidFill>
                  <a:schemeClr val="tx1"/>
                </a:solidFill>
                <a:effectLst/>
                <a:latin typeface="+mn-lt"/>
                <a:ea typeface="+mn-ea"/>
                <a:cs typeface="+mn-cs"/>
              </a:rPr>
              <a:t>Trong Jupyter Notebook, bấm vào tệp ex_0303.ipynb trong thư mục Bài luyện tập.
Xem lại các ví dụ về các chủ đề dưới đây:</a:t>
            </a:r>
            <a:br>
              <a:rPr lang="en-US" altLang="ko-KR" sz="1000" i="0" kern="1200" dirty="0">
                <a:solidFill>
                  <a:srgbClr val="FF0000"/>
                </a:solidFill>
                <a:effectLst/>
                <a:latin typeface="+mn-lt"/>
                <a:ea typeface="+mn-ea"/>
                <a:cs typeface="+mn-cs"/>
              </a:rPr>
            </a:br>
            <a:br>
              <a:rPr lang="en-US" altLang="ko-KR" sz="1000" i="0" kern="1200" dirty="0">
                <a:solidFill>
                  <a:srgbClr val="FF0000"/>
                </a:solidFill>
                <a:effectLst/>
                <a:latin typeface="+mn-lt"/>
                <a:ea typeface="+mn-ea"/>
                <a:cs typeface="+mn-cs"/>
              </a:rPr>
            </a:br>
            <a:r>
              <a:rPr lang="en-US" altLang="ko-KR" sz="1200" i="1" kern="1200" dirty="0">
                <a:solidFill>
                  <a:schemeClr val="tx1"/>
                </a:solidFill>
                <a:effectLst/>
                <a:latin typeface="+mn-lt"/>
                <a:ea typeface="+mn-ea"/>
                <a:cs typeface="+mn-cs"/>
              </a:rPr>
              <a:t>A. </a:t>
            </a:r>
            <a:r>
              <a:rPr lang="en-US" altLang="ko-KR" sz="1200" i="1" kern="1200" dirty="0" err="1">
                <a:solidFill>
                  <a:schemeClr val="tx1"/>
                </a:solidFill>
                <a:effectLst/>
                <a:latin typeface="+mn-lt"/>
                <a:ea typeface="+mn-ea"/>
                <a:cs typeface="+mn-cs"/>
              </a:rPr>
              <a:t>Quá</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trình</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phân</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tích</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hồi</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quy</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tuyến</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tính</a:t>
            </a:r>
            <a:r>
              <a:rPr lang="en-US" altLang="ko-KR" sz="1200" i="1" kern="1200" dirty="0">
                <a:solidFill>
                  <a:schemeClr val="tx1"/>
                </a:solidFill>
                <a:effectLst/>
                <a:latin typeface="+mn-lt"/>
                <a:ea typeface="+mn-ea"/>
                <a:cs typeface="+mn-cs"/>
              </a:rPr>
              <a:t> and modeling using </a:t>
            </a:r>
            <a:r>
              <a:rPr lang="en-US" altLang="ko-KR" sz="1200" i="1" kern="1200" dirty="0" err="1">
                <a:solidFill>
                  <a:schemeClr val="tx1"/>
                </a:solidFill>
                <a:effectLst/>
                <a:latin typeface="+mn-lt"/>
                <a:ea typeface="+mn-ea"/>
                <a:cs typeface="+mn-cs"/>
              </a:rPr>
              <a:t>StatsModels</a:t>
            </a:r>
            <a:r>
              <a:rPr lang="en-US" altLang="ko-KR" sz="1200" i="1" kern="1200" dirty="0">
                <a:solidFill>
                  <a:schemeClr val="tx1"/>
                </a:solidFill>
                <a:effectLst/>
                <a:latin typeface="+mn-lt"/>
                <a:ea typeface="+mn-ea"/>
                <a:cs typeface="+mn-cs"/>
              </a:rPr>
              <a:t> library.</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Load the 'Boston' </a:t>
            </a:r>
            <a:r>
              <a:rPr lang="en-US" altLang="ko-KR" sz="1200" i="1" kern="1200" dirty="0" err="1">
                <a:solidFill>
                  <a:schemeClr val="tx1"/>
                </a:solidFill>
                <a:effectLst/>
                <a:latin typeface="+mn-lt"/>
                <a:ea typeface="+mn-ea"/>
                <a:cs typeface="+mn-cs"/>
              </a:rPr>
              <a:t>bộ</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dữ</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liệu</a:t>
            </a:r>
            <a:r>
              <a:rPr lang="en-US" altLang="ko-KR" sz="1200" i="1" kern="1200" dirty="0">
                <a:solidFill>
                  <a:schemeClr val="tx1"/>
                </a:solidFill>
                <a:effectLst/>
                <a:latin typeface="+mn-lt"/>
                <a:ea typeface="+mn-ea"/>
                <a:cs typeface="+mn-cs"/>
              </a:rPr>
              <a:t> from Scikit-Learn and convert it into a </a:t>
            </a:r>
            <a:r>
              <a:rPr lang="en-US" altLang="ko-KR" sz="1200" i="1" kern="1200" dirty="0" err="1">
                <a:solidFill>
                  <a:schemeClr val="tx1"/>
                </a:solidFill>
                <a:effectLst/>
                <a:latin typeface="+mn-lt"/>
                <a:ea typeface="+mn-ea"/>
                <a:cs typeface="+mn-cs"/>
              </a:rPr>
              <a:t>DataFrame</a:t>
            </a:r>
            <a:r>
              <a:rPr lang="en-US" altLang="ko-KR" sz="1200" i="1" kern="1200" dirty="0">
                <a:solidFill>
                  <a:schemeClr val="tx1"/>
                </a:solidFill>
                <a:effectLst/>
                <a:latin typeface="+mn-lt"/>
                <a:ea typeface="+mn-ea"/>
                <a:cs typeface="+mn-cs"/>
              </a:rPr>
              <a:t>.</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 </a:t>
            </a:r>
            <a:r>
              <a:rPr lang="en-US" altLang="ko-KR" sz="1200" i="1" kern="1200" dirty="0" err="1">
                <a:solidFill>
                  <a:schemeClr val="tx1"/>
                </a:solidFill>
                <a:effectLst/>
                <a:latin typeface="+mn-lt"/>
                <a:ea typeface="+mn-ea"/>
                <a:cs typeface="+mn-cs"/>
              </a:rPr>
              <a:t>Mô</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hình</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tuyến</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tínhing</a:t>
            </a:r>
            <a:r>
              <a:rPr lang="en-US" altLang="ko-KR" sz="1200" i="1" kern="1200" dirty="0">
                <a:solidFill>
                  <a:schemeClr val="tx1"/>
                </a:solidFill>
                <a:effectLst/>
                <a:latin typeface="+mn-lt"/>
                <a:ea typeface="+mn-ea"/>
                <a:cs typeface="+mn-cs"/>
              </a:rPr>
              <a:t> using R-styled formula.</a:t>
            </a: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261</a:t>
            </a:fld>
            <a:endParaRPr lang="ko-KR" altLang="en-US" dirty="0"/>
          </a:p>
        </p:txBody>
      </p:sp>
    </p:spTree>
    <p:extLst>
      <p:ext uri="{BB962C8B-B14F-4D97-AF65-F5344CB8AC3E}">
        <p14:creationId xmlns:p14="http://schemas.microsoft.com/office/powerpoint/2010/main" val="8294308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THỰC HÀNH NÀY VỀ ĐIỀU GÌ
</a:t>
            </a:r>
            <a:r>
              <a:rPr lang="en-US" altLang="ko-KR" sz="1200" kern="1200" dirty="0">
                <a:solidFill>
                  <a:schemeClr val="tx1"/>
                </a:solidFill>
                <a:effectLst/>
                <a:latin typeface="+mn-lt"/>
                <a:ea typeface="+mn-ea"/>
                <a:cs typeface="+mn-cs"/>
              </a:rPr>
              <a:t>Trong </a:t>
            </a:r>
            <a:r>
              <a:rPr lang="en-US" altLang="ko-KR" sz="1200" kern="1200" dirty="0" err="1">
                <a:solidFill>
                  <a:schemeClr val="tx1"/>
                </a:solidFill>
                <a:effectLst/>
                <a:latin typeface="+mn-lt"/>
                <a:ea typeface="+mn-ea"/>
                <a:cs typeface="+mn-cs"/>
              </a:rPr>
              <a:t>thực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tiễn</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này</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chúng</a:t>
            </a:r>
            <a:r>
              <a:rPr lang="en-US" altLang="ko-KR" sz="1200" kern="1200" dirty="0">
                <a:solidFill>
                  <a:schemeClr val="tx1"/>
                </a:solidFill>
                <a:effectLst/>
                <a:latin typeface="+mn-lt"/>
                <a:ea typeface="+mn-ea"/>
                <a:cs typeface="+mn-cs"/>
              </a:rPr>
              <a:t> ta </a:t>
            </a:r>
            <a:r>
              <a:rPr lang="en-US" altLang="ko-KR" sz="1200" kern="1200" dirty="0" err="1">
                <a:solidFill>
                  <a:schemeClr val="tx1"/>
                </a:solidFill>
                <a:effectLst/>
                <a:latin typeface="+mn-lt"/>
                <a:ea typeface="+mn-ea"/>
                <a:cs typeface="+mn-cs"/>
              </a:rPr>
              <a:t>đi</a:t>
            </a:r>
            <a:r>
              <a:rPr lang="en-US" altLang="ko-KR" sz="1200" kern="1200" dirty="0">
                <a:solidFill>
                  <a:schemeClr val="tx1"/>
                </a:solidFill>
                <a:effectLst/>
                <a:latin typeface="+mn-lt"/>
                <a:ea typeface="+mn-ea"/>
                <a:cs typeface="+mn-cs"/>
              </a:rPr>
              <a:t> qua </a:t>
            </a:r>
            <a:r>
              <a:rPr lang="en-US" altLang="ko-KR" sz="1200" kern="1200" dirty="0" err="1">
                <a:solidFill>
                  <a:schemeClr val="tx1"/>
                </a:solidFill>
                <a:effectLst/>
                <a:latin typeface="+mn-lt"/>
                <a:ea typeface="+mn-ea"/>
                <a:cs typeface="+mn-cs"/>
              </a:rPr>
              <a:t>một</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ví</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dụ</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về</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tính</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toán</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khoảng</a:t>
            </a:r>
            <a:r>
              <a:rPr lang="en-US" altLang="ko-KR" sz="1200" kern="1200" dirty="0">
                <a:solidFill>
                  <a:schemeClr val="tx1"/>
                </a:solidFill>
                <a:effectLst/>
                <a:latin typeface="+mn-lt"/>
                <a:ea typeface="+mn-ea"/>
                <a:cs typeface="+mn-cs"/>
              </a:rPr>
              <a:t> tin </a:t>
            </a:r>
            <a:r>
              <a:rPr lang="en-US" altLang="ko-KR" sz="1200" kern="1200" dirty="0" err="1">
                <a:solidFill>
                  <a:schemeClr val="tx1"/>
                </a:solidFill>
                <a:effectLst/>
                <a:latin typeface="+mn-lt"/>
                <a:ea typeface="+mn-ea"/>
                <a:cs typeface="+mn-cs"/>
              </a:rPr>
              <a:t>cậy</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cho</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các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giá</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trị</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thực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của</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biến</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phản</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hồi</a:t>
            </a:r>
            <a:r>
              <a:rPr lang="en-US" altLang="ko-KR" sz="1200" kern="1200" dirty="0">
                <a:solidFill>
                  <a:schemeClr val="tx1"/>
                </a:solidFill>
                <a:effectLst/>
                <a:latin typeface="+mn-lt"/>
                <a:ea typeface="+mn-ea"/>
                <a:cs typeface="+mn-cs"/>
              </a:rPr>
              <a:t>.</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000" b="1" dirty="0">
                <a:solidFill>
                  <a:prstClr val="black"/>
                </a:solidFill>
                <a:latin typeface="Times New Roman" panose="02020603050405020304" pitchFamily="18" charset="0"/>
              </a:rPr>
              <a:t>HƯỚNG DẪN THỰC HÀNH
</a:t>
            </a:r>
            <a:r>
              <a:rPr lang="en-US" altLang="ko-KR" sz="1200" kern="100" dirty="0" err="1">
                <a:solidFill>
                  <a:srgbClr val="000000"/>
                </a:solidFill>
                <a:latin typeface="Times New Roman" panose="02020603050405020304" pitchFamily="18" charset="0"/>
                <a:cs typeface="Times New Roman" panose="02020603050405020304" pitchFamily="18" charset="0"/>
              </a:rPr>
              <a:t>Khởi</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động</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Jupyter</a:t>
            </a:r>
            <a:r>
              <a:rPr lang="en-US" altLang="ko-KR" sz="1200" kern="100" dirty="0">
                <a:solidFill>
                  <a:srgbClr val="000000"/>
                </a:solidFill>
                <a:latin typeface="Times New Roman" panose="02020603050405020304" pitchFamily="18" charset="0"/>
                <a:cs typeface="Times New Roman" panose="02020603050405020304" pitchFamily="18" charset="0"/>
              </a:rPr>
              <a:t>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vi-VN" altLang="ko-KR" sz="1200" kern="1200" dirty="0">
                <a:solidFill>
                  <a:schemeClr val="tx1"/>
                </a:solidFill>
                <a:effectLst/>
                <a:latin typeface="+mn-lt"/>
                <a:ea typeface="+mn-ea"/>
                <a:cs typeface="+mn-cs"/>
              </a:rPr>
              <a:t>Trong Jupyter Notebook, bấm vào tệp ex_0304.ipynb trong thư mục Bài luyện tập.
Xem lại các ví dụ về các chủ đề dưới đây:</a:t>
            </a:r>
            <a:br>
              <a:rPr lang="vi-VN" altLang="ko-KR" sz="1200" kern="1200" dirty="0">
                <a:solidFill>
                  <a:schemeClr val="tx1"/>
                </a:solidFill>
                <a:effectLst/>
                <a:latin typeface="+mn-lt"/>
                <a:ea typeface="+mn-ea"/>
                <a:cs typeface="+mn-cs"/>
              </a:rPr>
            </a:br>
            <a:br>
              <a:rPr lang="en-US" altLang="ko-KR" sz="1000" i="0" kern="1200" dirty="0">
                <a:solidFill>
                  <a:srgbClr val="FF0000"/>
                </a:solidFill>
                <a:effectLst/>
                <a:latin typeface="+mn-lt"/>
                <a:ea typeface="+mn-ea"/>
                <a:cs typeface="+mn-cs"/>
              </a:rPr>
            </a:br>
            <a:r>
              <a:rPr lang="en-US" altLang="ko-KR" sz="1200" i="1" kern="1200" dirty="0">
                <a:solidFill>
                  <a:schemeClr val="tx1"/>
                </a:solidFill>
                <a:effectLst/>
                <a:latin typeface="+mn-lt"/>
                <a:ea typeface="+mn-ea"/>
                <a:cs typeface="+mn-cs"/>
              </a:rPr>
              <a:t>A. </a:t>
            </a:r>
            <a:r>
              <a:rPr lang="en-US" altLang="ko-KR" sz="1200" i="1" kern="1200" dirty="0" err="1">
                <a:solidFill>
                  <a:schemeClr val="tx1"/>
                </a:solidFill>
                <a:effectLst/>
                <a:latin typeface="+mn-lt"/>
                <a:ea typeface="+mn-ea"/>
                <a:cs typeface="+mn-cs"/>
              </a:rPr>
              <a:t>Dự</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đoán</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hồi</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quy</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tuyến</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tính</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và</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khoảng</a:t>
            </a:r>
            <a:r>
              <a:rPr lang="en-US" altLang="ko-KR" sz="1200" i="1" kern="1200" dirty="0">
                <a:solidFill>
                  <a:schemeClr val="tx1"/>
                </a:solidFill>
                <a:effectLst/>
                <a:latin typeface="+mn-lt"/>
                <a:ea typeface="+mn-ea"/>
                <a:cs typeface="+mn-cs"/>
              </a:rPr>
              <a:t> tin </a:t>
            </a:r>
            <a:r>
              <a:rPr lang="en-US" altLang="ko-KR" sz="1200" i="1" kern="1200" dirty="0" err="1">
                <a:solidFill>
                  <a:schemeClr val="tx1"/>
                </a:solidFill>
                <a:effectLst/>
                <a:latin typeface="+mn-lt"/>
                <a:ea typeface="+mn-ea"/>
                <a:cs typeface="+mn-cs"/>
              </a:rPr>
              <a:t>cậy</a:t>
            </a:r>
            <a:r>
              <a:rPr lang="en-US" altLang="ko-KR" sz="1200" i="1" kern="1200" dirty="0">
                <a:solidFill>
                  <a:schemeClr val="tx1"/>
                </a:solidFill>
                <a:effectLst/>
                <a:latin typeface="+mn-lt"/>
                <a:ea typeface="+mn-ea"/>
                <a:cs typeface="+mn-cs"/>
              </a:rPr>
              <a:t>.</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Dữ</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liệu</a:t>
            </a:r>
            <a:r>
              <a:rPr lang="en-US" altLang="ko-KR" sz="1200" i="1" kern="1200" dirty="0">
                <a:solidFill>
                  <a:schemeClr val="tx1"/>
                </a:solidFill>
                <a:effectLst/>
                <a:latin typeface="+mn-lt"/>
                <a:ea typeface="+mn-ea"/>
                <a:cs typeface="+mn-cs"/>
              </a:rPr>
              <a:t>.</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 </a:t>
            </a:r>
            <a:r>
              <a:rPr lang="en-US" altLang="ko-KR" sz="1200" i="1" kern="1200" dirty="0" err="1">
                <a:solidFill>
                  <a:schemeClr val="tx1"/>
                </a:solidFill>
                <a:effectLst/>
                <a:latin typeface="+mn-lt"/>
                <a:ea typeface="+mn-ea"/>
                <a:cs typeface="+mn-cs"/>
              </a:rPr>
              <a:t>Huấn</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luyện</a:t>
            </a:r>
            <a:r>
              <a:rPr lang="en-US" altLang="ko-KR" sz="1200" i="1" kern="1200" dirty="0">
                <a:solidFill>
                  <a:schemeClr val="tx1"/>
                </a:solidFill>
                <a:effectLst/>
                <a:latin typeface="+mn-lt"/>
                <a:ea typeface="+mn-ea"/>
                <a:cs typeface="+mn-cs"/>
              </a:rPr>
              <a:t>.</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iii. </a:t>
            </a:r>
            <a:r>
              <a:rPr lang="en-US" altLang="ko-KR" sz="1200" i="1" kern="1200" dirty="0" err="1">
                <a:solidFill>
                  <a:schemeClr val="tx1"/>
                </a:solidFill>
                <a:effectLst/>
                <a:latin typeface="+mn-lt"/>
                <a:ea typeface="+mn-ea"/>
                <a:cs typeface="+mn-cs"/>
              </a:rPr>
              <a:t>Khoảng</a:t>
            </a:r>
            <a:r>
              <a:rPr lang="en-US" altLang="ko-KR" sz="1200" i="1" kern="1200" dirty="0">
                <a:solidFill>
                  <a:schemeClr val="tx1"/>
                </a:solidFill>
                <a:effectLst/>
                <a:latin typeface="+mn-lt"/>
                <a:ea typeface="+mn-ea"/>
                <a:cs typeface="+mn-cs"/>
              </a:rPr>
              <a:t> tin </a:t>
            </a:r>
            <a:r>
              <a:rPr lang="en-US" altLang="ko-KR" sz="1200" i="1" kern="1200" dirty="0" err="1">
                <a:solidFill>
                  <a:schemeClr val="tx1"/>
                </a:solidFill>
                <a:effectLst/>
                <a:latin typeface="+mn-lt"/>
                <a:ea typeface="+mn-ea"/>
                <a:cs typeface="+mn-cs"/>
              </a:rPr>
              <a:t>cậy</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và</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hình</a:t>
            </a:r>
            <a:r>
              <a:rPr lang="en-US" altLang="ko-KR" sz="1200" i="1" kern="1200" dirty="0">
                <a:solidFill>
                  <a:schemeClr val="tx1"/>
                </a:solidFill>
                <a:effectLst/>
                <a:latin typeface="+mn-lt"/>
                <a:ea typeface="+mn-ea"/>
                <a:cs typeface="+mn-cs"/>
              </a:rPr>
              <a:t> dung.</a:t>
            </a: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200" dirty="0">
                <a:solidFill>
                  <a:schemeClr val="tx1"/>
                </a:solidFill>
                <a:effectLst/>
                <a:latin typeface="+mn-lt"/>
                <a:ea typeface="+mn-ea"/>
                <a:cs typeface="+mn-cs"/>
              </a:rPr>
              <a:t>(Không bắt buộc) Sử dụng ô trống ở dưới cùng để thực hành các nhu cầu cá nhân của riêng bạn.</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262</a:t>
            </a:fld>
            <a:endParaRPr lang="ko-KR" altLang="en-US" dirty="0"/>
          </a:p>
        </p:txBody>
      </p:sp>
    </p:spTree>
    <p:extLst>
      <p:ext uri="{BB962C8B-B14F-4D97-AF65-F5344CB8AC3E}">
        <p14:creationId xmlns:p14="http://schemas.microsoft.com/office/powerpoint/2010/main" val="1811725082"/>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THỰC HÀNH NÀY VỀ ĐIỀU GÌ
</a:t>
            </a:r>
            <a:r>
              <a:rPr lang="vi-VN" altLang="ko-KR" sz="1200" kern="1200" dirty="0">
                <a:solidFill>
                  <a:schemeClr val="tx1"/>
                </a:solidFill>
                <a:effectLst/>
                <a:latin typeface="+mn-lt"/>
                <a:ea typeface="+mn-ea"/>
                <a:cs typeface="+mn-cs"/>
              </a:rPr>
              <a:t>Trong thực tiễn này, chúng ta học cách chuyển đổi một biến phân loại thành các biến giả. Chúng ta sẽ thấy rằng các biến giả có thể tương tác với các biến khác cải thiện hơn nữa các chỉ số chẩn đoán.
</a:t>
            </a:r>
            <a:r>
              <a:rPr lang="vi-VN" altLang="ko-KR" sz="1000" b="1" dirty="0">
                <a:solidFill>
                  <a:prstClr val="black"/>
                </a:solidFill>
                <a:latin typeface="Times New Roman" panose="02020603050405020304" pitchFamily="18" charset="0"/>
              </a:rPr>
              <a:t>HƯỚNG DẪN THỰC HÀNH</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Khởi động Jupyter Notebook. 
Trong Jupyter Notebook, bấm vào tệp ex_0305.ipynb trong thư mục Bài luyện tập.
Xem lại các ví dụ về các chủ đề dưới đây</a:t>
            </a:r>
            <a:r>
              <a:rPr lang="en-US" altLang="ko-KR" sz="1200" kern="1200" dirty="0">
                <a:solidFill>
                  <a:srgbClr val="FF0000"/>
                </a:solidFill>
                <a:effectLst/>
                <a:latin typeface="+mn-lt"/>
                <a:ea typeface="+mn-ea"/>
                <a:cs typeface="+mn-cs"/>
              </a:rPr>
              <a:t>:</a:t>
            </a:r>
            <a:br>
              <a:rPr lang="en-US" altLang="ko-KR" sz="1000" i="0" kern="1200" dirty="0">
                <a:solidFill>
                  <a:srgbClr val="FF0000"/>
                </a:solidFill>
                <a:effectLst/>
                <a:latin typeface="+mn-lt"/>
                <a:ea typeface="+mn-ea"/>
                <a:cs typeface="+mn-cs"/>
              </a:rPr>
            </a:br>
            <a:br>
              <a:rPr lang="en-US" altLang="ko-KR" sz="1000" i="0" kern="1200" dirty="0">
                <a:solidFill>
                  <a:srgbClr val="FF0000"/>
                </a:solidFill>
                <a:effectLst/>
                <a:latin typeface="+mn-lt"/>
                <a:ea typeface="+mn-ea"/>
                <a:cs typeface="+mn-cs"/>
              </a:rPr>
            </a:br>
            <a:r>
              <a:rPr lang="en-US" altLang="ko-KR" sz="1200" i="1" kern="1200" dirty="0">
                <a:solidFill>
                  <a:schemeClr val="tx1"/>
                </a:solidFill>
                <a:effectLst/>
                <a:latin typeface="+mn-lt"/>
                <a:ea typeface="+mn-ea"/>
                <a:cs typeface="+mn-cs"/>
              </a:rPr>
              <a:t>A. </a:t>
            </a:r>
            <a:r>
              <a:rPr lang="vi-VN" altLang="ko-KR" sz="1200" i="1" kern="1200" dirty="0">
                <a:solidFill>
                  <a:schemeClr val="tx1"/>
                </a:solidFill>
                <a:effectLst/>
                <a:latin typeface="+mn-lt"/>
                <a:ea typeface="+mn-ea"/>
                <a:cs typeface="+mn-cs"/>
              </a:rPr>
              <a:t>Biến giả và tương tác.</a:t>
            </a:r>
            <a:br>
              <a:rPr lang="vi-VN" altLang="ko-KR" sz="1200" i="1" kern="1200" dirty="0">
                <a:solidFill>
                  <a:schemeClr val="tx1"/>
                </a:solidFill>
                <a:effectLst/>
                <a:latin typeface="+mn-lt"/>
                <a:ea typeface="+mn-ea"/>
                <a:cs typeface="+mn-cs"/>
              </a:rPr>
            </a:br>
            <a:r>
              <a:rPr lang="vi-VN" altLang="ko-KR" sz="1200" i="1" kern="1200" dirty="0">
                <a:solidFill>
                  <a:schemeClr val="tx1"/>
                </a:solidFill>
                <a:effectLst/>
                <a:latin typeface="+mn-lt"/>
                <a:ea typeface="+mn-ea"/>
                <a:cs typeface="+mn-cs"/>
              </a:rPr>
              <a:t>	tôi. Đọc trong dữ liệu.</a:t>
            </a:r>
            <a:br>
              <a:rPr lang="vi-VN" altLang="ko-KR" sz="1200" i="1" kern="1200" dirty="0">
                <a:solidFill>
                  <a:schemeClr val="tx1"/>
                </a:solidFill>
                <a:effectLst/>
                <a:latin typeface="+mn-lt"/>
                <a:ea typeface="+mn-ea"/>
                <a:cs typeface="+mn-cs"/>
              </a:rPr>
            </a:br>
            <a:r>
              <a:rPr lang="vi-VN" altLang="ko-KR" sz="1200" i="1" kern="1200" dirty="0">
                <a:solidFill>
                  <a:schemeClr val="tx1"/>
                </a:solidFill>
                <a:effectLst/>
                <a:latin typeface="+mn-lt"/>
                <a:ea typeface="+mn-ea"/>
                <a:cs typeface="+mn-cs"/>
              </a:rPr>
              <a:t>	ii. Hồi quy tuyến tính mà không có biến giả.</a:t>
            </a:r>
            <a:br>
              <a:rPr lang="vi-VN" altLang="ko-KR" sz="1200" i="1" kern="1200" dirty="0">
                <a:solidFill>
                  <a:schemeClr val="tx1"/>
                </a:solidFill>
                <a:effectLst/>
                <a:latin typeface="+mn-lt"/>
                <a:ea typeface="+mn-ea"/>
                <a:cs typeface="+mn-cs"/>
              </a:rPr>
            </a:br>
            <a:r>
              <a:rPr lang="vi-VN" altLang="ko-KR" sz="1200" i="1" kern="1200" dirty="0">
                <a:solidFill>
                  <a:schemeClr val="tx1"/>
                </a:solidFill>
                <a:effectLst/>
                <a:latin typeface="+mn-lt"/>
                <a:ea typeface="+mn-ea"/>
                <a:cs typeface="+mn-cs"/>
              </a:rPr>
              <a:t>	iii. Hồi quy tuyến tính với biến giả.</a:t>
            </a:r>
            <a:br>
              <a:rPr lang="vi-VN" altLang="ko-KR" sz="1200" i="1" kern="1200" dirty="0">
                <a:solidFill>
                  <a:schemeClr val="tx1"/>
                </a:solidFill>
                <a:effectLst/>
                <a:latin typeface="+mn-lt"/>
                <a:ea typeface="+mn-ea"/>
                <a:cs typeface="+mn-cs"/>
              </a:rPr>
            </a:br>
            <a:r>
              <a:rPr lang="vi-VN" altLang="ko-KR" sz="1200" i="1" kern="1200" dirty="0">
                <a:solidFill>
                  <a:schemeClr val="tx1"/>
                </a:solidFill>
                <a:effectLst/>
                <a:latin typeface="+mn-lt"/>
                <a:ea typeface="+mn-ea"/>
                <a:cs typeface="+mn-cs"/>
              </a:rPr>
              <a:t>	iv. Hồi quy tuyến tính với biến giả tương tác.</a:t>
            </a:r>
            <a:br>
              <a:rPr lang="vi-VN" altLang="ko-KR" sz="1200" i="1" kern="1200" dirty="0">
                <a:solidFill>
                  <a:schemeClr val="tx1"/>
                </a:solidFill>
                <a:effectLst/>
                <a:latin typeface="+mn-lt"/>
                <a:ea typeface="+mn-ea"/>
                <a:cs typeface="+mn-cs"/>
              </a:rPr>
            </a:br>
            <a:r>
              <a:rPr lang="vi-VN" altLang="ko-KR" sz="1200" i="1" kern="1200" dirty="0">
                <a:solidFill>
                  <a:schemeClr val="tx1"/>
                </a:solidFill>
                <a:effectLst/>
                <a:latin typeface="+mn-lt"/>
                <a:ea typeface="+mn-ea"/>
                <a:cs typeface="+mn-cs"/>
              </a:rPr>
              <a:t>	v. So sánh R2, RMSE cho các trường hợp khác nhau</a:t>
            </a:r>
            <a:r>
              <a:rPr lang="en-US" altLang="ko-KR" sz="1200" i="1" kern="1200" dirty="0">
                <a:solidFill>
                  <a:schemeClr val="tx1"/>
                </a:solidFill>
                <a:effectLst/>
                <a:latin typeface="+mn-lt"/>
                <a:ea typeface="+mn-ea"/>
                <a:cs typeface="+mn-cs"/>
              </a:rPr>
              <a:t>.</a:t>
            </a: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200" dirty="0">
                <a:solidFill>
                  <a:schemeClr val="tx1"/>
                </a:solidFill>
                <a:effectLst/>
                <a:latin typeface="+mn-lt"/>
                <a:ea typeface="+mn-ea"/>
                <a:cs typeface="+mn-cs"/>
              </a:rPr>
              <a:t>(Không bắt buộc) Sử dụng ô trống ở dưới cùng để thực hành các nhu cầu cá nhân của riêng bạn.
</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263</a:t>
            </a:fld>
            <a:endParaRPr lang="ko-KR" altLang="en-US" dirty="0"/>
          </a:p>
        </p:txBody>
      </p:sp>
    </p:spTree>
    <p:extLst>
      <p:ext uri="{BB962C8B-B14F-4D97-AF65-F5344CB8AC3E}">
        <p14:creationId xmlns:p14="http://schemas.microsoft.com/office/powerpoint/2010/main" val="3404781436"/>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THỰC HÀNH NÀY VỀ ĐIỀU GÌ
</a:t>
            </a:r>
            <a:r>
              <a:rPr lang="vi-VN" altLang="ko-KR" sz="1200" kern="1200" dirty="0">
                <a:solidFill>
                  <a:schemeClr val="tx1"/>
                </a:solidFill>
                <a:effectLst/>
                <a:latin typeface="+mn-lt"/>
                <a:ea typeface="+mn-ea"/>
                <a:cs typeface="+mn-cs"/>
              </a:rPr>
              <a:t>Trong thực tiễn này, chúng tôi áp dụng các thuật toán hồi quy được chính quy hóa như Ridge và Lasso. Chúng tôi điều chỉnh siêu tham số lambda (</a:t>
            </a:r>
            <a:r>
              <a:rPr lang="el-GR" altLang="ko-KR" sz="1200" kern="1200" dirty="0">
                <a:solidFill>
                  <a:schemeClr val="tx1"/>
                </a:solidFill>
                <a:effectLst/>
                <a:latin typeface="+mn-lt"/>
                <a:ea typeface="+mn-ea"/>
                <a:cs typeface="+mn-cs"/>
              </a:rPr>
              <a:t>λ) </a:t>
            </a:r>
            <a:r>
              <a:rPr lang="vi-VN" altLang="ko-KR" sz="1200" kern="1200" dirty="0">
                <a:solidFill>
                  <a:schemeClr val="tx1"/>
                </a:solidFill>
                <a:effectLst/>
                <a:latin typeface="+mn-lt"/>
                <a:ea typeface="+mn-ea"/>
                <a:cs typeface="+mn-cs"/>
              </a:rPr>
              <a:t>và diễn giải kết quả</a:t>
            </a:r>
            <a:r>
              <a:rPr lang="en-US" altLang="ko-KR" sz="1200" kern="1200" dirty="0">
                <a:solidFill>
                  <a:schemeClr val="tx1"/>
                </a:solidFill>
                <a:effectLst/>
                <a:latin typeface="+mn-lt"/>
                <a:ea typeface="+mn-ea"/>
                <a:cs typeface="+mn-cs"/>
              </a:rPr>
              <a:t>.</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000" b="1" dirty="0">
                <a:solidFill>
                  <a:prstClr val="black"/>
                </a:solidFill>
                <a:latin typeface="Times New Roman" panose="02020603050405020304" pitchFamily="18" charset="0"/>
              </a:rPr>
              <a:t>HƯỚNG DẪN THỰC HÀNH
</a:t>
            </a:r>
            <a:r>
              <a:rPr lang="en-US" altLang="ko-KR" sz="1200" kern="100" dirty="0" err="1">
                <a:solidFill>
                  <a:srgbClr val="000000"/>
                </a:solidFill>
                <a:latin typeface="Times New Roman" panose="02020603050405020304" pitchFamily="18" charset="0"/>
                <a:cs typeface="Times New Roman" panose="02020603050405020304" pitchFamily="18" charset="0"/>
              </a:rPr>
              <a:t>Khởi</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động</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Jupyter</a:t>
            </a:r>
            <a:r>
              <a:rPr lang="en-US" altLang="ko-KR" sz="1200" kern="100" dirty="0">
                <a:solidFill>
                  <a:srgbClr val="000000"/>
                </a:solidFill>
                <a:latin typeface="Times New Roman" panose="02020603050405020304" pitchFamily="18" charset="0"/>
                <a:cs typeface="Times New Roman" panose="02020603050405020304" pitchFamily="18" charset="0"/>
              </a:rPr>
              <a:t> Notebook.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vi-VN" altLang="ko-KR" sz="1200" kern="1200" dirty="0">
                <a:solidFill>
                  <a:schemeClr val="tx1"/>
                </a:solidFill>
                <a:effectLst/>
                <a:latin typeface="+mn-lt"/>
                <a:ea typeface="+mn-ea"/>
                <a:cs typeface="+mn-cs"/>
              </a:rPr>
              <a:t>Trong Jupyter Notebook, bấm vào tệp ex_0306.ipynb trong thư mục Bài luyện tập.
Xem lại các ví dụ về các chủ đề dưới đây</a:t>
            </a:r>
            <a:r>
              <a:rPr lang="en-US" altLang="ko-KR" sz="1200" kern="1200" dirty="0">
                <a:solidFill>
                  <a:srgbClr val="FF0000"/>
                </a:solidFill>
                <a:effectLst/>
                <a:latin typeface="+mn-lt"/>
                <a:ea typeface="+mn-ea"/>
                <a:cs typeface="+mn-cs"/>
              </a:rPr>
              <a:t>:</a:t>
            </a:r>
            <a:br>
              <a:rPr lang="en-US" altLang="ko-KR" sz="1000" i="0" kern="1200" dirty="0">
                <a:solidFill>
                  <a:srgbClr val="FF0000"/>
                </a:solidFill>
                <a:effectLst/>
                <a:latin typeface="+mn-lt"/>
                <a:ea typeface="+mn-ea"/>
                <a:cs typeface="+mn-cs"/>
              </a:rPr>
            </a:br>
            <a:br>
              <a:rPr lang="en-US" altLang="ko-KR" sz="1000" i="0" kern="1200" dirty="0">
                <a:solidFill>
                  <a:srgbClr val="FF0000"/>
                </a:solidFill>
                <a:effectLst/>
                <a:latin typeface="+mn-lt"/>
                <a:ea typeface="+mn-ea"/>
                <a:cs typeface="+mn-cs"/>
              </a:rPr>
            </a:br>
            <a:r>
              <a:rPr lang="en-US" altLang="ko-KR" sz="1200" i="1" kern="1200" dirty="0">
                <a:solidFill>
                  <a:schemeClr val="tx1"/>
                </a:solidFill>
                <a:effectLst/>
                <a:latin typeface="+mn-lt"/>
                <a:ea typeface="+mn-ea"/>
                <a:cs typeface="+mn-cs"/>
              </a:rPr>
              <a:t>A. </a:t>
            </a:r>
            <a:r>
              <a:rPr lang="en-US" altLang="ko-KR" sz="1200" i="1" kern="1200" dirty="0" err="1">
                <a:solidFill>
                  <a:schemeClr val="tx1"/>
                </a:solidFill>
                <a:effectLst/>
                <a:latin typeface="+mn-lt"/>
                <a:ea typeface="+mn-ea"/>
                <a:cs typeface="+mn-cs"/>
              </a:rPr>
              <a:t>Hồi</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quy</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chính</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quy</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tôi</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Đọc</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dữ</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liệu</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 </a:t>
            </a:r>
            <a:r>
              <a:rPr lang="en-US" altLang="ko-KR" sz="1200" i="1" kern="1200" dirty="0" err="1">
                <a:solidFill>
                  <a:schemeClr val="tx1"/>
                </a:solidFill>
                <a:effectLst/>
                <a:latin typeface="+mn-lt"/>
                <a:ea typeface="+mn-ea"/>
                <a:cs typeface="+mn-cs"/>
              </a:rPr>
              <a:t>Hồi</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quy</a:t>
            </a:r>
            <a:r>
              <a:rPr lang="en-US" altLang="ko-KR" sz="1200" i="1" kern="1200" dirty="0">
                <a:solidFill>
                  <a:schemeClr val="tx1"/>
                </a:solidFill>
                <a:effectLst/>
                <a:latin typeface="+mn-lt"/>
                <a:ea typeface="+mn-ea"/>
                <a:cs typeface="+mn-cs"/>
              </a:rPr>
              <a:t> Ridge</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iii. </a:t>
            </a:r>
            <a:r>
              <a:rPr lang="en-US" altLang="ko-KR" sz="1200" i="1" kern="1200" dirty="0" err="1">
                <a:solidFill>
                  <a:schemeClr val="tx1"/>
                </a:solidFill>
                <a:effectLst/>
                <a:latin typeface="+mn-lt"/>
                <a:ea typeface="+mn-ea"/>
                <a:cs typeface="+mn-cs"/>
              </a:rPr>
              <a:t>Hồi</a:t>
            </a: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quy</a:t>
            </a:r>
            <a:r>
              <a:rPr lang="en-US" altLang="ko-KR" sz="1200" i="1" kern="1200" dirty="0">
                <a:solidFill>
                  <a:schemeClr val="tx1"/>
                </a:solidFill>
                <a:effectLst/>
                <a:latin typeface="+mn-lt"/>
                <a:ea typeface="+mn-ea"/>
                <a:cs typeface="+mn-cs"/>
              </a:rPr>
              <a:t> Lasso</a:t>
            </a:r>
          </a:p>
          <a:p>
            <a:pPr marL="342900" lvl="0" indent="-342900">
              <a:spcAft>
                <a:spcPts val="800"/>
              </a:spcAft>
              <a:buFont typeface="+mj-lt"/>
              <a:buAutoNum type="arabicPeriod"/>
            </a:pPr>
            <a:endParaRPr lang="vi-VN" altLang="ko-KR" sz="1200"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200" dirty="0">
                <a:solidFill>
                  <a:schemeClr val="tx1"/>
                </a:solidFill>
                <a:effectLst/>
                <a:latin typeface="+mn-lt"/>
                <a:ea typeface="+mn-ea"/>
                <a:cs typeface="+mn-cs"/>
              </a:rPr>
              <a:t>(Không bắt buộc) Sử dụng ô trống ở dưới cùng để thực hành các nhu cầu cá nhân của riêng </a:t>
            </a:r>
            <a:r>
              <a:rPr lang="vi-VN" altLang="ko-KR" sz="1200" kern="1200">
                <a:solidFill>
                  <a:schemeClr val="tx1"/>
                </a:solidFill>
                <a:effectLst/>
                <a:latin typeface="+mn-lt"/>
                <a:ea typeface="+mn-ea"/>
                <a:cs typeface="+mn-cs"/>
              </a:rPr>
              <a:t>bạn.</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264</a:t>
            </a:fld>
            <a:endParaRPr lang="ko-KR" altLang="en-US" dirty="0"/>
          </a:p>
        </p:txBody>
      </p:sp>
    </p:spTree>
    <p:extLst>
      <p:ext uri="{BB962C8B-B14F-4D97-AF65-F5344CB8AC3E}">
        <p14:creationId xmlns:p14="http://schemas.microsoft.com/office/powerpoint/2010/main" val="403009714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973298566"/>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Bây giờ, chúng ta hãy nghiên cứu các thuật toán học máy có thể áp dụng khi biến response Y được phân loại.
Thuật toán đầu tiên như vậy là cái gọi là hồi quy logistic.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266</a:t>
            </a:fld>
            <a:endParaRPr lang="ko-KR" altLang="en-US"/>
          </a:p>
        </p:txBody>
      </p:sp>
    </p:spTree>
    <p:extLst>
      <p:ext uri="{BB962C8B-B14F-4D97-AF65-F5344CB8AC3E}">
        <p14:creationId xmlns:p14="http://schemas.microsoft.com/office/powerpoint/2010/main" val="130041664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Hồi quy Lasso được giải thích. 
Hồi quy Lasso rất hữu ích khi có quá nhiều lỗi phương sai. 
</a:t>
            </a:r>
            <a:r>
              <a:rPr lang="el-GR" altLang="ko-KR" dirty="0"/>
              <a:t>λ </a:t>
            </a:r>
            <a:r>
              <a:rPr lang="vi-VN" altLang="ko-KR" dirty="0"/>
              <a:t>có thể được hiểu là sức mạnh của chính quy hóa (hoặc ràng buộc đối với các hệ số). 
Một điểm khác biệt quan trọng so với Ridge là ở Lasso, các hệ số </a:t>
            </a:r>
            <a:r>
              <a:rPr lang="el-GR" altLang="ko-KR" dirty="0"/>
              <a:t>β_</a:t>
            </a:r>
            <a:r>
              <a:rPr lang="vi-VN" altLang="ko-KR" dirty="0"/>
              <a:t>i có thể trở nên chính xác bằng không.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267</a:t>
            </a:fld>
            <a:endParaRPr lang="ko-KR" altLang="en-US"/>
          </a:p>
        </p:txBody>
      </p:sp>
    </p:spTree>
    <p:extLst>
      <p:ext uri="{BB962C8B-B14F-4D97-AF65-F5344CB8AC3E}">
        <p14:creationId xmlns:p14="http://schemas.microsoft.com/office/powerpoint/2010/main" val="2754294500"/>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268</a:t>
            </a:fld>
            <a:endParaRPr lang="ko-KR" altLang="en-US"/>
          </a:p>
        </p:txBody>
      </p:sp>
    </p:spTree>
    <p:extLst>
      <p:ext uri="{BB962C8B-B14F-4D97-AF65-F5344CB8AC3E}">
        <p14:creationId xmlns:p14="http://schemas.microsoft.com/office/powerpoint/2010/main" val="249444706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269</a:t>
            </a:fld>
            <a:endParaRPr lang="ko-KR" altLang="en-US"/>
          </a:p>
        </p:txBody>
      </p:sp>
    </p:spTree>
    <p:extLst>
      <p:ext uri="{BB962C8B-B14F-4D97-AF65-F5344CB8AC3E}">
        <p14:creationId xmlns:p14="http://schemas.microsoft.com/office/powerpoint/2010/main" val="2066614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t>Instancing là một quá trình lựa chọn siêu tham số. Giá trị mặc định được áp dụng cho siêu tham số chưa đặt. Gọi công cụ ước tính để hiển thị trạng thái tham số</a:t>
            </a:r>
            <a:r>
              <a:rPr lang="en-US" altLang="ko-KR" sz="1200" dirty="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a:t>
            </a:fld>
            <a:endParaRPr lang="ko-KR" altLang="en-US"/>
          </a:p>
        </p:txBody>
      </p:sp>
    </p:spTree>
    <p:extLst>
      <p:ext uri="{BB962C8B-B14F-4D97-AF65-F5344CB8AC3E}">
        <p14:creationId xmlns:p14="http://schemas.microsoft.com/office/powerpoint/2010/main" val="1801707070"/>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270</a:t>
            </a:fld>
            <a:endParaRPr lang="ko-KR" altLang="en-US"/>
          </a:p>
        </p:txBody>
      </p:sp>
    </p:spTree>
    <p:extLst>
      <p:ext uri="{BB962C8B-B14F-4D97-AF65-F5344CB8AC3E}">
        <p14:creationId xmlns:p14="http://schemas.microsoft.com/office/powerpoint/2010/main" val="2169811570"/>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271</a:t>
            </a:fld>
            <a:endParaRPr lang="ko-KR" altLang="en-US"/>
          </a:p>
        </p:txBody>
      </p:sp>
    </p:spTree>
    <p:extLst>
      <p:ext uri="{BB962C8B-B14F-4D97-AF65-F5344CB8AC3E}">
        <p14:creationId xmlns:p14="http://schemas.microsoft.com/office/powerpoint/2010/main" val="1629789540"/>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272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270737187"/>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Trong hồi quy logistic, chúng tôi giả định một hoặc nhiều biến giải thích.
Việc lựa chọn các biến giải thích là khá linh hoạt; chúng có thể là số, phân loại, v.v. trong tự nhiên.
Tuy nhiên, biến phản hồi phải là nhị phân, nghĩa là phân loại với hai lớp.
Chúng tôi nhận thấy rằng một biến số nguyên với hai giá trị có thể về cơ bản là một biến phân loại đại diện cho hai lớp.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273</a:t>
            </a:fld>
            <a:endParaRPr lang="ko-KR" altLang="en-US"/>
          </a:p>
        </p:txBody>
      </p:sp>
    </p:spTree>
    <p:extLst>
      <p:ext uri="{BB962C8B-B14F-4D97-AF65-F5344CB8AC3E}">
        <p14:creationId xmlns:p14="http://schemas.microsoft.com/office/powerpoint/2010/main" val="2313127184"/>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274</a:t>
            </a:fld>
            <a:endParaRPr lang="ko-KR" altLang="en-US"/>
          </a:p>
        </p:txBody>
      </p:sp>
    </p:spTree>
    <p:extLst>
      <p:ext uri="{BB962C8B-B14F-4D97-AF65-F5344CB8AC3E}">
        <p14:creationId xmlns:p14="http://schemas.microsoft.com/office/powerpoint/2010/main" val="245264219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Hồi quy logistic thường là một thuật toán chuẩn mà những thuật toán khác được so sánh.
Hồi quy logistic cung cấp thông tin chi tiết khó có được từ các thuật toán khác. 
Hồi quy logistic không nằm trong số các thuật toán phân loại hoạt động tốt nhất.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275</a:t>
            </a:fld>
            <a:endParaRPr lang="ko-KR" altLang="en-US"/>
          </a:p>
        </p:txBody>
      </p:sp>
    </p:spTree>
    <p:extLst>
      <p:ext uri="{BB962C8B-B14F-4D97-AF65-F5344CB8AC3E}">
        <p14:creationId xmlns:p14="http://schemas.microsoft.com/office/powerpoint/2010/main" val="2169379582"/>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Một mối quan hệ tuyến tính được giả định giữa các biến giải thích và logit.
Phản hồi Y được kết nối với logit bằng hàm "Sigmoid".
Chúng ta có thể giải thích rằng một logit dương lớn cho xác suất cao hơn về phản ứng Y bằng 1. 
Chúng ta có thể giải thích rằng một logit âm lớn cho xác suất phản hồi Y thấp hơn bằng 1. 
</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linear relation is assumed between the explanatory variables and the logit.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response </a:t>
                </a:r>
                <a:r>
                  <a:rPr lang="en-US" altLang="ko-KR" i="0" dirty="0">
                    <a:latin typeface="Cambria Math" panose="02040503050406030204" pitchFamily="18" charset="0"/>
                  </a:rPr>
                  <a:t>𝑌</a:t>
                </a:r>
                <a:r>
                  <a:rPr lang="en-US" altLang="ko-KR" dirty="0"/>
                  <a:t> is connected</a:t>
                </a:r>
                <a:r>
                  <a:rPr lang="en-US" altLang="ko-KR" baseline="0" dirty="0"/>
                  <a:t> to the logit by the “Sigmoid” function.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We can interpret that a large positive logit gives a higher probability of the response </a:t>
                </a:r>
                <a:r>
                  <a:rPr lang="en-US" altLang="ko-KR" i="0" baseline="0" dirty="0">
                    <a:latin typeface="Cambria Math" panose="02040503050406030204" pitchFamily="18" charset="0"/>
                  </a:rPr>
                  <a:t>𝑌</a:t>
                </a:r>
                <a:r>
                  <a:rPr lang="en-US" altLang="ko-KR" baseline="0" dirty="0"/>
                  <a:t> being equal to 1.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We can interpret that a large negative logit gives a lower probability of the response </a:t>
                </a:r>
                <a:r>
                  <a:rPr lang="en-US" altLang="ko-KR" i="0" baseline="0" dirty="0">
                    <a:latin typeface="Cambria Math" panose="02040503050406030204" pitchFamily="18" charset="0"/>
                  </a:rPr>
                  <a:t>𝑌</a:t>
                </a:r>
                <a:r>
                  <a:rPr lang="en-US" altLang="ko-KR" baseline="0" dirty="0"/>
                  <a:t> being equal to 1.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276</a:t>
            </a:fld>
            <a:endParaRPr lang="ko-KR" altLang="en-US"/>
          </a:p>
        </p:txBody>
      </p:sp>
    </p:spTree>
    <p:extLst>
      <p:ext uri="{BB962C8B-B14F-4D97-AF65-F5344CB8AC3E}">
        <p14:creationId xmlns:p14="http://schemas.microsoft.com/office/powerpoint/2010/main" val="4199318383"/>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các đại lượng như "tỷ lệ cược" và "logit" được xác định chính thức.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277</a:t>
            </a:fld>
            <a:endParaRPr lang="ko-KR" altLang="en-US"/>
          </a:p>
        </p:txBody>
      </p:sp>
    </p:spTree>
    <p:extLst>
      <p:ext uri="{BB962C8B-B14F-4D97-AF65-F5344CB8AC3E}">
        <p14:creationId xmlns:p14="http://schemas.microsoft.com/office/powerpoint/2010/main" val="2783212111"/>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278</a:t>
            </a:fld>
            <a:endParaRPr lang="ko-KR" altLang="en-US"/>
          </a:p>
        </p:txBody>
      </p:sp>
    </p:spTree>
    <p:extLst>
      <p:ext uri="{BB962C8B-B14F-4D97-AF65-F5344CB8AC3E}">
        <p14:creationId xmlns:p14="http://schemas.microsoft.com/office/powerpoint/2010/main" val="395165952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279</a:t>
            </a:fld>
            <a:endParaRPr lang="ko-KR" altLang="en-US"/>
          </a:p>
        </p:txBody>
      </p:sp>
    </p:spTree>
    <p:extLst>
      <p:ext uri="{BB962C8B-B14F-4D97-AF65-F5344CB8AC3E}">
        <p14:creationId xmlns:p14="http://schemas.microsoft.com/office/powerpoint/2010/main" val="3168931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a:t>
            </a:fld>
            <a:endParaRPr lang="ko-KR" altLang="en-US"/>
          </a:p>
        </p:txBody>
      </p:sp>
    </p:spTree>
    <p:extLst>
      <p:ext uri="{BB962C8B-B14F-4D97-AF65-F5344CB8AC3E}">
        <p14:creationId xmlns:p14="http://schemas.microsoft.com/office/powerpoint/2010/main" val="291087146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280</a:t>
            </a:fld>
            <a:endParaRPr lang="ko-KR" altLang="en-US"/>
          </a:p>
        </p:txBody>
      </p:sp>
    </p:spTree>
    <p:extLst>
      <p:ext uri="{BB962C8B-B14F-4D97-AF65-F5344CB8AC3E}">
        <p14:creationId xmlns:p14="http://schemas.microsoft.com/office/powerpoint/2010/main" val="3368095792"/>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Đầu tiên, chúng ta nên huấn luyện mô hình hồi quy logistic.
Tức là, chúng ta nên lấy hồi quy Tham số {</a:t>
                </a:r>
                <a:r>
                  <a:rPr lang="el-GR" altLang="ko-KR" dirty="0"/>
                  <a:t>β_</a:t>
                </a:r>
                <a:r>
                  <a:rPr lang="vi-VN" altLang="ko-KR" dirty="0"/>
                  <a:t>i } bằng cách sử dụng một bộ dữ liệu huấn luyện.
Nếu có bất kỳ mẫu nào trong dữ liệu, nó được tóm tắt bởi Tham số {</a:t>
                </a:r>
                <a:r>
                  <a:rPr lang="el-GR" altLang="ko-KR" dirty="0"/>
                  <a:t>β_</a:t>
                </a:r>
                <a:r>
                  <a:rPr lang="vi-VN" altLang="ko-KR" dirty="0"/>
                  <a:t>i }.
Điều này làm cho bước dự đoán nhanh chóng và hiệu quả. 
</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First, we should </a:t>
                </a:r>
                <a:r>
                  <a:rPr lang="en-US" altLang="ko-KR" dirty="0" err="1"/>
                  <a:t>huấn</a:t>
                </a:r>
                <a:r>
                  <a:rPr lang="en-US" altLang="ko-KR" dirty="0"/>
                  <a:t> </a:t>
                </a:r>
                <a:r>
                  <a:rPr lang="en-US" altLang="ko-KR" dirty="0" err="1"/>
                  <a:t>luyện</a:t>
                </a:r>
                <a:r>
                  <a:rPr lang="en-US" altLang="ko-KR" dirty="0"/>
                  <a:t> the logistic regression model.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That is, we should get the regression </a:t>
                </a:r>
                <a:r>
                  <a:rPr lang="en-US" altLang="ko-KR" dirty="0" err="1"/>
                  <a:t>Tham</a:t>
                </a:r>
                <a:r>
                  <a:rPr lang="en-US" altLang="ko-KR" dirty="0"/>
                  <a:t> </a:t>
                </a:r>
                <a:r>
                  <a:rPr lang="en-US" altLang="ko-KR" dirty="0" err="1"/>
                  <a:t>số</a:t>
                </a:r>
                <a:r>
                  <a:rPr lang="en-US" altLang="ko-KR" dirty="0"/>
                  <a:t> </a:t>
                </a:r>
                <a:r>
                  <a:rPr lang="ko-KR" altLang="ko-KR" sz="1200" i="0">
                    <a:latin typeface="Cambria Math" panose="02040503050406030204" pitchFamily="18" charset="0"/>
                  </a:rPr>
                  <a:t>{</a:t>
                </a:r>
                <a:r>
                  <a:rPr lang="ko-KR" altLang="en-US" sz="1200" i="0">
                    <a:latin typeface="Cambria Math" panose="02040503050406030204" pitchFamily="18" charset="0"/>
                  </a:rPr>
                  <a:t>𝛽</a:t>
                </a:r>
                <a:r>
                  <a:rPr lang="en-US" altLang="ko-KR" sz="1200" i="0">
                    <a:latin typeface="Cambria Math" panose="02040503050406030204" pitchFamily="18" charset="0"/>
                  </a:rPr>
                  <a:t>_𝑖 }</a:t>
                </a:r>
                <a:r>
                  <a:rPr lang="en-US" altLang="ko-KR" sz="1200" dirty="0">
                    <a:latin typeface="Times New Roman" panose="02020603050405020304" pitchFamily="18" charset="0"/>
                    <a:cs typeface="Times New Roman" panose="02020603050405020304" pitchFamily="18" charset="0"/>
                  </a:rPr>
                  <a:t> using a </a:t>
                </a:r>
                <a:r>
                  <a:rPr lang="en-US" altLang="ko-KR" sz="1200" dirty="0" err="1">
                    <a:latin typeface="Times New Roman" panose="02020603050405020304" pitchFamily="18" charset="0"/>
                    <a:cs typeface="Times New Roman" panose="02020603050405020304" pitchFamily="18" charset="0"/>
                  </a:rPr>
                  <a:t>bộ</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dữ</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liệu</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huấn</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luyện</a:t>
                </a:r>
                <a:r>
                  <a:rPr lang="en-US" altLang="ko-KR" sz="1200" dirty="0">
                    <a:latin typeface="Times New Roman"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If there were any pattern in the data, it is summarized by the </a:t>
                </a:r>
                <a:r>
                  <a:rPr lang="en-US" altLang="ko-KR" dirty="0" err="1"/>
                  <a:t>Tham</a:t>
                </a:r>
                <a:r>
                  <a:rPr lang="en-US" altLang="ko-KR" dirty="0"/>
                  <a:t> </a:t>
                </a:r>
                <a:r>
                  <a:rPr lang="en-US" altLang="ko-KR" dirty="0" err="1"/>
                  <a:t>số</a:t>
                </a:r>
                <a:r>
                  <a:rPr lang="en-US" altLang="ko-KR" dirty="0"/>
                  <a:t> </a:t>
                </a:r>
                <a:r>
                  <a:rPr lang="ko-KR" altLang="ko-KR" sz="1200" i="0">
                    <a:latin typeface="Cambria Math" panose="02040503050406030204" pitchFamily="18" charset="0"/>
                  </a:rPr>
                  <a:t>{</a:t>
                </a:r>
                <a:r>
                  <a:rPr lang="ko-KR" altLang="en-US" sz="1200" i="0">
                    <a:latin typeface="Cambria Math" panose="02040503050406030204" pitchFamily="18" charset="0"/>
                  </a:rPr>
                  <a:t>𝛽</a:t>
                </a:r>
                <a:r>
                  <a:rPr lang="en-US" altLang="ko-KR" sz="1200" i="0">
                    <a:latin typeface="Cambria Math" panose="02040503050406030204" pitchFamily="18" charset="0"/>
                  </a:rPr>
                  <a:t>_𝑖 }</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makes the prediction step fast and efficient.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281</a:t>
            </a:fld>
            <a:endParaRPr lang="ko-KR" altLang="en-US"/>
          </a:p>
        </p:txBody>
      </p:sp>
    </p:spTree>
    <p:extLst>
      <p:ext uri="{BB962C8B-B14F-4D97-AF65-F5344CB8AC3E}">
        <p14:creationId xmlns:p14="http://schemas.microsoft.com/office/powerpoint/2010/main" val="1190285382"/>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Dự đoán hồi quy logistic được minh họa bằng một bức tranh.
Xin lưu ý rằng đầu ra không trực tiếp như dự đoán y ̂.    
Nó phải được so sánh với xác suất giới hạn để đưa ra dự đoán cuối cùng.
</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Logistic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the output is not directly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It has to be compared to a cutoff probability to make the final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282</a:t>
            </a:fld>
            <a:endParaRPr lang="ko-KR" altLang="en-US"/>
          </a:p>
        </p:txBody>
      </p:sp>
    </p:spTree>
    <p:extLst>
      <p:ext uri="{BB962C8B-B14F-4D97-AF65-F5344CB8AC3E}">
        <p14:creationId xmlns:p14="http://schemas.microsoft.com/office/powerpoint/2010/main" val="701254271"/>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Chúng tôi sẽ đi sâu hơn một chút vào các chi tiết. 
Xin hãy nhớ rằng,
+ Đối với hồi quy tuyến tính (OLS): mục tiêu giảm thiểu là |</a:t>
                </a:r>
                <a:r>
                  <a:rPr lang="el-GR" altLang="ko-KR" dirty="0"/>
                  <a:t>ε|^2.
+</a:t>
                </a:r>
                <a:r>
                  <a:rPr lang="vi-VN" altLang="ko-KR" dirty="0"/>
                  <a:t>Đối với Hồi quy Lasso: chỉ tiêu thu nhỏ là L=|</a:t>
                </a:r>
                <a:r>
                  <a:rPr lang="el-GR" altLang="ko-KR" dirty="0"/>
                  <a:t>ε|^2+λ∑_(</a:t>
                </a:r>
                <a:r>
                  <a:rPr lang="vi-VN" altLang="ko-KR" dirty="0"/>
                  <a:t>i=0)^k▒</a:t>
                </a:r>
                <a:r>
                  <a:rPr lang="el-GR" altLang="ko-KR" dirty="0"/>
                  <a:t>β_</a:t>
                </a:r>
                <a:r>
                  <a:rPr lang="vi-VN" altLang="ko-KR" dirty="0"/>
                  <a:t>i^2.
+Đối với Hồi quy Ridge: mục tiêu thu nhỏ là L=|</a:t>
                </a:r>
                <a:r>
                  <a:rPr lang="el-GR" altLang="ko-KR" dirty="0"/>
                  <a:t>ε|^2+λ∑_(</a:t>
                </a:r>
                <a:r>
                  <a:rPr lang="vi-VN" altLang="ko-KR" dirty="0"/>
                  <a:t>i=0)^k▒|</a:t>
                </a:r>
                <a:r>
                  <a:rPr lang="el-GR" altLang="ko-KR" dirty="0"/>
                  <a:t>β_</a:t>
                </a:r>
                <a:r>
                  <a:rPr lang="vi-VN" altLang="ko-KR" dirty="0"/>
                  <a:t>i | .
Tương tự, chúng tôi sẽ xác định một hàm tổn thất thích hợp cho hồi quy logistic.
</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will go a bit deeper into the details.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remember that,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linear regression (OLS): the minimization target is </a:t>
                </a:r>
                <a:r>
                  <a:rPr lang="en-US" altLang="ko-KR" sz="1200" b="1" i="0">
                    <a:latin typeface="Cambria Math" panose="02040503050406030204" pitchFamily="18" charset="0"/>
                  </a:rPr>
                  <a:t>|</a:t>
                </a:r>
                <a:r>
                  <a:rPr lang="ko-KR" altLang="en-US" sz="1200" b="1" i="0">
                    <a:latin typeface="Cambria Math" panose="02040503050406030204" pitchFamily="18" charset="0"/>
                  </a:rPr>
                  <a:t>𝜺|</a:t>
                </a:r>
                <a:r>
                  <a:rPr lang="en-US" altLang="ko-KR" sz="1200" b="1" i="0">
                    <a:latin typeface="Cambria Math" panose="02040503050406030204" pitchFamily="18" charset="0"/>
                  </a:rPr>
                  <a:t>^</a:t>
                </a:r>
                <a:r>
                  <a:rPr lang="en-US" altLang="ko-KR" sz="1200" i="0">
                    <a:latin typeface="Cambria Math" panose="02040503050406030204" pitchFamily="18" charset="0"/>
                  </a:rPr>
                  <a:t>2</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a:t>
                </a:r>
                <a:r>
                  <a:rPr lang="en-US" altLang="ko-KR" dirty="0" err="1"/>
                  <a:t>Hồi</a:t>
                </a:r>
                <a:r>
                  <a:rPr lang="en-US" altLang="ko-KR" dirty="0"/>
                  <a:t> </a:t>
                </a:r>
                <a:r>
                  <a:rPr lang="en-US" altLang="ko-KR" dirty="0" err="1"/>
                  <a:t>quy</a:t>
                </a:r>
                <a:r>
                  <a:rPr lang="en-US" altLang="ko-KR" dirty="0"/>
                  <a:t> Lasso: the minimization target is </a:t>
                </a:r>
                <a:r>
                  <a:rPr lang="en-US" altLang="ko-KR" sz="1200" b="1" i="0">
                    <a:solidFill>
                      <a:srgbClr val="FF0000"/>
                    </a:solidFill>
                    <a:latin typeface="Cambria Math" panose="02040503050406030204" pitchFamily="18" charset="0"/>
                  </a:rPr>
                  <a:t>𝑳</a:t>
                </a:r>
                <a:r>
                  <a:rPr lang="en-US" altLang="ko-KR" sz="1200" i="0">
                    <a:latin typeface="Cambria Math" panose="02040503050406030204" pitchFamily="18" charset="0"/>
                  </a:rPr>
                  <a:t>=</a:t>
                </a:r>
                <a:r>
                  <a:rPr lang="en-US" altLang="ko-KR" sz="1200" b="1" i="0">
                    <a:solidFill>
                      <a:schemeClr val="tx1"/>
                    </a:solidFill>
                    <a:latin typeface="Cambria Math" panose="02040503050406030204" pitchFamily="18" charset="0"/>
                  </a:rPr>
                  <a:t>|</a:t>
                </a:r>
                <a:r>
                  <a:rPr lang="ko-KR" altLang="en-US" sz="1200" b="1" i="0">
                    <a:solidFill>
                      <a:schemeClr val="tx1"/>
                    </a:solidFill>
                    <a:latin typeface="Cambria Math" panose="02040503050406030204" pitchFamily="18" charset="0"/>
                  </a:rPr>
                  <a:t>𝜺|</a:t>
                </a:r>
                <a:r>
                  <a:rPr lang="en-US" altLang="ko-KR" sz="1200" b="1" i="0">
                    <a:solidFill>
                      <a:schemeClr val="tx1"/>
                    </a:solidFill>
                    <a:latin typeface="Cambria Math" panose="02040503050406030204" pitchFamily="18" charset="0"/>
                  </a:rPr>
                  <a:t>^</a:t>
                </a:r>
                <a:r>
                  <a:rPr lang="en-US" altLang="ko-KR" sz="1200" i="0">
                    <a:solidFill>
                      <a:schemeClr val="tx1"/>
                    </a:solidFill>
                    <a:latin typeface="Cambria Math" panose="02040503050406030204" pitchFamily="18" charset="0"/>
                  </a:rPr>
                  <a:t>2</a:t>
                </a:r>
                <a:r>
                  <a:rPr lang="en-US" altLang="ko-KR" sz="1200" i="0">
                    <a:latin typeface="Cambria Math" panose="02040503050406030204" pitchFamily="18" charset="0"/>
                  </a:rPr>
                  <a:t>+</a:t>
                </a:r>
                <a:r>
                  <a:rPr lang="ko-KR" altLang="en-US" sz="1200" b="1" i="0">
                    <a:solidFill>
                      <a:srgbClr val="00B050"/>
                    </a:solidFill>
                    <a:latin typeface="Cambria Math" panose="02040503050406030204" pitchFamily="18" charset="0"/>
                  </a:rPr>
                  <a:t>𝝀</a:t>
                </a:r>
                <a:r>
                  <a:rPr lang="en-US" altLang="ko-KR" sz="1200" i="0">
                    <a:latin typeface="Cambria Math" panose="02040503050406030204" pitchFamily="18" charset="0"/>
                  </a:rPr>
                  <a:t>∑_(𝑖=0)</a:t>
                </a:r>
                <a:r>
                  <a:rPr lang="en-US" altLang="ko-KR" sz="1200" b="0" i="0">
                    <a:latin typeface="Cambria Math" panose="02040503050406030204" pitchFamily="18" charset="0"/>
                  </a:rPr>
                  <a:t>^𝑘</a:t>
                </a:r>
                <a:r>
                  <a:rPr lang="en-US" altLang="ko-KR" sz="1200" b="0" i="0">
                    <a:solidFill>
                      <a:schemeClr val="accent1"/>
                    </a:solidFill>
                    <a:latin typeface="Cambria Math" panose="02040503050406030204" pitchFamily="18" charset="0"/>
                  </a:rPr>
                  <a:t>▒</a:t>
                </a:r>
                <a:r>
                  <a:rPr lang="ko-KR" altLang="en-US" sz="1200" i="0">
                    <a:solidFill>
                      <a:schemeClr val="accent1"/>
                    </a:solidFill>
                    <a:latin typeface="Cambria Math" panose="02040503050406030204" pitchFamily="18" charset="0"/>
                  </a:rPr>
                  <a:t>𝛽</a:t>
                </a:r>
                <a:r>
                  <a:rPr lang="en-US" altLang="ko-KR" sz="1200" i="0">
                    <a:solidFill>
                      <a:schemeClr val="accent1"/>
                    </a:solidFill>
                    <a:latin typeface="Cambria Math" panose="02040503050406030204" pitchFamily="18" charset="0"/>
                  </a:rPr>
                  <a:t>_𝑖^2 </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a:t>
                </a:r>
                <a:r>
                  <a:rPr lang="en-US" altLang="ko-KR" dirty="0" err="1"/>
                  <a:t>Hồi</a:t>
                </a:r>
                <a:r>
                  <a:rPr lang="en-US" altLang="ko-KR" dirty="0"/>
                  <a:t> </a:t>
                </a:r>
                <a:r>
                  <a:rPr lang="en-US" altLang="ko-KR" dirty="0" err="1"/>
                  <a:t>quy</a:t>
                </a:r>
                <a:r>
                  <a:rPr lang="en-US" altLang="ko-KR" dirty="0"/>
                  <a:t> Ridge: the minimization target is </a:t>
                </a:r>
                <a:r>
                  <a:rPr lang="en-US" altLang="ko-KR" sz="1200" b="1" i="0">
                    <a:solidFill>
                      <a:srgbClr val="FF0000"/>
                    </a:solidFill>
                    <a:latin typeface="Cambria Math" panose="02040503050406030204" pitchFamily="18" charset="0"/>
                  </a:rPr>
                  <a:t>𝑳</a:t>
                </a:r>
                <a:r>
                  <a:rPr lang="en-US" altLang="ko-KR" sz="1200" i="0">
                    <a:latin typeface="Cambria Math" panose="02040503050406030204" pitchFamily="18" charset="0"/>
                  </a:rPr>
                  <a:t>=</a:t>
                </a:r>
                <a:r>
                  <a:rPr lang="en-US" altLang="ko-KR" sz="1200" b="1" i="0">
                    <a:solidFill>
                      <a:schemeClr val="tx1"/>
                    </a:solidFill>
                    <a:latin typeface="Cambria Math" panose="02040503050406030204" pitchFamily="18" charset="0"/>
                  </a:rPr>
                  <a:t>|</a:t>
                </a:r>
                <a:r>
                  <a:rPr lang="ko-KR" altLang="en-US" sz="1200" b="1" i="0">
                    <a:solidFill>
                      <a:schemeClr val="tx1"/>
                    </a:solidFill>
                    <a:latin typeface="Cambria Math" panose="02040503050406030204" pitchFamily="18" charset="0"/>
                  </a:rPr>
                  <a:t>𝜺|</a:t>
                </a:r>
                <a:r>
                  <a:rPr lang="en-US" altLang="ko-KR" sz="1200" b="1" i="0">
                    <a:solidFill>
                      <a:schemeClr val="tx1"/>
                    </a:solidFill>
                    <a:latin typeface="Cambria Math" panose="02040503050406030204" pitchFamily="18" charset="0"/>
                  </a:rPr>
                  <a:t>^</a:t>
                </a:r>
                <a:r>
                  <a:rPr lang="en-US" altLang="ko-KR" sz="1200" i="0">
                    <a:solidFill>
                      <a:schemeClr val="tx1"/>
                    </a:solidFill>
                    <a:latin typeface="Cambria Math" panose="02040503050406030204" pitchFamily="18" charset="0"/>
                  </a:rPr>
                  <a:t>2</a:t>
                </a:r>
                <a:r>
                  <a:rPr lang="en-US" altLang="ko-KR" sz="1200" i="0">
                    <a:latin typeface="Cambria Math" panose="02040503050406030204" pitchFamily="18" charset="0"/>
                  </a:rPr>
                  <a:t>+</a:t>
                </a:r>
                <a:r>
                  <a:rPr lang="ko-KR" altLang="en-US" sz="1200" b="1" i="0">
                    <a:solidFill>
                      <a:srgbClr val="00B050"/>
                    </a:solidFill>
                    <a:latin typeface="Cambria Math" panose="02040503050406030204" pitchFamily="18" charset="0"/>
                  </a:rPr>
                  <a:t>𝝀</a:t>
                </a:r>
                <a:r>
                  <a:rPr lang="en-US" altLang="ko-KR" sz="1200" i="0">
                    <a:latin typeface="Cambria Math" panose="02040503050406030204" pitchFamily="18" charset="0"/>
                  </a:rPr>
                  <a:t>∑_(𝑖=0)</a:t>
                </a:r>
                <a:r>
                  <a:rPr lang="en-US" altLang="ko-KR" sz="1200" b="0" i="0">
                    <a:latin typeface="Cambria Math" panose="02040503050406030204" pitchFamily="18" charset="0"/>
                  </a:rPr>
                  <a:t>^𝑘</a:t>
                </a:r>
                <a:r>
                  <a:rPr lang="en-US" altLang="ko-KR" sz="1200" b="0" i="0">
                    <a:solidFill>
                      <a:srgbClr val="0070C0"/>
                    </a:solidFill>
                    <a:latin typeface="Cambria Math" panose="02040503050406030204" pitchFamily="18" charset="0"/>
                    <a:sym typeface="Symbol" panose="05050102010706020507" pitchFamily="18" charset="2"/>
                  </a:rPr>
                  <a:t>▒|</a:t>
                </a:r>
                <a:r>
                  <a:rPr lang="ko-KR" altLang="en-US" sz="1200" i="0">
                    <a:solidFill>
                      <a:srgbClr val="0070C0"/>
                    </a:solidFill>
                    <a:latin typeface="Cambria Math" panose="02040503050406030204" pitchFamily="18" charset="0"/>
                    <a:cs typeface="Times New Roman" panose="02020603050405020304" pitchFamily="18" charset="0"/>
                    <a:sym typeface="Symbol" panose="05050102010706020507" pitchFamily="18" charset="2"/>
                  </a:rPr>
                  <a:t>𝛽</a:t>
                </a:r>
                <a:r>
                  <a:rPr lang="en-US" altLang="ko-KR" sz="1200" i="0">
                    <a:solidFill>
                      <a:srgbClr val="0070C0"/>
                    </a:solidFill>
                    <a:latin typeface="Cambria Math" panose="02040503050406030204" pitchFamily="18" charset="0"/>
                    <a:cs typeface="Times New Roman" panose="02020603050405020304" pitchFamily="18" charset="0"/>
                    <a:sym typeface="Symbol" panose="05050102010706020507" pitchFamily="18" charset="2"/>
                  </a:rPr>
                  <a:t>_𝑖 | </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Similarly, we will define an appropriate loss function for the logistic regression.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283</a:t>
            </a:fld>
            <a:endParaRPr lang="ko-KR" altLang="en-US"/>
          </a:p>
        </p:txBody>
      </p:sp>
    </p:spTree>
    <p:extLst>
      <p:ext uri="{BB962C8B-B14F-4D97-AF65-F5344CB8AC3E}">
        <p14:creationId xmlns:p14="http://schemas.microsoft.com/office/powerpoint/2010/main" val="2582096800"/>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Thay</a:t>
                </a:r>
                <a:r>
                  <a:rPr lang="en-US" altLang="ko-KR" dirty="0"/>
                  <a:t> </a:t>
                </a:r>
                <a:r>
                  <a:rPr lang="en-US" altLang="ko-KR" dirty="0" err="1"/>
                  <a:t>vì</a:t>
                </a:r>
                <a:r>
                  <a:rPr lang="en-US" altLang="ko-KR" dirty="0"/>
                  <a:t> </a:t>
                </a:r>
                <a:r>
                  <a:rPr lang="en-US" altLang="ko-KR" dirty="0" err="1"/>
                  <a:t>theo</a:t>
                </a:r>
                <a:r>
                  <a:rPr lang="en-US" altLang="ko-KR" dirty="0"/>
                  <a:t> </a:t>
                </a:r>
                <a:r>
                  <a:rPr lang="en-US" altLang="ko-KR" dirty="0" err="1"/>
                  <a:t>đuổi</a:t>
                </a:r>
                <a:r>
                  <a:rPr lang="en-US" altLang="ko-KR" dirty="0"/>
                  <a:t> </a:t>
                </a:r>
                <a:r>
                  <a:rPr lang="en-US" altLang="ko-KR" dirty="0" err="1"/>
                  <a:t>việc</a:t>
                </a:r>
                <a:r>
                  <a:rPr lang="en-US" altLang="ko-KR" dirty="0"/>
                  <a:t> </a:t>
                </a:r>
                <a:r>
                  <a:rPr lang="en-US" altLang="ko-KR" dirty="0" err="1"/>
                  <a:t>tối</a:t>
                </a:r>
                <a:r>
                  <a:rPr lang="en-US" altLang="ko-KR" dirty="0"/>
                  <a:t> </a:t>
                </a:r>
                <a:r>
                  <a:rPr lang="en-US" altLang="ko-KR" dirty="0" err="1"/>
                  <a:t>đa</a:t>
                </a:r>
                <a:r>
                  <a:rPr lang="en-US" altLang="ko-KR" dirty="0"/>
                  <a:t> </a:t>
                </a:r>
                <a:r>
                  <a:rPr lang="en-US" altLang="ko-KR" dirty="0" err="1"/>
                  <a:t>hóa</a:t>
                </a:r>
                <a:r>
                  <a:rPr lang="en-US" altLang="ko-KR" dirty="0"/>
                  <a:t> </a:t>
                </a:r>
                <a:r>
                  <a:rPr lang="en-US" altLang="ko-KR" dirty="0" err="1"/>
                  <a:t>khả</a:t>
                </a:r>
                <a:r>
                  <a:rPr lang="en-US" altLang="ko-KR" dirty="0"/>
                  <a:t> </a:t>
                </a:r>
                <a:r>
                  <a:rPr lang="en-US" altLang="ko-KR" dirty="0" err="1"/>
                  <a:t>năng</a:t>
                </a:r>
                <a:r>
                  <a:rPr lang="en-US" altLang="ko-KR" dirty="0"/>
                  <a:t> </a:t>
                </a:r>
                <a:r>
                  <a:rPr lang="en-US" altLang="ko-KR" dirty="0" err="1"/>
                  <a:t>logarit</a:t>
                </a:r>
                <a:r>
                  <a:rPr lang="en-US" altLang="ko-KR" dirty="0"/>
                  <a:t>, </a:t>
                </a:r>
                <a:r>
                  <a:rPr lang="en-US" altLang="ko-KR" dirty="0" err="1"/>
                  <a:t>chúng</a:t>
                </a:r>
                <a:r>
                  <a:rPr lang="en-US" altLang="ko-KR" dirty="0"/>
                  <a:t> </a:t>
                </a:r>
                <a:r>
                  <a:rPr lang="en-US" altLang="ko-KR" dirty="0" err="1"/>
                  <a:t>tôi</a:t>
                </a:r>
                <a:r>
                  <a:rPr lang="en-US" altLang="ko-KR" dirty="0"/>
                  <a:t> </a:t>
                </a:r>
                <a:r>
                  <a:rPr lang="en-US" altLang="ko-KR" dirty="0" err="1"/>
                  <a:t>sẽ</a:t>
                </a:r>
                <a:r>
                  <a:rPr lang="en-US" altLang="ko-KR" dirty="0"/>
                  <a:t> </a:t>
                </a:r>
                <a:r>
                  <a:rPr lang="en-US" altLang="ko-KR" dirty="0" err="1"/>
                  <a:t>giảm</a:t>
                </a:r>
                <a:r>
                  <a:rPr lang="en-US" altLang="ko-KR" dirty="0"/>
                  <a:t> </a:t>
                </a:r>
                <a:r>
                  <a:rPr lang="en-US" altLang="ko-KR" dirty="0" err="1"/>
                  <a:t>thiểu</a:t>
                </a:r>
                <a:r>
                  <a:rPr lang="en-US" altLang="ko-KR" dirty="0"/>
                  <a:t> </a:t>
                </a:r>
                <a:r>
                  <a:rPr lang="en-US" altLang="ko-KR" dirty="0" err="1"/>
                  <a:t>khả</a:t>
                </a:r>
                <a:r>
                  <a:rPr lang="en-US" altLang="ko-KR" dirty="0"/>
                  <a:t> </a:t>
                </a:r>
                <a:r>
                  <a:rPr lang="en-US" altLang="ko-KR" dirty="0" err="1"/>
                  <a:t>năng</a:t>
                </a:r>
                <a:r>
                  <a:rPr lang="en-US" altLang="ko-KR" dirty="0"/>
                  <a:t> </a:t>
                </a:r>
                <a:r>
                  <a:rPr lang="en-US" altLang="ko-KR" dirty="0" err="1"/>
                  <a:t>logarit</a:t>
                </a:r>
                <a:r>
                  <a:rPr lang="en-US" altLang="ko-KR" dirty="0"/>
                  <a:t> </a:t>
                </a:r>
                <a:r>
                  <a:rPr lang="en-US" altLang="ko-KR" dirty="0" err="1"/>
                  <a:t>âm</a:t>
                </a:r>
                <a:r>
                  <a:rPr lang="en-US" altLang="ko-KR" dirty="0"/>
                  <a:t>.
</a:t>
                </a:r>
                <a:r>
                  <a:rPr lang="en-US" altLang="ko-KR" dirty="0" err="1"/>
                  <a:t>Chúng</a:t>
                </a:r>
                <a:r>
                  <a:rPr lang="en-US" altLang="ko-KR" dirty="0"/>
                  <a:t> ta </a:t>
                </a:r>
                <a:r>
                  <a:rPr lang="en-US" altLang="ko-KR" dirty="0" err="1"/>
                  <a:t>giả</a:t>
                </a:r>
                <a:r>
                  <a:rPr lang="en-US" altLang="ko-KR" dirty="0"/>
                  <a:t> </a:t>
                </a:r>
                <a:r>
                  <a:rPr lang="en-US" altLang="ko-KR" dirty="0" err="1"/>
                  <a:t>định</a:t>
                </a:r>
                <a:r>
                  <a:rPr lang="en-US" altLang="ko-KR" dirty="0"/>
                  <a:t> </a:t>
                </a:r>
                <a:r>
                  <a:rPr lang="en-US" altLang="ko-KR" dirty="0" err="1"/>
                  <a:t>rằng</a:t>
                </a:r>
                <a:r>
                  <a:rPr lang="en-US" altLang="ko-KR" dirty="0"/>
                  <a:t> </a:t>
                </a:r>
                <a:r>
                  <a:rPr lang="en-US" altLang="ko-KR" dirty="0" err="1"/>
                  <a:t>phản</a:t>
                </a:r>
                <a:r>
                  <a:rPr lang="en-US" altLang="ko-KR" dirty="0"/>
                  <a:t> </a:t>
                </a:r>
                <a:r>
                  <a:rPr lang="en-US" altLang="ko-KR" dirty="0" err="1"/>
                  <a:t>hồi</a:t>
                </a:r>
                <a:r>
                  <a:rPr lang="en-US" altLang="ko-KR" dirty="0"/>
                  <a:t> Y </a:t>
                </a:r>
                <a:r>
                  <a:rPr lang="en-US" altLang="ko-KR" dirty="0" err="1"/>
                  <a:t>có</a:t>
                </a:r>
                <a:r>
                  <a:rPr lang="en-US" altLang="ko-KR" dirty="0"/>
                  <a:t> </a:t>
                </a:r>
                <a:r>
                  <a:rPr lang="en-US" altLang="ko-KR" dirty="0" err="1"/>
                  <a:t>các</a:t>
                </a:r>
                <a:r>
                  <a:rPr lang="en-US" altLang="ko-KR" dirty="0"/>
                  <a:t> </a:t>
                </a:r>
                <a:r>
                  <a:rPr lang="en-US" altLang="ko-KR" dirty="0" err="1"/>
                  <a:t>lớp</a:t>
                </a:r>
                <a:r>
                  <a:rPr lang="en-US" altLang="ko-KR" dirty="0"/>
                  <a:t> {−1,+1} </a:t>
                </a:r>
                <a:r>
                  <a:rPr lang="en-US" altLang="ko-KR" dirty="0" err="1"/>
                  <a:t>thay</a:t>
                </a:r>
                <a:r>
                  <a:rPr lang="en-US" altLang="ko-KR" dirty="0"/>
                  <a:t> </a:t>
                </a:r>
                <a:r>
                  <a:rPr lang="en-US" altLang="ko-KR" dirty="0" err="1"/>
                  <a:t>vì</a:t>
                </a:r>
                <a:r>
                  <a:rPr lang="en-US" altLang="ko-KR" dirty="0"/>
                  <a:t> {0,1}.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Instead of pursuing the maximization of the logarithmic likelihood, we will minimize the </a:t>
                </a:r>
                <a:r>
                  <a:rPr lang="en-US" altLang="ko-KR" b="1" dirty="0"/>
                  <a:t>negative</a:t>
                </a:r>
                <a:r>
                  <a:rPr lang="en-US" altLang="ko-KR" dirty="0"/>
                  <a:t> logarithmic likelihood.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a:t>
                </a:r>
                <a:r>
                  <a:rPr lang="en-US" altLang="ko-KR" baseline="0" dirty="0"/>
                  <a:t> assume that t</a:t>
                </a:r>
                <a:r>
                  <a:rPr lang="en-US" altLang="ko-KR" dirty="0"/>
                  <a:t>he response </a:t>
                </a:r>
                <a:r>
                  <a:rPr lang="en-US" altLang="ko-KR" i="0" dirty="0">
                    <a:latin typeface="Cambria Math" panose="02040503050406030204" pitchFamily="18" charset="0"/>
                  </a:rPr>
                  <a:t>𝑌</a:t>
                </a:r>
                <a:r>
                  <a:rPr lang="en-US" altLang="ko-KR" dirty="0"/>
                  <a:t> has</a:t>
                </a:r>
                <a:r>
                  <a:rPr lang="en-US" altLang="ko-KR" baseline="0" dirty="0"/>
                  <a:t> classes</a:t>
                </a:r>
                <a:r>
                  <a:rPr lang="en-US" altLang="ko-KR" dirty="0"/>
                  <a:t> </a:t>
                </a:r>
                <a:r>
                  <a:rPr lang="en-US" altLang="ko-KR" sz="1200" i="0">
                    <a:latin typeface="Cambria Math" panose="02040503050406030204" pitchFamily="18" charset="0"/>
                    <a:cs typeface="Times New Roman" panose="02020603050405020304" pitchFamily="18" charset="0"/>
                  </a:rPr>
                  <a:t>{</a:t>
                </a:r>
                <a:r>
                  <a:rPr lang="en-US" altLang="ko-KR" sz="1200" b="0" i="0">
                    <a:latin typeface="Cambria Math" panose="02040503050406030204" pitchFamily="18" charset="0"/>
                    <a:cs typeface="Times New Roman" panose="02020603050405020304" pitchFamily="18" charset="0"/>
                  </a:rPr>
                  <a:t>−1</a:t>
                </a:r>
                <a:r>
                  <a:rPr lang="en-US" altLang="ko-KR" sz="1200" i="0">
                    <a:latin typeface="Cambria Math" panose="02040503050406030204" pitchFamily="18" charset="0"/>
                    <a:cs typeface="Times New Roman" panose="02020603050405020304" pitchFamily="18" charset="0"/>
                  </a:rPr>
                  <a:t>,</a:t>
                </a:r>
                <a:r>
                  <a:rPr lang="en-US" altLang="ko-KR" sz="1200" b="0" i="0">
                    <a:latin typeface="Cambria Math" panose="02040503050406030204" pitchFamily="18" charset="0"/>
                    <a:cs typeface="Times New Roman" panose="02020603050405020304" pitchFamily="18" charset="0"/>
                  </a:rPr>
                  <a:t>+</a:t>
                </a:r>
                <a:r>
                  <a:rPr lang="en-US" altLang="ko-KR" sz="1200" i="0">
                    <a:latin typeface="Cambria Math" panose="02040503050406030204" pitchFamily="18" charset="0"/>
                    <a:cs typeface="Times New Roman" panose="02020603050405020304" pitchFamily="18" charset="0"/>
                  </a:rPr>
                  <a:t>1}</a:t>
                </a:r>
                <a:r>
                  <a:rPr lang="en-US" altLang="ko-KR" dirty="0"/>
                  <a:t> instead of </a:t>
                </a:r>
                <a:r>
                  <a:rPr lang="en-US" altLang="ko-KR" sz="1200" i="0">
                    <a:latin typeface="Cambria Math" panose="02040503050406030204" pitchFamily="18" charset="0"/>
                    <a:cs typeface="Times New Roman" panose="02020603050405020304" pitchFamily="18" charset="0"/>
                  </a:rPr>
                  <a:t>{</a:t>
                </a:r>
                <a:r>
                  <a:rPr lang="en-US" altLang="ko-KR" sz="1200" b="0" i="0">
                    <a:latin typeface="Cambria Math" panose="02040503050406030204" pitchFamily="18" charset="0"/>
                    <a:cs typeface="Times New Roman" panose="02020603050405020304" pitchFamily="18" charset="0"/>
                  </a:rPr>
                  <a:t>0,1}</a:t>
                </a:r>
                <a:r>
                  <a:rPr lang="en-US" altLang="ko-KR" dirty="0"/>
                  <a:t>. </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284</a:t>
            </a:fld>
            <a:endParaRPr lang="ko-KR" altLang="en-US"/>
          </a:p>
        </p:txBody>
      </p:sp>
    </p:spTree>
    <p:extLst>
      <p:ext uri="{BB962C8B-B14F-4D97-AF65-F5344CB8AC3E}">
        <p14:creationId xmlns:p14="http://schemas.microsoft.com/office/powerpoint/2010/main" val="236166414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sSub>
                      <m:sSubPr>
                        <m:ctrlPr>
                          <a:rPr lang="ko-KR" altLang="ko-KR" sz="1200" i="1" smtClean="0">
                            <a:latin typeface="Cambria Math" panose="02040503050406030204" pitchFamily="18" charset="0"/>
                          </a:rPr>
                        </m:ctrlPr>
                      </m:sSubPr>
                      <m:e>
                        <m:r>
                          <a:rPr lang="en-US" altLang="ko-KR" sz="1200" b="1" i="1">
                            <a:latin typeface="Cambria Math" panose="02040503050406030204" pitchFamily="18" charset="0"/>
                          </a:rPr>
                          <m:t>𝒙</m:t>
                        </m:r>
                      </m:e>
                      <m:sub>
                        <m:r>
                          <a:rPr lang="en-US" altLang="ko-KR" sz="1200" i="1">
                            <a:latin typeface="Cambria Math" panose="02040503050406030204" pitchFamily="18" charset="0"/>
                          </a:rPr>
                          <m:t>𝑖</m:t>
                        </m:r>
                      </m:sub>
                    </m:sSub>
                  </m:oMath>
                </a14:m>
                <a:r>
                  <a:rPr lang="en-US" altLang="ko-KR" dirty="0"/>
                  <a:t> </a:t>
                </a:r>
                <a:r>
                  <a:rPr lang="vi-VN" altLang="ko-KR" dirty="0"/>
                  <a:t>là một ma trận cột đơn tương ứng với một quan sát. Chỉ số phụ i đi từ 1 đến n.
x_i^t là hoán vị của x_i. 
</a:t>
                </a:r>
                <a:r>
                  <a:rPr lang="el-GR" altLang="ko-KR" dirty="0"/>
                  <a:t>β </a:t>
                </a:r>
                <a:r>
                  <a:rPr lang="vi-VN" altLang="ko-KR" dirty="0"/>
                  <a:t>là một ma trận cột đơn có chứa mô hình Tham số.
</a:t>
                </a:r>
                <a:r>
                  <a:rPr lang="el-GR" altLang="ko-KR" dirty="0"/>
                  <a:t>β^</a:t>
                </a:r>
                <a:r>
                  <a:rPr lang="vi-VN" altLang="ko-KR" dirty="0"/>
                  <a:t>t là sự hoán vị của </a:t>
                </a:r>
                <a:r>
                  <a:rPr lang="el-GR" altLang="ko-KR" dirty="0"/>
                  <a:t>β. 
</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i="0">
                    <a:latin typeface="Cambria Math" panose="02040503050406030204" pitchFamily="18" charset="0"/>
                  </a:rPr>
                  <a:t>𝒙</a:t>
                </a:r>
                <a:r>
                  <a:rPr lang="ko-KR" altLang="ko-KR" sz="1200" b="1" i="0">
                    <a:latin typeface="Cambria Math" panose="02040503050406030204" pitchFamily="18" charset="0"/>
                  </a:rPr>
                  <a:t>_</a:t>
                </a:r>
                <a:r>
                  <a:rPr lang="en-US" altLang="ko-KR" sz="1200" i="0">
                    <a:latin typeface="Cambria Math" panose="02040503050406030204" pitchFamily="18" charset="0"/>
                  </a:rPr>
                  <a:t>𝑖</a:t>
                </a:r>
                <a:r>
                  <a:rPr lang="en-US" altLang="ko-KR" dirty="0"/>
                  <a:t> is a single column matrix that corresponds</a:t>
                </a:r>
                <a:r>
                  <a:rPr lang="en-US" altLang="ko-KR" baseline="0" dirty="0"/>
                  <a:t> to an observation. The sub-index </a:t>
                </a:r>
                <a:r>
                  <a:rPr lang="en-US" altLang="ko-KR" i="0" baseline="0" dirty="0">
                    <a:latin typeface="Cambria Math" panose="02040503050406030204" pitchFamily="18" charset="0"/>
                  </a:rPr>
                  <a:t>𝑖</a:t>
                </a:r>
                <a:r>
                  <a:rPr lang="en-US" altLang="ko-KR" baseline="0" dirty="0"/>
                  <a:t> goes from </a:t>
                </a:r>
                <a:r>
                  <a:rPr lang="en-US" altLang="ko-KR" i="0" baseline="0" dirty="0">
                    <a:latin typeface="Cambria Math" panose="02040503050406030204" pitchFamily="18" charset="0"/>
                  </a:rPr>
                  <a:t>1</a:t>
                </a:r>
                <a:r>
                  <a:rPr lang="en-US" altLang="ko-KR" baseline="0" dirty="0"/>
                  <a:t> to </a:t>
                </a:r>
                <a:r>
                  <a:rPr lang="en-US" altLang="ko-KR" i="0" baseline="0" dirty="0">
                    <a:latin typeface="Cambria Math" panose="02040503050406030204" pitchFamily="18" charset="0"/>
                  </a:rPr>
                  <a:t>𝑛</a:t>
                </a:r>
                <a:r>
                  <a:rPr lang="en-US" altLang="ko-KR" baseline="0"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i="0">
                    <a:latin typeface="Cambria Math" panose="02040503050406030204" pitchFamily="18" charset="0"/>
                  </a:rPr>
                  <a:t>𝒙</a:t>
                </a:r>
                <a:r>
                  <a:rPr lang="ko-KR" altLang="ko-KR" sz="1200" b="1" i="0">
                    <a:latin typeface="Cambria Math" panose="02040503050406030204" pitchFamily="18" charset="0"/>
                  </a:rPr>
                  <a:t>_</a:t>
                </a:r>
                <a:r>
                  <a:rPr lang="en-US" altLang="ko-KR" sz="1200" i="0">
                    <a:latin typeface="Cambria Math"/>
                  </a:rPr>
                  <a:t>𝑖</a:t>
                </a:r>
                <a:r>
                  <a:rPr lang="en-US" altLang="ko-KR" sz="1200" i="0">
                    <a:latin typeface="Cambria Math" panose="02040503050406030204" pitchFamily="18" charset="0"/>
                  </a:rPr>
                  <a:t>^</a:t>
                </a:r>
                <a:r>
                  <a:rPr lang="en-US" altLang="ko-KR" sz="1200" i="0">
                    <a:latin typeface="Cambria Math"/>
                  </a:rPr>
                  <a:t>𝑡</a:t>
                </a:r>
                <a:r>
                  <a:rPr lang="en-US" altLang="ko-KR" baseline="0" dirty="0"/>
                  <a:t> is the transpose of </a:t>
                </a:r>
                <a:r>
                  <a:rPr lang="en-US" altLang="ko-KR" sz="1200" b="1" i="0">
                    <a:latin typeface="Cambria Math" panose="02040503050406030204" pitchFamily="18" charset="0"/>
                  </a:rPr>
                  <a:t>𝒙</a:t>
                </a:r>
                <a:r>
                  <a:rPr lang="ko-KR" altLang="ko-KR" sz="1200" b="1" i="0">
                    <a:latin typeface="Cambria Math" panose="02040503050406030204" pitchFamily="18" charset="0"/>
                  </a:rPr>
                  <a:t>_</a:t>
                </a:r>
                <a:r>
                  <a:rPr lang="en-US" altLang="ko-KR" sz="1200" i="0">
                    <a:latin typeface="Cambria Math" panose="02040503050406030204" pitchFamily="18" charset="0"/>
                  </a:rPr>
                  <a:t>𝑖</a:t>
                </a:r>
                <a:r>
                  <a:rPr lang="en-US" altLang="ko-KR" dirty="0"/>
                  <a:t>. </a:t>
                </a:r>
                <a:endParaRPr lang="en-US" altLang="ko-KR" baseline="0"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i="0">
                    <a:latin typeface="Cambria Math" panose="02040503050406030204" pitchFamily="18" charset="0"/>
                  </a:rPr>
                  <a:t>𝜷</a:t>
                </a:r>
                <a:r>
                  <a:rPr lang="en-US" altLang="ko-KR" dirty="0"/>
                  <a:t> is a single column matrix that</a:t>
                </a:r>
                <a:r>
                  <a:rPr lang="en-US" altLang="ko-KR" baseline="0" dirty="0"/>
                  <a:t> contains the model </a:t>
                </a:r>
                <a:r>
                  <a:rPr lang="en-US" altLang="ko-KR" baseline="0" dirty="0" err="1"/>
                  <a:t>Tham</a:t>
                </a:r>
                <a:r>
                  <a:rPr lang="en-US" altLang="ko-KR" baseline="0" dirty="0"/>
                  <a:t> </a:t>
                </a:r>
                <a:r>
                  <a:rPr lang="en-US" altLang="ko-KR" baseline="0" dirty="0" err="1"/>
                  <a:t>số</a:t>
                </a:r>
                <a:r>
                  <a:rPr lang="en-US" altLang="ko-KR" baseline="0"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i="0">
                    <a:latin typeface="Cambria Math" panose="02040503050406030204" pitchFamily="18" charset="0"/>
                  </a:rPr>
                  <a:t>𝜷</a:t>
                </a:r>
                <a:r>
                  <a:rPr lang="ko-KR" altLang="ko-KR" sz="1200" b="1" i="0">
                    <a:latin typeface="Cambria Math" panose="02040503050406030204" pitchFamily="18" charset="0"/>
                  </a:rPr>
                  <a:t>^</a:t>
                </a:r>
                <a:r>
                  <a:rPr lang="en-US" altLang="ko-KR" sz="1200" i="0">
                    <a:latin typeface="Cambria Math"/>
                  </a:rPr>
                  <a:t>𝑡  </a:t>
                </a:r>
                <a:r>
                  <a:rPr lang="en-US" altLang="ko-KR" baseline="0" dirty="0"/>
                  <a:t>is the transpose of </a:t>
                </a:r>
                <a:r>
                  <a:rPr lang="ko-KR" altLang="en-US" sz="1200" b="1" i="0">
                    <a:latin typeface="Cambria Math" panose="02040503050406030204" pitchFamily="18" charset="0"/>
                  </a:rPr>
                  <a:t>𝜷</a:t>
                </a:r>
                <a:r>
                  <a:rPr lang="en-US" altLang="ko-KR" dirty="0"/>
                  <a:t>. </a:t>
                </a:r>
                <a:endParaRPr lang="en-US" altLang="ko-KR" baseline="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285</a:t>
            </a:fld>
            <a:endParaRPr lang="ko-KR" altLang="en-US"/>
          </a:p>
        </p:txBody>
      </p:sp>
    </p:spTree>
    <p:extLst>
      <p:ext uri="{BB962C8B-B14F-4D97-AF65-F5344CB8AC3E}">
        <p14:creationId xmlns:p14="http://schemas.microsoft.com/office/powerpoint/2010/main" val="893757737"/>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biểu thức cho gradient được đưa ra.
Gradient là một vectơ (hoặc một ma trận cột đơn) chứa hướng tăng trưởng dốc nhất của L(</a:t>
                </a:r>
                <a:r>
                  <a:rPr lang="el-GR" altLang="ko-KR" dirty="0"/>
                  <a:t>β).
</a:t>
                </a:r>
                <a:r>
                  <a:rPr lang="vi-VN" altLang="ko-KR" dirty="0"/>
                  <a:t>Ngược lại, gradient âm chứa hướng xuống dốc nhất của L (</a:t>
                </a:r>
                <a:r>
                  <a:rPr lang="el-GR" altLang="ko-KR" dirty="0"/>
                  <a:t>β).
</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the expression for the gradient is given.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gradient is a vector (or a single column matrix) that contains the direction of steepest growth of </a:t>
                </a:r>
                <a:r>
                  <a:rPr lang="en-US" altLang="ko-KR" sz="1200" i="0" dirty="0">
                    <a:solidFill>
                      <a:srgbClr val="FF0000"/>
                    </a:solidFill>
                    <a:latin typeface="Cambria Math" panose="02040503050406030204" pitchFamily="18" charset="0"/>
                    <a:cs typeface="Times New Roman" panose="02020603050405020304" pitchFamily="18" charset="0"/>
                  </a:rPr>
                  <a:t>𝐿</a:t>
                </a:r>
                <a:r>
                  <a:rPr lang="en-US" altLang="ko-KR" sz="1200" i="0">
                    <a:solidFill>
                      <a:srgbClr val="FF0000"/>
                    </a:solidFill>
                    <a:latin typeface="Cambria Math" panose="02040503050406030204" pitchFamily="18" charset="0"/>
                  </a:rPr>
                  <a:t>(</a:t>
                </a:r>
                <a:r>
                  <a:rPr lang="en-US" altLang="ko-KR" sz="1200" b="1" i="0">
                    <a:solidFill>
                      <a:srgbClr val="FF0000"/>
                    </a:solidFill>
                    <a:latin typeface="Cambria Math" panose="02040503050406030204" pitchFamily="18" charset="0"/>
                    <a:ea typeface="Cambria Math" panose="02040503050406030204" pitchFamily="18" charset="0"/>
                  </a:rPr>
                  <a:t>𝜷</a:t>
                </a:r>
                <a:r>
                  <a:rPr lang="en-US" altLang="ko-KR" sz="1200" i="0">
                    <a:solidFill>
                      <a:srgbClr val="FF0000"/>
                    </a:solidFill>
                    <a:latin typeface="Cambria Math" panose="02040503050406030204" pitchFamily="18" charset="0"/>
                  </a:rPr>
                  <a:t>)</a:t>
                </a:r>
                <a:r>
                  <a:rPr lang="en-US" altLang="ko-KR" sz="1200" dirty="0">
                    <a:latin typeface="Times New Roman"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Inversely, the negative gradient </a:t>
                </a:r>
                <a:r>
                  <a:rPr lang="en-US" altLang="ko-KR" dirty="0"/>
                  <a:t>contains the direction of steepest descent of </a:t>
                </a:r>
                <a:r>
                  <a:rPr lang="en-US" altLang="ko-KR" sz="1200" i="0" dirty="0">
                    <a:solidFill>
                      <a:srgbClr val="FF0000"/>
                    </a:solidFill>
                    <a:latin typeface="Cambria Math" panose="02040503050406030204" pitchFamily="18" charset="0"/>
                    <a:cs typeface="Times New Roman" panose="02020603050405020304" pitchFamily="18" charset="0"/>
                  </a:rPr>
                  <a:t>𝐿</a:t>
                </a:r>
                <a:r>
                  <a:rPr lang="en-US" altLang="ko-KR" sz="1200" i="0">
                    <a:solidFill>
                      <a:srgbClr val="FF0000"/>
                    </a:solidFill>
                    <a:latin typeface="Cambria Math" panose="02040503050406030204" pitchFamily="18" charset="0"/>
                  </a:rPr>
                  <a:t>(</a:t>
                </a:r>
                <a:r>
                  <a:rPr lang="en-US" altLang="ko-KR" sz="1200" b="1" i="0">
                    <a:solidFill>
                      <a:srgbClr val="FF0000"/>
                    </a:solidFill>
                    <a:latin typeface="Cambria Math" panose="02040503050406030204" pitchFamily="18" charset="0"/>
                    <a:ea typeface="Cambria Math" panose="02040503050406030204" pitchFamily="18" charset="0"/>
                  </a:rPr>
                  <a:t>𝜷</a:t>
                </a:r>
                <a:r>
                  <a:rPr lang="en-US" altLang="ko-KR" sz="1200" i="0">
                    <a:solidFill>
                      <a:srgbClr val="FF0000"/>
                    </a:solidFill>
                    <a:latin typeface="Cambria Math" panose="02040503050406030204" pitchFamily="18" charset="0"/>
                  </a:rPr>
                  <a:t>)</a:t>
                </a:r>
                <a:r>
                  <a:rPr lang="en-US" altLang="ko-KR" sz="1200" dirty="0">
                    <a:latin typeface="Times New Roman" panose="02020603050405020304" pitchFamily="18" charset="0"/>
                    <a:cs typeface="Times New Roman" panose="02020603050405020304" pitchFamily="18" charset="0"/>
                  </a:rPr>
                  <a:t>.</a:t>
                </a: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286</a:t>
            </a:fld>
            <a:endParaRPr lang="ko-KR" altLang="en-US"/>
          </a:p>
        </p:txBody>
      </p:sp>
    </p:spTree>
    <p:extLst>
      <p:ext uri="{BB962C8B-B14F-4D97-AF65-F5344CB8AC3E}">
        <p14:creationId xmlns:p14="http://schemas.microsoft.com/office/powerpoint/2010/main" val="1664366621"/>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Gradient ∇L(</a:t>
                </a:r>
                <a:r>
                  <a:rPr lang="el-GR" altLang="ko-KR" sz="1200" dirty="0">
                    <a:latin typeface="Times New Roman" panose="02020603050405020304" pitchFamily="18" charset="0"/>
                    <a:cs typeface="Times New Roman" panose="02020603050405020304" pitchFamily="18" charset="0"/>
                  </a:rPr>
                  <a:t>β) </a:t>
                </a:r>
                <a:r>
                  <a:rPr lang="vi-VN" altLang="ko-KR" sz="1200" dirty="0">
                    <a:latin typeface="Times New Roman" panose="02020603050405020304" pitchFamily="18" charset="0"/>
                    <a:cs typeface="Times New Roman" panose="02020603050405020304" pitchFamily="18" charset="0"/>
                  </a:rPr>
                  <a:t>là một ma trận cột đơn có chứa các đạo hàm từng phần. 
</a:t>
                </a:r>
                <a:endParaRPr lang="en-US" altLang="ko-KR" baseline="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The gradient </a:t>
                </a:r>
                <a:r>
                  <a:rPr lang="en-US" altLang="ko-KR" sz="1200" b="1" i="0">
                    <a:solidFill>
                      <a:srgbClr val="FF0000"/>
                    </a:solidFill>
                    <a:latin typeface="Cambria Math" panose="02040503050406030204" pitchFamily="18" charset="0"/>
                  </a:rPr>
                  <a:t>𝜵</a:t>
                </a:r>
                <a:r>
                  <a:rPr lang="en-US" altLang="ko-KR" sz="1200" i="0">
                    <a:solidFill>
                      <a:srgbClr val="FF0000"/>
                    </a:solidFill>
                    <a:latin typeface="Cambria Math" panose="02040503050406030204" pitchFamily="18" charset="0"/>
                  </a:rPr>
                  <a:t>𝐿(</a:t>
                </a:r>
                <a:r>
                  <a:rPr lang="en-US" altLang="ko-KR" sz="1200" b="1" i="0">
                    <a:solidFill>
                      <a:srgbClr val="FF0000"/>
                    </a:solidFill>
                    <a:latin typeface="Cambria Math" panose="02040503050406030204" pitchFamily="18" charset="0"/>
                    <a:ea typeface="Cambria Math" panose="02040503050406030204" pitchFamily="18" charset="0"/>
                  </a:rPr>
                  <a:t>𝜷</a:t>
                </a:r>
                <a:r>
                  <a:rPr lang="en-US" altLang="ko-KR" sz="1200" i="0">
                    <a:solidFill>
                      <a:srgbClr val="FF0000"/>
                    </a:solidFill>
                    <a:latin typeface="Cambria Math" panose="02040503050406030204" pitchFamily="18" charset="0"/>
                  </a:rPr>
                  <a:t>)</a:t>
                </a:r>
                <a:r>
                  <a:rPr lang="en-US" altLang="ko-KR" sz="1200" dirty="0">
                    <a:latin typeface="Times New Roman" panose="02020603050405020304" pitchFamily="18" charset="0"/>
                    <a:cs typeface="Times New Roman" panose="02020603050405020304" pitchFamily="18" charset="0"/>
                  </a:rPr>
                  <a:t> </a:t>
                </a:r>
                <a:r>
                  <a:rPr lang="en-US" altLang="ko-KR" dirty="0"/>
                  <a:t>is a single column matrix that</a:t>
                </a:r>
                <a:r>
                  <a:rPr lang="en-US" altLang="ko-KR" baseline="0" dirty="0"/>
                  <a:t> contains the partial derivatives. </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287</a:t>
            </a:fld>
            <a:endParaRPr lang="ko-KR" altLang="en-US"/>
          </a:p>
        </p:txBody>
      </p:sp>
    </p:spTree>
    <p:extLst>
      <p:ext uri="{BB962C8B-B14F-4D97-AF65-F5344CB8AC3E}">
        <p14:creationId xmlns:p14="http://schemas.microsoft.com/office/powerpoint/2010/main" val="3509105138"/>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thuật toán gradient descent được đặt ra.
Đây là một thuật toán lặp đi lặp lại tiếp cận giải pháp tối ưu trong các bước nhỏ.
Chúng tôi nhận thấy rằng siêu tham số eta (</a:t>
                </a:r>
                <a:r>
                  <a:rPr lang="el-GR" altLang="ko-KR" dirty="0"/>
                  <a:t>η) </a:t>
                </a:r>
                <a:r>
                  <a:rPr lang="vi-VN" altLang="ko-KR" dirty="0"/>
                  <a:t>kiểm soát tốc độ hội tụ. 
</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the gradient descent algorithm is laid out.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is an iterative algorithm that approaches the optimal solution in small steps.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notice that the </a:t>
                </a:r>
                <a:r>
                  <a:rPr lang="en-US" altLang="ko-KR" dirty="0" err="1"/>
                  <a:t>siêu</a:t>
                </a:r>
                <a:r>
                  <a:rPr lang="en-US" altLang="ko-KR" dirty="0"/>
                  <a:t> </a:t>
                </a:r>
                <a:r>
                  <a:rPr lang="en-US" altLang="ko-KR" dirty="0" err="1"/>
                  <a:t>tham</a:t>
                </a:r>
                <a:r>
                  <a:rPr lang="en-US" altLang="ko-KR" dirty="0"/>
                  <a:t> </a:t>
                </a:r>
                <a:r>
                  <a:rPr lang="en-US" altLang="ko-KR" dirty="0" err="1"/>
                  <a:t>số</a:t>
                </a:r>
                <a:r>
                  <a:rPr lang="en-US" altLang="ko-KR" dirty="0"/>
                  <a:t> eta (</a:t>
                </a:r>
                <a:r>
                  <a:rPr lang="en-US" altLang="ko-KR" sz="1200" i="0">
                    <a:solidFill>
                      <a:srgbClr val="00B050"/>
                    </a:solidFill>
                    <a:latin typeface="Cambria Math" panose="02040503050406030204" pitchFamily="18" charset="0"/>
                  </a:rPr>
                  <a:t>𝜂</a:t>
                </a:r>
                <a:r>
                  <a:rPr lang="en-US" altLang="ko-KR" dirty="0"/>
                  <a:t>) controls the convergence speed. </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288</a:t>
            </a:fld>
            <a:endParaRPr lang="ko-KR" altLang="en-US"/>
          </a:p>
        </p:txBody>
      </p:sp>
    </p:spTree>
    <p:extLst>
      <p:ext uri="{BB962C8B-B14F-4D97-AF65-F5344CB8AC3E}">
        <p14:creationId xmlns:p14="http://schemas.microsoft.com/office/powerpoint/2010/main" val="832215685"/>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Hình</a:t>
            </a:r>
            <a:r>
              <a:rPr lang="en-US" altLang="ko-KR" dirty="0"/>
              <a:t> </a:t>
            </a:r>
            <a:r>
              <a:rPr lang="en-US" altLang="ko-KR" dirty="0" err="1"/>
              <a:t>ảnh</a:t>
            </a:r>
            <a:r>
              <a:rPr lang="en-US" altLang="ko-KR" dirty="0"/>
              <a:t> </a:t>
            </a:r>
            <a:r>
              <a:rPr lang="en-US" altLang="ko-KR" dirty="0" err="1"/>
              <a:t>này</a:t>
            </a:r>
            <a:r>
              <a:rPr lang="en-US" altLang="ko-KR" dirty="0"/>
              <a:t> </a:t>
            </a:r>
            <a:r>
              <a:rPr lang="en-US" altLang="ko-KR" dirty="0" err="1"/>
              <a:t>minh</a:t>
            </a:r>
            <a:r>
              <a:rPr lang="en-US" altLang="ko-KR" dirty="0"/>
              <a:t> </a:t>
            </a:r>
            <a:r>
              <a:rPr lang="en-US" altLang="ko-KR" dirty="0" err="1"/>
              <a:t>họa</a:t>
            </a:r>
            <a:r>
              <a:rPr lang="en-US" altLang="ko-KR" dirty="0"/>
              <a:t> </a:t>
            </a:r>
            <a:r>
              <a:rPr lang="en-US" altLang="ko-KR" dirty="0" err="1"/>
              <a:t>thuật</a:t>
            </a:r>
            <a:r>
              <a:rPr lang="en-US" altLang="ko-KR" dirty="0"/>
              <a:t> </a:t>
            </a:r>
            <a:r>
              <a:rPr lang="en-US" altLang="ko-KR" dirty="0" err="1"/>
              <a:t>toán</a:t>
            </a:r>
            <a:r>
              <a:rPr lang="en-US" altLang="ko-KR" dirty="0"/>
              <a:t> gradient descent.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289</a:t>
            </a:fld>
            <a:endParaRPr lang="ko-KR" altLang="en-US"/>
          </a:p>
        </p:txBody>
      </p:sp>
    </p:spTree>
    <p:extLst>
      <p:ext uri="{BB962C8B-B14F-4D97-AF65-F5344CB8AC3E}">
        <p14:creationId xmlns:p14="http://schemas.microsoft.com/office/powerpoint/2010/main" val="1833086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a:t>
            </a:fld>
            <a:endParaRPr lang="ko-KR" altLang="en-US"/>
          </a:p>
        </p:txBody>
      </p:sp>
    </p:spTree>
    <p:extLst>
      <p:ext uri="{BB962C8B-B14F-4D97-AF65-F5344CB8AC3E}">
        <p14:creationId xmlns:p14="http://schemas.microsoft.com/office/powerpoint/2010/main" val="1179402958"/>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Việc triển khai hàm Sigmoid và gradient trong Python khá đơn giản.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290</a:t>
            </a:fld>
            <a:endParaRPr lang="ko-KR" altLang="en-US"/>
          </a:p>
        </p:txBody>
      </p:sp>
    </p:spTree>
    <p:extLst>
      <p:ext uri="{BB962C8B-B14F-4D97-AF65-F5344CB8AC3E}">
        <p14:creationId xmlns:p14="http://schemas.microsoft.com/office/powerpoint/2010/main" val="213483768"/>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Nó không yêu cầu nhiều mã hóa để triển khai thuật toán gradient descent trong Python.
Hàm "train()" được thực hiện như một thành viên phương thức của một lớp.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291</a:t>
            </a:fld>
            <a:endParaRPr lang="ko-KR" altLang="en-US"/>
          </a:p>
        </p:txBody>
      </p:sp>
    </p:spTree>
    <p:extLst>
      <p:ext uri="{BB962C8B-B14F-4D97-AF65-F5344CB8AC3E}">
        <p14:creationId xmlns:p14="http://schemas.microsoft.com/office/powerpoint/2010/main" val="2208008885"/>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292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4751094"/>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Kết quả kiểm tra của một dự đoán phân loại có thể được tóm tắt bằng một ma trận nhầm lẫn.
Các cột tương ứng với các nhãn lớp thực tế trong khi các hàng tương ứng với các nhãn lớp được dự đoán.
Khi biến phản hồi đại diện cho hai lớp, ma trận nhầm lẫn có hình dạng 2×2.
Đối với một số nhất định của lớpes K, ma trận nhầm lẫn có hình dạng K ×K.
</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test result of a classification prediction can be summarized by a confusion matrix.</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columns correspond to the actual class labels while the rows correspond to the predicted class labels.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response variable represents two classes, the confusion matrix is </a:t>
                </a:r>
                <a:r>
                  <a:rPr lang="en-US" altLang="ko-KR" b="0" i="0">
                    <a:latin typeface="Cambria Math" panose="02040503050406030204" pitchFamily="18" charset="0"/>
                  </a:rPr>
                  <a:t>2</a:t>
                </a:r>
                <a:r>
                  <a:rPr lang="en-US" altLang="ko-KR" b="0" i="0">
                    <a:latin typeface="Cambria Math" panose="02040503050406030204" pitchFamily="18" charset="0"/>
                    <a:ea typeface="Cambria Math" panose="02040503050406030204" pitchFamily="18" charset="0"/>
                  </a:rPr>
                  <a:t>×2</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a given number </a:t>
                </a:r>
                <a:r>
                  <a:rPr lang="en-US" altLang="ko-KR" dirty="0" err="1"/>
                  <a:t>của</a:t>
                </a:r>
                <a:r>
                  <a:rPr lang="en-US" altLang="ko-KR" dirty="0"/>
                  <a:t> </a:t>
                </a:r>
                <a:r>
                  <a:rPr lang="en-US" altLang="ko-KR" dirty="0" err="1"/>
                  <a:t>lớpes</a:t>
                </a:r>
                <a:r>
                  <a:rPr lang="en-US" altLang="ko-KR" dirty="0"/>
                  <a:t> </a:t>
                </a:r>
                <a:r>
                  <a:rPr lang="en-US" altLang="ko-KR" b="0" i="0">
                    <a:latin typeface="Cambria Math" panose="02040503050406030204" pitchFamily="18" charset="0"/>
                  </a:rPr>
                  <a:t>𝐾</a:t>
                </a:r>
                <a:r>
                  <a:rPr lang="en-US" altLang="ko-KR" dirty="0"/>
                  <a:t>, the confusion matrix is </a:t>
                </a:r>
                <a:r>
                  <a:rPr lang="en-US" altLang="ko-KR" b="0" i="0">
                    <a:latin typeface="Cambria Math" panose="02040503050406030204" pitchFamily="18" charset="0"/>
                  </a:rPr>
                  <a:t>𝐾</a:t>
                </a:r>
                <a:r>
                  <a:rPr lang="en-US" altLang="ko-KR" b="0" i="0">
                    <a:latin typeface="Cambria Math" panose="02040503050406030204" pitchFamily="18" charset="0"/>
                    <a:ea typeface="Cambria Math" panose="02040503050406030204" pitchFamily="18" charset="0"/>
                  </a:rPr>
                  <a:t>×𝐾</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293</a:t>
            </a:fld>
            <a:endParaRPr lang="ko-KR" altLang="en-US"/>
          </a:p>
        </p:txBody>
      </p:sp>
    </p:spTree>
    <p:extLst>
      <p:ext uri="{BB962C8B-B14F-4D97-AF65-F5344CB8AC3E}">
        <p14:creationId xmlns:p14="http://schemas.microsoft.com/office/powerpoint/2010/main" val="46320584"/>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test result of a classification prediction can be summarized by a confusion matrix.</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columns correspond to the actual class labels while the rows correspond to the predicted class labels.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response variable represents two classes, the confusion matrix is </a:t>
                </a:r>
                <a:r>
                  <a:rPr lang="en-US" altLang="ko-KR" b="0" i="0">
                    <a:latin typeface="Cambria Math" panose="02040503050406030204" pitchFamily="18" charset="0"/>
                  </a:rPr>
                  <a:t>2</a:t>
                </a:r>
                <a:r>
                  <a:rPr lang="en-US" altLang="ko-KR" b="0" i="0">
                    <a:latin typeface="Cambria Math" panose="02040503050406030204" pitchFamily="18" charset="0"/>
                    <a:ea typeface="Cambria Math" panose="02040503050406030204" pitchFamily="18" charset="0"/>
                  </a:rPr>
                  <a:t>×2</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a given number of classes </a:t>
                </a:r>
                <a:r>
                  <a:rPr lang="en-US" altLang="ko-KR" b="0" i="0">
                    <a:latin typeface="Cambria Math" panose="02040503050406030204" pitchFamily="18" charset="0"/>
                  </a:rPr>
                  <a:t>𝐾</a:t>
                </a:r>
                <a:r>
                  <a:rPr lang="en-US" altLang="ko-KR" dirty="0"/>
                  <a:t>, the confusion matrix is </a:t>
                </a:r>
                <a:r>
                  <a:rPr lang="en-US" altLang="ko-KR" b="0" i="0">
                    <a:latin typeface="Cambria Math" panose="02040503050406030204" pitchFamily="18" charset="0"/>
                  </a:rPr>
                  <a:t>𝐾</a:t>
                </a:r>
                <a:r>
                  <a:rPr lang="en-US" altLang="ko-KR" b="0" i="0">
                    <a:latin typeface="Cambria Math" panose="02040503050406030204" pitchFamily="18" charset="0"/>
                    <a:ea typeface="Cambria Math" panose="02040503050406030204" pitchFamily="18" charset="0"/>
                  </a:rPr>
                  <a:t>×𝐾</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294</a:t>
            </a:fld>
            <a:endParaRPr lang="ko-KR" altLang="en-US"/>
          </a:p>
        </p:txBody>
      </p:sp>
    </p:spTree>
    <p:extLst>
      <p:ext uri="{BB962C8B-B14F-4D97-AF65-F5344CB8AC3E}">
        <p14:creationId xmlns:p14="http://schemas.microsoft.com/office/powerpoint/2010/main" val="2033338659"/>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test result of a classification prediction can be summarized by a confusion matrix.</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columns correspond to the actual class labels while the rows correspond to the predicted class labels.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response variable represents two classes, the confusion matrix is </a:t>
                </a:r>
                <a:r>
                  <a:rPr lang="en-US" altLang="ko-KR" b="0" i="0">
                    <a:latin typeface="Cambria Math" panose="02040503050406030204" pitchFamily="18" charset="0"/>
                  </a:rPr>
                  <a:t>2</a:t>
                </a:r>
                <a:r>
                  <a:rPr lang="en-US" altLang="ko-KR" b="0" i="0">
                    <a:latin typeface="Cambria Math" panose="02040503050406030204" pitchFamily="18" charset="0"/>
                    <a:ea typeface="Cambria Math" panose="02040503050406030204" pitchFamily="18" charset="0"/>
                  </a:rPr>
                  <a:t>×2</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a given number of classes </a:t>
                </a:r>
                <a:r>
                  <a:rPr lang="en-US" altLang="ko-KR" b="0" i="0">
                    <a:latin typeface="Cambria Math" panose="02040503050406030204" pitchFamily="18" charset="0"/>
                  </a:rPr>
                  <a:t>𝐾</a:t>
                </a:r>
                <a:r>
                  <a:rPr lang="en-US" altLang="ko-KR" dirty="0"/>
                  <a:t>, the confusion matrix is </a:t>
                </a:r>
                <a:r>
                  <a:rPr lang="en-US" altLang="ko-KR" b="0" i="0">
                    <a:latin typeface="Cambria Math" panose="02040503050406030204" pitchFamily="18" charset="0"/>
                  </a:rPr>
                  <a:t>𝐾</a:t>
                </a:r>
                <a:r>
                  <a:rPr lang="en-US" altLang="ko-KR" b="0" i="0">
                    <a:latin typeface="Cambria Math" panose="02040503050406030204" pitchFamily="18" charset="0"/>
                    <a:ea typeface="Cambria Math" panose="02040503050406030204" pitchFamily="18" charset="0"/>
                  </a:rPr>
                  <a:t>×𝐾</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295</a:t>
            </a:fld>
            <a:endParaRPr lang="ko-KR" altLang="en-US"/>
          </a:p>
        </p:txBody>
      </p:sp>
    </p:spTree>
    <p:extLst>
      <p:ext uri="{BB962C8B-B14F-4D97-AF65-F5344CB8AC3E}">
        <p14:creationId xmlns:p14="http://schemas.microsoft.com/office/powerpoint/2010/main" val="32957466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test result of a classification prediction can be summarized by a confusion matrix.</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columns correspond to the actual class labels while the rows correspond to the predicted class labels.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response variable represents two classes, the confusion matrix is </a:t>
                </a:r>
                <a:r>
                  <a:rPr lang="en-US" altLang="ko-KR" b="0" i="0">
                    <a:latin typeface="Cambria Math" panose="02040503050406030204" pitchFamily="18" charset="0"/>
                  </a:rPr>
                  <a:t>2</a:t>
                </a:r>
                <a:r>
                  <a:rPr lang="en-US" altLang="ko-KR" b="0" i="0">
                    <a:latin typeface="Cambria Math" panose="02040503050406030204" pitchFamily="18" charset="0"/>
                    <a:ea typeface="Cambria Math" panose="02040503050406030204" pitchFamily="18" charset="0"/>
                  </a:rPr>
                  <a:t>×2</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a given number of classes </a:t>
                </a:r>
                <a:r>
                  <a:rPr lang="en-US" altLang="ko-KR" b="0" i="0">
                    <a:latin typeface="Cambria Math" panose="02040503050406030204" pitchFamily="18" charset="0"/>
                  </a:rPr>
                  <a:t>𝐾</a:t>
                </a:r>
                <a:r>
                  <a:rPr lang="en-US" altLang="ko-KR" dirty="0"/>
                  <a:t>, the confusion matrix is </a:t>
                </a:r>
                <a:r>
                  <a:rPr lang="en-US" altLang="ko-KR" b="0" i="0">
                    <a:latin typeface="Cambria Math" panose="02040503050406030204" pitchFamily="18" charset="0"/>
                  </a:rPr>
                  <a:t>𝐾</a:t>
                </a:r>
                <a:r>
                  <a:rPr lang="en-US" altLang="ko-KR" b="0" i="0">
                    <a:latin typeface="Cambria Math" panose="02040503050406030204" pitchFamily="18" charset="0"/>
                    <a:ea typeface="Cambria Math" panose="02040503050406030204" pitchFamily="18" charset="0"/>
                  </a:rPr>
                  <a:t>×𝐾</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296</a:t>
            </a:fld>
            <a:endParaRPr lang="ko-KR" altLang="en-US"/>
          </a:p>
        </p:txBody>
      </p:sp>
    </p:spTree>
    <p:extLst>
      <p:ext uri="{BB962C8B-B14F-4D97-AF65-F5344CB8AC3E}">
        <p14:creationId xmlns:p14="http://schemas.microsoft.com/office/powerpoint/2010/main" val="2591172054"/>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test result of a classification prediction can be summarized by a confusion matrix.</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columns correspond to the actual class labels while the rows correspond to the predicted class labels.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response variable represents two classes, the confusion matrix is </a:t>
                </a:r>
                <a:r>
                  <a:rPr lang="en-US" altLang="ko-KR" b="0" i="0">
                    <a:latin typeface="Cambria Math" panose="02040503050406030204" pitchFamily="18" charset="0"/>
                  </a:rPr>
                  <a:t>2</a:t>
                </a:r>
                <a:r>
                  <a:rPr lang="en-US" altLang="ko-KR" b="0" i="0">
                    <a:latin typeface="Cambria Math" panose="02040503050406030204" pitchFamily="18" charset="0"/>
                    <a:ea typeface="Cambria Math" panose="02040503050406030204" pitchFamily="18" charset="0"/>
                  </a:rPr>
                  <a:t>×2</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a given number of classes </a:t>
                </a:r>
                <a:r>
                  <a:rPr lang="en-US" altLang="ko-KR" b="0" i="0">
                    <a:latin typeface="Cambria Math" panose="02040503050406030204" pitchFamily="18" charset="0"/>
                  </a:rPr>
                  <a:t>𝐾</a:t>
                </a:r>
                <a:r>
                  <a:rPr lang="en-US" altLang="ko-KR" dirty="0"/>
                  <a:t>, the confusion matrix is </a:t>
                </a:r>
                <a:r>
                  <a:rPr lang="en-US" altLang="ko-KR" b="0" i="0">
                    <a:latin typeface="Cambria Math" panose="02040503050406030204" pitchFamily="18" charset="0"/>
                  </a:rPr>
                  <a:t>𝐾</a:t>
                </a:r>
                <a:r>
                  <a:rPr lang="en-US" altLang="ko-KR" b="0" i="0">
                    <a:latin typeface="Cambria Math" panose="02040503050406030204" pitchFamily="18" charset="0"/>
                    <a:ea typeface="Cambria Math" panose="02040503050406030204" pitchFamily="18" charset="0"/>
                  </a:rPr>
                  <a:t>×𝐾</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297</a:t>
            </a:fld>
            <a:endParaRPr lang="ko-KR" altLang="en-US"/>
          </a:p>
        </p:txBody>
      </p:sp>
    </p:spTree>
    <p:extLst>
      <p:ext uri="{BB962C8B-B14F-4D97-AF65-F5344CB8AC3E}">
        <p14:creationId xmlns:p14="http://schemas.microsoft.com/office/powerpoint/2010/main" val="1340392858"/>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test result of a classification prediction can be summarized by a confusion matrix.</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columns correspond to the actual class labels while the rows correspond to the predicted class labels.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response variable represents two classes, the confusion matrix is </a:t>
                </a:r>
                <a:r>
                  <a:rPr lang="en-US" altLang="ko-KR" b="0" i="0">
                    <a:latin typeface="Cambria Math" panose="02040503050406030204" pitchFamily="18" charset="0"/>
                  </a:rPr>
                  <a:t>2</a:t>
                </a:r>
                <a:r>
                  <a:rPr lang="en-US" altLang="ko-KR" b="0" i="0">
                    <a:latin typeface="Cambria Math" panose="02040503050406030204" pitchFamily="18" charset="0"/>
                    <a:ea typeface="Cambria Math" panose="02040503050406030204" pitchFamily="18" charset="0"/>
                  </a:rPr>
                  <a:t>×2</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a given number of classes </a:t>
                </a:r>
                <a:r>
                  <a:rPr lang="en-US" altLang="ko-KR" b="0" i="0">
                    <a:latin typeface="Cambria Math" panose="02040503050406030204" pitchFamily="18" charset="0"/>
                  </a:rPr>
                  <a:t>𝐾</a:t>
                </a:r>
                <a:r>
                  <a:rPr lang="en-US" altLang="ko-KR" dirty="0"/>
                  <a:t>, the confusion matrix is </a:t>
                </a:r>
                <a:r>
                  <a:rPr lang="en-US" altLang="ko-KR" b="0" i="0">
                    <a:latin typeface="Cambria Math" panose="02040503050406030204" pitchFamily="18" charset="0"/>
                  </a:rPr>
                  <a:t>𝐾</a:t>
                </a:r>
                <a:r>
                  <a:rPr lang="en-US" altLang="ko-KR" b="0" i="0">
                    <a:latin typeface="Cambria Math" panose="02040503050406030204" pitchFamily="18" charset="0"/>
                    <a:ea typeface="Cambria Math" panose="02040503050406030204" pitchFamily="18" charset="0"/>
                  </a:rPr>
                  <a:t>×𝐾</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298</a:t>
            </a:fld>
            <a:endParaRPr lang="ko-KR" altLang="en-US"/>
          </a:p>
        </p:txBody>
      </p:sp>
    </p:spTree>
    <p:extLst>
      <p:ext uri="{BB962C8B-B14F-4D97-AF65-F5344CB8AC3E}">
        <p14:creationId xmlns:p14="http://schemas.microsoft.com/office/powerpoint/2010/main" val="1335078898"/>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test result of a classification prediction can be summarized by a confusion matrix.</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columns correspond to the actual class labels while the rows correspond to the predicted class labels.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response variable represents two classes, the confusion matrix is </a:t>
                </a:r>
                <a:r>
                  <a:rPr lang="en-US" altLang="ko-KR" b="0" i="0">
                    <a:latin typeface="Cambria Math" panose="02040503050406030204" pitchFamily="18" charset="0"/>
                  </a:rPr>
                  <a:t>2</a:t>
                </a:r>
                <a:r>
                  <a:rPr lang="en-US" altLang="ko-KR" b="0" i="0">
                    <a:latin typeface="Cambria Math" panose="02040503050406030204" pitchFamily="18" charset="0"/>
                    <a:ea typeface="Cambria Math" panose="02040503050406030204" pitchFamily="18" charset="0"/>
                  </a:rPr>
                  <a:t>×2</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a given number of classes </a:t>
                </a:r>
                <a:r>
                  <a:rPr lang="en-US" altLang="ko-KR" b="0" i="0">
                    <a:latin typeface="Cambria Math" panose="02040503050406030204" pitchFamily="18" charset="0"/>
                  </a:rPr>
                  <a:t>𝐾</a:t>
                </a:r>
                <a:r>
                  <a:rPr lang="en-US" altLang="ko-KR" dirty="0"/>
                  <a:t>, the confusion matrix is </a:t>
                </a:r>
                <a:r>
                  <a:rPr lang="en-US" altLang="ko-KR" b="0" i="0">
                    <a:latin typeface="Cambria Math" panose="02040503050406030204" pitchFamily="18" charset="0"/>
                  </a:rPr>
                  <a:t>𝐾</a:t>
                </a:r>
                <a:r>
                  <a:rPr lang="en-US" altLang="ko-KR" b="0" i="0">
                    <a:latin typeface="Cambria Math" panose="02040503050406030204" pitchFamily="18" charset="0"/>
                    <a:ea typeface="Cambria Math" panose="02040503050406030204" pitchFamily="18" charset="0"/>
                  </a:rPr>
                  <a:t>×𝐾</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299</a:t>
            </a:fld>
            <a:endParaRPr lang="ko-KR" altLang="en-US"/>
          </a:p>
        </p:txBody>
      </p:sp>
    </p:spTree>
    <p:extLst>
      <p:ext uri="{BB962C8B-B14F-4D97-AF65-F5344CB8AC3E}">
        <p14:creationId xmlns:p14="http://schemas.microsoft.com/office/powerpoint/2010/main" val="3437117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6850" y="763588"/>
            <a:ext cx="6653213"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896948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a:t>
            </a:fld>
            <a:endParaRPr lang="ko-KR" altLang="en-US"/>
          </a:p>
        </p:txBody>
      </p:sp>
    </p:spTree>
    <p:extLst>
      <p:ext uri="{BB962C8B-B14F-4D97-AF65-F5344CB8AC3E}">
        <p14:creationId xmlns:p14="http://schemas.microsoft.com/office/powerpoint/2010/main" val="3303182127"/>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Độ chính xác không phân biệt lớp; nó là tỷ lệ giữa số đếm được dự đoán chính xác và tổng số đếm.
Độ chính xác có thể thấp tới 0 và cao tới 1.
</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test result of a classification prediction can be summarized by a confusion matrix.</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columns correspond to the actual class labels while the rows correspond to the predicted class labels.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response variable represents two classes, the confusion matrix is </a:t>
                </a:r>
                <a:r>
                  <a:rPr lang="en-US" altLang="ko-KR" b="0" i="0">
                    <a:latin typeface="Cambria Math" panose="02040503050406030204" pitchFamily="18" charset="0"/>
                  </a:rPr>
                  <a:t>2</a:t>
                </a:r>
                <a:r>
                  <a:rPr lang="en-US" altLang="ko-KR" b="0" i="0">
                    <a:latin typeface="Cambria Math" panose="02040503050406030204" pitchFamily="18" charset="0"/>
                    <a:ea typeface="Cambria Math" panose="02040503050406030204" pitchFamily="18" charset="0"/>
                  </a:rPr>
                  <a:t>×2</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a given number of classes </a:t>
                </a:r>
                <a:r>
                  <a:rPr lang="en-US" altLang="ko-KR" b="0" i="0">
                    <a:latin typeface="Cambria Math" panose="02040503050406030204" pitchFamily="18" charset="0"/>
                  </a:rPr>
                  <a:t>𝐾</a:t>
                </a:r>
                <a:r>
                  <a:rPr lang="en-US" altLang="ko-KR" dirty="0"/>
                  <a:t>, the confusion matrix is </a:t>
                </a:r>
                <a:r>
                  <a:rPr lang="en-US" altLang="ko-KR" b="0" i="0">
                    <a:latin typeface="Cambria Math" panose="02040503050406030204" pitchFamily="18" charset="0"/>
                  </a:rPr>
                  <a:t>𝐾</a:t>
                </a:r>
                <a:r>
                  <a:rPr lang="en-US" altLang="ko-KR" b="0" i="0">
                    <a:latin typeface="Cambria Math" panose="02040503050406030204" pitchFamily="18" charset="0"/>
                    <a:ea typeface="Cambria Math" panose="02040503050406030204" pitchFamily="18" charset="0"/>
                  </a:rPr>
                  <a:t>×𝐾</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300</a:t>
            </a:fld>
            <a:endParaRPr lang="ko-KR" altLang="en-US"/>
          </a:p>
        </p:txBody>
      </p:sp>
    </p:spTree>
    <p:extLst>
      <p:ext uri="{BB962C8B-B14F-4D97-AF65-F5344CB8AC3E}">
        <p14:creationId xmlns:p14="http://schemas.microsoft.com/office/powerpoint/2010/main" val="3305091202"/>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Độ nhạy là tỷ lệ giữa số 1s được dự đoán chính xác và tổng số 1s thực tế.
</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test result of a classification prediction can be summarized by a confusion matrix.</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columns correspond to the actual class labels while the rows correspond to the predicted class labels.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response variable represents two classes, the confusion matrix is </a:t>
                </a:r>
                <a:r>
                  <a:rPr lang="en-US" altLang="ko-KR" b="0" i="0">
                    <a:latin typeface="Cambria Math" panose="02040503050406030204" pitchFamily="18" charset="0"/>
                  </a:rPr>
                  <a:t>2</a:t>
                </a:r>
                <a:r>
                  <a:rPr lang="en-US" altLang="ko-KR" b="0" i="0">
                    <a:latin typeface="Cambria Math" panose="02040503050406030204" pitchFamily="18" charset="0"/>
                    <a:ea typeface="Cambria Math" panose="02040503050406030204" pitchFamily="18" charset="0"/>
                  </a:rPr>
                  <a:t>×2</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a given number of classes </a:t>
                </a:r>
                <a:r>
                  <a:rPr lang="en-US" altLang="ko-KR" b="0" i="0">
                    <a:latin typeface="Cambria Math" panose="02040503050406030204" pitchFamily="18" charset="0"/>
                  </a:rPr>
                  <a:t>𝐾</a:t>
                </a:r>
                <a:r>
                  <a:rPr lang="en-US" altLang="ko-KR" dirty="0"/>
                  <a:t>, the confusion matrix is </a:t>
                </a:r>
                <a:r>
                  <a:rPr lang="en-US" altLang="ko-KR" b="0" i="0">
                    <a:latin typeface="Cambria Math" panose="02040503050406030204" pitchFamily="18" charset="0"/>
                  </a:rPr>
                  <a:t>𝐾</a:t>
                </a:r>
                <a:r>
                  <a:rPr lang="en-US" altLang="ko-KR" b="0" i="0">
                    <a:latin typeface="Cambria Math" panose="02040503050406030204" pitchFamily="18" charset="0"/>
                    <a:ea typeface="Cambria Math" panose="02040503050406030204" pitchFamily="18" charset="0"/>
                  </a:rPr>
                  <a:t>×𝐾</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301</a:t>
            </a:fld>
            <a:endParaRPr lang="ko-KR" altLang="en-US"/>
          </a:p>
        </p:txBody>
      </p:sp>
    </p:spTree>
    <p:extLst>
      <p:ext uri="{BB962C8B-B14F-4D97-AF65-F5344CB8AC3E}">
        <p14:creationId xmlns:p14="http://schemas.microsoft.com/office/powerpoint/2010/main" val="531389305"/>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Độ đặc hiệu là tỷ lệ giữa số 0 được dự đoán chính xác và tổng số 0 thực tế.
</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test result of a classification prediction can be summarized by a confusion matrix.</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columns correspond to the actual class labels while the rows correspond to the predicted class labels.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response variable represents two classes, the confusion matrix is </a:t>
                </a:r>
                <a:r>
                  <a:rPr lang="en-US" altLang="ko-KR" b="0" i="0">
                    <a:latin typeface="Cambria Math" panose="02040503050406030204" pitchFamily="18" charset="0"/>
                  </a:rPr>
                  <a:t>2</a:t>
                </a:r>
                <a:r>
                  <a:rPr lang="en-US" altLang="ko-KR" b="0" i="0">
                    <a:latin typeface="Cambria Math" panose="02040503050406030204" pitchFamily="18" charset="0"/>
                    <a:ea typeface="Cambria Math" panose="02040503050406030204" pitchFamily="18" charset="0"/>
                  </a:rPr>
                  <a:t>×2</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a given number of classes </a:t>
                </a:r>
                <a:r>
                  <a:rPr lang="en-US" altLang="ko-KR" b="0" i="0">
                    <a:latin typeface="Cambria Math" panose="02040503050406030204" pitchFamily="18" charset="0"/>
                  </a:rPr>
                  <a:t>𝐾</a:t>
                </a:r>
                <a:r>
                  <a:rPr lang="en-US" altLang="ko-KR" dirty="0"/>
                  <a:t>, the confusion matrix is </a:t>
                </a:r>
                <a:r>
                  <a:rPr lang="en-US" altLang="ko-KR" b="0" i="0">
                    <a:latin typeface="Cambria Math" panose="02040503050406030204" pitchFamily="18" charset="0"/>
                  </a:rPr>
                  <a:t>𝐾</a:t>
                </a:r>
                <a:r>
                  <a:rPr lang="en-US" altLang="ko-KR" b="0" i="0">
                    <a:latin typeface="Cambria Math" panose="02040503050406030204" pitchFamily="18" charset="0"/>
                    <a:ea typeface="Cambria Math" panose="02040503050406030204" pitchFamily="18" charset="0"/>
                  </a:rPr>
                  <a:t>×𝐾</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302</a:t>
            </a:fld>
            <a:endParaRPr lang="ko-KR" altLang="en-US"/>
          </a:p>
        </p:txBody>
      </p:sp>
    </p:spTree>
    <p:extLst>
      <p:ext uri="{BB962C8B-B14F-4D97-AF65-F5344CB8AC3E}">
        <p14:creationId xmlns:p14="http://schemas.microsoft.com/office/powerpoint/2010/main" val="314307764"/>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Độ chính xác là tỷ lệ giữa số 1s được dự đoán chính xác và tổng số dự đoán là 1s.
Độ chính xác và độ nhạy không giống nhau; Thường thì họ không đi "tay trong tay". 
Trên thực tế, có thể có độ chính xác cao trong khi độ nhạy thấp. 
</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test result of a classification prediction can be summarized by a confusion matrix.</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columns correspond to the actual class labels while the rows correspond to the predicted class labels.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response variable represents two classes, the confusion matrix is </a:t>
                </a:r>
                <a:r>
                  <a:rPr lang="en-US" altLang="ko-KR" b="0" i="0">
                    <a:latin typeface="Cambria Math" panose="02040503050406030204" pitchFamily="18" charset="0"/>
                  </a:rPr>
                  <a:t>2</a:t>
                </a:r>
                <a:r>
                  <a:rPr lang="en-US" altLang="ko-KR" b="0" i="0">
                    <a:latin typeface="Cambria Math" panose="02040503050406030204" pitchFamily="18" charset="0"/>
                    <a:ea typeface="Cambria Math" panose="02040503050406030204" pitchFamily="18" charset="0"/>
                  </a:rPr>
                  <a:t>×2</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a given number of classes </a:t>
                </a:r>
                <a:r>
                  <a:rPr lang="en-US" altLang="ko-KR" b="0" i="0">
                    <a:latin typeface="Cambria Math" panose="02040503050406030204" pitchFamily="18" charset="0"/>
                  </a:rPr>
                  <a:t>𝐾</a:t>
                </a:r>
                <a:r>
                  <a:rPr lang="en-US" altLang="ko-KR" dirty="0"/>
                  <a:t>, the confusion matrix is </a:t>
                </a:r>
                <a:r>
                  <a:rPr lang="en-US" altLang="ko-KR" b="0" i="0">
                    <a:latin typeface="Cambria Math" panose="02040503050406030204" pitchFamily="18" charset="0"/>
                  </a:rPr>
                  <a:t>𝐾</a:t>
                </a:r>
                <a:r>
                  <a:rPr lang="en-US" altLang="ko-KR" b="0" i="0">
                    <a:latin typeface="Cambria Math" panose="02040503050406030204" pitchFamily="18" charset="0"/>
                    <a:ea typeface="Cambria Math" panose="02040503050406030204" pitchFamily="18" charset="0"/>
                  </a:rPr>
                  <a:t>×𝐾</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303</a:t>
            </a:fld>
            <a:endParaRPr lang="ko-KR" altLang="en-US"/>
          </a:p>
        </p:txBody>
      </p:sp>
    </p:spTree>
    <p:extLst>
      <p:ext uri="{BB962C8B-B14F-4D97-AF65-F5344CB8AC3E}">
        <p14:creationId xmlns:p14="http://schemas.microsoft.com/office/powerpoint/2010/main" val="1040844510"/>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Tại sao không chỉ dựa vào độ chính xác để kiểm tra hiệu suất dự đoán?
Ví dụ này cho thấy độ chính xác là không đủ để đo lường hiệu suất phân loại.
Khi chúng ta có sự mất cân bằng cao trong phân phối lớp, chúng ta chắc chắn nên xem xét độ nhạy, độ chính xác, v.v. ngoài độ chính xác.
</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test result of a classification prediction can be summarized by a confusion matrix.</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columns correspond to the actual class labels while the rows correspond to the predicted class labels.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response variable represents two classes, the confusion matrix is </a:t>
                </a:r>
                <a:r>
                  <a:rPr lang="en-US" altLang="ko-KR" b="0" i="0">
                    <a:latin typeface="Cambria Math" panose="02040503050406030204" pitchFamily="18" charset="0"/>
                  </a:rPr>
                  <a:t>2</a:t>
                </a:r>
                <a:r>
                  <a:rPr lang="en-US" altLang="ko-KR" b="0" i="0">
                    <a:latin typeface="Cambria Math" panose="02040503050406030204" pitchFamily="18" charset="0"/>
                    <a:ea typeface="Cambria Math" panose="02040503050406030204" pitchFamily="18" charset="0"/>
                  </a:rPr>
                  <a:t>×2</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a given number of classes </a:t>
                </a:r>
                <a:r>
                  <a:rPr lang="en-US" altLang="ko-KR" b="0" i="0">
                    <a:latin typeface="Cambria Math" panose="02040503050406030204" pitchFamily="18" charset="0"/>
                  </a:rPr>
                  <a:t>𝐾</a:t>
                </a:r>
                <a:r>
                  <a:rPr lang="en-US" altLang="ko-KR" dirty="0"/>
                  <a:t>, the confusion matrix is </a:t>
                </a:r>
                <a:r>
                  <a:rPr lang="en-US" altLang="ko-KR" b="0" i="0">
                    <a:latin typeface="Cambria Math" panose="02040503050406030204" pitchFamily="18" charset="0"/>
                  </a:rPr>
                  <a:t>𝐾</a:t>
                </a:r>
                <a:r>
                  <a:rPr lang="en-US" altLang="ko-KR" b="0" i="0">
                    <a:latin typeface="Cambria Math" panose="02040503050406030204" pitchFamily="18" charset="0"/>
                    <a:ea typeface="Cambria Math" panose="02040503050406030204" pitchFamily="18" charset="0"/>
                  </a:rPr>
                  <a:t>×𝐾</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304</a:t>
            </a:fld>
            <a:endParaRPr lang="ko-KR" altLang="en-US"/>
          </a:p>
        </p:txBody>
      </p:sp>
    </p:spTree>
    <p:extLst>
      <p:ext uri="{BB962C8B-B14F-4D97-AF65-F5344CB8AC3E}">
        <p14:creationId xmlns:p14="http://schemas.microsoft.com/office/powerpoint/2010/main" val="397667900"/>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các chỉ số hiệu suất được tóm tắt.
</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test result of a classification prediction can be summarized by a confusion matrix.</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columns correspond to the actual class labels while the rows correspond to the predicted class labels.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response variable represents two classes, the confusion matrix is </a:t>
                </a:r>
                <a:r>
                  <a:rPr lang="en-US" altLang="ko-KR" b="0" i="0">
                    <a:latin typeface="Cambria Math" panose="02040503050406030204" pitchFamily="18" charset="0"/>
                  </a:rPr>
                  <a:t>2</a:t>
                </a:r>
                <a:r>
                  <a:rPr lang="en-US" altLang="ko-KR" b="0" i="0">
                    <a:latin typeface="Cambria Math" panose="02040503050406030204" pitchFamily="18" charset="0"/>
                    <a:ea typeface="Cambria Math" panose="02040503050406030204" pitchFamily="18" charset="0"/>
                  </a:rPr>
                  <a:t>×2</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a given number of classes </a:t>
                </a:r>
                <a:r>
                  <a:rPr lang="en-US" altLang="ko-KR" b="0" i="0">
                    <a:latin typeface="Cambria Math" panose="02040503050406030204" pitchFamily="18" charset="0"/>
                  </a:rPr>
                  <a:t>𝐾</a:t>
                </a:r>
                <a:r>
                  <a:rPr lang="en-US" altLang="ko-KR" dirty="0"/>
                  <a:t>, the confusion matrix is </a:t>
                </a:r>
                <a:r>
                  <a:rPr lang="en-US" altLang="ko-KR" b="0" i="0">
                    <a:latin typeface="Cambria Math" panose="02040503050406030204" pitchFamily="18" charset="0"/>
                  </a:rPr>
                  <a:t>𝐾</a:t>
                </a:r>
                <a:r>
                  <a:rPr lang="en-US" altLang="ko-KR" b="0" i="0">
                    <a:latin typeface="Cambria Math" panose="02040503050406030204" pitchFamily="18" charset="0"/>
                    <a:ea typeface="Cambria Math" panose="02040503050406030204" pitchFamily="18" charset="0"/>
                  </a:rPr>
                  <a:t>×𝐾</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305</a:t>
            </a:fld>
            <a:endParaRPr lang="ko-KR" altLang="en-US"/>
          </a:p>
        </p:txBody>
      </p:sp>
    </p:spTree>
    <p:extLst>
      <p:ext uri="{BB962C8B-B14F-4D97-AF65-F5344CB8AC3E}">
        <p14:creationId xmlns:p14="http://schemas.microsoft.com/office/powerpoint/2010/main" val="1354722627"/>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Độ nhạy còn được gọi là Tỷ lệ dương tính thật.
Tính đặc hiệu còn được gọi là Tỷ lệ âm thực sự.
Có các tên thay thế cho các đại lượng được xác định trước đó.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306</a:t>
            </a:fld>
            <a:endParaRPr lang="ko-KR" altLang="en-US"/>
          </a:p>
        </p:txBody>
      </p:sp>
    </p:spTree>
    <p:extLst>
      <p:ext uri="{BB962C8B-B14F-4D97-AF65-F5344CB8AC3E}">
        <p14:creationId xmlns:p14="http://schemas.microsoft.com/office/powerpoint/2010/main" val="179155006"/>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ROC là viết tắt của "receiver operating characteristic". Đường cong ROC có trước Học máy; 
Nguồn gốc lịch sử của nó có thể được tìm thấy trong công nghệ vô tuyến.
Trong Học máy, Đường cong ROC tóm tắt hiệu suất tổng thể của một bộ phân loại nhị phân trong đó mức cắt (ngưỡng phân biệt) có thể thay đổi liên tục (như trong hồi quy logistic).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Đường cong ROC là một tham số cong vì:
Tọa độ dọc = Tỷ lệ dương tính thật = Độ nhạy = chức năng của phần cắt. 
Tọa độ ngang = Tỷ lệ dương tính giả = 1 - Độ đặc hiệu = chức năng của phần cắt. 
Cả tọa độ dọc và ngang đều là chức năng của một tham số chung "cắt".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307</a:t>
            </a:fld>
            <a:endParaRPr lang="ko-KR" altLang="en-US"/>
          </a:p>
        </p:txBody>
      </p:sp>
    </p:spTree>
    <p:extLst>
      <p:ext uri="{BB962C8B-B14F-4D97-AF65-F5344CB8AC3E}">
        <p14:creationId xmlns:p14="http://schemas.microsoft.com/office/powerpoint/2010/main" val="2045592795"/>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Khi mức cắt tăng lên về phía 1, tọa độ được đẩy về phía góc dưới bên trái.
Đây là tình huống trong đó độ nhạy giảm trong khi độ đặc hiệu tăng.
Xin lưu ý rằng độ nhạy và độ đặc hiệu nằm trong mối quan hệ "đánh đổi".
</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test result of a classification prediction can be summarized by a confusion matrix.</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columns correspond to the actual class labels while the rows correspond to the predicted class labels.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response variable represents two classes, the confusion matrix is </a:t>
                </a:r>
                <a:r>
                  <a:rPr lang="en-US" altLang="ko-KR" b="0" i="0">
                    <a:latin typeface="Cambria Math" panose="02040503050406030204" pitchFamily="18" charset="0"/>
                  </a:rPr>
                  <a:t>2</a:t>
                </a:r>
                <a:r>
                  <a:rPr lang="en-US" altLang="ko-KR" b="0" i="0">
                    <a:latin typeface="Cambria Math" panose="02040503050406030204" pitchFamily="18" charset="0"/>
                    <a:ea typeface="Cambria Math" panose="02040503050406030204" pitchFamily="18" charset="0"/>
                  </a:rPr>
                  <a:t>×2</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a given number of classes </a:t>
                </a:r>
                <a:r>
                  <a:rPr lang="en-US" altLang="ko-KR" b="0" i="0">
                    <a:latin typeface="Cambria Math" panose="02040503050406030204" pitchFamily="18" charset="0"/>
                  </a:rPr>
                  <a:t>𝐾</a:t>
                </a:r>
                <a:r>
                  <a:rPr lang="en-US" altLang="ko-KR" dirty="0"/>
                  <a:t>, the confusion matrix is </a:t>
                </a:r>
                <a:r>
                  <a:rPr lang="en-US" altLang="ko-KR" b="0" i="0">
                    <a:latin typeface="Cambria Math" panose="02040503050406030204" pitchFamily="18" charset="0"/>
                  </a:rPr>
                  <a:t>𝐾</a:t>
                </a:r>
                <a:r>
                  <a:rPr lang="en-US" altLang="ko-KR" b="0" i="0">
                    <a:latin typeface="Cambria Math" panose="02040503050406030204" pitchFamily="18" charset="0"/>
                    <a:ea typeface="Cambria Math" panose="02040503050406030204" pitchFamily="18" charset="0"/>
                  </a:rPr>
                  <a:t>×𝐾</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308</a:t>
            </a:fld>
            <a:endParaRPr lang="ko-KR" altLang="en-US"/>
          </a:p>
        </p:txBody>
      </p:sp>
    </p:spTree>
    <p:extLst>
      <p:ext uri="{BB962C8B-B14F-4D97-AF65-F5344CB8AC3E}">
        <p14:creationId xmlns:p14="http://schemas.microsoft.com/office/powerpoint/2010/main" val="2175282364"/>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Khi ngưỡng giảm dần về 0, tọa độ được đẩy về phía góc trên bên phải.</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Đây là tình trạng độ nhạy tăng trong khi độ đặc hiệu giảm.</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chúng tôi xác nhận lại rằng độ nhạy và độ đặc hiệu nằm trong mối quan hệ “đánh đổi”.</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test result of a classification prediction can be summarized by a confusion matrix.</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columns correspond to the actual class labels while the rows correspond to the predicted class labels.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response variable represents two classes, the confusion matrix is </a:t>
                </a:r>
                <a:r>
                  <a:rPr lang="en-US" altLang="ko-KR" b="0" i="0">
                    <a:latin typeface="Cambria Math" panose="02040503050406030204" pitchFamily="18" charset="0"/>
                  </a:rPr>
                  <a:t>2</a:t>
                </a:r>
                <a:r>
                  <a:rPr lang="en-US" altLang="ko-KR" b="0" i="0">
                    <a:latin typeface="Cambria Math" panose="02040503050406030204" pitchFamily="18" charset="0"/>
                    <a:ea typeface="Cambria Math" panose="02040503050406030204" pitchFamily="18" charset="0"/>
                  </a:rPr>
                  <a:t>×2</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a given number of classes </a:t>
                </a:r>
                <a:r>
                  <a:rPr lang="en-US" altLang="ko-KR" b="0" i="0">
                    <a:latin typeface="Cambria Math" panose="02040503050406030204" pitchFamily="18" charset="0"/>
                  </a:rPr>
                  <a:t>𝐾</a:t>
                </a:r>
                <a:r>
                  <a:rPr lang="en-US" altLang="ko-KR" dirty="0"/>
                  <a:t>, the confusion matrix is </a:t>
                </a:r>
                <a:r>
                  <a:rPr lang="en-US" altLang="ko-KR" b="0" i="0">
                    <a:latin typeface="Cambria Math" panose="02040503050406030204" pitchFamily="18" charset="0"/>
                  </a:rPr>
                  <a:t>𝐾</a:t>
                </a:r>
                <a:r>
                  <a:rPr lang="en-US" altLang="ko-KR" b="0" i="0">
                    <a:latin typeface="Cambria Math" panose="02040503050406030204" pitchFamily="18" charset="0"/>
                    <a:ea typeface="Cambria Math" panose="02040503050406030204" pitchFamily="18" charset="0"/>
                  </a:rPr>
                  <a:t>×𝐾</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309</a:t>
            </a:fld>
            <a:endParaRPr lang="ko-KR" altLang="en-US"/>
          </a:p>
        </p:txBody>
      </p:sp>
    </p:spTree>
    <p:extLst>
      <p:ext uri="{BB962C8B-B14F-4D97-AF65-F5344CB8AC3E}">
        <p14:creationId xmlns:p14="http://schemas.microsoft.com/office/powerpoint/2010/main" val="2309082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a:t>
            </a:fld>
            <a:endParaRPr lang="ko-KR" altLang="en-US"/>
          </a:p>
        </p:txBody>
      </p:sp>
    </p:spTree>
    <p:extLst>
      <p:ext uri="{BB962C8B-B14F-4D97-AF65-F5344CB8AC3E}">
        <p14:creationId xmlns:p14="http://schemas.microsoft.com/office/powerpoint/2010/main" val="1017096455"/>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Đường cong ROC càng cong về phía trần nhà thì hiệu suất dự đoán tổng thể càng tốt. 
Điều này có thể được định lượng bởi AUC là viết tắt của khu vực dưới đường cong.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310</a:t>
            </a:fld>
            <a:endParaRPr lang="ko-KR" altLang="en-US"/>
          </a:p>
        </p:txBody>
      </p:sp>
    </p:spTree>
    <p:extLst>
      <p:ext uri="{BB962C8B-B14F-4D97-AF65-F5344CB8AC3E}">
        <p14:creationId xmlns:p14="http://schemas.microsoft.com/office/powerpoint/2010/main" val="2806439438"/>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vi-VN" altLang="ko-KR" dirty="0"/>
                  <a:t>Câu hỏi: Làm thế nào để chúng ta diễn giải và "sử dụng" các con số độ nhạy và độ đặc hiệu?
Chúng ta nên áp dụng định lý Bayes để giải thích chính xác.
Ví dụ này minh họa một trường hợp mô phỏng.
</a:t>
                </a:r>
                <a:endParaRPr lang="ko-KR" alt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test result of a classification prediction can be summarized by a confusion matrix.</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columns correspond to the actual class labels while the rows correspond to the predicted class labels.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response variable represents two classes, the confusion matrix is </a:t>
                </a:r>
                <a:r>
                  <a:rPr lang="en-US" altLang="ko-KR" b="0" i="0">
                    <a:latin typeface="Cambria Math" panose="02040503050406030204" pitchFamily="18" charset="0"/>
                  </a:rPr>
                  <a:t>2</a:t>
                </a:r>
                <a:r>
                  <a:rPr lang="en-US" altLang="ko-KR" b="0" i="0">
                    <a:latin typeface="Cambria Math" panose="02040503050406030204" pitchFamily="18" charset="0"/>
                    <a:ea typeface="Cambria Math" panose="02040503050406030204" pitchFamily="18" charset="0"/>
                  </a:rPr>
                  <a:t>×2</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a given number of classes </a:t>
                </a:r>
                <a:r>
                  <a:rPr lang="en-US" altLang="ko-KR" b="0" i="0">
                    <a:latin typeface="Cambria Math" panose="02040503050406030204" pitchFamily="18" charset="0"/>
                  </a:rPr>
                  <a:t>𝐾</a:t>
                </a:r>
                <a:r>
                  <a:rPr lang="en-US" altLang="ko-KR" dirty="0"/>
                  <a:t>, the confusion matrix is </a:t>
                </a:r>
                <a:r>
                  <a:rPr lang="en-US" altLang="ko-KR" b="0" i="0">
                    <a:latin typeface="Cambria Math" panose="02040503050406030204" pitchFamily="18" charset="0"/>
                  </a:rPr>
                  <a:t>𝐾</a:t>
                </a:r>
                <a:r>
                  <a:rPr lang="en-US" altLang="ko-KR" b="0" i="0">
                    <a:latin typeface="Cambria Math" panose="02040503050406030204" pitchFamily="18" charset="0"/>
                    <a:ea typeface="Cambria Math" panose="02040503050406030204" pitchFamily="18" charset="0"/>
                  </a:rPr>
                  <a:t>×𝐾</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311</a:t>
            </a:fld>
            <a:endParaRPr lang="ko-KR" altLang="en-US"/>
          </a:p>
        </p:txBody>
      </p:sp>
    </p:spTree>
    <p:extLst>
      <p:ext uri="{BB962C8B-B14F-4D97-AF65-F5344CB8AC3E}">
        <p14:creationId xmlns:p14="http://schemas.microsoft.com/office/powerpoint/2010/main" val="1281682114"/>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vi-VN" altLang="ko-KR" dirty="0"/>
                  <a:t>Chúng ta có thể thấy rằng mặc dù các giá trị độ nhạy và độ đặc hiệu khá cao, 
Dự đoán tích cực không nên được thực hiện theo mệnh giá.
Xác suất P (Thực tế 1 | Dự đoán 1) là tầm thường tốt nhất.
</a:t>
                </a:r>
                <a:endParaRPr lang="ko-KR" alt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test result of a classification prediction can be summarized by a confusion matrix.</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columns correspond to the actual class labels while the rows correspond to the predicted class labels.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response variable represents two classes, the confusion matrix is </a:t>
                </a:r>
                <a:r>
                  <a:rPr lang="en-US" altLang="ko-KR" b="0" i="0">
                    <a:latin typeface="Cambria Math" panose="02040503050406030204" pitchFamily="18" charset="0"/>
                  </a:rPr>
                  <a:t>2</a:t>
                </a:r>
                <a:r>
                  <a:rPr lang="en-US" altLang="ko-KR" b="0" i="0">
                    <a:latin typeface="Cambria Math" panose="02040503050406030204" pitchFamily="18" charset="0"/>
                    <a:ea typeface="Cambria Math" panose="02040503050406030204" pitchFamily="18" charset="0"/>
                  </a:rPr>
                  <a:t>×2</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a given number of classes </a:t>
                </a:r>
                <a:r>
                  <a:rPr lang="en-US" altLang="ko-KR" b="0" i="0">
                    <a:latin typeface="Cambria Math" panose="02040503050406030204" pitchFamily="18" charset="0"/>
                  </a:rPr>
                  <a:t>𝐾</a:t>
                </a:r>
                <a:r>
                  <a:rPr lang="en-US" altLang="ko-KR" dirty="0"/>
                  <a:t>, the confusion matrix is </a:t>
                </a:r>
                <a:r>
                  <a:rPr lang="en-US" altLang="ko-KR" b="0" i="0">
                    <a:latin typeface="Cambria Math" panose="02040503050406030204" pitchFamily="18" charset="0"/>
                  </a:rPr>
                  <a:t>𝐾</a:t>
                </a:r>
                <a:r>
                  <a:rPr lang="en-US" altLang="ko-KR" b="0" i="0">
                    <a:latin typeface="Cambria Math" panose="02040503050406030204" pitchFamily="18" charset="0"/>
                    <a:ea typeface="Cambria Math" panose="02040503050406030204" pitchFamily="18" charset="0"/>
                  </a:rPr>
                  <a:t>×𝐾</a:t>
                </a:r>
                <a:r>
                  <a:rPr lang="en-US" altLang="ko-KR" dirty="0"/>
                  <a:t> in shape.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312</a:t>
            </a:fld>
            <a:endParaRPr lang="ko-KR" altLang="en-US"/>
          </a:p>
        </p:txBody>
      </p:sp>
    </p:spTree>
    <p:extLst>
      <p:ext uri="{BB962C8B-B14F-4D97-AF65-F5344CB8AC3E}">
        <p14:creationId xmlns:p14="http://schemas.microsoft.com/office/powerpoint/2010/main" val="3188937114"/>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THỰC HÀNH NÀY VỀ ĐIỀU GÌ
</a:t>
            </a:r>
            <a:r>
              <a:rPr lang="en-US" altLang="ko-KR" sz="1200" kern="1200" dirty="0">
                <a:solidFill>
                  <a:schemeClr val="tx1"/>
                </a:solidFill>
                <a:effectLst/>
                <a:latin typeface="+mn-lt"/>
                <a:ea typeface="+mn-ea"/>
                <a:cs typeface="+mn-cs"/>
              </a:rPr>
              <a:t>Trong </a:t>
            </a:r>
            <a:r>
              <a:rPr lang="en-US" altLang="ko-KR" sz="1200" kern="1200" dirty="0" err="1">
                <a:solidFill>
                  <a:schemeClr val="tx1"/>
                </a:solidFill>
                <a:effectLst/>
                <a:latin typeface="+mn-lt"/>
                <a:ea typeface="+mn-ea"/>
                <a:cs typeface="+mn-cs"/>
              </a:rPr>
              <a:t>thực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tiễn</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này</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chúng</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tôi</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áp</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dụng</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phân</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loại</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với</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hồi</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quy</a:t>
            </a:r>
            <a:r>
              <a:rPr lang="en-US" altLang="ko-KR" sz="1200" kern="1200" dirty="0">
                <a:solidFill>
                  <a:schemeClr val="tx1"/>
                </a:solidFill>
                <a:effectLst/>
                <a:latin typeface="+mn-lt"/>
                <a:ea typeface="+mn-ea"/>
                <a:cs typeface="+mn-cs"/>
              </a:rPr>
              <a:t> logistic.</a:t>
            </a:r>
            <a:endParaRPr lang="ko-KR" altLang="ko-KR" sz="10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000" b="1" dirty="0">
                <a:solidFill>
                  <a:prstClr val="black"/>
                </a:solidFill>
                <a:latin typeface="Times New Roman" panose="02020603050405020304" pitchFamily="18" charset="0"/>
              </a:rPr>
              <a:t>HƯỚNG DẪN THỰC HÀNH
</a:t>
            </a:r>
            <a:r>
              <a:rPr lang="en-US" altLang="ko-KR" sz="1200" kern="100" dirty="0" err="1">
                <a:solidFill>
                  <a:srgbClr val="000000"/>
                </a:solidFill>
                <a:latin typeface="Times New Roman" panose="02020603050405020304" pitchFamily="18" charset="0"/>
                <a:cs typeface="Times New Roman" panose="02020603050405020304" pitchFamily="18" charset="0"/>
              </a:rPr>
              <a:t>Nhấp</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vào</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nút</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vi-VN" altLang="ko-KR" sz="1200" kern="100" dirty="0">
                <a:solidFill>
                  <a:srgbClr val="000000"/>
                </a:solidFill>
                <a:latin typeface="Times New Roman" panose="02020603050405020304" pitchFamily="18" charset="0"/>
                <a:cs typeface="Times New Roman" panose="02020603050405020304" pitchFamily="18" charset="0"/>
              </a:rPr>
              <a:t>Windows</a:t>
            </a:r>
            <a:r>
              <a:rPr lang="en-US" altLang="ko-KR" sz="1200" kern="100" dirty="0">
                <a:solidFill>
                  <a:srgbClr val="000000"/>
                </a:solidFill>
                <a:latin typeface="Times New Roman" panose="02020603050405020304" pitchFamily="18" charset="0"/>
                <a:cs typeface="Times New Roman" panose="02020603050405020304" pitchFamily="18" charset="0"/>
              </a:rPr>
              <a:t>. </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Tìm kiếm "lời nhắc anaconda" và Chạy.
Nhập lệnh "Jupyter Notebook" và nhấn Enter. 
Trong Jupyter Notebook, đi tới thư mục chứa các tệp thực hành. (Nếu bạn chưa có tệp thực hành, hãy hỏi người hướng dẫn của bạn)
Click Bài luyện tập folder.
Nhấp vào tệp ex_0307.ipynb.
Xem lại các ví dụ về các chủ đề dưới đây</a:t>
            </a:r>
            <a:r>
              <a:rPr lang="en-US" altLang="ko-KR" sz="1200" kern="1200" dirty="0">
                <a:solidFill>
                  <a:srgbClr val="FF0000"/>
                </a:solidFill>
                <a:effectLst/>
                <a:highlight>
                  <a:srgbClr val="FF0000"/>
                </a:highlight>
                <a:latin typeface="+mn-lt"/>
                <a:ea typeface="+mn-ea"/>
                <a:cs typeface="+mn-cs"/>
              </a:rPr>
              <a:t>:</a:t>
            </a:r>
            <a:br>
              <a:rPr lang="en-US" altLang="ko-KR" sz="1000" i="0" kern="1200" dirty="0">
                <a:solidFill>
                  <a:srgbClr val="FF0000"/>
                </a:solidFill>
                <a:effectLst/>
                <a:highlight>
                  <a:srgbClr val="FF0000"/>
                </a:highlight>
                <a:latin typeface="+mn-lt"/>
                <a:ea typeface="+mn-ea"/>
                <a:cs typeface="+mn-cs"/>
              </a:rPr>
            </a:br>
            <a:br>
              <a:rPr lang="en-US" altLang="ko-KR" sz="1000" i="0" kern="1200" dirty="0">
                <a:solidFill>
                  <a:srgbClr val="FF0000"/>
                </a:solidFill>
                <a:effectLst/>
                <a:highlight>
                  <a:srgbClr val="FF0000"/>
                </a:highlight>
                <a:latin typeface="+mn-lt"/>
                <a:ea typeface="+mn-ea"/>
                <a:cs typeface="+mn-cs"/>
              </a:rPr>
            </a:br>
            <a:r>
              <a:rPr lang="en-US" altLang="ko-KR" sz="1200" i="1" kern="1200" dirty="0">
                <a:solidFill>
                  <a:schemeClr val="tx1"/>
                </a:solidFill>
                <a:effectLst/>
                <a:highlight>
                  <a:srgbClr val="FF0000"/>
                </a:highlight>
                <a:latin typeface="+mn-lt"/>
                <a:ea typeface="+mn-ea"/>
                <a:cs typeface="+mn-cs"/>
              </a:rPr>
              <a:t>A.</a:t>
            </a:r>
            <a:r>
              <a:rPr lang="vi-VN" altLang="ko-KR" sz="1200" i="1" kern="1200" dirty="0">
                <a:solidFill>
                  <a:schemeClr val="tx1"/>
                </a:solidFill>
                <a:effectLst/>
                <a:latin typeface="+mn-lt"/>
                <a:ea typeface="+mn-ea"/>
                <a:cs typeface="+mn-cs"/>
              </a:rPr>
              <a:t> Phân loại với hồi quy logistic</a:t>
            </a:r>
            <a:br>
              <a:rPr lang="vi-VN" altLang="ko-KR" sz="1200" i="1" kern="1200" dirty="0">
                <a:solidFill>
                  <a:schemeClr val="tx1"/>
                </a:solidFill>
                <a:effectLst/>
                <a:latin typeface="+mn-lt"/>
                <a:ea typeface="+mn-ea"/>
                <a:cs typeface="+mn-cs"/>
              </a:rPr>
            </a:br>
            <a:r>
              <a:rPr lang="vi-VN" altLang="ko-KR" sz="1200" i="1" kern="1200" dirty="0">
                <a:solidFill>
                  <a:schemeClr val="tx1"/>
                </a:solidFill>
                <a:effectLst/>
                <a:latin typeface="+mn-lt"/>
                <a:ea typeface="+mn-ea"/>
                <a:cs typeface="+mn-cs"/>
              </a:rPr>
              <a:t>	tôi. Đọc dữ liệu và khám phá.</a:t>
            </a:r>
            <a:br>
              <a:rPr lang="vi-VN" altLang="ko-KR" sz="1200" i="1" kern="1200" dirty="0">
                <a:solidFill>
                  <a:schemeClr val="tx1"/>
                </a:solidFill>
                <a:effectLst/>
                <a:latin typeface="+mn-lt"/>
                <a:ea typeface="+mn-ea"/>
                <a:cs typeface="+mn-cs"/>
              </a:rPr>
            </a:br>
            <a:r>
              <a:rPr lang="vi-VN" altLang="ko-KR" sz="1200" i="1" kern="1200" dirty="0">
                <a:solidFill>
                  <a:schemeClr val="tx1"/>
                </a:solidFill>
                <a:effectLst/>
                <a:latin typeface="+mn-lt"/>
                <a:ea typeface="+mn-ea"/>
                <a:cs typeface="+mn-cs"/>
              </a:rPr>
              <a:t>	II. Huấn luyện và Kiểm tra</a:t>
            </a:r>
            <a:br>
              <a:rPr lang="vi-VN" altLang="ko-KR" sz="1200" i="1" kern="1200" dirty="0">
                <a:solidFill>
                  <a:schemeClr val="tx1"/>
                </a:solidFill>
                <a:effectLst/>
                <a:latin typeface="+mn-lt"/>
                <a:ea typeface="+mn-ea"/>
                <a:cs typeface="+mn-cs"/>
              </a:rPr>
            </a:br>
            <a:r>
              <a:rPr lang="vi-VN" altLang="ko-KR" sz="1200" i="1" kern="1200" dirty="0">
                <a:solidFill>
                  <a:schemeClr val="tx1"/>
                </a:solidFill>
                <a:effectLst/>
                <a:latin typeface="+mn-lt"/>
                <a:ea typeface="+mn-ea"/>
                <a:cs typeface="+mn-cs"/>
              </a:rPr>
              <a:t>	iii. Giới hạn (ngưỡng)</a:t>
            </a:r>
            <a:br>
              <a:rPr lang="vi-VN" altLang="ko-KR" sz="1200" i="1" kern="1200" dirty="0">
                <a:solidFill>
                  <a:schemeClr val="tx1"/>
                </a:solidFill>
                <a:effectLst/>
                <a:latin typeface="+mn-lt"/>
                <a:ea typeface="+mn-ea"/>
                <a:cs typeface="+mn-cs"/>
              </a:rPr>
            </a:br>
            <a:r>
              <a:rPr lang="vi-VN" altLang="ko-KR" sz="1200" i="1" kern="1200" dirty="0">
                <a:solidFill>
                  <a:schemeClr val="tx1"/>
                </a:solidFill>
                <a:effectLst/>
                <a:latin typeface="+mn-lt"/>
                <a:ea typeface="+mn-ea"/>
                <a:cs typeface="+mn-cs"/>
              </a:rPr>
              <a:t>	iv. Đường cong ROC</a:t>
            </a:r>
            <a:br>
              <a:rPr lang="vi-VN" altLang="ko-KR" sz="1200" i="1" kern="1200" dirty="0">
                <a:solidFill>
                  <a:schemeClr val="tx1"/>
                </a:solidFill>
                <a:effectLst/>
                <a:latin typeface="+mn-lt"/>
                <a:ea typeface="+mn-ea"/>
                <a:cs typeface="+mn-cs"/>
              </a:rPr>
            </a:br>
            <a:r>
              <a:rPr lang="vi-VN" altLang="ko-KR" sz="1200" i="1" kern="1200" dirty="0">
                <a:solidFill>
                  <a:schemeClr val="tx1"/>
                </a:solidFill>
                <a:effectLst/>
                <a:latin typeface="+mn-lt"/>
                <a:ea typeface="+mn-ea"/>
                <a:cs typeface="+mn-cs"/>
              </a:rPr>
              <a:t>	v. Đường cong ROC (Scikit-learn</a:t>
            </a:r>
            <a:r>
              <a:rPr lang="en-US" altLang="ko-KR" sz="1200" i="1" kern="1200" dirty="0">
                <a:solidFill>
                  <a:schemeClr val="tx1"/>
                </a:solidFill>
                <a:effectLst/>
                <a:latin typeface="+mn-lt"/>
                <a:ea typeface="+mn-ea"/>
                <a:cs typeface="+mn-cs"/>
              </a:rPr>
              <a:t>)</a:t>
            </a:r>
            <a:br>
              <a:rPr lang="en-US" altLang="ko-KR" sz="1200" i="1" kern="1200" dirty="0">
                <a:solidFill>
                  <a:schemeClr val="tx1"/>
                </a:solidFill>
                <a:effectLst/>
                <a:latin typeface="+mn-lt"/>
                <a:ea typeface="+mn-ea"/>
                <a:cs typeface="+mn-cs"/>
              </a:rPr>
            </a:br>
            <a:endParaRPr lang="en-US" altLang="ko-KR" sz="10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200" dirty="0">
                <a:solidFill>
                  <a:schemeClr val="tx1"/>
                </a:solidFill>
                <a:effectLst/>
                <a:latin typeface="+mn-lt"/>
                <a:ea typeface="+mn-ea"/>
                <a:cs typeface="+mn-cs"/>
              </a:rPr>
              <a:t>(Không bắt buộc) Sử dụng ô trống ở dưới cùng để thực hành các nhu cầu cá nhân của riêng bạn.
</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313</a:t>
            </a:fld>
            <a:endParaRPr lang="ko-KR" altLang="en-US" dirty="0"/>
          </a:p>
        </p:txBody>
      </p:sp>
    </p:spTree>
    <p:extLst>
      <p:ext uri="{BB962C8B-B14F-4D97-AF65-F5344CB8AC3E}">
        <p14:creationId xmlns:p14="http://schemas.microsoft.com/office/powerpoint/2010/main" val="2382152709"/>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x-none"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314</a:t>
            </a:fld>
            <a:endParaRPr lang="ko-KR" altLang="en-US"/>
          </a:p>
        </p:txBody>
      </p:sp>
    </p:spTree>
    <p:extLst>
      <p:ext uri="{BB962C8B-B14F-4D97-AF65-F5344CB8AC3E}">
        <p14:creationId xmlns:p14="http://schemas.microsoft.com/office/powerpoint/2010/main" val="845372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a:t>
            </a:fld>
            <a:endParaRPr lang="ko-KR" altLang="en-US"/>
          </a:p>
        </p:txBody>
      </p:sp>
    </p:spTree>
    <p:extLst>
      <p:ext uri="{BB962C8B-B14F-4D97-AF65-F5344CB8AC3E}">
        <p14:creationId xmlns:p14="http://schemas.microsoft.com/office/powerpoint/2010/main" val="41720694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a:t>
            </a:fld>
            <a:endParaRPr lang="ko-KR" altLang="en-US"/>
          </a:p>
        </p:txBody>
      </p:sp>
    </p:spTree>
    <p:extLst>
      <p:ext uri="{BB962C8B-B14F-4D97-AF65-F5344CB8AC3E}">
        <p14:creationId xmlns:p14="http://schemas.microsoft.com/office/powerpoint/2010/main" val="3742594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a:t>
            </a:fld>
            <a:endParaRPr lang="ko-KR" altLang="en-US"/>
          </a:p>
        </p:txBody>
      </p:sp>
    </p:spTree>
    <p:extLst>
      <p:ext uri="{BB962C8B-B14F-4D97-AF65-F5344CB8AC3E}">
        <p14:creationId xmlns:p14="http://schemas.microsoft.com/office/powerpoint/2010/main" val="4151782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a:t>
            </a:fld>
            <a:endParaRPr lang="ko-KR" altLang="en-US"/>
          </a:p>
        </p:txBody>
      </p:sp>
    </p:spTree>
    <p:extLst>
      <p:ext uri="{BB962C8B-B14F-4D97-AF65-F5344CB8AC3E}">
        <p14:creationId xmlns:p14="http://schemas.microsoft.com/office/powerpoint/2010/main" val="2256820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a:t>
            </a:fld>
            <a:endParaRPr lang="ko-KR" altLang="en-US"/>
          </a:p>
        </p:txBody>
      </p:sp>
    </p:spTree>
    <p:extLst>
      <p:ext uri="{BB962C8B-B14F-4D97-AF65-F5344CB8AC3E}">
        <p14:creationId xmlns:p14="http://schemas.microsoft.com/office/powerpoint/2010/main" val="41553871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a:t>
            </a:fld>
            <a:endParaRPr lang="ko-KR" altLang="en-US"/>
          </a:p>
        </p:txBody>
      </p:sp>
    </p:spTree>
    <p:extLst>
      <p:ext uri="{BB962C8B-B14F-4D97-AF65-F5344CB8AC3E}">
        <p14:creationId xmlns:p14="http://schemas.microsoft.com/office/powerpoint/2010/main" val="592299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a:t>
            </a:fld>
            <a:endParaRPr lang="ko-KR" altLang="en-US"/>
          </a:p>
        </p:txBody>
      </p:sp>
    </p:spTree>
    <p:extLst>
      <p:ext uri="{BB962C8B-B14F-4D97-AF65-F5344CB8AC3E}">
        <p14:creationId xmlns:p14="http://schemas.microsoft.com/office/powerpoint/2010/main" val="39203288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a:t>
            </a:fld>
            <a:endParaRPr lang="ko-KR" altLang="en-US"/>
          </a:p>
        </p:txBody>
      </p:sp>
    </p:spTree>
    <p:extLst>
      <p:ext uri="{BB962C8B-B14F-4D97-AF65-F5344CB8AC3E}">
        <p14:creationId xmlns:p14="http://schemas.microsoft.com/office/powerpoint/2010/main" val="958984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48898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baseline="0" dirty="0"/>
              <a:t>Bởi vì tất cả các chức năng bao gồm các thuật toán trong scikit-learn đều được chuẩn hóa dưới dạng instance -&gt; fit -&gt; predict hoặc transform, nên nó cực kỳ dễ sử dụng</a:t>
            </a:r>
            <a:r>
              <a:rPr lang="en-US" altLang="ko-KR" baseline="0" dirty="0"/>
              <a:t>.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a:t>
            </a:fld>
            <a:endParaRPr lang="ko-KR" altLang="en-US"/>
          </a:p>
        </p:txBody>
      </p:sp>
    </p:spTree>
    <p:extLst>
      <p:ext uri="{BB962C8B-B14F-4D97-AF65-F5344CB8AC3E}">
        <p14:creationId xmlns:p14="http://schemas.microsoft.com/office/powerpoint/2010/main" val="24891227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a:t>
            </a:fld>
            <a:endParaRPr lang="ko-KR" altLang="en-US"/>
          </a:p>
        </p:txBody>
      </p:sp>
    </p:spTree>
    <p:extLst>
      <p:ext uri="{BB962C8B-B14F-4D97-AF65-F5344CB8AC3E}">
        <p14:creationId xmlns:p14="http://schemas.microsoft.com/office/powerpoint/2010/main" val="14314402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a:t>
            </a:fld>
            <a:endParaRPr lang="ko-KR" altLang="en-US"/>
          </a:p>
        </p:txBody>
      </p:sp>
    </p:spTree>
    <p:extLst>
      <p:ext uri="{BB962C8B-B14F-4D97-AF65-F5344CB8AC3E}">
        <p14:creationId xmlns:p14="http://schemas.microsoft.com/office/powerpoint/2010/main" val="41240575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a:t>
            </a:fld>
            <a:endParaRPr lang="ko-KR" altLang="en-US"/>
          </a:p>
        </p:txBody>
      </p:sp>
    </p:spTree>
    <p:extLst>
      <p:ext uri="{BB962C8B-B14F-4D97-AF65-F5344CB8AC3E}">
        <p14:creationId xmlns:p14="http://schemas.microsoft.com/office/powerpoint/2010/main" val="365049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a:t>
            </a:fld>
            <a:endParaRPr lang="ko-KR" altLang="en-US"/>
          </a:p>
        </p:txBody>
      </p:sp>
    </p:spTree>
    <p:extLst>
      <p:ext uri="{BB962C8B-B14F-4D97-AF65-F5344CB8AC3E}">
        <p14:creationId xmlns:p14="http://schemas.microsoft.com/office/powerpoint/2010/main" val="7558954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a:t>
            </a:fld>
            <a:endParaRPr lang="ko-KR" altLang="en-US"/>
          </a:p>
        </p:txBody>
      </p:sp>
    </p:spTree>
    <p:extLst>
      <p:ext uri="{BB962C8B-B14F-4D97-AF65-F5344CB8AC3E}">
        <p14:creationId xmlns:p14="http://schemas.microsoft.com/office/powerpoint/2010/main" val="31859360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a:t>
            </a:fld>
            <a:endParaRPr lang="ko-KR" altLang="en-US"/>
          </a:p>
        </p:txBody>
      </p:sp>
    </p:spTree>
    <p:extLst>
      <p:ext uri="{BB962C8B-B14F-4D97-AF65-F5344CB8AC3E}">
        <p14:creationId xmlns:p14="http://schemas.microsoft.com/office/powerpoint/2010/main" val="17359869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4109687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In general,</a:t>
            </a:r>
            <a:r>
              <a:rPr lang="en-US" altLang="ko-KR" sz="1200" baseline="0" dirty="0">
                <a:solidFill>
                  <a:prstClr val="black">
                    <a:lumMod val="85000"/>
                    <a:lumOff val="15000"/>
                  </a:prstClr>
                </a:solidFill>
                <a:latin typeface="SamsungOne 400" panose="020B0503030303020204" pitchFamily="34" charset="0"/>
                <a:ea typeface="SamsungOne 400" panose="020B0503030303020204" pitchFamily="34" charset="0"/>
              </a:rPr>
              <a:t> k=10.</a:t>
            </a:r>
            <a:endParaRPr lang="ko-KR" altLang="en-US"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a:t>
            </a:fld>
            <a:endParaRPr lang="ko-KR" altLang="en-US"/>
          </a:p>
        </p:txBody>
      </p:sp>
    </p:spTree>
    <p:extLst>
      <p:ext uri="{BB962C8B-B14F-4D97-AF65-F5344CB8AC3E}">
        <p14:creationId xmlns:p14="http://schemas.microsoft.com/office/powerpoint/2010/main" val="28175826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a:t>
            </a:fld>
            <a:endParaRPr lang="ko-KR" altLang="en-US"/>
          </a:p>
        </p:txBody>
      </p:sp>
    </p:spTree>
    <p:extLst>
      <p:ext uri="{BB962C8B-B14F-4D97-AF65-F5344CB8AC3E}">
        <p14:creationId xmlns:p14="http://schemas.microsoft.com/office/powerpoint/2010/main" val="797920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Theo truyền thống, việc ra quyết định dựa trên sự kết hợp "có dây cứng" của các cấu trúc điều khiển.
Ngoài ra, dự đoán truyền thống dựa vào các chức năng "có dây cứng".
Học máy khác nhau ở chỗ không cần "dây cứng".
Học máy dựa trên các mô hình (hoặc thuật toán) khá đơn giản học hỏi từ dữ liệu để đưa ra quyết định và dự đoán.
</a:t>
            </a:r>
            <a:r>
              <a:rPr lang="vi-VN" altLang="ko-KR" b="1" dirty="0"/>
              <a:t>Đấu dây cứng là tạo ra một chức năng vĩnh viễn trong máy tính thông qua mạch được kết nối vĩnh viễn để nó không bị thay đổi bởi phần mềm</a:t>
            </a:r>
            <a:r>
              <a:rPr lang="en-US" altLang="ko-KR" sz="1200" b="1"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a:t>
            </a:fld>
            <a:endParaRPr lang="ko-KR" altLang="en-US"/>
          </a:p>
        </p:txBody>
      </p:sp>
    </p:spTree>
    <p:extLst>
      <p:ext uri="{BB962C8B-B14F-4D97-AF65-F5344CB8AC3E}">
        <p14:creationId xmlns:p14="http://schemas.microsoft.com/office/powerpoint/2010/main" val="4409061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a:t>
            </a:fld>
            <a:endParaRPr lang="ko-KR" altLang="en-US"/>
          </a:p>
        </p:txBody>
      </p:sp>
    </p:spTree>
    <p:extLst>
      <p:ext uri="{BB962C8B-B14F-4D97-AF65-F5344CB8AC3E}">
        <p14:creationId xmlns:p14="http://schemas.microsoft.com/office/powerpoint/2010/main" val="11452537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a:t>
            </a:fld>
            <a:endParaRPr lang="ko-KR" altLang="en-US"/>
          </a:p>
        </p:txBody>
      </p:sp>
    </p:spTree>
    <p:extLst>
      <p:ext uri="{BB962C8B-B14F-4D97-AF65-F5344CB8AC3E}">
        <p14:creationId xmlns:p14="http://schemas.microsoft.com/office/powerpoint/2010/main" val="12095525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52</a:t>
            </a:fld>
            <a:endParaRPr lang="ko-KR" altLang="en-US"/>
          </a:p>
        </p:txBody>
      </p:sp>
    </p:spTree>
    <p:extLst>
      <p:ext uri="{BB962C8B-B14F-4D97-AF65-F5344CB8AC3E}">
        <p14:creationId xmlns:p14="http://schemas.microsoft.com/office/powerpoint/2010/main" val="18068918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Mục đích của việc sử dụng bộ dữ liệu đánh giá là để đo lường khả năng khái quát hóa và cải thiện hiệu suất của mô hình phân tích dựa trên máy học.</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Tuy nhiên, vì nhìn chung khó tìm được dữ liệu đánh giá riêng biệt vừa giống với dữ liệu huấn luyện vừa phù hợp với mục đích, nên Học máy phương pháp được áp dụng bằng cách chia dữ liệu mô hình đã cho thành dữ liệu huấn luyện và dữ liệu đánh giá.</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53</a:t>
            </a:fld>
            <a:endParaRPr lang="ko-KR" altLang="en-US"/>
          </a:p>
        </p:txBody>
      </p:sp>
    </p:spTree>
    <p:extLst>
      <p:ext uri="{BB962C8B-B14F-4D97-AF65-F5344CB8AC3E}">
        <p14:creationId xmlns:p14="http://schemas.microsoft.com/office/powerpoint/2010/main" val="5292344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khái niệm "xác nhận chéo" được giải thích.
Chúng tôi không thể nhấn mạnh đủ rằng việc đánh giá cuối cùng (thử nghiệm) chỉ nên được thực hiện một lần.
Thông thường, Siêu tham số được điều chỉnh trong giai đoạn xác thực chéo</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54</a:t>
            </a:fld>
            <a:endParaRPr lang="ko-KR" altLang="en-US"/>
          </a:p>
        </p:txBody>
      </p:sp>
    </p:spTree>
    <p:extLst>
      <p:ext uri="{BB962C8B-B14F-4D97-AF65-F5344CB8AC3E}">
        <p14:creationId xmlns:p14="http://schemas.microsoft.com/office/powerpoint/2010/main" val="23497267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quy trình từng bước để xác thực chéo được giải thích.</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55</a:t>
            </a:fld>
            <a:endParaRPr lang="ko-KR" altLang="en-US"/>
          </a:p>
        </p:txBody>
      </p:sp>
    </p:spTree>
    <p:extLst>
      <p:ext uri="{BB962C8B-B14F-4D97-AF65-F5344CB8AC3E}">
        <p14:creationId xmlns:p14="http://schemas.microsoft.com/office/powerpoint/2010/main" val="12655171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Phương thức xác thực chéo được sử dụng rộng rãi nhất là cái gọi là "k-fold".
Bộ dữ liệu huấn luyện được phân chia thành k phần bằng nhau. 
Sau đó, chúng ta có thể tuần tự lấy một phần làm tập hợp xác thực và phần còn lại là bộ huấn luyện</a:t>
            </a:r>
            <a:r>
              <a:rPr lang="en-US" altLang="ko-KR" sz="1200" baseline="0" dirty="0">
                <a:latin typeface="Times New Roman" panose="02020603050405020304" pitchFamily="18" charset="0"/>
                <a:cs typeface="Times New Roman" panose="02020603050405020304" pitchFamily="18" charset="0"/>
              </a:rPr>
              <a:t>.</a:t>
            </a:r>
            <a:r>
              <a:rPr lang="en-US" altLang="ko-KR" sz="1200" dirty="0">
                <a:latin typeface="Times New Roman" panose="02020603050405020304" pitchFamily="18" charset="0"/>
                <a:cs typeface="Times New Roman" panose="02020603050405020304" pitchFamily="18" charset="0"/>
              </a:rPr>
              <a:t>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56</a:t>
            </a:fld>
            <a:endParaRPr lang="ko-KR" altLang="en-US"/>
          </a:p>
        </p:txBody>
      </p:sp>
    </p:spTree>
    <p:extLst>
      <p:ext uri="{BB962C8B-B14F-4D97-AF65-F5344CB8AC3E}">
        <p14:creationId xmlns:p14="http://schemas.microsoft.com/office/powerpoint/2010/main" val="17015280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phương thức xác thực chéo "Leave One Out" được giải thích.
Chỉ còn lại một trình quan sát để xác thực</a:t>
            </a:r>
            <a:r>
              <a:rPr lang="en-US" altLang="ko-KR" dirty="0"/>
              <a: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57</a:t>
            </a:fld>
            <a:endParaRPr lang="ko-KR" altLang="en-US"/>
          </a:p>
        </p:txBody>
      </p:sp>
    </p:spTree>
    <p:extLst>
      <p:ext uri="{BB962C8B-B14F-4D97-AF65-F5344CB8AC3E}">
        <p14:creationId xmlns:p14="http://schemas.microsoft.com/office/powerpoint/2010/main" val="30557708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khái niệm "xác nhận chéo" được giải thích.
Chúng tôi không thể nhấn mạnh đủ rằng việc đánh giá cuối cùng (thử nghiệm) chỉ nên được thực hiện một lần.
Thông thường, siêu tham số được điều chỉnh trong giai đoạn xác thực chéo</a:t>
            </a:r>
            <a:r>
              <a:rPr lang="en-US" altLang="ko-KR" dirty="0"/>
              <a: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58</a:t>
            </a:fld>
            <a:endParaRPr lang="ko-KR" altLang="en-US"/>
          </a:p>
        </p:txBody>
      </p:sp>
    </p:spTree>
    <p:extLst>
      <p:ext uri="{BB962C8B-B14F-4D97-AF65-F5344CB8AC3E}">
        <p14:creationId xmlns:p14="http://schemas.microsoft.com/office/powerpoint/2010/main" val="24491474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331391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aseline="0" dirty="0">
                <a:solidFill>
                  <a:prstClr val="black">
                    <a:lumMod val="85000"/>
                    <a:lumOff val="15000"/>
                  </a:prstClr>
                </a:solidFill>
                <a:latin typeface="SamsungOne 400" panose="020B0503030303020204" pitchFamily="34" charset="0"/>
              </a:rPr>
              <a:t>Học máy được phát minh như một tập hợp con của Trí tuệ nhân tạo liên quan đến thuật toán tự học đưa ra dự đoán bằng cách trích xuất kiến ​​thức từ dữ liệu.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aseline="0" dirty="0">
                <a:solidFill>
                  <a:prstClr val="black">
                    <a:lumMod val="85000"/>
                    <a:lumOff val="15000"/>
                  </a:prstClr>
                </a:solidFill>
                <a:latin typeface="SamsungOne 400" panose="020B0503030303020204" pitchFamily="34" charset="0"/>
              </a:rPr>
              <a:t>Vì vậy, lập trình máy tính để máy tính có thể học từ dữ liệu là khoa học.</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sz="1200" baseline="0" dirty="0">
              <a:solidFill>
                <a:prstClr val="black">
                  <a:lumMod val="85000"/>
                  <a:lumOff val="15000"/>
                </a:prstClr>
              </a:solidFill>
              <a:latin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aseline="0" dirty="0">
                <a:solidFill>
                  <a:prstClr val="black">
                    <a:lumMod val="85000"/>
                    <a:lumOff val="15000"/>
                  </a:prstClr>
                </a:solidFill>
                <a:latin typeface="SamsungOne 400" panose="020B0503030303020204" pitchFamily="34" charset="0"/>
              </a:rPr>
              <a:t>Các thuật ngữ phổ biến được tìm thấy trong các định nghĩa là kinh nghiệm, cải thiện hiệu suất và máy tính. Do đó, Học máy đề cập đến một nhiệm vụ lập trình máy tính để cải thiện hiệu suất để các vấn đề có thể được giải quyết bằng cách sử dụng dữ liệu (kinh nghiệm) xảy ra từ một khu vực ứng dụng nhất định.</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a:t>
            </a:fld>
            <a:endParaRPr lang="ko-KR" altLang="en-US"/>
          </a:p>
        </p:txBody>
      </p:sp>
    </p:spTree>
    <p:extLst>
      <p:ext uri="{BB962C8B-B14F-4D97-AF65-F5344CB8AC3E}">
        <p14:creationId xmlns:p14="http://schemas.microsoft.com/office/powerpoint/2010/main" val="29425700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60</a:t>
            </a:fld>
            <a:endParaRPr lang="ko-KR" altLang="en-US"/>
          </a:p>
        </p:txBody>
      </p:sp>
    </p:spTree>
    <p:extLst>
      <p:ext uri="{BB962C8B-B14F-4D97-AF65-F5344CB8AC3E}">
        <p14:creationId xmlns:p14="http://schemas.microsoft.com/office/powerpoint/2010/main" val="3778285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61</a:t>
            </a:fld>
            <a:endParaRPr lang="ko-KR" altLang="en-US"/>
          </a:p>
        </p:txBody>
      </p:sp>
    </p:spTree>
    <p:extLst>
      <p:ext uri="{BB962C8B-B14F-4D97-AF65-F5344CB8AC3E}">
        <p14:creationId xmlns:p14="http://schemas.microsoft.com/office/powerpoint/2010/main" val="15265233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62</a:t>
            </a:fld>
            <a:endParaRPr lang="ko-KR" altLang="en-US"/>
          </a:p>
        </p:txBody>
      </p:sp>
    </p:spTree>
    <p:extLst>
      <p:ext uri="{BB962C8B-B14F-4D97-AF65-F5344CB8AC3E}">
        <p14:creationId xmlns:p14="http://schemas.microsoft.com/office/powerpoint/2010/main" val="33927879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63</a:t>
            </a:fld>
            <a:endParaRPr lang="ko-KR" altLang="en-US"/>
          </a:p>
        </p:txBody>
      </p:sp>
    </p:spTree>
    <p:extLst>
      <p:ext uri="{BB962C8B-B14F-4D97-AF65-F5344CB8AC3E}">
        <p14:creationId xmlns:p14="http://schemas.microsoft.com/office/powerpoint/2010/main" val="25794728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64</a:t>
            </a:fld>
            <a:endParaRPr lang="ko-KR" altLang="en-US"/>
          </a:p>
        </p:txBody>
      </p:sp>
    </p:spTree>
    <p:extLst>
      <p:ext uri="{BB962C8B-B14F-4D97-AF65-F5344CB8AC3E}">
        <p14:creationId xmlns:p14="http://schemas.microsoft.com/office/powerpoint/2010/main" val="31288976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65</a:t>
            </a:fld>
            <a:endParaRPr lang="ko-KR" altLang="en-US"/>
          </a:p>
        </p:txBody>
      </p:sp>
    </p:spTree>
    <p:extLst>
      <p:ext uri="{BB962C8B-B14F-4D97-AF65-F5344CB8AC3E}">
        <p14:creationId xmlns:p14="http://schemas.microsoft.com/office/powerpoint/2010/main" val="14130033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66</a:t>
            </a:fld>
            <a:endParaRPr lang="ko-KR" altLang="en-US"/>
          </a:p>
        </p:txBody>
      </p:sp>
    </p:spTree>
    <p:extLst>
      <p:ext uri="{BB962C8B-B14F-4D97-AF65-F5344CB8AC3E}">
        <p14:creationId xmlns:p14="http://schemas.microsoft.com/office/powerpoint/2010/main" val="40134908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67</a:t>
            </a:fld>
            <a:endParaRPr lang="ko-KR" altLang="en-US"/>
          </a:p>
        </p:txBody>
      </p:sp>
    </p:spTree>
    <p:extLst>
      <p:ext uri="{BB962C8B-B14F-4D97-AF65-F5344CB8AC3E}">
        <p14:creationId xmlns:p14="http://schemas.microsoft.com/office/powerpoint/2010/main" val="5799343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68</a:t>
            </a:fld>
            <a:endParaRPr lang="ko-KR" altLang="en-US"/>
          </a:p>
        </p:txBody>
      </p:sp>
    </p:spTree>
    <p:extLst>
      <p:ext uri="{BB962C8B-B14F-4D97-AF65-F5344CB8AC3E}">
        <p14:creationId xmlns:p14="http://schemas.microsoft.com/office/powerpoint/2010/main" val="31336450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69</a:t>
            </a:fld>
            <a:endParaRPr lang="ko-KR" altLang="en-US"/>
          </a:p>
        </p:txBody>
      </p:sp>
    </p:spTree>
    <p:extLst>
      <p:ext uri="{BB962C8B-B14F-4D97-AF65-F5344CB8AC3E}">
        <p14:creationId xmlns:p14="http://schemas.microsoft.com/office/powerpoint/2010/main" val="3308917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Có các bài toán phân loại và hồi quy.
Trong khi giá trị mục tiêu của một bài toán hồi quy là một số thực, nó là một giá trị phân loại trong một bài toán phân loại. (Hình trên là một vấn đề hồi quy.)
Mục đích của học máy là tìm ra thông số tối ưu để đưa ra dự đoán chính xác.
</a:t>
            </a:r>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a:t>
            </a:fld>
            <a:endParaRPr lang="ko-KR" altLang="en-US"/>
          </a:p>
        </p:txBody>
      </p:sp>
    </p:spTree>
    <p:extLst>
      <p:ext uri="{BB962C8B-B14F-4D97-AF65-F5344CB8AC3E}">
        <p14:creationId xmlns:p14="http://schemas.microsoft.com/office/powerpoint/2010/main" val="19672424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70</a:t>
            </a:fld>
            <a:endParaRPr lang="ko-KR" altLang="en-US"/>
          </a:p>
        </p:txBody>
      </p:sp>
    </p:spTree>
    <p:extLst>
      <p:ext uri="{BB962C8B-B14F-4D97-AF65-F5344CB8AC3E}">
        <p14:creationId xmlns:p14="http://schemas.microsoft.com/office/powerpoint/2010/main" val="4662861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71</a:t>
            </a:fld>
            <a:endParaRPr lang="ko-KR" altLang="en-US"/>
          </a:p>
        </p:txBody>
      </p:sp>
    </p:spTree>
    <p:extLst>
      <p:ext uri="{BB962C8B-B14F-4D97-AF65-F5344CB8AC3E}">
        <p14:creationId xmlns:p14="http://schemas.microsoft.com/office/powerpoint/2010/main" val="31920114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72</a:t>
            </a:fld>
            <a:endParaRPr lang="ko-KR" altLang="en-US"/>
          </a:p>
        </p:txBody>
      </p:sp>
    </p:spTree>
    <p:extLst>
      <p:ext uri="{BB962C8B-B14F-4D97-AF65-F5344CB8AC3E}">
        <p14:creationId xmlns:p14="http://schemas.microsoft.com/office/powerpoint/2010/main" val="27407413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73</a:t>
            </a:fld>
            <a:endParaRPr lang="ko-KR" altLang="en-US"/>
          </a:p>
        </p:txBody>
      </p:sp>
    </p:spTree>
    <p:extLst>
      <p:ext uri="{BB962C8B-B14F-4D97-AF65-F5344CB8AC3E}">
        <p14:creationId xmlns:p14="http://schemas.microsoft.com/office/powerpoint/2010/main" val="5809506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74</a:t>
            </a:fld>
            <a:endParaRPr lang="ko-KR" altLang="en-US"/>
          </a:p>
        </p:txBody>
      </p:sp>
    </p:spTree>
    <p:extLst>
      <p:ext uri="{BB962C8B-B14F-4D97-AF65-F5344CB8AC3E}">
        <p14:creationId xmlns:p14="http://schemas.microsoft.com/office/powerpoint/2010/main" val="6327951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75</a:t>
            </a:fld>
            <a:endParaRPr lang="ko-KR" altLang="en-US"/>
          </a:p>
        </p:txBody>
      </p:sp>
    </p:spTree>
    <p:extLst>
      <p:ext uri="{BB962C8B-B14F-4D97-AF65-F5344CB8AC3E}">
        <p14:creationId xmlns:p14="http://schemas.microsoft.com/office/powerpoint/2010/main" val="20697018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76</a:t>
            </a:fld>
            <a:endParaRPr lang="ko-KR" altLang="en-US"/>
          </a:p>
        </p:txBody>
      </p:sp>
    </p:spTree>
    <p:extLst>
      <p:ext uri="{BB962C8B-B14F-4D97-AF65-F5344CB8AC3E}">
        <p14:creationId xmlns:p14="http://schemas.microsoft.com/office/powerpoint/2010/main" val="23033324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77</a:t>
            </a:fld>
            <a:endParaRPr lang="ko-KR" altLang="en-US"/>
          </a:p>
        </p:txBody>
      </p:sp>
    </p:spTree>
    <p:extLst>
      <p:ext uri="{BB962C8B-B14F-4D97-AF65-F5344CB8AC3E}">
        <p14:creationId xmlns:p14="http://schemas.microsoft.com/office/powerpoint/2010/main" val="7608233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78</a:t>
            </a:fld>
            <a:endParaRPr lang="ko-KR" altLang="en-US"/>
          </a:p>
        </p:txBody>
      </p:sp>
    </p:spTree>
    <p:extLst>
      <p:ext uri="{BB962C8B-B14F-4D97-AF65-F5344CB8AC3E}">
        <p14:creationId xmlns:p14="http://schemas.microsoft.com/office/powerpoint/2010/main" val="11899048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79</a:t>
            </a:fld>
            <a:endParaRPr lang="ko-KR" altLang="en-US"/>
          </a:p>
        </p:txBody>
      </p:sp>
    </p:spTree>
    <p:extLst>
      <p:ext uri="{BB962C8B-B14F-4D97-AF65-F5344CB8AC3E}">
        <p14:creationId xmlns:p14="http://schemas.microsoft.com/office/powerpoint/2010/main" val="2148636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Thông thường, Thống kê cung cấp một phương thức khoa học và có hệ thống để chuyển đổi dữ liệu thành thông tin.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Nhiều phương pháp luận của Học máy dựa trên học tập thống kê.</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Khấu trừ và xác thực là những yếu tố được đặc biệt nhấn mạnh trong Thống kê.</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Nhiều loại phương pháp luận và lý thuyết khác nhau đã được xây dựng để giải thích cách thức dữ liệu đã cho phù hợp với giả thuyết và lý thuyết của nhà nghiên cứu (hoặc giá trị được khấu trừ từ giá trị quan sát dự đoán chính xác như thế nào đối với tham số của dân số thực tế), v.v.</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a:t>
            </a:fld>
            <a:endParaRPr lang="ko-KR" altLang="en-US"/>
          </a:p>
        </p:txBody>
      </p:sp>
    </p:spTree>
    <p:extLst>
      <p:ext uri="{BB962C8B-B14F-4D97-AF65-F5344CB8AC3E}">
        <p14:creationId xmlns:p14="http://schemas.microsoft.com/office/powerpoint/2010/main" val="16513016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80</a:t>
            </a:fld>
            <a:endParaRPr lang="ko-KR" altLang="en-US"/>
          </a:p>
        </p:txBody>
      </p:sp>
    </p:spTree>
    <p:extLst>
      <p:ext uri="{BB962C8B-B14F-4D97-AF65-F5344CB8AC3E}">
        <p14:creationId xmlns:p14="http://schemas.microsoft.com/office/powerpoint/2010/main" val="42194006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81</a:t>
            </a:fld>
            <a:endParaRPr lang="ko-KR" altLang="en-US"/>
          </a:p>
        </p:txBody>
      </p:sp>
    </p:spTree>
    <p:extLst>
      <p:ext uri="{BB962C8B-B14F-4D97-AF65-F5344CB8AC3E}">
        <p14:creationId xmlns:p14="http://schemas.microsoft.com/office/powerpoint/2010/main" val="12528559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82</a:t>
            </a:fld>
            <a:endParaRPr lang="ko-KR" altLang="en-US"/>
          </a:p>
        </p:txBody>
      </p:sp>
    </p:spTree>
    <p:extLst>
      <p:ext uri="{BB962C8B-B14F-4D97-AF65-F5344CB8AC3E}">
        <p14:creationId xmlns:p14="http://schemas.microsoft.com/office/powerpoint/2010/main" val="5410773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83</a:t>
            </a:fld>
            <a:endParaRPr lang="ko-KR" altLang="en-US"/>
          </a:p>
        </p:txBody>
      </p:sp>
    </p:spTree>
    <p:extLst>
      <p:ext uri="{BB962C8B-B14F-4D97-AF65-F5344CB8AC3E}">
        <p14:creationId xmlns:p14="http://schemas.microsoft.com/office/powerpoint/2010/main" val="33589563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84</a:t>
            </a:fld>
            <a:endParaRPr lang="ko-KR" altLang="en-US"/>
          </a:p>
        </p:txBody>
      </p:sp>
    </p:spTree>
    <p:extLst>
      <p:ext uri="{BB962C8B-B14F-4D97-AF65-F5344CB8AC3E}">
        <p14:creationId xmlns:p14="http://schemas.microsoft.com/office/powerpoint/2010/main" val="20193148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85</a:t>
            </a:fld>
            <a:endParaRPr lang="ko-KR" altLang="en-US"/>
          </a:p>
        </p:txBody>
      </p:sp>
    </p:spTree>
    <p:extLst>
      <p:ext uri="{BB962C8B-B14F-4D97-AF65-F5344CB8AC3E}">
        <p14:creationId xmlns:p14="http://schemas.microsoft.com/office/powerpoint/2010/main" val="34993704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86</a:t>
            </a:fld>
            <a:endParaRPr lang="ko-KR" altLang="en-US"/>
          </a:p>
        </p:txBody>
      </p:sp>
    </p:spTree>
    <p:extLst>
      <p:ext uri="{BB962C8B-B14F-4D97-AF65-F5344CB8AC3E}">
        <p14:creationId xmlns:p14="http://schemas.microsoft.com/office/powerpoint/2010/main" val="18644315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87</a:t>
            </a:fld>
            <a:endParaRPr lang="ko-KR" altLang="en-US"/>
          </a:p>
        </p:txBody>
      </p:sp>
    </p:spTree>
    <p:extLst>
      <p:ext uri="{BB962C8B-B14F-4D97-AF65-F5344CB8AC3E}">
        <p14:creationId xmlns:p14="http://schemas.microsoft.com/office/powerpoint/2010/main" val="9077105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88</a:t>
            </a:fld>
            <a:endParaRPr lang="ko-KR" altLang="en-US"/>
          </a:p>
        </p:txBody>
      </p:sp>
    </p:spTree>
    <p:extLst>
      <p:ext uri="{BB962C8B-B14F-4D97-AF65-F5344CB8AC3E}">
        <p14:creationId xmlns:p14="http://schemas.microsoft.com/office/powerpoint/2010/main" val="34423062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89</a:t>
            </a:fld>
            <a:endParaRPr lang="ko-KR" altLang="en-US"/>
          </a:p>
        </p:txBody>
      </p:sp>
    </p:spTree>
    <p:extLst>
      <p:ext uri="{BB962C8B-B14F-4D97-AF65-F5344CB8AC3E}">
        <p14:creationId xmlns:p14="http://schemas.microsoft.com/office/powerpoint/2010/main" val="1480890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Học máy có liên quan sâu sắc đến Khai phá dữ liệu sao cho nó trích xuất các quy tắc hữu ích, biểu thức tri thức hoặc tiêu chí quyết định từ dữ liệu.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Trong khi Khai phá dữ liệu là một quá trình tìm kiếm một quy tắc hoặc mẫu quan trọng một cách có hệ thống và tự động và trí tuệ hóa nó trong dữ liệu lưu trữ lớn, thì Học máy là một công nghệ bao gồm nghiên cứu và thiết lập quy trình thuật toán trong đó chương trình máy tính học dữ liệu đầu vào cho đưa ra dự đoán và cải thiện hiệu suất dự đoán của chính nó.</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a:t>
            </a:fld>
            <a:endParaRPr lang="ko-KR" altLang="en-US"/>
          </a:p>
        </p:txBody>
      </p:sp>
    </p:spTree>
    <p:extLst>
      <p:ext uri="{BB962C8B-B14F-4D97-AF65-F5344CB8AC3E}">
        <p14:creationId xmlns:p14="http://schemas.microsoft.com/office/powerpoint/2010/main" val="905183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90</a:t>
            </a:fld>
            <a:endParaRPr lang="ko-KR" altLang="en-US"/>
          </a:p>
        </p:txBody>
      </p:sp>
    </p:spTree>
    <p:extLst>
      <p:ext uri="{BB962C8B-B14F-4D97-AF65-F5344CB8AC3E}">
        <p14:creationId xmlns:p14="http://schemas.microsoft.com/office/powerpoint/2010/main" val="11127938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91</a:t>
            </a:fld>
            <a:endParaRPr lang="ko-KR" altLang="en-US"/>
          </a:p>
        </p:txBody>
      </p:sp>
    </p:spTree>
    <p:extLst>
      <p:ext uri="{BB962C8B-B14F-4D97-AF65-F5344CB8AC3E}">
        <p14:creationId xmlns:p14="http://schemas.microsoft.com/office/powerpoint/2010/main" val="280407028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92</a:t>
            </a:fld>
            <a:endParaRPr lang="ko-KR" altLang="en-US"/>
          </a:p>
        </p:txBody>
      </p:sp>
    </p:spTree>
    <p:extLst>
      <p:ext uri="{BB962C8B-B14F-4D97-AF65-F5344CB8AC3E}">
        <p14:creationId xmlns:p14="http://schemas.microsoft.com/office/powerpoint/2010/main" val="16384621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93</a:t>
            </a:fld>
            <a:endParaRPr lang="ko-KR" altLang="en-US"/>
          </a:p>
        </p:txBody>
      </p:sp>
    </p:spTree>
    <p:extLst>
      <p:ext uri="{BB962C8B-B14F-4D97-AF65-F5344CB8AC3E}">
        <p14:creationId xmlns:p14="http://schemas.microsoft.com/office/powerpoint/2010/main" val="35629107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94</a:t>
            </a:fld>
            <a:endParaRPr lang="ko-KR" altLang="en-US"/>
          </a:p>
        </p:txBody>
      </p:sp>
    </p:spTree>
    <p:extLst>
      <p:ext uri="{BB962C8B-B14F-4D97-AF65-F5344CB8AC3E}">
        <p14:creationId xmlns:p14="http://schemas.microsoft.com/office/powerpoint/2010/main" val="13598399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95</a:t>
            </a:fld>
            <a:endParaRPr lang="ko-KR" altLang="en-US"/>
          </a:p>
        </p:txBody>
      </p:sp>
    </p:spTree>
    <p:extLst>
      <p:ext uri="{BB962C8B-B14F-4D97-AF65-F5344CB8AC3E}">
        <p14:creationId xmlns:p14="http://schemas.microsoft.com/office/powerpoint/2010/main" val="371761485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96</a:t>
            </a:fld>
            <a:endParaRPr lang="ko-KR" altLang="en-US"/>
          </a:p>
        </p:txBody>
      </p:sp>
    </p:spTree>
    <p:extLst>
      <p:ext uri="{BB962C8B-B14F-4D97-AF65-F5344CB8AC3E}">
        <p14:creationId xmlns:p14="http://schemas.microsoft.com/office/powerpoint/2010/main" val="28439896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97</a:t>
            </a:fld>
            <a:endParaRPr lang="ko-KR" altLang="en-US"/>
          </a:p>
        </p:txBody>
      </p:sp>
    </p:spTree>
    <p:extLst>
      <p:ext uri="{BB962C8B-B14F-4D97-AF65-F5344CB8AC3E}">
        <p14:creationId xmlns:p14="http://schemas.microsoft.com/office/powerpoint/2010/main" val="19234599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98</a:t>
            </a:fld>
            <a:endParaRPr lang="ko-KR" altLang="en-US"/>
          </a:p>
        </p:txBody>
      </p:sp>
    </p:spTree>
    <p:extLst>
      <p:ext uri="{BB962C8B-B14F-4D97-AF65-F5344CB8AC3E}">
        <p14:creationId xmlns:p14="http://schemas.microsoft.com/office/powerpoint/2010/main" val="201319624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99</a:t>
            </a:fld>
            <a:endParaRPr lang="ko-KR" altLang="en-US"/>
          </a:p>
        </p:txBody>
      </p:sp>
    </p:spTree>
    <p:extLst>
      <p:ext uri="{BB962C8B-B14F-4D97-AF65-F5344CB8AC3E}">
        <p14:creationId xmlns:p14="http://schemas.microsoft.com/office/powerpoint/2010/main" val="2115857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6"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vi-VN"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5.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máy</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1 –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có</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giám</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sát</a:t>
            </a:r>
            <a:endParaRPr lang="ko-KR" altLang="en-US" sz="900" dirty="0">
              <a:solidFill>
                <a:schemeClr val="bg1">
                  <a:lumMod val="50000"/>
                </a:schemeClr>
              </a:solidFill>
              <a:latin typeface="iCiel Samsung Sharp Sans Medium" pitchFamily="2" charset="0"/>
              <a:ea typeface="Samsung Sharp Sans Medium" pitchFamily="2" charset="0"/>
              <a:cs typeface="iCiel Samsung Sharp Sans Medium" pitchFamily="2" charset="0"/>
            </a:endParaRPr>
          </a:p>
        </p:txBody>
      </p:sp>
    </p:spTree>
    <p:extLst>
      <p:ext uri="{BB962C8B-B14F-4D97-AF65-F5344CB8AC3E}">
        <p14:creationId xmlns:p14="http://schemas.microsoft.com/office/powerpoint/2010/main" val="1192416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2022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2376301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726668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682822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a16="http://schemas.microsoft.com/office/drawing/2014/main" id="{1B2B22C2-BBD9-4044-B049-D10CDF14FDE6}"/>
              </a:ext>
            </a:extLst>
          </p:cNvPr>
          <p:cNvSpPr txBox="1">
            <a:spLocks/>
          </p:cNvSpPr>
          <p:nvPr userDrawn="1"/>
        </p:nvSpPr>
        <p:spPr>
          <a:xfrm>
            <a:off x="5901205" y="6347711"/>
            <a:ext cx="2856551"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vi-VN" altLang="ko-KR" sz="11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11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5. </a:t>
            </a:r>
            <a:r>
              <a:rPr lang="en-US" altLang="ko-KR" sz="11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11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11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máy</a:t>
            </a:r>
            <a:r>
              <a:rPr lang="en-US" altLang="ko-KR" sz="11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1 – </a:t>
            </a:r>
            <a:r>
              <a:rPr lang="en-US" altLang="ko-KR" sz="11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11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11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có</a:t>
            </a:r>
            <a:r>
              <a:rPr lang="en-US" altLang="ko-KR" sz="11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11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giám</a:t>
            </a:r>
            <a:r>
              <a:rPr lang="en-US" altLang="ko-KR" sz="11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11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sát</a:t>
            </a:r>
            <a:endParaRPr lang="ko-KR" altLang="en-US" sz="1100" dirty="0">
              <a:solidFill>
                <a:schemeClr val="bg1">
                  <a:lumMod val="50000"/>
                </a:schemeClr>
              </a:solidFill>
              <a:latin typeface="iCiel Samsung Sharp Sans Medium" pitchFamily="2" charset="0"/>
              <a:ea typeface="Samsung Sharp Sans Medium" pitchFamily="2" charset="0"/>
              <a:cs typeface="iCiel Samsung Sharp Sans Medium" pitchFamily="2" charset="0"/>
            </a:endParaRPr>
          </a:p>
        </p:txBody>
      </p:sp>
      <p:sp>
        <p:nvSpPr>
          <p:cNvPr id="3" name="슬라이드 번호 개체 틀 15">
            <a:extLst>
              <a:ext uri="{FF2B5EF4-FFF2-40B4-BE49-F238E27FC236}">
                <a16:creationId xmlns:a16="http://schemas.microsoft.com/office/drawing/2014/main" id="{8C6D6C91-60C1-41CF-B03F-1735A6A41637}"/>
              </a:ext>
            </a:extLst>
          </p:cNvPr>
          <p:cNvSpPr txBox="1">
            <a:spLocks/>
          </p:cNvSpPr>
          <p:nvPr userDrawn="1"/>
        </p:nvSpPr>
        <p:spPr>
          <a:xfrm>
            <a:off x="8805867" y="6347726"/>
            <a:ext cx="538163"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/44</a:t>
            </a:r>
          </a:p>
        </p:txBody>
      </p:sp>
    </p:spTree>
    <p:extLst>
      <p:ext uri="{BB962C8B-B14F-4D97-AF65-F5344CB8AC3E}">
        <p14:creationId xmlns:p14="http://schemas.microsoft.com/office/powerpoint/2010/main" val="1619975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vi-VN"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5.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máy</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1 –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có</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giám</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sát</a:t>
            </a:r>
            <a:endParaRPr lang="ko-KR" altLang="en-US" sz="900" dirty="0">
              <a:solidFill>
                <a:schemeClr val="bg1">
                  <a:lumMod val="50000"/>
                </a:schemeClr>
              </a:solidFill>
              <a:latin typeface="iCiel Samsung Sharp Sans Medium" pitchFamily="2" charset="0"/>
              <a:ea typeface="Samsung Sharp Sans Medium" pitchFamily="2" charset="0"/>
              <a:cs typeface="iCiel Samsung Sharp Sans Medium" pitchFamily="2" charset="0"/>
            </a:endParaRPr>
          </a:p>
        </p:txBody>
      </p:sp>
    </p:spTree>
    <p:extLst>
      <p:ext uri="{BB962C8B-B14F-4D97-AF65-F5344CB8AC3E}">
        <p14:creationId xmlns:p14="http://schemas.microsoft.com/office/powerpoint/2010/main" val="3252172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593210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Tree>
    <p:extLst>
      <p:ext uri="{BB962C8B-B14F-4D97-AF65-F5344CB8AC3E}">
        <p14:creationId xmlns:p14="http://schemas.microsoft.com/office/powerpoint/2010/main" val="340868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vi-VN"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5.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máy</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1 –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có</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giám</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sát</a:t>
            </a:r>
            <a:endParaRPr lang="ko-KR" altLang="en-US" sz="900" dirty="0">
              <a:solidFill>
                <a:schemeClr val="bg1">
                  <a:lumMod val="50000"/>
                </a:schemeClr>
              </a:solidFill>
              <a:latin typeface="iCiel Samsung Sharp Sans Medium" pitchFamily="2" charset="0"/>
              <a:ea typeface="Samsung Sharp Sans Medium" pitchFamily="2" charset="0"/>
              <a:cs typeface="iCiel Samsung Sharp Sans Medium" pitchFamily="2" charset="0"/>
            </a:endParaRPr>
          </a:p>
        </p:txBody>
      </p:sp>
    </p:spTree>
    <p:extLst>
      <p:ext uri="{BB962C8B-B14F-4D97-AF65-F5344CB8AC3E}">
        <p14:creationId xmlns:p14="http://schemas.microsoft.com/office/powerpoint/2010/main" val="971237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vi-VN"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5.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máy</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1 –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có</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giám</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sát</a:t>
            </a:r>
            <a:endParaRPr lang="ko-KR" altLang="en-US" sz="900" dirty="0">
              <a:solidFill>
                <a:schemeClr val="bg1">
                  <a:lumMod val="50000"/>
                </a:schemeClr>
              </a:solidFill>
              <a:latin typeface="iCiel Samsung Sharp Sans Medium" pitchFamily="2" charset="0"/>
              <a:ea typeface="Samsung Sharp Sans Medium" pitchFamily="2" charset="0"/>
              <a:cs typeface="iCiel Samsung Sharp Sans Medium" pitchFamily="2" charset="0"/>
            </a:endParaRPr>
          </a:p>
        </p:txBody>
      </p:sp>
    </p:spTree>
    <p:extLst>
      <p:ext uri="{BB962C8B-B14F-4D97-AF65-F5344CB8AC3E}">
        <p14:creationId xmlns:p14="http://schemas.microsoft.com/office/powerpoint/2010/main" val="2163853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grpSp>
        <p:nvGrpSpPr>
          <p:cNvPr id="3" name="그룹 2">
            <a:extLst>
              <a:ext uri="{FF2B5EF4-FFF2-40B4-BE49-F238E27FC236}">
                <a16:creationId xmlns:a16="http://schemas.microsoft.com/office/drawing/2014/main" id="{423B230F-BF07-4420-8C5E-EAE4EFC61AF1}"/>
              </a:ext>
            </a:extLst>
          </p:cNvPr>
          <p:cNvGrpSpPr/>
          <p:nvPr userDrawn="1"/>
        </p:nvGrpSpPr>
        <p:grpSpPr>
          <a:xfrm>
            <a:off x="0" y="1"/>
            <a:ext cx="9902825" cy="999802"/>
            <a:chOff x="0" y="1"/>
            <a:chExt cx="9906000" cy="999802"/>
          </a:xfrm>
        </p:grpSpPr>
        <p:sp>
          <p:nvSpPr>
            <p:cNvPr id="10" name="직사각형 9">
              <a:extLst>
                <a:ext uri="{FF2B5EF4-FFF2-40B4-BE49-F238E27FC236}">
                  <a16:creationId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8" name="직사각형 7">
              <a:extLst>
                <a:ext uri="{FF2B5EF4-FFF2-40B4-BE49-F238E27FC236}">
                  <a16:creationId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6" name="그룹 15">
            <a:extLst>
              <a:ext uri="{FF2B5EF4-FFF2-40B4-BE49-F238E27FC236}">
                <a16:creationId xmlns:a16="http://schemas.microsoft.com/office/drawing/2014/main" id="{1AD70F94-445E-41A7-8574-B25CBA89D8C1}"/>
              </a:ext>
            </a:extLst>
          </p:cNvPr>
          <p:cNvGrpSpPr/>
          <p:nvPr userDrawn="1"/>
        </p:nvGrpSpPr>
        <p:grpSpPr>
          <a:xfrm>
            <a:off x="449855" y="1251376"/>
            <a:ext cx="9015111" cy="4993976"/>
            <a:chOff x="578678" y="1436154"/>
            <a:chExt cx="8748000" cy="4993976"/>
          </a:xfrm>
          <a:solidFill>
            <a:srgbClr val="ECEFF6"/>
          </a:solidFill>
        </p:grpSpPr>
        <p:sp>
          <p:nvSpPr>
            <p:cNvPr id="17" name="직사각형 16">
              <a:extLst>
                <a:ext uri="{FF2B5EF4-FFF2-40B4-BE49-F238E27FC236}">
                  <a16:creationId xmlns:a16="http://schemas.microsoft.com/office/drawing/2014/main"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8" name="직사각형 17">
              <a:extLst>
                <a:ext uri="{FF2B5EF4-FFF2-40B4-BE49-F238E27FC236}">
                  <a16:creationId xmlns:a16="http://schemas.microsoft.com/office/drawing/2014/main"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9" name="직사각형 18">
              <a:extLst>
                <a:ext uri="{FF2B5EF4-FFF2-40B4-BE49-F238E27FC236}">
                  <a16:creationId xmlns:a16="http://schemas.microsoft.com/office/drawing/2014/main"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iCiel Samsung Sharp Sans Regula" pitchFamily="2" charset="0"/>
                  <a:ea typeface="iCiel Samsung Sharp Sans Regula" pitchFamily="2" charset="0"/>
                  <a:cs typeface="iCiel Samsung Sharp Sans Regula" pitchFamily="2" charset="0"/>
                </a:rPr>
                <a:t>Q1.</a:t>
              </a:r>
            </a:p>
          </p:txBody>
        </p:sp>
      </p:grpSp>
      <p:sp>
        <p:nvSpPr>
          <p:cNvPr id="20"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vi-VN"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5.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máy</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1 –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có</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giám</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sát</a:t>
            </a:r>
            <a:endParaRPr lang="ko-KR" altLang="en-US" sz="900" dirty="0">
              <a:solidFill>
                <a:schemeClr val="bg1">
                  <a:lumMod val="50000"/>
                </a:schemeClr>
              </a:solidFill>
              <a:latin typeface="iCiel Samsung Sharp Sans Medium" pitchFamily="2" charset="0"/>
              <a:ea typeface="Samsung Sharp Sans Medium" pitchFamily="2" charset="0"/>
              <a:cs typeface="iCiel Samsung Sharp Sans Medium" pitchFamily="2" charset="0"/>
            </a:endParaRPr>
          </a:p>
        </p:txBody>
      </p:sp>
    </p:spTree>
    <p:extLst>
      <p:ext uri="{BB962C8B-B14F-4D97-AF65-F5344CB8AC3E}">
        <p14:creationId xmlns:p14="http://schemas.microsoft.com/office/powerpoint/2010/main" val="69602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a16="http://schemas.microsoft.com/office/drawing/2014/main"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3" name="직사각형 52">
              <a:extLst>
                <a:ext uri="{FF2B5EF4-FFF2-40B4-BE49-F238E27FC236}">
                  <a16:creationId xmlns:a16="http://schemas.microsoft.com/office/drawing/2014/main"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4" name="이등변 삼각형 53">
              <a:extLst>
                <a:ext uri="{FF2B5EF4-FFF2-40B4-BE49-F238E27FC236}">
                  <a16:creationId xmlns:a16="http://schemas.microsoft.com/office/drawing/2014/main"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grpSp>
        <p:nvGrpSpPr>
          <p:cNvPr id="8" name="그룹 7">
            <a:extLst>
              <a:ext uri="{FF2B5EF4-FFF2-40B4-BE49-F238E27FC236}">
                <a16:creationId xmlns:a16="http://schemas.microsoft.com/office/drawing/2014/main"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5" name="그룹 34">
              <a:extLst>
                <a:ext uri="{FF2B5EF4-FFF2-40B4-BE49-F238E27FC236}">
                  <a16:creationId xmlns:a16="http://schemas.microsoft.com/office/drawing/2014/main"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iCiel Samsung Sharp Sans Regula" pitchFamily="2" charset="0"/>
                  <a:ea typeface="iCiel Samsung Sharp Sans Regula" pitchFamily="2" charset="0"/>
                  <a:cs typeface="iCiel Samsung Sharp Sans Regula" pitchFamily="2" charset="0"/>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3"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vi-VN"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5.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máy</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1 –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có</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giám</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sát</a:t>
            </a:r>
            <a:endParaRPr lang="ko-KR" altLang="en-US" sz="900" dirty="0">
              <a:solidFill>
                <a:schemeClr val="bg1">
                  <a:lumMod val="50000"/>
                </a:schemeClr>
              </a:solidFill>
              <a:latin typeface="iCiel Samsung Sharp Sans Medium" pitchFamily="2" charset="0"/>
              <a:ea typeface="Samsung Sharp Sans Medium" pitchFamily="2" charset="0"/>
              <a:cs typeface="iCiel Samsung Sharp Sans Medium" pitchFamily="2" charset="0"/>
            </a:endParaRPr>
          </a:p>
        </p:txBody>
      </p:sp>
    </p:spTree>
    <p:extLst>
      <p:ext uri="{BB962C8B-B14F-4D97-AF65-F5344CB8AC3E}">
        <p14:creationId xmlns:p14="http://schemas.microsoft.com/office/powerpoint/2010/main" val="1257613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grpSp>
        <p:nvGrpSpPr>
          <p:cNvPr id="7" name="그룹 6">
            <a:extLst>
              <a:ext uri="{FF2B5EF4-FFF2-40B4-BE49-F238E27FC236}">
                <a16:creationId xmlns:a16="http://schemas.microsoft.com/office/drawing/2014/main"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a16="http://schemas.microsoft.com/office/drawing/2014/main"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a:t>
                  </a:r>
                  <a:r>
                    <a:rPr lang="en-US" altLang="ko-KR" sz="1300" dirty="0" err="1">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của</a:t>
                  </a: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 </a:t>
                  </a:r>
                  <a:r>
                    <a:rPr lang="en-US" altLang="ko-KR" sz="1300" dirty="0" err="1">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lớp</a:t>
                  </a: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 to learn new concepts. Collaborative learning is distinct from projects where students “divide and conquer.” When students divide the work, each is responsible for only part of the problem solving and there are very limited </a:t>
                  </a:r>
                  <a:r>
                    <a:rPr lang="en-US" altLang="ko-KR" sz="1300" dirty="0" err="1">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opportBàiies</a:t>
                  </a: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400" panose="020B0503030303020204" pitchFamily="34" charset="0"/>
                </a:endParaRPr>
              </a:p>
            </p:txBody>
          </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iCiel Samsung Sharp Sans Regula" pitchFamily="2" charset="0"/>
                    <a:ea typeface="iCiel Samsung Sharp Sans Regula" pitchFamily="2" charset="0"/>
                    <a:cs typeface="iCiel Samsung Sharp Sans Regula" pitchFamily="2" charset="0"/>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vi-VN"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5.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máy</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1 –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có</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giám</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sát</a:t>
            </a:r>
            <a:endParaRPr lang="ko-KR" altLang="en-US" sz="900" dirty="0">
              <a:solidFill>
                <a:schemeClr val="bg1">
                  <a:lumMod val="50000"/>
                </a:schemeClr>
              </a:solidFill>
              <a:latin typeface="iCiel Samsung Sharp Sans Medium" pitchFamily="2" charset="0"/>
              <a:ea typeface="Samsung Sharp Sans Medium" pitchFamily="2" charset="0"/>
              <a:cs typeface="iCiel Samsung Sharp Sans Medium" pitchFamily="2" charset="0"/>
            </a:endParaRPr>
          </a:p>
        </p:txBody>
      </p:sp>
    </p:spTree>
    <p:extLst>
      <p:ext uri="{BB962C8B-B14F-4D97-AF65-F5344CB8AC3E}">
        <p14:creationId xmlns:p14="http://schemas.microsoft.com/office/powerpoint/2010/main" val="105139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 name="직사각형 4">
            <a:extLst>
              <a:ext uri="{FF2B5EF4-FFF2-40B4-BE49-F238E27FC236}">
                <a16:creationId xmlns:a16="http://schemas.microsoft.com/office/drawing/2014/main"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iCiel Samsung Sharp Sans Regula" pitchFamily="2" charset="0"/>
                <a:ea typeface="iCiel Samsung Sharp Sans Regula" pitchFamily="2" charset="0"/>
                <a:cs typeface="iCiel Samsung Sharp Sans Regula" pitchFamily="2" charset="0"/>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a16="http://schemas.microsoft.com/office/drawing/2014/main"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grpSp>
        <p:nvGrpSpPr>
          <p:cNvPr id="27" name="그룹 26">
            <a:extLst>
              <a:ext uri="{FF2B5EF4-FFF2-40B4-BE49-F238E27FC236}">
                <a16:creationId xmlns:a16="http://schemas.microsoft.com/office/drawing/2014/main"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13"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vi-VN"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5.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máy</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1 –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có</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giám</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sát</a:t>
            </a:r>
            <a:endParaRPr lang="ko-KR" altLang="en-US" sz="900" dirty="0">
              <a:solidFill>
                <a:schemeClr val="bg1">
                  <a:lumMod val="50000"/>
                </a:schemeClr>
              </a:solidFill>
              <a:latin typeface="iCiel Samsung Sharp Sans Medium" pitchFamily="2" charset="0"/>
              <a:ea typeface="Samsung Sharp Sans Medium" pitchFamily="2" charset="0"/>
              <a:cs typeface="iCiel Samsung Sharp Sans Medium" pitchFamily="2" charset="0"/>
            </a:endParaRPr>
          </a:p>
        </p:txBody>
      </p:sp>
    </p:spTree>
    <p:extLst>
      <p:ext uri="{BB962C8B-B14F-4D97-AF65-F5344CB8AC3E}">
        <p14:creationId xmlns:p14="http://schemas.microsoft.com/office/powerpoint/2010/main" val="18517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vi-VN"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5.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máy</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1 –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có</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giám</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sát</a:t>
            </a:r>
            <a:endParaRPr lang="ko-KR" altLang="en-US" sz="900" dirty="0">
              <a:solidFill>
                <a:schemeClr val="bg1">
                  <a:lumMod val="50000"/>
                </a:schemeClr>
              </a:solidFill>
              <a:latin typeface="iCiel Samsung Sharp Sans Medium" pitchFamily="2" charset="0"/>
              <a:ea typeface="Samsung Sharp Sans Medium" pitchFamily="2" charset="0"/>
              <a:cs typeface="iCiel Samsung Sharp Sans Medium" pitchFamily="2" charset="0"/>
            </a:endParaRPr>
          </a:p>
        </p:txBody>
      </p:sp>
    </p:spTree>
    <p:extLst>
      <p:ext uri="{BB962C8B-B14F-4D97-AF65-F5344CB8AC3E}">
        <p14:creationId xmlns:p14="http://schemas.microsoft.com/office/powerpoint/2010/main" val="89549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22827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7" r:id="rId14"/>
    <p:sldLayoutId id="2147483731" r:id="rId15"/>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1.png"/><Relationship Id="rId2" Type="http://schemas.openxmlformats.org/officeDocument/2006/relationships/notesSlide" Target="../notesSlides/notesSlide100.xml"/><Relationship Id="rId1" Type="http://schemas.openxmlformats.org/officeDocument/2006/relationships/slideLayout" Target="../slideLayouts/slideLayout14.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1.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1.png"/><Relationship Id="rId4" Type="http://schemas.openxmlformats.org/officeDocument/2006/relationships/image" Target="../media/image100.png"/></Relationships>
</file>

<file path=ppt/slides/_rels/slide10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2.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4.png"/><Relationship Id="rId4" Type="http://schemas.openxmlformats.org/officeDocument/2006/relationships/image" Target="../media/image103.png"/></Relationships>
</file>

<file path=ppt/slides/_rels/slide1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5.xml"/><Relationship Id="rId1" Type="http://schemas.openxmlformats.org/officeDocument/2006/relationships/slideLayout" Target="../slideLayouts/slideLayout14.xml"/><Relationship Id="rId5" Type="http://schemas.openxmlformats.org/officeDocument/2006/relationships/image" Target="../media/image106.png"/><Relationship Id="rId4" Type="http://schemas.openxmlformats.org/officeDocument/2006/relationships/image" Target="../media/image27.png"/></Relationships>
</file>

<file path=ppt/slides/_rels/slide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6.xml"/><Relationship Id="rId1" Type="http://schemas.openxmlformats.org/officeDocument/2006/relationships/slideLayout" Target="../slideLayouts/slideLayout14.xml"/><Relationship Id="rId4" Type="http://schemas.openxmlformats.org/officeDocument/2006/relationships/image" Target="../media/image107.png"/></Relationships>
</file>

<file path=ppt/slides/_rels/slide1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7.xml"/><Relationship Id="rId1" Type="http://schemas.openxmlformats.org/officeDocument/2006/relationships/slideLayout" Target="../slideLayouts/slideLayout14.xml"/><Relationship Id="rId4" Type="http://schemas.openxmlformats.org/officeDocument/2006/relationships/image" Target="../media/image108.png"/></Relationships>
</file>

<file path=ppt/slides/_rels/slide10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8.xml"/><Relationship Id="rId1" Type="http://schemas.openxmlformats.org/officeDocument/2006/relationships/slideLayout" Target="../slideLayouts/slideLayout14.xml"/><Relationship Id="rId4" Type="http://schemas.openxmlformats.org/officeDocument/2006/relationships/image" Target="../media/image109.png"/></Relationships>
</file>

<file path=ppt/slides/_rels/slide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9.xml"/><Relationship Id="rId1" Type="http://schemas.openxmlformats.org/officeDocument/2006/relationships/slideLayout" Target="../slideLayouts/slideLayout14.xml"/><Relationship Id="rId4" Type="http://schemas.openxmlformats.org/officeDocument/2006/relationships/image" Target="../media/image1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0.xml"/><Relationship Id="rId1" Type="http://schemas.openxmlformats.org/officeDocument/2006/relationships/slideLayout" Target="../slideLayouts/slideLayout14.xml"/><Relationship Id="rId4" Type="http://schemas.openxmlformats.org/officeDocument/2006/relationships/image" Target="../media/image111.png"/></Relationships>
</file>

<file path=ppt/slides/_rels/slide1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1.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3.xml"/><Relationship Id="rId1" Type="http://schemas.openxmlformats.org/officeDocument/2006/relationships/slideLayout" Target="../slideLayouts/slideLayout14.xml"/><Relationship Id="rId5" Type="http://schemas.openxmlformats.org/officeDocument/2006/relationships/image" Target="../media/image1110.png"/><Relationship Id="rId4" Type="http://schemas.openxmlformats.org/officeDocument/2006/relationships/image" Target="../media/image1100.png"/></Relationships>
</file>

<file path=ppt/slides/_rels/slide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4.xml"/><Relationship Id="rId1" Type="http://schemas.openxmlformats.org/officeDocument/2006/relationships/slideLayout" Target="../slideLayouts/slideLayout14.xml"/><Relationship Id="rId4" Type="http://schemas.openxmlformats.org/officeDocument/2006/relationships/image" Target="../media/image113.png"/></Relationships>
</file>

<file path=ppt/slides/_rels/slide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5.xml"/><Relationship Id="rId1" Type="http://schemas.openxmlformats.org/officeDocument/2006/relationships/slideLayout" Target="../slideLayouts/slideLayout14.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6.xml"/><Relationship Id="rId1" Type="http://schemas.openxmlformats.org/officeDocument/2006/relationships/slideLayout" Target="../slideLayouts/slideLayout14.xml"/><Relationship Id="rId4" Type="http://schemas.openxmlformats.org/officeDocument/2006/relationships/image" Target="../media/image112.png"/></Relationships>
</file>

<file path=ppt/slides/_rels/slide1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7.png"/><Relationship Id="rId2" Type="http://schemas.openxmlformats.org/officeDocument/2006/relationships/notesSlide" Target="../notesSlides/notesSlide117.xml"/><Relationship Id="rId1" Type="http://schemas.openxmlformats.org/officeDocument/2006/relationships/slideLayout" Target="../slideLayouts/slideLayout14.xml"/><Relationship Id="rId6" Type="http://schemas.openxmlformats.org/officeDocument/2006/relationships/image" Target="../media/image118.png"/><Relationship Id="rId5" Type="http://schemas.openxmlformats.org/officeDocument/2006/relationships/image" Target="../media/image115.png"/><Relationship Id="rId4" Type="http://schemas.openxmlformats.org/officeDocument/2006/relationships/image" Target="../media/image114.png"/></Relationships>
</file>

<file path=ppt/slides/_rels/slide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8.xml"/><Relationship Id="rId1" Type="http://schemas.openxmlformats.org/officeDocument/2006/relationships/slideLayout" Target="../slideLayouts/slideLayout14.xml"/><Relationship Id="rId4" Type="http://schemas.openxmlformats.org/officeDocument/2006/relationships/image" Target="../media/image120.png"/></Relationships>
</file>

<file path=ppt/slides/_rels/slide1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1.xml"/><Relationship Id="rId1" Type="http://schemas.openxmlformats.org/officeDocument/2006/relationships/slideLayout" Target="../slideLayouts/slideLayout14.xml"/><Relationship Id="rId4" Type="http://schemas.openxmlformats.org/officeDocument/2006/relationships/image" Target="../media/image119.png"/></Relationships>
</file>

<file path=ppt/slides/_rels/slide12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2.xml"/><Relationship Id="rId1" Type="http://schemas.openxmlformats.org/officeDocument/2006/relationships/slideLayout" Target="../slideLayouts/slideLayout14.xml"/><Relationship Id="rId5" Type="http://schemas.openxmlformats.org/officeDocument/2006/relationships/image" Target="../media/image11.png"/><Relationship Id="rId4" Type="http://schemas.microsoft.com/office/2007/relationships/hdphoto" Target="../media/hdphoto1.wdp"/></Relationships>
</file>

<file path=ppt/slides/_rels/slide1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3.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4.xml"/><Relationship Id="rId1" Type="http://schemas.openxmlformats.org/officeDocument/2006/relationships/slideLayout" Target="../slideLayouts/slideLayout14.xml"/><Relationship Id="rId4" Type="http://schemas.openxmlformats.org/officeDocument/2006/relationships/image" Target="../media/image122.png"/></Relationships>
</file>

<file path=ppt/slides/_rels/slide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5.xml"/><Relationship Id="rId1" Type="http://schemas.openxmlformats.org/officeDocument/2006/relationships/slideLayout" Target="../slideLayouts/slideLayout14.xml"/><Relationship Id="rId4" Type="http://schemas.openxmlformats.org/officeDocument/2006/relationships/image" Target="../media/image123.png"/></Relationships>
</file>

<file path=ppt/slides/_rels/slide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6.xml"/><Relationship Id="rId1" Type="http://schemas.openxmlformats.org/officeDocument/2006/relationships/slideLayout" Target="../slideLayouts/slideLayout14.xml"/><Relationship Id="rId4" Type="http://schemas.openxmlformats.org/officeDocument/2006/relationships/image" Target="../media/image124.png"/></Relationships>
</file>

<file path=ppt/slides/_rels/slide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7.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125.png"/></Relationships>
</file>

<file path=ppt/slides/_rels/slide1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8.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125.png"/></Relationships>
</file>

<file path=ppt/slides/_rels/slide1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9.xml"/><Relationship Id="rId1" Type="http://schemas.openxmlformats.org/officeDocument/2006/relationships/slideLayout" Target="../slideLayouts/slideLayout14.xml"/><Relationship Id="rId4" Type="http://schemas.openxmlformats.org/officeDocument/2006/relationships/image" Target="../media/image126.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0.xml"/><Relationship Id="rId1" Type="http://schemas.openxmlformats.org/officeDocument/2006/relationships/slideLayout" Target="../slideLayouts/slideLayout14.xml"/><Relationship Id="rId4" Type="http://schemas.openxmlformats.org/officeDocument/2006/relationships/image" Target="../media/image127.png"/></Relationships>
</file>

<file path=ppt/slides/_rels/slide1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1.xml"/><Relationship Id="rId1" Type="http://schemas.openxmlformats.org/officeDocument/2006/relationships/slideLayout" Target="../slideLayouts/slideLayout14.xml"/><Relationship Id="rId4" Type="http://schemas.openxmlformats.org/officeDocument/2006/relationships/image" Target="../media/image128.png"/></Relationships>
</file>

<file path=ppt/slides/_rels/slide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2.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129.png"/></Relationships>
</file>

<file path=ppt/slides/_rels/slide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3.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129.png"/></Relationships>
</file>

<file path=ppt/slides/_rels/slide1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4.xml"/><Relationship Id="rId1" Type="http://schemas.openxmlformats.org/officeDocument/2006/relationships/slideLayout" Target="../slideLayouts/slideLayout14.xml"/><Relationship Id="rId5" Type="http://schemas.openxmlformats.org/officeDocument/2006/relationships/image" Target="../media/image130.png"/><Relationship Id="rId4" Type="http://schemas.openxmlformats.org/officeDocument/2006/relationships/image" Target="../media/image27.png"/></Relationships>
</file>

<file path=ppt/slides/_rels/slide1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5.xml"/><Relationship Id="rId1" Type="http://schemas.openxmlformats.org/officeDocument/2006/relationships/slideLayout" Target="../slideLayouts/slideLayout14.xml"/><Relationship Id="rId5" Type="http://schemas.openxmlformats.org/officeDocument/2006/relationships/image" Target="../media/image131.png"/><Relationship Id="rId4" Type="http://schemas.openxmlformats.org/officeDocument/2006/relationships/image" Target="../media/image27.png"/></Relationships>
</file>

<file path=ppt/slides/_rels/slide1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6.xml"/><Relationship Id="rId1" Type="http://schemas.openxmlformats.org/officeDocument/2006/relationships/slideLayout" Target="../slideLayouts/slideLayout14.xml"/><Relationship Id="rId4" Type="http://schemas.openxmlformats.org/officeDocument/2006/relationships/image" Target="../media/image132.png"/></Relationships>
</file>

<file path=ppt/slides/_rels/slide1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7.xml"/><Relationship Id="rId1" Type="http://schemas.openxmlformats.org/officeDocument/2006/relationships/slideLayout" Target="../slideLayouts/slideLayout14.xml"/><Relationship Id="rId5" Type="http://schemas.openxmlformats.org/officeDocument/2006/relationships/image" Target="../media/image133.png"/><Relationship Id="rId4" Type="http://schemas.openxmlformats.org/officeDocument/2006/relationships/image" Target="../media/image27.png"/></Relationships>
</file>

<file path=ppt/slides/_rels/slide1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8.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134.png"/></Relationships>
</file>

<file path=ppt/slides/_rels/slide1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9.xml"/><Relationship Id="rId1" Type="http://schemas.openxmlformats.org/officeDocument/2006/relationships/slideLayout" Target="../slideLayouts/slideLayout14.xml"/><Relationship Id="rId5" Type="http://schemas.openxmlformats.org/officeDocument/2006/relationships/image" Target="../media/image135.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0.xml"/><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1.xml"/><Relationship Id="rId1" Type="http://schemas.openxmlformats.org/officeDocument/2006/relationships/slideLayout" Target="../slideLayouts/slideLayout14.xml"/><Relationship Id="rId4" Type="http://schemas.openxmlformats.org/officeDocument/2006/relationships/image" Target="../media/image136.png"/></Relationships>
</file>

<file path=ppt/slides/_rels/slide1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2.xml"/><Relationship Id="rId1" Type="http://schemas.openxmlformats.org/officeDocument/2006/relationships/slideLayout" Target="../slideLayouts/slideLayout14.xml"/><Relationship Id="rId4" Type="http://schemas.openxmlformats.org/officeDocument/2006/relationships/image" Target="../media/image137.png"/></Relationships>
</file>

<file path=ppt/slides/_rels/slide1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3.xml"/><Relationship Id="rId1" Type="http://schemas.openxmlformats.org/officeDocument/2006/relationships/slideLayout" Target="../slideLayouts/slideLayout14.xml"/><Relationship Id="rId4" Type="http://schemas.openxmlformats.org/officeDocument/2006/relationships/image" Target="../media/image138.png"/></Relationships>
</file>

<file path=ppt/slides/_rels/slide1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4.xml"/><Relationship Id="rId1" Type="http://schemas.openxmlformats.org/officeDocument/2006/relationships/slideLayout" Target="../slideLayouts/slideLayout14.xml"/><Relationship Id="rId4" Type="http://schemas.openxmlformats.org/officeDocument/2006/relationships/image" Target="../media/image139.png"/></Relationships>
</file>

<file path=ppt/slides/_rels/slide1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5.xml"/><Relationship Id="rId1" Type="http://schemas.openxmlformats.org/officeDocument/2006/relationships/slideLayout" Target="../slideLayouts/slideLayout14.xml"/><Relationship Id="rId4" Type="http://schemas.openxmlformats.org/officeDocument/2006/relationships/image" Target="../media/image140.png"/></Relationships>
</file>

<file path=ppt/slides/_rels/slide1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6.xml"/><Relationship Id="rId1" Type="http://schemas.openxmlformats.org/officeDocument/2006/relationships/slideLayout" Target="../slideLayouts/slideLayout14.xml"/><Relationship Id="rId4" Type="http://schemas.openxmlformats.org/officeDocument/2006/relationships/image" Target="../media/image141.png"/></Relationships>
</file>

<file path=ppt/slides/_rels/slide1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7.xml"/><Relationship Id="rId1" Type="http://schemas.openxmlformats.org/officeDocument/2006/relationships/slideLayout" Target="../slideLayouts/slideLayout14.xml"/><Relationship Id="rId4" Type="http://schemas.openxmlformats.org/officeDocument/2006/relationships/image" Target="../media/image142.png"/></Relationships>
</file>

<file path=ppt/slides/_rels/slide1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9.xml"/><Relationship Id="rId1" Type="http://schemas.openxmlformats.org/officeDocument/2006/relationships/slideLayout" Target="../slideLayouts/slideLayout14.xml"/><Relationship Id="rId4" Type="http://schemas.openxmlformats.org/officeDocument/2006/relationships/image" Target="../media/image143.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0.xml"/><Relationship Id="rId1" Type="http://schemas.openxmlformats.org/officeDocument/2006/relationships/slideLayout" Target="../slideLayouts/slideLayout14.xml"/><Relationship Id="rId6" Type="http://schemas.openxmlformats.org/officeDocument/2006/relationships/chart" Target="../charts/chart1.xml"/><Relationship Id="rId5" Type="http://schemas.openxmlformats.org/officeDocument/2006/relationships/image" Target="../media/image27.png"/><Relationship Id="rId4" Type="http://schemas.openxmlformats.org/officeDocument/2006/relationships/image" Target="../media/image144.png"/></Relationships>
</file>

<file path=ppt/slides/_rels/slide1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1.xml"/><Relationship Id="rId1" Type="http://schemas.openxmlformats.org/officeDocument/2006/relationships/slideLayout" Target="../slideLayouts/slideLayout14.xml"/><Relationship Id="rId4" Type="http://schemas.openxmlformats.org/officeDocument/2006/relationships/image" Target="../media/image145.png"/></Relationships>
</file>

<file path=ppt/slides/_rels/slide1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2.xml"/><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3.xml"/><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4.xml"/><Relationship Id="rId1" Type="http://schemas.openxmlformats.org/officeDocument/2006/relationships/slideLayout" Target="../slideLayouts/slideLayout14.xml"/><Relationship Id="rId4" Type="http://schemas.openxmlformats.org/officeDocument/2006/relationships/image" Target="../media/image146.png"/></Relationships>
</file>

<file path=ppt/slides/_rels/slide1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5.xml"/><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6.xml"/><Relationship Id="rId1" Type="http://schemas.openxmlformats.org/officeDocument/2006/relationships/slideLayout" Target="../slideLayouts/slideLayout14.xml"/><Relationship Id="rId5" Type="http://schemas.openxmlformats.org/officeDocument/2006/relationships/image" Target="../media/image148.png"/><Relationship Id="rId4" Type="http://schemas.openxmlformats.org/officeDocument/2006/relationships/image" Target="../media/image147.png"/></Relationships>
</file>

<file path=ppt/slides/_rels/slide1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7.xml"/><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8.xml"/><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9.xml"/><Relationship Id="rId1" Type="http://schemas.openxmlformats.org/officeDocument/2006/relationships/slideLayout" Target="../slideLayouts/slideLayout14.xml"/><Relationship Id="rId4" Type="http://schemas.openxmlformats.org/officeDocument/2006/relationships/image" Target="../media/image14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0.xml"/><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1.xml"/><Relationship Id="rId1" Type="http://schemas.openxmlformats.org/officeDocument/2006/relationships/slideLayout" Target="../slideLayouts/slideLayout14.xml"/><Relationship Id="rId4" Type="http://schemas.openxmlformats.org/officeDocument/2006/relationships/image" Target="../media/image150.png"/></Relationships>
</file>

<file path=ppt/slides/_rels/slide1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2.xml"/><Relationship Id="rId1" Type="http://schemas.openxmlformats.org/officeDocument/2006/relationships/slideLayout" Target="../slideLayouts/slideLayout14.xml"/><Relationship Id="rId4" Type="http://schemas.openxmlformats.org/officeDocument/2006/relationships/image" Target="../media/image151.png"/></Relationships>
</file>

<file path=ppt/slides/_rels/slide1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3.xml"/><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4.xml"/><Relationship Id="rId1" Type="http://schemas.openxmlformats.org/officeDocument/2006/relationships/slideLayout" Target="../slideLayouts/slideLayout14.xml"/><Relationship Id="rId4" Type="http://schemas.openxmlformats.org/officeDocument/2006/relationships/image" Target="../media/image152.png"/></Relationships>
</file>

<file path=ppt/slides/_rels/slide1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5.xml"/><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6.xml"/><Relationship Id="rId1" Type="http://schemas.openxmlformats.org/officeDocument/2006/relationships/slideLayout" Target="../slideLayouts/slideLayout14.xml"/><Relationship Id="rId4" Type="http://schemas.openxmlformats.org/officeDocument/2006/relationships/image" Target="../media/image153.png"/></Relationships>
</file>

<file path=ppt/slides/_rels/slide1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7.xml"/><Relationship Id="rId1" Type="http://schemas.openxmlformats.org/officeDocument/2006/relationships/slideLayout" Target="../slideLayouts/slideLayout14.xml"/></Relationships>
</file>

<file path=ppt/slides/_rels/slide1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8.xml"/><Relationship Id="rId1" Type="http://schemas.openxmlformats.org/officeDocument/2006/relationships/slideLayout" Target="../slideLayouts/slideLayout14.xml"/></Relationships>
</file>

<file path=ppt/slides/_rels/slide16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69.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0.xml"/><Relationship Id="rId1" Type="http://schemas.openxmlformats.org/officeDocument/2006/relationships/slideLayout" Target="../slideLayouts/slideLayout14.xml"/><Relationship Id="rId4" Type="http://schemas.openxmlformats.org/officeDocument/2006/relationships/image" Target="../media/image155.png"/></Relationships>
</file>

<file path=ppt/slides/_rels/slide1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1.xml"/><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2.xml"/><Relationship Id="rId1" Type="http://schemas.openxmlformats.org/officeDocument/2006/relationships/slideLayout" Target="../slideLayouts/slideLayout14.xml"/></Relationships>
</file>

<file path=ppt/slides/_rels/slide1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3.xml"/><Relationship Id="rId1" Type="http://schemas.openxmlformats.org/officeDocument/2006/relationships/slideLayout" Target="../slideLayouts/slideLayout14.xml"/></Relationships>
</file>

<file path=ppt/slides/_rels/slide1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4.xml"/><Relationship Id="rId1" Type="http://schemas.openxmlformats.org/officeDocument/2006/relationships/slideLayout" Target="../slideLayouts/slideLayout14.xml"/><Relationship Id="rId4" Type="http://schemas.openxmlformats.org/officeDocument/2006/relationships/image" Target="../media/image156.png"/></Relationships>
</file>

<file path=ppt/slides/_rels/slide1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5.xml"/><Relationship Id="rId1" Type="http://schemas.openxmlformats.org/officeDocument/2006/relationships/slideLayout" Target="../slideLayouts/slideLayout14.xml"/><Relationship Id="rId4" Type="http://schemas.openxmlformats.org/officeDocument/2006/relationships/image" Target="../media/image157.png"/></Relationships>
</file>

<file path=ppt/slides/_rels/slide1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6.xml"/><Relationship Id="rId1" Type="http://schemas.openxmlformats.org/officeDocument/2006/relationships/slideLayout" Target="../slideLayouts/slideLayout14.xml"/></Relationships>
</file>

<file path=ppt/slides/_rels/slide1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7.xml"/><Relationship Id="rId1" Type="http://schemas.openxmlformats.org/officeDocument/2006/relationships/slideLayout" Target="../slideLayouts/slideLayout14.xml"/></Relationships>
</file>

<file path=ppt/slides/_rels/slide1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8.xml"/><Relationship Id="rId1" Type="http://schemas.openxmlformats.org/officeDocument/2006/relationships/slideLayout" Target="../slideLayouts/slideLayout14.xml"/><Relationship Id="rId6" Type="http://schemas.openxmlformats.org/officeDocument/2006/relationships/image" Target="../media/image158.png"/><Relationship Id="rId5" Type="http://schemas.openxmlformats.org/officeDocument/2006/relationships/image" Target="../media/image27.png"/><Relationship Id="rId4" Type="http://schemas.openxmlformats.org/officeDocument/2006/relationships/image" Target="../media/image1580.png"/></Relationships>
</file>

<file path=ppt/slides/_rels/slide1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9.xml"/><Relationship Id="rId1" Type="http://schemas.openxmlformats.org/officeDocument/2006/relationships/slideLayout" Target="../slideLayouts/slideLayout14.xml"/><Relationship Id="rId5" Type="http://schemas.openxmlformats.org/officeDocument/2006/relationships/image" Target="../media/image159.png"/><Relationship Id="rId4" Type="http://schemas.openxmlformats.org/officeDocument/2006/relationships/image" Target="../media/image163.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0.xml"/><Relationship Id="rId1" Type="http://schemas.openxmlformats.org/officeDocument/2006/relationships/slideLayout" Target="../slideLayouts/slideLayout14.xml"/><Relationship Id="rId4" Type="http://schemas.openxmlformats.org/officeDocument/2006/relationships/image" Target="../media/image1620.png"/></Relationships>
</file>

<file path=ppt/slides/_rels/slide1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1.xml"/><Relationship Id="rId1" Type="http://schemas.openxmlformats.org/officeDocument/2006/relationships/slideLayout" Target="../slideLayouts/slideLayout14.xml"/><Relationship Id="rId5" Type="http://schemas.openxmlformats.org/officeDocument/2006/relationships/image" Target="../media/image1601.png"/><Relationship Id="rId4" Type="http://schemas.openxmlformats.org/officeDocument/2006/relationships/image" Target="../media/image160.png"/></Relationships>
</file>

<file path=ppt/slides/_rels/slide1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2.xml"/><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3.xml"/><Relationship Id="rId1" Type="http://schemas.openxmlformats.org/officeDocument/2006/relationships/slideLayout" Target="../slideLayouts/slideLayout14.xml"/><Relationship Id="rId4" Type="http://schemas.openxmlformats.org/officeDocument/2006/relationships/image" Target="../media/image161.png"/></Relationships>
</file>

<file path=ppt/slides/_rels/slide1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4.xml"/><Relationship Id="rId1" Type="http://schemas.openxmlformats.org/officeDocument/2006/relationships/slideLayout" Target="../slideLayouts/slideLayout14.xml"/><Relationship Id="rId4" Type="http://schemas.openxmlformats.org/officeDocument/2006/relationships/image" Target="../media/image166.png"/></Relationships>
</file>

<file path=ppt/slides/_rels/slide1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5.xml"/><Relationship Id="rId1" Type="http://schemas.openxmlformats.org/officeDocument/2006/relationships/slideLayout" Target="../slideLayouts/slideLayout14.xml"/><Relationship Id="rId4" Type="http://schemas.openxmlformats.org/officeDocument/2006/relationships/image" Target="../media/image162.png"/></Relationships>
</file>

<file path=ppt/slides/_rels/slide1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6.xml"/><Relationship Id="rId1" Type="http://schemas.openxmlformats.org/officeDocument/2006/relationships/slideLayout" Target="../slideLayouts/slideLayout14.xml"/><Relationship Id="rId5" Type="http://schemas.openxmlformats.org/officeDocument/2006/relationships/image" Target="../media/image169.png"/><Relationship Id="rId4" Type="http://schemas.openxmlformats.org/officeDocument/2006/relationships/image" Target="../media/image168.png"/></Relationships>
</file>

<file path=ppt/slides/_rels/slide1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7.xml"/><Relationship Id="rId1" Type="http://schemas.openxmlformats.org/officeDocument/2006/relationships/slideLayout" Target="../slideLayouts/slideLayout14.xml"/><Relationship Id="rId4" Type="http://schemas.openxmlformats.org/officeDocument/2006/relationships/image" Target="../media/image164.png"/></Relationships>
</file>

<file path=ppt/slides/_rels/slide1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8.xml"/><Relationship Id="rId1" Type="http://schemas.openxmlformats.org/officeDocument/2006/relationships/slideLayout" Target="../slideLayouts/slideLayout14.xml"/><Relationship Id="rId4" Type="http://schemas.openxmlformats.org/officeDocument/2006/relationships/image" Target="../media/image165.png"/></Relationships>
</file>

<file path=ppt/slides/_rels/slide1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9.xml"/><Relationship Id="rId1" Type="http://schemas.openxmlformats.org/officeDocument/2006/relationships/slideLayout" Target="../slideLayouts/slideLayout14.xml"/><Relationship Id="rId4" Type="http://schemas.openxmlformats.org/officeDocument/2006/relationships/image" Target="../media/image167.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0.xml"/><Relationship Id="rId1" Type="http://schemas.openxmlformats.org/officeDocument/2006/relationships/slideLayout" Target="../slideLayouts/slideLayout14.xml"/><Relationship Id="rId4" Type="http://schemas.openxmlformats.org/officeDocument/2006/relationships/image" Target="../media/image170.png"/></Relationships>
</file>

<file path=ppt/slides/_rels/slide1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1.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170.png"/></Relationships>
</file>

<file path=ppt/slides/_rels/slide1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2.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170.png"/></Relationships>
</file>

<file path=ppt/slides/_rels/slide1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3.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170.png"/></Relationships>
</file>

<file path=ppt/slides/_rels/slide1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5.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22.png"/></Relationships>
</file>

<file path=ppt/slides/_rels/slide1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7.xml"/><Relationship Id="rId1" Type="http://schemas.openxmlformats.org/officeDocument/2006/relationships/slideLayout" Target="../slideLayouts/slideLayout14.xml"/><Relationship Id="rId4" Type="http://schemas.openxmlformats.org/officeDocument/2006/relationships/image" Target="../media/image171.png"/></Relationships>
</file>

<file path=ppt/slides/_rels/slide1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8.xml"/><Relationship Id="rId1" Type="http://schemas.openxmlformats.org/officeDocument/2006/relationships/slideLayout" Target="../slideLayouts/slideLayout14.xml"/><Relationship Id="rId4" Type="http://schemas.openxmlformats.org/officeDocument/2006/relationships/image" Target="../media/image172.png"/></Relationships>
</file>

<file path=ppt/slides/_rels/slide1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9.xml"/><Relationship Id="rId1" Type="http://schemas.openxmlformats.org/officeDocument/2006/relationships/slideLayout" Target="../slideLayouts/slideLayout14.xml"/><Relationship Id="rId4" Type="http://schemas.openxmlformats.org/officeDocument/2006/relationships/image" Target="../media/image17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2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0.xml"/><Relationship Id="rId1" Type="http://schemas.openxmlformats.org/officeDocument/2006/relationships/slideLayout" Target="../slideLayouts/slideLayout14.xml"/><Relationship Id="rId4" Type="http://schemas.openxmlformats.org/officeDocument/2006/relationships/image" Target="../media/image174.png"/></Relationships>
</file>

<file path=ppt/slides/_rels/slide2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1.xml"/><Relationship Id="rId1" Type="http://schemas.openxmlformats.org/officeDocument/2006/relationships/slideLayout" Target="../slideLayouts/slideLayout14.xml"/><Relationship Id="rId4" Type="http://schemas.openxmlformats.org/officeDocument/2006/relationships/image" Target="../media/image175.pn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5.xml"/><Relationship Id="rId1" Type="http://schemas.openxmlformats.org/officeDocument/2006/relationships/slideLayout" Target="../slideLayouts/slideLayout14.xml"/><Relationship Id="rId4" Type="http://schemas.openxmlformats.org/officeDocument/2006/relationships/image" Target="../media/image176.png"/></Relationships>
</file>

<file path=ppt/slides/_rels/slide2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7.xml"/><Relationship Id="rId1" Type="http://schemas.openxmlformats.org/officeDocument/2006/relationships/slideLayout" Target="../slideLayouts/slideLayout14.xml"/><Relationship Id="rId4" Type="http://schemas.openxmlformats.org/officeDocument/2006/relationships/image" Target="../media/image177.png"/></Relationships>
</file>

<file path=ppt/slides/_rels/slide20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8.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26.png"/></Relationships>
</file>

<file path=ppt/slides/_rels/slide2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0.xml"/><Relationship Id="rId1" Type="http://schemas.openxmlformats.org/officeDocument/2006/relationships/slideLayout" Target="../slideLayouts/slideLayout14.xml"/><Relationship Id="rId4" Type="http://schemas.openxmlformats.org/officeDocument/2006/relationships/image" Target="../media/image181.png"/></Relationships>
</file>

<file path=ppt/slides/_rels/slide2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1.xml"/><Relationship Id="rId1" Type="http://schemas.openxmlformats.org/officeDocument/2006/relationships/slideLayout" Target="../slideLayouts/slideLayout14.xml"/><Relationship Id="rId4" Type="http://schemas.openxmlformats.org/officeDocument/2006/relationships/image" Target="../media/image182.png"/></Relationships>
</file>

<file path=ppt/slides/_rels/slide2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2.xml"/><Relationship Id="rId1" Type="http://schemas.openxmlformats.org/officeDocument/2006/relationships/slideLayout" Target="../slideLayouts/slideLayout14.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2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3.xml"/><Relationship Id="rId1" Type="http://schemas.openxmlformats.org/officeDocument/2006/relationships/slideLayout" Target="../slideLayouts/slideLayout14.xml"/><Relationship Id="rId4" Type="http://schemas.openxmlformats.org/officeDocument/2006/relationships/image" Target="../media/image1830.png"/></Relationships>
</file>

<file path=ppt/slides/_rels/slide2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4.xml"/><Relationship Id="rId1" Type="http://schemas.openxmlformats.org/officeDocument/2006/relationships/slideLayout" Target="../slideLayouts/slideLayout14.xml"/><Relationship Id="rId5" Type="http://schemas.openxmlformats.org/officeDocument/2006/relationships/image" Target="../media/image1850.png"/><Relationship Id="rId4" Type="http://schemas.openxmlformats.org/officeDocument/2006/relationships/image" Target="../media/image178.png"/></Relationships>
</file>

<file path=ppt/slides/_rels/slide2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5.xml"/><Relationship Id="rId1" Type="http://schemas.openxmlformats.org/officeDocument/2006/relationships/slideLayout" Target="../slideLayouts/slideLayout14.xml"/><Relationship Id="rId5" Type="http://schemas.openxmlformats.org/officeDocument/2006/relationships/image" Target="../media/image187.png"/><Relationship Id="rId4" Type="http://schemas.openxmlformats.org/officeDocument/2006/relationships/image" Target="../media/image179.png"/></Relationships>
</file>

<file path=ppt/slides/_rels/slide2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6.xml"/><Relationship Id="rId1" Type="http://schemas.openxmlformats.org/officeDocument/2006/relationships/slideLayout" Target="../slideLayouts/slideLayout14.xml"/><Relationship Id="rId4" Type="http://schemas.openxmlformats.org/officeDocument/2006/relationships/image" Target="../media/image188.png"/></Relationships>
</file>

<file path=ppt/slides/_rels/slide2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7.xml"/><Relationship Id="rId1" Type="http://schemas.openxmlformats.org/officeDocument/2006/relationships/slideLayout" Target="../slideLayouts/slideLayout14.xml"/><Relationship Id="rId4" Type="http://schemas.openxmlformats.org/officeDocument/2006/relationships/image" Target="../media/image1880.png"/></Relationships>
</file>

<file path=ppt/slides/_rels/slide2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8.xml"/><Relationship Id="rId1" Type="http://schemas.openxmlformats.org/officeDocument/2006/relationships/slideLayout" Target="../slideLayouts/slideLayout14.xml"/><Relationship Id="rId6" Type="http://schemas.openxmlformats.org/officeDocument/2006/relationships/image" Target="../media/image180.png"/><Relationship Id="rId5" Type="http://schemas.openxmlformats.org/officeDocument/2006/relationships/image" Target="../media/image190.png"/><Relationship Id="rId4" Type="http://schemas.openxmlformats.org/officeDocument/2006/relationships/image" Target="../media/image189.png"/></Relationships>
</file>

<file path=ppt/slides/_rels/slide2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9.xml"/><Relationship Id="rId1" Type="http://schemas.openxmlformats.org/officeDocument/2006/relationships/slideLayout" Target="../slideLayouts/slideLayout14.xml"/><Relationship Id="rId4" Type="http://schemas.openxmlformats.org/officeDocument/2006/relationships/image" Target="../media/image192.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28.png"/></Relationships>
</file>

<file path=ppt/slides/_rels/slide2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0.xml"/><Relationship Id="rId1" Type="http://schemas.openxmlformats.org/officeDocument/2006/relationships/slideLayout" Target="../slideLayouts/slideLayout14.xml"/><Relationship Id="rId5" Type="http://schemas.openxmlformats.org/officeDocument/2006/relationships/image" Target="../media/image194.png"/><Relationship Id="rId4" Type="http://schemas.openxmlformats.org/officeDocument/2006/relationships/image" Target="../media/image193.png"/></Relationships>
</file>

<file path=ppt/slides/_rels/slide2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1.xml"/><Relationship Id="rId1" Type="http://schemas.openxmlformats.org/officeDocument/2006/relationships/slideLayout" Target="../slideLayouts/slideLayout14.xml"/><Relationship Id="rId5" Type="http://schemas.openxmlformats.org/officeDocument/2006/relationships/image" Target="../media/image196.png"/><Relationship Id="rId4" Type="http://schemas.openxmlformats.org/officeDocument/2006/relationships/image" Target="../media/image195.png"/></Relationships>
</file>

<file path=ppt/slides/_rels/slide2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2.xml"/><Relationship Id="rId1" Type="http://schemas.openxmlformats.org/officeDocument/2006/relationships/slideLayout" Target="../slideLayouts/slideLayout14.xml"/><Relationship Id="rId5" Type="http://schemas.openxmlformats.org/officeDocument/2006/relationships/image" Target="../media/image198.png"/><Relationship Id="rId4" Type="http://schemas.openxmlformats.org/officeDocument/2006/relationships/image" Target="../media/image197.png"/></Relationships>
</file>

<file path=ppt/slides/_rels/slide2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3.xml"/><Relationship Id="rId1" Type="http://schemas.openxmlformats.org/officeDocument/2006/relationships/slideLayout" Target="../slideLayouts/slideLayout14.xml"/><Relationship Id="rId5" Type="http://schemas.openxmlformats.org/officeDocument/2006/relationships/image" Target="../media/image200.png"/><Relationship Id="rId4" Type="http://schemas.openxmlformats.org/officeDocument/2006/relationships/image" Target="../media/image199.png"/></Relationships>
</file>

<file path=ppt/slides/_rels/slide2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4.xml"/><Relationship Id="rId1" Type="http://schemas.openxmlformats.org/officeDocument/2006/relationships/slideLayout" Target="../slideLayouts/slideLayout14.xml"/><Relationship Id="rId4" Type="http://schemas.openxmlformats.org/officeDocument/2006/relationships/image" Target="../media/image201.png"/></Relationships>
</file>

<file path=ppt/slides/_rels/slide2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5.xml"/><Relationship Id="rId1" Type="http://schemas.openxmlformats.org/officeDocument/2006/relationships/slideLayout" Target="../slideLayouts/slideLayout14.xml"/><Relationship Id="rId4" Type="http://schemas.openxmlformats.org/officeDocument/2006/relationships/image" Target="../media/image202.png"/></Relationships>
</file>

<file path=ppt/slides/_rels/slide2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6.xml"/><Relationship Id="rId1" Type="http://schemas.openxmlformats.org/officeDocument/2006/relationships/slideLayout" Target="../slideLayouts/slideLayout14.xml"/><Relationship Id="rId4" Type="http://schemas.openxmlformats.org/officeDocument/2006/relationships/image" Target="../media/image203.png"/></Relationships>
</file>

<file path=ppt/slides/_rels/slide2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7.xml"/><Relationship Id="rId1" Type="http://schemas.openxmlformats.org/officeDocument/2006/relationships/slideLayout" Target="../slideLayouts/slideLayout14.xml"/><Relationship Id="rId5" Type="http://schemas.openxmlformats.org/officeDocument/2006/relationships/image" Target="../media/image205.png"/><Relationship Id="rId4" Type="http://schemas.openxmlformats.org/officeDocument/2006/relationships/image" Target="../media/image204.png"/></Relationships>
</file>

<file path=ppt/slides/_rels/slide2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8.xml"/><Relationship Id="rId1" Type="http://schemas.openxmlformats.org/officeDocument/2006/relationships/slideLayout" Target="../slideLayouts/slideLayout14.xml"/><Relationship Id="rId5" Type="http://schemas.openxmlformats.org/officeDocument/2006/relationships/image" Target="../media/image207.png"/><Relationship Id="rId4" Type="http://schemas.openxmlformats.org/officeDocument/2006/relationships/image" Target="../media/image206.png"/></Relationships>
</file>

<file path=ppt/slides/_rels/slide229.xml.rels><?xml version="1.0" encoding="UTF-8" standalone="yes"?>
<Relationships xmlns="http://schemas.openxmlformats.org/package/2006/relationships"><Relationship Id="rId8" Type="http://schemas.openxmlformats.org/officeDocument/2006/relationships/image" Target="../media/image212.png"/><Relationship Id="rId26" Type="http://schemas.openxmlformats.org/officeDocument/2006/relationships/image" Target="../media/image217.png"/><Relationship Id="rId3" Type="http://schemas.openxmlformats.org/officeDocument/2006/relationships/image" Target="../media/image11.png"/><Relationship Id="rId7" Type="http://schemas.openxmlformats.org/officeDocument/2006/relationships/image" Target="../media/image211.png"/><Relationship Id="rId12" Type="http://schemas.openxmlformats.org/officeDocument/2006/relationships/image" Target="../media/image216.png"/><Relationship Id="rId25" Type="http://schemas.openxmlformats.org/officeDocument/2006/relationships/image" Target="../media/image244.png"/><Relationship Id="rId2" Type="http://schemas.openxmlformats.org/officeDocument/2006/relationships/notesSlide" Target="../notesSlides/notesSlide229.xml"/><Relationship Id="rId1" Type="http://schemas.openxmlformats.org/officeDocument/2006/relationships/slideLayout" Target="../slideLayouts/slideLayout14.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 Id="rId27" Type="http://schemas.openxmlformats.org/officeDocument/2006/relationships/image" Target="../media/image246.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27.png"/></Relationships>
</file>

<file path=ppt/slides/_rels/slide2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0.xml"/><Relationship Id="rId1" Type="http://schemas.openxmlformats.org/officeDocument/2006/relationships/slideLayout" Target="../slideLayouts/slideLayout14.xml"/><Relationship Id="rId4" Type="http://schemas.openxmlformats.org/officeDocument/2006/relationships/image" Target="../media/image218.png"/></Relationships>
</file>

<file path=ppt/slides/_rels/slide2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1.xml"/><Relationship Id="rId1" Type="http://schemas.openxmlformats.org/officeDocument/2006/relationships/slideLayout" Target="../slideLayouts/slideLayout14.xml"/><Relationship Id="rId4" Type="http://schemas.openxmlformats.org/officeDocument/2006/relationships/image" Target="../media/image219.png"/></Relationships>
</file>

<file path=ppt/slides/_rels/slide2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2.xml"/><Relationship Id="rId1" Type="http://schemas.openxmlformats.org/officeDocument/2006/relationships/slideLayout" Target="../slideLayouts/slideLayout14.xml"/><Relationship Id="rId6" Type="http://schemas.openxmlformats.org/officeDocument/2006/relationships/image" Target="../media/image220.png"/><Relationship Id="rId5" Type="http://schemas.openxmlformats.org/officeDocument/2006/relationships/image" Target="../media/image191.png"/><Relationship Id="rId4" Type="http://schemas.openxmlformats.org/officeDocument/2006/relationships/image" Target="../media/image186.png"/></Relationships>
</file>

<file path=ppt/slides/_rels/slide2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3.xml"/><Relationship Id="rId1" Type="http://schemas.openxmlformats.org/officeDocument/2006/relationships/slideLayout" Target="../slideLayouts/slideLayout14.xml"/><Relationship Id="rId6" Type="http://schemas.openxmlformats.org/officeDocument/2006/relationships/image" Target="../media/image220.png"/><Relationship Id="rId5" Type="http://schemas.openxmlformats.org/officeDocument/2006/relationships/image" Target="../media/image191.png"/><Relationship Id="rId4" Type="http://schemas.openxmlformats.org/officeDocument/2006/relationships/image" Target="../media/image221.png"/></Relationships>
</file>

<file path=ppt/slides/_rels/slide2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4.xml"/><Relationship Id="rId1" Type="http://schemas.openxmlformats.org/officeDocument/2006/relationships/slideLayout" Target="../slideLayouts/slideLayout14.xml"/><Relationship Id="rId6" Type="http://schemas.openxmlformats.org/officeDocument/2006/relationships/image" Target="../media/image220.png"/><Relationship Id="rId5" Type="http://schemas.openxmlformats.org/officeDocument/2006/relationships/image" Target="../media/image191.png"/><Relationship Id="rId4" Type="http://schemas.openxmlformats.org/officeDocument/2006/relationships/image" Target="../media/image222.png"/></Relationships>
</file>

<file path=ppt/slides/_rels/slide235.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235.xml"/><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7.xml"/><Relationship Id="rId1" Type="http://schemas.openxmlformats.org/officeDocument/2006/relationships/slideLayout" Target="../slideLayouts/slideLayout14.xml"/></Relationships>
</file>

<file path=ppt/slides/_rels/slide2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8.xml"/><Relationship Id="rId1" Type="http://schemas.openxmlformats.org/officeDocument/2006/relationships/slideLayout" Target="../slideLayouts/slideLayout14.xml"/><Relationship Id="rId4" Type="http://schemas.openxmlformats.org/officeDocument/2006/relationships/image" Target="../media/image224.png"/></Relationships>
</file>

<file path=ppt/slides/_rels/slide2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9.xml"/><Relationship Id="rId1" Type="http://schemas.openxmlformats.org/officeDocument/2006/relationships/slideLayout" Target="../slideLayouts/slideLayout14.xml"/><Relationship Id="rId5" Type="http://schemas.openxmlformats.org/officeDocument/2006/relationships/image" Target="../media/image226.png"/><Relationship Id="rId4" Type="http://schemas.openxmlformats.org/officeDocument/2006/relationships/image" Target="../media/image225.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30.png"/></Relationships>
</file>

<file path=ppt/slides/_rels/slide2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0.xml"/><Relationship Id="rId1" Type="http://schemas.openxmlformats.org/officeDocument/2006/relationships/slideLayout" Target="../slideLayouts/slideLayout14.xml"/><Relationship Id="rId4" Type="http://schemas.openxmlformats.org/officeDocument/2006/relationships/image" Target="../media/image227.png"/></Relationships>
</file>

<file path=ppt/slides/_rels/slide2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1.xml"/><Relationship Id="rId1" Type="http://schemas.openxmlformats.org/officeDocument/2006/relationships/slideLayout" Target="../slideLayouts/slideLayout14.xml"/><Relationship Id="rId4" Type="http://schemas.openxmlformats.org/officeDocument/2006/relationships/image" Target="../media/image223.png"/></Relationships>
</file>

<file path=ppt/slides/_rels/slide242.xml.rels><?xml version="1.0" encoding="UTF-8" standalone="yes"?>
<Relationships xmlns="http://schemas.openxmlformats.org/package/2006/relationships"><Relationship Id="rId3" Type="http://schemas.openxmlformats.org/officeDocument/2006/relationships/image" Target="../media/image11.png"/><Relationship Id="rId12" Type="http://schemas.openxmlformats.org/officeDocument/2006/relationships/image" Target="../media/image275.png"/><Relationship Id="rId2" Type="http://schemas.openxmlformats.org/officeDocument/2006/relationships/notesSlide" Target="../notesSlides/notesSlide242.xml"/><Relationship Id="rId1" Type="http://schemas.openxmlformats.org/officeDocument/2006/relationships/slideLayout" Target="../slideLayouts/slideLayout14.xml"/><Relationship Id="rId11" Type="http://schemas.openxmlformats.org/officeDocument/2006/relationships/image" Target="../media/image274.png"/><Relationship Id="rId10" Type="http://schemas.openxmlformats.org/officeDocument/2006/relationships/image" Target="../media/image273.png"/><Relationship Id="rId4" Type="http://schemas.openxmlformats.org/officeDocument/2006/relationships/image" Target="../media/image228.png"/><Relationship Id="rId9" Type="http://schemas.openxmlformats.org/officeDocument/2006/relationships/image" Target="../media/image272.png"/></Relationships>
</file>

<file path=ppt/slides/_rels/slide2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3.xml"/><Relationship Id="rId1" Type="http://schemas.openxmlformats.org/officeDocument/2006/relationships/slideLayout" Target="../slideLayouts/slideLayout14.xml"/></Relationships>
</file>

<file path=ppt/slides/_rels/slide2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4.xml"/><Relationship Id="rId1" Type="http://schemas.openxmlformats.org/officeDocument/2006/relationships/slideLayout" Target="../slideLayouts/slideLayout14.xml"/><Relationship Id="rId5" Type="http://schemas.openxmlformats.org/officeDocument/2006/relationships/image" Target="../media/image231.png"/><Relationship Id="rId4" Type="http://schemas.openxmlformats.org/officeDocument/2006/relationships/image" Target="../media/image230.png"/></Relationships>
</file>

<file path=ppt/slides/_rels/slide2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5.xml"/><Relationship Id="rId1" Type="http://schemas.openxmlformats.org/officeDocument/2006/relationships/slideLayout" Target="../slideLayouts/slideLayout14.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2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6.xml"/><Relationship Id="rId1" Type="http://schemas.openxmlformats.org/officeDocument/2006/relationships/slideLayout" Target="../slideLayouts/slideLayout14.xml"/><Relationship Id="rId6" Type="http://schemas.openxmlformats.org/officeDocument/2006/relationships/image" Target="../media/image236.png"/><Relationship Id="rId5" Type="http://schemas.openxmlformats.org/officeDocument/2006/relationships/image" Target="../media/image229.png"/><Relationship Id="rId4" Type="http://schemas.openxmlformats.org/officeDocument/2006/relationships/image" Target="../media/image235.png"/></Relationships>
</file>

<file path=ppt/slides/_rels/slide2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7.xml"/><Relationship Id="rId1" Type="http://schemas.openxmlformats.org/officeDocument/2006/relationships/slideLayout" Target="../slideLayouts/slideLayout14.xml"/><Relationship Id="rId5" Type="http://schemas.openxmlformats.org/officeDocument/2006/relationships/image" Target="../media/image229.png"/><Relationship Id="rId4" Type="http://schemas.openxmlformats.org/officeDocument/2006/relationships/image" Target="../media/image235.png"/></Relationships>
</file>

<file path=ppt/slides/_rels/slide2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8.xml"/><Relationship Id="rId1" Type="http://schemas.openxmlformats.org/officeDocument/2006/relationships/slideLayout" Target="../slideLayouts/slideLayout14.xml"/></Relationships>
</file>

<file path=ppt/slides/_rels/slide2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9.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2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0.xml"/><Relationship Id="rId1" Type="http://schemas.openxmlformats.org/officeDocument/2006/relationships/slideLayout" Target="../slideLayouts/slideLayout14.xml"/><Relationship Id="rId6" Type="http://schemas.openxmlformats.org/officeDocument/2006/relationships/image" Target="../media/image238.png"/><Relationship Id="rId5" Type="http://schemas.openxmlformats.org/officeDocument/2006/relationships/image" Target="../media/image2370.png"/><Relationship Id="rId4" Type="http://schemas.openxmlformats.org/officeDocument/2006/relationships/image" Target="../media/image237.png"/></Relationships>
</file>

<file path=ppt/slides/_rels/slide2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2.xml"/><Relationship Id="rId1" Type="http://schemas.openxmlformats.org/officeDocument/2006/relationships/slideLayout" Target="../slideLayouts/slideLayout14.xml"/><Relationship Id="rId4" Type="http://schemas.openxmlformats.org/officeDocument/2006/relationships/image" Target="../media/image173.png"/></Relationships>
</file>

<file path=ppt/slides/_rels/slide253.xml.rels><?xml version="1.0" encoding="UTF-8" standalone="yes"?>
<Relationships xmlns="http://schemas.openxmlformats.org/package/2006/relationships"><Relationship Id="rId3" Type="http://schemas.openxmlformats.org/officeDocument/2006/relationships/image" Target="../media/image2380.png"/><Relationship Id="rId2" Type="http://schemas.openxmlformats.org/officeDocument/2006/relationships/notesSlide" Target="../notesSlides/notesSlide253.xml"/><Relationship Id="rId1" Type="http://schemas.openxmlformats.org/officeDocument/2006/relationships/slideLayout" Target="../slideLayouts/slideLayout14.xml"/><Relationship Id="rId5" Type="http://schemas.openxmlformats.org/officeDocument/2006/relationships/image" Target="../media/image239.png"/><Relationship Id="rId4" Type="http://schemas.openxmlformats.org/officeDocument/2006/relationships/image" Target="../media/image11.png"/></Relationships>
</file>

<file path=ppt/slides/_rels/slide25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54.xml"/><Relationship Id="rId1" Type="http://schemas.openxmlformats.org/officeDocument/2006/relationships/slideLayout" Target="../slideLayouts/slideLayout14.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11.png"/></Relationships>
</file>

<file path=ppt/slides/_rels/slide25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255.xml"/><Relationship Id="rId1" Type="http://schemas.openxmlformats.org/officeDocument/2006/relationships/slideLayout" Target="../slideLayouts/slideLayout14.xml"/><Relationship Id="rId5" Type="http://schemas.openxmlformats.org/officeDocument/2006/relationships/image" Target="../media/image245.png"/><Relationship Id="rId4" Type="http://schemas.openxmlformats.org/officeDocument/2006/relationships/image" Target="../media/image11.png"/></Relationships>
</file>

<file path=ppt/slides/_rels/slide2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6.xml"/><Relationship Id="rId1" Type="http://schemas.openxmlformats.org/officeDocument/2006/relationships/slideLayout" Target="../slideLayouts/slideLayout14.xml"/><Relationship Id="rId4" Type="http://schemas.openxmlformats.org/officeDocument/2006/relationships/image" Target="../media/image247.png"/></Relationships>
</file>

<file path=ppt/slides/_rels/slide2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7.xml"/><Relationship Id="rId1" Type="http://schemas.openxmlformats.org/officeDocument/2006/relationships/slideLayout" Target="../slideLayouts/slideLayout14.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s>
</file>

<file path=ppt/slides/_rels/slide2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9.xml"/><Relationship Id="rId1" Type="http://schemas.openxmlformats.org/officeDocument/2006/relationships/slideLayout" Target="../slideLayouts/slideLayout14.xml"/><Relationship Id="rId4" Type="http://schemas.openxmlformats.org/officeDocument/2006/relationships/image" Target="../media/image251.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27.png"/></Relationships>
</file>

<file path=ppt/slides/_rels/slide260.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260.xml"/><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261.xml"/><Relationship Id="rId1" Type="http://schemas.openxmlformats.org/officeDocument/2006/relationships/slideLayout" Target="../slideLayouts/slideLayout4.xml"/></Relationships>
</file>

<file path=ppt/slides/_rels/slide262.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262.xml"/><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263.xml"/><Relationship Id="rId1" Type="http://schemas.openxmlformats.org/officeDocument/2006/relationships/slideLayout" Target="../slideLayouts/slideLayout4.xml"/></Relationships>
</file>

<file path=ppt/slides/_rels/slide264.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264.xml"/><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4.xml"/></Relationships>
</file>

<file path=ppt/slides/_rels/slide26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68.xml"/><Relationship Id="rId1" Type="http://schemas.openxmlformats.org/officeDocument/2006/relationships/slideLayout" Target="../slideLayouts/slideLayout14.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33.pn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4.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4.xml"/></Relationships>
</file>

<file path=ppt/slides/_rels/slide2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3.xml"/><Relationship Id="rId1" Type="http://schemas.openxmlformats.org/officeDocument/2006/relationships/slideLayout" Target="../slideLayouts/slideLayout14.xml"/></Relationships>
</file>

<file path=ppt/slides/_rels/slide2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4.xml"/><Relationship Id="rId1" Type="http://schemas.openxmlformats.org/officeDocument/2006/relationships/slideLayout" Target="../slideLayouts/slideLayout14.xml"/><Relationship Id="rId4" Type="http://schemas.openxmlformats.org/officeDocument/2006/relationships/image" Target="../media/image252.png"/></Relationships>
</file>

<file path=ppt/slides/_rels/slide2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5.xml"/><Relationship Id="rId1" Type="http://schemas.openxmlformats.org/officeDocument/2006/relationships/slideLayout" Target="../slideLayouts/slideLayout14.xml"/></Relationships>
</file>

<file path=ppt/slides/_rels/slide27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53.png"/><Relationship Id="rId2" Type="http://schemas.openxmlformats.org/officeDocument/2006/relationships/notesSlide" Target="../notesSlides/notesSlide276.xml"/><Relationship Id="rId1" Type="http://schemas.openxmlformats.org/officeDocument/2006/relationships/slideLayout" Target="../slideLayouts/slideLayout14.xml"/><Relationship Id="rId6" Type="http://schemas.openxmlformats.org/officeDocument/2006/relationships/image" Target="../media/image258.png"/><Relationship Id="rId5" Type="http://schemas.openxmlformats.org/officeDocument/2006/relationships/image" Target="../media/image2511.png"/><Relationship Id="rId4" Type="http://schemas.openxmlformats.org/officeDocument/2006/relationships/image" Target="../media/image256.png"/></Relationships>
</file>

<file path=ppt/slides/_rels/slide2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7.xml"/><Relationship Id="rId1" Type="http://schemas.openxmlformats.org/officeDocument/2006/relationships/slideLayout" Target="../slideLayouts/slideLayout14.xml"/><Relationship Id="rId6" Type="http://schemas.openxmlformats.org/officeDocument/2006/relationships/image" Target="../media/image262.png"/><Relationship Id="rId5" Type="http://schemas.openxmlformats.org/officeDocument/2006/relationships/image" Target="../media/image261.png"/><Relationship Id="rId4" Type="http://schemas.openxmlformats.org/officeDocument/2006/relationships/image" Target="../media/image2220.png"/></Relationships>
</file>

<file path=ppt/slides/_rels/slide2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8.xml"/><Relationship Id="rId1" Type="http://schemas.openxmlformats.org/officeDocument/2006/relationships/slideLayout" Target="../slideLayouts/slideLayout14.xml"/><Relationship Id="rId6" Type="http://schemas.openxmlformats.org/officeDocument/2006/relationships/image" Target="../media/image259.png"/><Relationship Id="rId5" Type="http://schemas.openxmlformats.org/officeDocument/2006/relationships/image" Target="../media/image257.png"/><Relationship Id="rId4" Type="http://schemas.openxmlformats.org/officeDocument/2006/relationships/image" Target="../media/image2510.png"/></Relationships>
</file>

<file path=ppt/slides/_rels/slide2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9.xml"/><Relationship Id="rId1" Type="http://schemas.openxmlformats.org/officeDocument/2006/relationships/slideLayout" Target="../slideLayouts/slideLayout14.xml"/><Relationship Id="rId5" Type="http://schemas.openxmlformats.org/officeDocument/2006/relationships/image" Target="../media/image254.png"/><Relationship Id="rId4" Type="http://schemas.openxmlformats.org/officeDocument/2006/relationships/image" Target="../media/image260.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27.png"/></Relationships>
</file>

<file path=ppt/slides/_rels/slide2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0.xml"/><Relationship Id="rId1" Type="http://schemas.openxmlformats.org/officeDocument/2006/relationships/slideLayout" Target="../slideLayouts/slideLayout14.xml"/><Relationship Id="rId5" Type="http://schemas.openxmlformats.org/officeDocument/2006/relationships/image" Target="../media/image263.png"/><Relationship Id="rId4" Type="http://schemas.openxmlformats.org/officeDocument/2006/relationships/image" Target="../media/image255.png"/></Relationships>
</file>

<file path=ppt/slides/_rels/slide281.xml.rels><?xml version="1.0" encoding="UTF-8" standalone="yes"?>
<Relationships xmlns="http://schemas.openxmlformats.org/package/2006/relationships"><Relationship Id="rId8" Type="http://schemas.openxmlformats.org/officeDocument/2006/relationships/image" Target="../media/image1900.png"/><Relationship Id="rId3" Type="http://schemas.openxmlformats.org/officeDocument/2006/relationships/image" Target="../media/image11.png"/><Relationship Id="rId7" Type="http://schemas.openxmlformats.org/officeDocument/2006/relationships/image" Target="../media/image1810.png"/><Relationship Id="rId2" Type="http://schemas.openxmlformats.org/officeDocument/2006/relationships/notesSlide" Target="../notesSlides/notesSlide281.xml"/><Relationship Id="rId1" Type="http://schemas.openxmlformats.org/officeDocument/2006/relationships/slideLayout" Target="../slideLayouts/slideLayout14.xml"/><Relationship Id="rId5" Type="http://schemas.openxmlformats.org/officeDocument/2006/relationships/image" Target="../media/image264.png"/><Relationship Id="rId4" Type="http://schemas.openxmlformats.org/officeDocument/2006/relationships/image" Target="../media/image266.png"/></Relationships>
</file>

<file path=ppt/slides/_rels/slide282.xml.rels><?xml version="1.0" encoding="UTF-8" standalone="yes"?>
<Relationships xmlns="http://schemas.openxmlformats.org/package/2006/relationships"><Relationship Id="rId8" Type="http://schemas.openxmlformats.org/officeDocument/2006/relationships/image" Target="../media/image1700.png"/><Relationship Id="rId13" Type="http://schemas.openxmlformats.org/officeDocument/2006/relationships/image" Target="../media/image2400.png"/><Relationship Id="rId3" Type="http://schemas.openxmlformats.org/officeDocument/2006/relationships/image" Target="../media/image11.png"/><Relationship Id="rId7" Type="http://schemas.openxmlformats.org/officeDocument/2006/relationships/image" Target="../media/image1600.png"/><Relationship Id="rId12" Type="http://schemas.openxmlformats.org/officeDocument/2006/relationships/image" Target="../media/image2310.png"/><Relationship Id="rId2" Type="http://schemas.openxmlformats.org/officeDocument/2006/relationships/notesSlide" Target="../notesSlides/notesSlide282.xml"/><Relationship Id="rId16" Type="http://schemas.openxmlformats.org/officeDocument/2006/relationships/image" Target="../media/image278.png"/><Relationship Id="rId1" Type="http://schemas.openxmlformats.org/officeDocument/2006/relationships/slideLayout" Target="../slideLayouts/slideLayout14.xml"/><Relationship Id="rId6" Type="http://schemas.openxmlformats.org/officeDocument/2006/relationships/image" Target="../media/image1300.png"/><Relationship Id="rId11" Type="http://schemas.openxmlformats.org/officeDocument/2006/relationships/image" Target="../media/image2200.png"/><Relationship Id="rId5" Type="http://schemas.openxmlformats.org/officeDocument/2006/relationships/image" Target="../media/image1200.png"/><Relationship Id="rId15" Type="http://schemas.openxmlformats.org/officeDocument/2006/relationships/image" Target="../media/image277.png"/><Relationship Id="rId10" Type="http://schemas.openxmlformats.org/officeDocument/2006/relationships/image" Target="../media/image2120.png"/><Relationship Id="rId4" Type="http://schemas.openxmlformats.org/officeDocument/2006/relationships/image" Target="../media/image1112.png"/><Relationship Id="rId9" Type="http://schemas.openxmlformats.org/officeDocument/2006/relationships/image" Target="../media/image2000.png"/><Relationship Id="rId14" Type="http://schemas.openxmlformats.org/officeDocument/2006/relationships/image" Target="../media/image276.png"/></Relationships>
</file>

<file path=ppt/slides/_rels/slide2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3.xml"/><Relationship Id="rId1" Type="http://schemas.openxmlformats.org/officeDocument/2006/relationships/slideLayout" Target="../slideLayouts/slideLayout14.xml"/><Relationship Id="rId4" Type="http://schemas.openxmlformats.org/officeDocument/2006/relationships/image" Target="../media/image265.png"/></Relationships>
</file>

<file path=ppt/slides/_rels/slide2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4.xml"/><Relationship Id="rId1" Type="http://schemas.openxmlformats.org/officeDocument/2006/relationships/slideLayout" Target="../slideLayouts/slideLayout14.xml"/><Relationship Id="rId6" Type="http://schemas.openxmlformats.org/officeDocument/2006/relationships/image" Target="../media/image282.png"/><Relationship Id="rId5" Type="http://schemas.openxmlformats.org/officeDocument/2006/relationships/image" Target="../media/image2630.png"/><Relationship Id="rId4" Type="http://schemas.openxmlformats.org/officeDocument/2006/relationships/image" Target="../media/image267.png"/></Relationships>
</file>

<file path=ppt/slides/_rels/slide2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5.xml"/><Relationship Id="rId1" Type="http://schemas.openxmlformats.org/officeDocument/2006/relationships/slideLayout" Target="../slideLayouts/slideLayout14.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68.png"/></Relationships>
</file>

<file path=ppt/slides/_rels/slide2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6.xml"/><Relationship Id="rId1" Type="http://schemas.openxmlformats.org/officeDocument/2006/relationships/slideLayout" Target="../slideLayouts/slideLayout14.xml"/><Relationship Id="rId6" Type="http://schemas.openxmlformats.org/officeDocument/2006/relationships/image" Target="../media/image270.png"/><Relationship Id="rId5" Type="http://schemas.openxmlformats.org/officeDocument/2006/relationships/image" Target="../media/image285.png"/><Relationship Id="rId4" Type="http://schemas.openxmlformats.org/officeDocument/2006/relationships/image" Target="../media/image269.png"/></Relationships>
</file>

<file path=ppt/slides/_rels/slide28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92.png"/><Relationship Id="rId2" Type="http://schemas.openxmlformats.org/officeDocument/2006/relationships/notesSlide" Target="../notesSlides/notesSlide287.xml"/><Relationship Id="rId1" Type="http://schemas.openxmlformats.org/officeDocument/2006/relationships/slideLayout" Target="../slideLayouts/slideLayout14.xml"/><Relationship Id="rId6" Type="http://schemas.openxmlformats.org/officeDocument/2006/relationships/image" Target="../media/image2711.png"/><Relationship Id="rId5" Type="http://schemas.openxmlformats.org/officeDocument/2006/relationships/image" Target="../media/image290.png"/><Relationship Id="rId4" Type="http://schemas.openxmlformats.org/officeDocument/2006/relationships/image" Target="../media/image271.png"/></Relationships>
</file>

<file path=ppt/slides/_rels/slide2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8.xml"/><Relationship Id="rId1" Type="http://schemas.openxmlformats.org/officeDocument/2006/relationships/slideLayout" Target="../slideLayouts/slideLayout14.xml"/><Relationship Id="rId4" Type="http://schemas.openxmlformats.org/officeDocument/2006/relationships/image" Target="../media/image279.png"/></Relationships>
</file>

<file path=ppt/slides/_rels/slide2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9.xml"/><Relationship Id="rId1" Type="http://schemas.openxmlformats.org/officeDocument/2006/relationships/slideLayout" Target="../slideLayouts/slideLayout14.xml"/><Relationship Id="rId5" Type="http://schemas.openxmlformats.org/officeDocument/2006/relationships/image" Target="../media/image296.png"/><Relationship Id="rId4" Type="http://schemas.openxmlformats.org/officeDocument/2006/relationships/image" Target="../media/image295.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2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0.xml"/><Relationship Id="rId1" Type="http://schemas.openxmlformats.org/officeDocument/2006/relationships/slideLayout" Target="../slideLayouts/slideLayout14.xml"/><Relationship Id="rId4" Type="http://schemas.openxmlformats.org/officeDocument/2006/relationships/image" Target="../media/image280.png"/></Relationships>
</file>

<file path=ppt/slides/_rels/slide2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1.xml"/><Relationship Id="rId1" Type="http://schemas.openxmlformats.org/officeDocument/2006/relationships/slideLayout" Target="../slideLayouts/slideLayout14.xml"/><Relationship Id="rId4" Type="http://schemas.openxmlformats.org/officeDocument/2006/relationships/image" Target="../media/image281.png"/></Relationships>
</file>

<file path=ppt/slides/_rels/slide2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3.xml"/><Relationship Id="rId1" Type="http://schemas.openxmlformats.org/officeDocument/2006/relationships/slideLayout" Target="../slideLayouts/slideLayout14.xml"/></Relationships>
</file>

<file path=ppt/slides/_rels/slide2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4.xml"/><Relationship Id="rId1" Type="http://schemas.openxmlformats.org/officeDocument/2006/relationships/slideLayout" Target="../slideLayouts/slideLayout14.xml"/></Relationships>
</file>

<file path=ppt/slides/_rels/slide2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5.xml"/><Relationship Id="rId1" Type="http://schemas.openxmlformats.org/officeDocument/2006/relationships/slideLayout" Target="../slideLayouts/slideLayout14.xml"/></Relationships>
</file>

<file path=ppt/slides/_rels/slide2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6.xml"/><Relationship Id="rId1" Type="http://schemas.openxmlformats.org/officeDocument/2006/relationships/slideLayout" Target="../slideLayouts/slideLayout14.xml"/></Relationships>
</file>

<file path=ppt/slides/_rels/slide2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7.xml"/><Relationship Id="rId1" Type="http://schemas.openxmlformats.org/officeDocument/2006/relationships/slideLayout" Target="../slideLayouts/slideLayout14.xml"/><Relationship Id="rId4" Type="http://schemas.openxmlformats.org/officeDocument/2006/relationships/image" Target="../media/image284.png"/></Relationships>
</file>

<file path=ppt/slides/_rels/slide2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8.xml"/><Relationship Id="rId1" Type="http://schemas.openxmlformats.org/officeDocument/2006/relationships/slideLayout" Target="../slideLayouts/slideLayout14.xml"/></Relationships>
</file>

<file path=ppt/slides/_rels/slide2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3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0.xml"/><Relationship Id="rId1" Type="http://schemas.openxmlformats.org/officeDocument/2006/relationships/slideLayout" Target="../slideLayouts/slideLayout14.xml"/><Relationship Id="rId4" Type="http://schemas.openxmlformats.org/officeDocument/2006/relationships/image" Target="../media/image293.png"/></Relationships>
</file>

<file path=ppt/slides/_rels/slide3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1.xml"/><Relationship Id="rId1" Type="http://schemas.openxmlformats.org/officeDocument/2006/relationships/slideLayout" Target="../slideLayouts/slideLayout14.xml"/><Relationship Id="rId4" Type="http://schemas.openxmlformats.org/officeDocument/2006/relationships/image" Target="../media/image300.png"/></Relationships>
</file>

<file path=ppt/slides/_rels/slide3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2.xml"/><Relationship Id="rId1" Type="http://schemas.openxmlformats.org/officeDocument/2006/relationships/slideLayout" Target="../slideLayouts/slideLayout14.xml"/><Relationship Id="rId4" Type="http://schemas.openxmlformats.org/officeDocument/2006/relationships/image" Target="../media/image301.png"/></Relationships>
</file>

<file path=ppt/slides/_rels/slide3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3.xml"/><Relationship Id="rId1" Type="http://schemas.openxmlformats.org/officeDocument/2006/relationships/slideLayout" Target="../slideLayouts/slideLayout14.xml"/><Relationship Id="rId4" Type="http://schemas.openxmlformats.org/officeDocument/2006/relationships/image" Target="../media/image302.png"/></Relationships>
</file>

<file path=ppt/slides/_rels/slide3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4.xml"/><Relationship Id="rId1" Type="http://schemas.openxmlformats.org/officeDocument/2006/relationships/slideLayout" Target="../slideLayouts/slideLayout14.xml"/></Relationships>
</file>

<file path=ppt/slides/_rels/slide305.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11.png"/><Relationship Id="rId7" Type="http://schemas.openxmlformats.org/officeDocument/2006/relationships/image" Target="../media/image303.png"/><Relationship Id="rId2" Type="http://schemas.openxmlformats.org/officeDocument/2006/relationships/notesSlide" Target="../notesSlides/notesSlide305.xml"/><Relationship Id="rId1" Type="http://schemas.openxmlformats.org/officeDocument/2006/relationships/slideLayout" Target="../slideLayouts/slideLayout14.xml"/><Relationship Id="rId6" Type="http://schemas.openxmlformats.org/officeDocument/2006/relationships/image" Target="../media/image2970.png"/><Relationship Id="rId5" Type="http://schemas.openxmlformats.org/officeDocument/2006/relationships/image" Target="../media/image2710.png"/><Relationship Id="rId4" Type="http://schemas.openxmlformats.org/officeDocument/2006/relationships/image" Target="../media/image297.png"/><Relationship Id="rId9" Type="http://schemas.openxmlformats.org/officeDocument/2006/relationships/image" Target="../media/image286.png"/></Relationships>
</file>

<file path=ppt/slides/_rels/slide3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6.xml"/><Relationship Id="rId1" Type="http://schemas.openxmlformats.org/officeDocument/2006/relationships/slideLayout" Target="../slideLayouts/slideLayout14.xml"/><Relationship Id="rId5" Type="http://schemas.openxmlformats.org/officeDocument/2006/relationships/image" Target="../media/image299.png"/><Relationship Id="rId4" Type="http://schemas.openxmlformats.org/officeDocument/2006/relationships/image" Target="../media/image287.png"/></Relationships>
</file>

<file path=ppt/slides/_rels/slide3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7.xml"/><Relationship Id="rId1" Type="http://schemas.openxmlformats.org/officeDocument/2006/relationships/slideLayout" Target="../slideLayouts/slideLayout14.xml"/><Relationship Id="rId4" Type="http://schemas.openxmlformats.org/officeDocument/2006/relationships/image" Target="../media/image288.png"/></Relationships>
</file>

<file path=ppt/slides/_rels/slide30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8.xml"/><Relationship Id="rId1" Type="http://schemas.openxmlformats.org/officeDocument/2006/relationships/slideLayout" Target="../slideLayouts/slideLayout14.xml"/><Relationship Id="rId4" Type="http://schemas.openxmlformats.org/officeDocument/2006/relationships/image" Target="../media/image288.png"/></Relationships>
</file>

<file path=ppt/slides/_rels/slide3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9.xml"/><Relationship Id="rId1" Type="http://schemas.openxmlformats.org/officeDocument/2006/relationships/slideLayout" Target="../slideLayouts/slideLayout14.xml"/><Relationship Id="rId4" Type="http://schemas.openxmlformats.org/officeDocument/2006/relationships/image" Target="../media/image288.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37.png"/></Relationships>
</file>

<file path=ppt/slides/_rels/slide3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0.xml"/><Relationship Id="rId1" Type="http://schemas.openxmlformats.org/officeDocument/2006/relationships/slideLayout" Target="../slideLayouts/slideLayout14.xml"/><Relationship Id="rId4" Type="http://schemas.openxmlformats.org/officeDocument/2006/relationships/image" Target="../media/image289.png"/></Relationships>
</file>

<file path=ppt/slides/_rels/slide3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1.xml"/><Relationship Id="rId1" Type="http://schemas.openxmlformats.org/officeDocument/2006/relationships/slideLayout" Target="../slideLayouts/slideLayout14.xml"/><Relationship Id="rId4" Type="http://schemas.openxmlformats.org/officeDocument/2006/relationships/image" Target="../media/image307.png"/></Relationships>
</file>

<file path=ppt/slides/_rels/slide3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2.xml"/><Relationship Id="rId1" Type="http://schemas.openxmlformats.org/officeDocument/2006/relationships/slideLayout" Target="../slideLayouts/slideLayout14.xml"/><Relationship Id="rId4" Type="http://schemas.openxmlformats.org/officeDocument/2006/relationships/image" Target="../media/image314.png"/></Relationships>
</file>

<file path=ppt/slides/_rels/slide313.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313.xml"/><Relationship Id="rId1" Type="http://schemas.openxmlformats.org/officeDocument/2006/relationships/slideLayout" Target="../slideLayouts/slideLayout4.xml"/></Relationships>
</file>

<file path=ppt/slides/_rels/slide3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4.xml"/><Relationship Id="rId1" Type="http://schemas.openxmlformats.org/officeDocument/2006/relationships/slideLayout" Target="../slideLayouts/slideLayout1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3.jpeg"/></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480.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541.png"/><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0.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1.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6.xml"/><Relationship Id="rId1" Type="http://schemas.openxmlformats.org/officeDocument/2006/relationships/slideLayout" Target="../slideLayouts/slideLayout14.xml"/><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7.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8.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62.png"/></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9.xml"/><Relationship Id="rId1" Type="http://schemas.openxmlformats.org/officeDocument/2006/relationships/slideLayout" Target="../slideLayouts/slideLayout14.xml"/><Relationship Id="rId5" Type="http://schemas.openxmlformats.org/officeDocument/2006/relationships/image" Target="../media/image63.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510.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0.xml"/><Relationship Id="rId1" Type="http://schemas.openxmlformats.org/officeDocument/2006/relationships/slideLayout" Target="../slideLayouts/slideLayout14.xml"/><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1.xml"/><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14.xml"/><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4.xml"/><Relationship Id="rId1" Type="http://schemas.openxmlformats.org/officeDocument/2006/relationships/slideLayout" Target="../slideLayouts/slideLayout14.xml"/><Relationship Id="rId4" Type="http://schemas.openxmlformats.org/officeDocument/2006/relationships/image" Target="../media/image68.png"/></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5.xml"/><Relationship Id="rId1" Type="http://schemas.openxmlformats.org/officeDocument/2006/relationships/slideLayout" Target="../slideLayouts/slideLayout14.xml"/><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6.xml"/><Relationship Id="rId1" Type="http://schemas.openxmlformats.org/officeDocument/2006/relationships/slideLayout" Target="../slideLayouts/slideLayout14.xml"/><Relationship Id="rId4" Type="http://schemas.openxmlformats.org/officeDocument/2006/relationships/image" Target="../media/image70.png"/></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7.xml"/><Relationship Id="rId1" Type="http://schemas.openxmlformats.org/officeDocument/2006/relationships/slideLayout" Target="../slideLayouts/slideLayout14.xml"/><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8.xml"/><Relationship Id="rId1" Type="http://schemas.openxmlformats.org/officeDocument/2006/relationships/slideLayout" Target="../slideLayouts/slideLayout14.xml"/><Relationship Id="rId4" Type="http://schemas.openxmlformats.org/officeDocument/2006/relationships/image" Target="../media/image72.png"/></Relationships>
</file>

<file path=ppt/slides/_rels/slide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9.xml"/><Relationship Id="rId1" Type="http://schemas.openxmlformats.org/officeDocument/2006/relationships/slideLayout" Target="../slideLayouts/slideLayout14.xml"/><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0.xml"/><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1.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75.png"/></Relationships>
</file>

<file path=ppt/slides/_rels/slide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4.xml"/><Relationship Id="rId1" Type="http://schemas.openxmlformats.org/officeDocument/2006/relationships/slideLayout" Target="../slideLayouts/slideLayout14.xml"/><Relationship Id="rId4" Type="http://schemas.openxmlformats.org/officeDocument/2006/relationships/image" Target="../media/image76.png"/></Relationships>
</file>

<file path=ppt/slides/_rels/slide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5.xml"/><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6.xml"/><Relationship Id="rId1" Type="http://schemas.openxmlformats.org/officeDocument/2006/relationships/slideLayout" Target="../slideLayouts/slideLayout14.xml"/><Relationship Id="rId4" Type="http://schemas.openxmlformats.org/officeDocument/2006/relationships/image" Target="../media/image78.png"/></Relationships>
</file>

<file path=ppt/slides/_rels/slide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7.xml"/><Relationship Id="rId1" Type="http://schemas.openxmlformats.org/officeDocument/2006/relationships/slideLayout" Target="../slideLayouts/slideLayout14.xml"/><Relationship Id="rId4" Type="http://schemas.openxmlformats.org/officeDocument/2006/relationships/image" Target="../media/image79.png"/></Relationships>
</file>

<file path=ppt/slides/_rels/slide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8.xml"/><Relationship Id="rId1" Type="http://schemas.openxmlformats.org/officeDocument/2006/relationships/slideLayout" Target="../slideLayouts/slideLayout14.xml"/><Relationship Id="rId5" Type="http://schemas.openxmlformats.org/officeDocument/2006/relationships/image" Target="../media/image81.png"/><Relationship Id="rId4" Type="http://schemas.openxmlformats.org/officeDocument/2006/relationships/image" Target="../media/image80.png"/></Relationships>
</file>

<file path=ppt/slides/_rels/slide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9.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8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0.xml"/><Relationship Id="rId1" Type="http://schemas.openxmlformats.org/officeDocument/2006/relationships/slideLayout" Target="../slideLayouts/slideLayout14.xml"/><Relationship Id="rId4" Type="http://schemas.openxmlformats.org/officeDocument/2006/relationships/image" Target="../media/image83.png"/></Relationships>
</file>

<file path=ppt/slides/_rels/slide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1.xml"/><Relationship Id="rId1" Type="http://schemas.openxmlformats.org/officeDocument/2006/relationships/slideLayout" Target="../slideLayouts/slideLayout14.xml"/><Relationship Id="rId4" Type="http://schemas.openxmlformats.org/officeDocument/2006/relationships/image" Target="../media/image84.png"/></Relationships>
</file>

<file path=ppt/slides/_rels/slide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2.xml"/><Relationship Id="rId1" Type="http://schemas.openxmlformats.org/officeDocument/2006/relationships/slideLayout" Target="../slideLayouts/slideLayout14.xml"/><Relationship Id="rId4" Type="http://schemas.openxmlformats.org/officeDocument/2006/relationships/image" Target="../media/image85.png"/></Relationships>
</file>

<file path=ppt/slides/_rels/slide9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3.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87.png"/></Relationships>
</file>

<file path=ppt/slides/_rels/slide9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89.png"/></Relationships>
</file>

<file path=ppt/slides/_rels/slide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5.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6.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7.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9.xml"/><Relationship Id="rId1" Type="http://schemas.openxmlformats.org/officeDocument/2006/relationships/slideLayout" Target="../slideLayouts/slideLayout14.xml"/><Relationship Id="rId5" Type="http://schemas.openxmlformats.org/officeDocument/2006/relationships/image" Target="../media/image95.png"/><Relationship Id="rId4"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id="{215914FE-3C05-4AF1-9102-9F455194E468}"/>
              </a:ext>
            </a:extLst>
          </p:cNvPr>
          <p:cNvSpPr/>
          <p:nvPr/>
        </p:nvSpPr>
        <p:spPr>
          <a:xfrm>
            <a:off x="719769" y="1710551"/>
            <a:ext cx="8364302" cy="2215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126" fontAlgn="base" latinLnBrk="1">
              <a:spcBef>
                <a:spcPct val="0"/>
              </a:spcBef>
              <a:spcAft>
                <a:spcPct val="0"/>
              </a:spcAft>
              <a:defRPr/>
            </a:pPr>
            <a:r>
              <a:rPr kumimoji="1" lang="en-US" altLang="ko-KR" sz="4799" dirty="0">
                <a:solidFill>
                  <a:prstClr val="black"/>
                </a:solidFill>
                <a:latin typeface="iCiel Samsung Sharp Sans Regula" pitchFamily="2" charset="0"/>
                <a:ea typeface="iCiel Samsung Sharp Sans Regula" pitchFamily="2" charset="0"/>
                <a:cs typeface="iCiel Samsung Sharp Sans Regula" pitchFamily="2" charset="0"/>
              </a:rPr>
              <a:t>Samsung </a:t>
            </a:r>
          </a:p>
          <a:p>
            <a:pPr defTabSz="914126" fontAlgn="base" latinLnBrk="1">
              <a:spcBef>
                <a:spcPct val="0"/>
              </a:spcBef>
              <a:spcAft>
                <a:spcPct val="0"/>
              </a:spcAft>
              <a:defRPr/>
            </a:pPr>
            <a:r>
              <a:rPr kumimoji="1" lang="en-US" altLang="ko-KR" sz="4799" dirty="0">
                <a:solidFill>
                  <a:prstClr val="black"/>
                </a:solidFill>
                <a:latin typeface="iCiel Samsung Sharp Sans Regula" pitchFamily="2" charset="0"/>
                <a:ea typeface="iCiel Samsung Sharp Sans Regula" pitchFamily="2" charset="0"/>
                <a:cs typeface="iCiel Samsung Sharp Sans Regula" pitchFamily="2" charset="0"/>
              </a:rPr>
              <a:t>Innovation </a:t>
            </a:r>
          </a:p>
          <a:p>
            <a:pPr defTabSz="914126" fontAlgn="base" latinLnBrk="1">
              <a:spcBef>
                <a:spcPct val="0"/>
              </a:spcBef>
              <a:spcAft>
                <a:spcPct val="0"/>
              </a:spcAft>
              <a:defRPr/>
            </a:pPr>
            <a:r>
              <a:rPr kumimoji="1" lang="en-US" altLang="ko-KR" sz="4799" dirty="0">
                <a:solidFill>
                  <a:prstClr val="black"/>
                </a:solidFill>
                <a:latin typeface="iCiel Samsung Sharp Sans Regula" pitchFamily="2" charset="0"/>
                <a:ea typeface="iCiel Samsung Sharp Sans Regula" pitchFamily="2" charset="0"/>
                <a:cs typeface="iCiel Samsung Sharp Sans Regula" pitchFamily="2" charset="0"/>
              </a:rPr>
              <a:t>Campus</a:t>
            </a:r>
          </a:p>
        </p:txBody>
      </p:sp>
      <p:grpSp>
        <p:nvGrpSpPr>
          <p:cNvPr id="3" name="그룹 2">
            <a:extLst>
              <a:ext uri="{FF2B5EF4-FFF2-40B4-BE49-F238E27FC236}">
                <a16:creationId xmlns:a16="http://schemas.microsoft.com/office/drawing/2014/main" id="{297A5779-EA1E-416C-8400-F0041FD3BA30}"/>
              </a:ext>
            </a:extLst>
          </p:cNvPr>
          <p:cNvGrpSpPr/>
          <p:nvPr/>
        </p:nvGrpSpPr>
        <p:grpSpPr>
          <a:xfrm>
            <a:off x="724457" y="4319714"/>
            <a:ext cx="6095883" cy="369214"/>
            <a:chOff x="724689" y="4320000"/>
            <a:chExt cx="6097837" cy="369332"/>
          </a:xfrm>
        </p:grpSpPr>
        <p:sp>
          <p:nvSpPr>
            <p:cNvPr id="4" name="직사각형 133">
              <a:extLst>
                <a:ext uri="{FF2B5EF4-FFF2-40B4-BE49-F238E27FC236}">
                  <a16:creationId xmlns:a16="http://schemas.microsoft.com/office/drawing/2014/main"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914126" fontAlgn="base" latinLnBrk="1">
                <a:lnSpc>
                  <a:spcPct val="100000"/>
                </a:lnSpc>
                <a:spcBef>
                  <a:spcPct val="0"/>
                </a:spcBef>
                <a:spcAft>
                  <a:spcPct val="0"/>
                </a:spcAft>
                <a:buClrTx/>
                <a:buSzTx/>
                <a:buFontTx/>
                <a:buNone/>
                <a:tabLst/>
                <a:defRPr/>
              </a:pPr>
              <a:r>
                <a:rPr kumimoji="1" lang="en-US" altLang="ko-KR" sz="2399" dirty="0" err="1">
                  <a:solidFill>
                    <a:srgbClr val="1428A0"/>
                  </a:solidFill>
                  <a:latin typeface="iCiel Samsung Sharp Sans Regula" pitchFamily="2" charset="0"/>
                  <a:ea typeface="iCiel Samsung Sharp Sans Regula" pitchFamily="2" charset="0"/>
                  <a:cs typeface="iCiel Samsung Sharp Sans Regula" pitchFamily="2" charset="0"/>
                </a:rPr>
                <a:t>Trí</a:t>
              </a:r>
              <a:r>
                <a:rPr kumimoji="1" lang="en-US" altLang="ko-KR" sz="2399" dirty="0">
                  <a:solidFill>
                    <a:srgbClr val="1428A0"/>
                  </a:solidFill>
                  <a:latin typeface="iCiel Samsung Sharp Sans Regula" pitchFamily="2" charset="0"/>
                  <a:ea typeface="iCiel Samsung Sharp Sans Regula" pitchFamily="2" charset="0"/>
                  <a:cs typeface="iCiel Samsung Sharp Sans Regula" pitchFamily="2" charset="0"/>
                </a:rPr>
                <a:t> </a:t>
              </a:r>
              <a:r>
                <a:rPr kumimoji="1" lang="en-US" altLang="ko-KR" sz="2399" dirty="0" err="1">
                  <a:solidFill>
                    <a:srgbClr val="1428A0"/>
                  </a:solidFill>
                  <a:latin typeface="iCiel Samsung Sharp Sans Regula" pitchFamily="2" charset="0"/>
                  <a:ea typeface="iCiel Samsung Sharp Sans Regula" pitchFamily="2" charset="0"/>
                  <a:cs typeface="iCiel Samsung Sharp Sans Regula" pitchFamily="2" charset="0"/>
                </a:rPr>
                <a:t>tuệ</a:t>
              </a:r>
              <a:r>
                <a:rPr kumimoji="1" lang="en-US" altLang="ko-KR" sz="2399" dirty="0">
                  <a:solidFill>
                    <a:srgbClr val="1428A0"/>
                  </a:solidFill>
                  <a:latin typeface="iCiel Samsung Sharp Sans Regula" pitchFamily="2" charset="0"/>
                  <a:ea typeface="iCiel Samsung Sharp Sans Regula" pitchFamily="2" charset="0"/>
                  <a:cs typeface="iCiel Samsung Sharp Sans Regula" pitchFamily="2" charset="0"/>
                </a:rPr>
                <a:t> </a:t>
              </a:r>
              <a:r>
                <a:rPr kumimoji="1" lang="en-US" altLang="ko-KR" sz="2399" dirty="0" err="1">
                  <a:solidFill>
                    <a:srgbClr val="1428A0"/>
                  </a:solidFill>
                  <a:latin typeface="iCiel Samsung Sharp Sans Regula" pitchFamily="2" charset="0"/>
                  <a:ea typeface="iCiel Samsung Sharp Sans Regula" pitchFamily="2" charset="0"/>
                  <a:cs typeface="iCiel Samsung Sharp Sans Regula" pitchFamily="2" charset="0"/>
                </a:rPr>
                <a:t>nhân</a:t>
              </a:r>
              <a:r>
                <a:rPr kumimoji="1" lang="en-US" altLang="ko-KR" sz="2399" dirty="0">
                  <a:solidFill>
                    <a:srgbClr val="1428A0"/>
                  </a:solidFill>
                  <a:latin typeface="iCiel Samsung Sharp Sans Regula" pitchFamily="2" charset="0"/>
                  <a:ea typeface="iCiel Samsung Sharp Sans Regula" pitchFamily="2" charset="0"/>
                  <a:cs typeface="iCiel Samsung Sharp Sans Regula" pitchFamily="2" charset="0"/>
                </a:rPr>
                <a:t> </a:t>
              </a:r>
              <a:r>
                <a:rPr kumimoji="1" lang="en-US" altLang="ko-KR" sz="2399" dirty="0" err="1">
                  <a:solidFill>
                    <a:srgbClr val="1428A0"/>
                  </a:solidFill>
                  <a:latin typeface="iCiel Samsung Sharp Sans Regula" pitchFamily="2" charset="0"/>
                  <a:ea typeface="iCiel Samsung Sharp Sans Regula" pitchFamily="2" charset="0"/>
                  <a:cs typeface="iCiel Samsung Sharp Sans Regula" pitchFamily="2" charset="0"/>
                </a:rPr>
                <a:t>tạo</a:t>
              </a:r>
              <a:endParaRPr kumimoji="1" lang="ko-KR" altLang="en-US" sz="2399" dirty="0">
                <a:solidFill>
                  <a:srgbClr val="1428A0"/>
                </a:solidFill>
                <a:latin typeface="iCiel Samsung Sharp Sans Regula" pitchFamily="2" charset="0"/>
                <a:cs typeface="iCiel Samsung Sharp Sans Regula" pitchFamily="2" charset="0"/>
              </a:endParaRPr>
            </a:p>
          </p:txBody>
        </p:sp>
        <p:sp>
          <p:nvSpPr>
            <p:cNvPr id="5" name="직사각형 4">
              <a:extLst>
                <a:ext uri="{FF2B5EF4-FFF2-40B4-BE49-F238E27FC236}">
                  <a16:creationId xmlns:a16="http://schemas.microsoft.com/office/drawing/2014/main"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127187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gì</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Các loại máy học theo phương pháp có giám sát</a:t>
            </a:r>
            <a:r>
              <a:rPr lang="en-US" altLang="ko-KR" sz="1400" dirty="0">
                <a:solidFill>
                  <a:schemeClr val="tx1"/>
                </a:solidFill>
                <a:latin typeface="SamsungOne 400" panose="020B0503030303020204" pitchFamily="34" charset="0"/>
                <a:ea typeface="SamsungOne 400" panose="020B0503030303020204" pitchFamily="34" charset="0"/>
              </a:rPr>
              <a:t>  </a:t>
            </a:r>
            <a:endParaRPr lang="ko-KR" altLang="en-US" sz="1400" dirty="0">
              <a:solidFill>
                <a:schemeClr val="tx1"/>
              </a:solidFill>
              <a:latin typeface="SamsungOne 400" panose="020B0503030303020204" pitchFamily="34" charset="0"/>
              <a:ea typeface="SamsungOne 400" panose="020B0503030303020204" pitchFamily="34" charset="0"/>
            </a:endParaRPr>
          </a:p>
        </p:txBody>
      </p:sp>
      <p:grpSp>
        <p:nvGrpSpPr>
          <p:cNvPr id="26" name="Group 1">
            <a:extLst>
              <a:ext uri="{FF2B5EF4-FFF2-40B4-BE49-F238E27FC236}">
                <a16:creationId xmlns:a16="http://schemas.microsoft.com/office/drawing/2014/main" id="{2DFC7014-EA44-48F7-88F2-A6E8F95DC9F7}"/>
              </a:ext>
            </a:extLst>
          </p:cNvPr>
          <p:cNvGrpSpPr/>
          <p:nvPr/>
        </p:nvGrpSpPr>
        <p:grpSpPr>
          <a:xfrm>
            <a:off x="450000" y="2168860"/>
            <a:ext cx="8881390" cy="3669959"/>
            <a:chOff x="514136" y="2241550"/>
            <a:chExt cx="8881390" cy="3669959"/>
          </a:xfrm>
        </p:grpSpPr>
        <p:sp>
          <p:nvSpPr>
            <p:cNvPr id="27" name="TextBox 26">
              <a:extLst>
                <a:ext uri="{FF2B5EF4-FFF2-40B4-BE49-F238E27FC236}">
                  <a16:creationId xmlns:a16="http://schemas.microsoft.com/office/drawing/2014/main" id="{7FC23090-8032-44B3-AC11-E14F310B7C9F}"/>
                </a:ext>
              </a:extLst>
            </p:cNvPr>
            <p:cNvSpPr txBox="1"/>
            <p:nvPr/>
          </p:nvSpPr>
          <p:spPr>
            <a:xfrm>
              <a:off x="3871236" y="2241550"/>
              <a:ext cx="2178308" cy="358775"/>
            </a:xfrm>
            <a:prstGeom prst="rect">
              <a:avLst/>
            </a:prstGeom>
            <a:solidFill>
              <a:srgbClr val="1429A0"/>
            </a:solidFill>
          </p:spPr>
          <p:txBody>
            <a:bodyPr wrap="square" lIns="0" tIns="0" rIns="0" bIns="0" rtlCol="0" anchor="ctr">
              <a:noAutofit/>
              <a:scene3d>
                <a:camera prst="orthographicFront"/>
                <a:lightRig rig="threePt" dir="t"/>
              </a:scene3d>
              <a:sp3d>
                <a:bevelT w="0" h="6350"/>
              </a:sp3d>
            </a:bodyPr>
            <a:lstStyle>
              <a:defPPr>
                <a:defRPr lang="en-US"/>
              </a:defPPr>
              <a:lvl1pPr algn="ctr">
                <a:defRPr sz="1100">
                  <a:solidFill>
                    <a:schemeClr val="bg1"/>
                  </a:solidFill>
                  <a:latin typeface="SamsungOne 700" panose="020B0803030303020204" pitchFamily="34" charset="0"/>
                  <a:ea typeface="SamsungOne 700" panose="020B0803030303020204" pitchFamily="34" charset="0"/>
                </a:defRPr>
              </a:lvl1pPr>
            </a:lstStyle>
            <a:p>
              <a:r>
                <a:rPr lang="en-US" altLang="ko-KR" sz="1800" dirty="0" err="1"/>
                <a:t>Học</a:t>
              </a:r>
              <a:r>
                <a:rPr lang="en-US" altLang="ko-KR" sz="1800" dirty="0"/>
                <a:t> </a:t>
              </a:r>
              <a:r>
                <a:rPr lang="en-US" altLang="ko-KR" sz="1800" dirty="0" err="1"/>
                <a:t>máy</a:t>
              </a:r>
              <a:endParaRPr lang="en-US" altLang="ko-KR" sz="1800" dirty="0"/>
            </a:p>
          </p:txBody>
        </p:sp>
        <p:sp>
          <p:nvSpPr>
            <p:cNvPr id="28" name="TextBox 27">
              <a:extLst>
                <a:ext uri="{FF2B5EF4-FFF2-40B4-BE49-F238E27FC236}">
                  <a16:creationId xmlns:a16="http://schemas.microsoft.com/office/drawing/2014/main" id="{509C479F-7622-48A0-BAA6-5DA1E2843FB7}"/>
                </a:ext>
              </a:extLst>
            </p:cNvPr>
            <p:cNvSpPr txBox="1"/>
            <p:nvPr/>
          </p:nvSpPr>
          <p:spPr>
            <a:xfrm>
              <a:off x="791140" y="3530819"/>
              <a:ext cx="2178307" cy="333218"/>
            </a:xfrm>
            <a:prstGeom prst="roundRect">
              <a:avLst>
                <a:gd name="adj" fmla="val 50000"/>
              </a:avLst>
            </a:prstGeom>
            <a:solidFill>
              <a:schemeClr val="bg1">
                <a:lumMod val="85000"/>
              </a:schemeClr>
            </a:solidFill>
          </p:spPr>
          <p:txBody>
            <a:bodyPr wrap="square" lIns="0" tIns="0" rIns="0" bIns="0" rtlCol="0" anchor="ctr">
              <a:noAutofit/>
              <a:scene3d>
                <a:camera prst="orthographicFront"/>
                <a:lightRig rig="threePt" dir="t"/>
              </a:scene3d>
              <a:sp3d>
                <a:bevelT w="0" h="6350"/>
              </a:sp3d>
            </a:bodyPr>
            <a:lstStyle>
              <a:defPPr>
                <a:defRPr lang="en-US"/>
              </a:defPPr>
              <a:lvl1pPr algn="ctr">
                <a:defRPr sz="14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vi-VN" altLang="ko-KR" sz="1600" dirty="0"/>
                <a:t>Có giám sát</a:t>
              </a:r>
              <a:endParaRPr lang="en-US" altLang="ko-KR" sz="1600" dirty="0"/>
            </a:p>
          </p:txBody>
        </p:sp>
        <p:sp>
          <p:nvSpPr>
            <p:cNvPr id="29" name="TextBox 28">
              <a:extLst>
                <a:ext uri="{FF2B5EF4-FFF2-40B4-BE49-F238E27FC236}">
                  <a16:creationId xmlns:a16="http://schemas.microsoft.com/office/drawing/2014/main" id="{15F222D1-1026-4981-9A4C-F5B2A1A7F835}"/>
                </a:ext>
              </a:extLst>
            </p:cNvPr>
            <p:cNvSpPr txBox="1"/>
            <p:nvPr/>
          </p:nvSpPr>
          <p:spPr>
            <a:xfrm>
              <a:off x="3871236" y="3530820"/>
              <a:ext cx="2178307" cy="333218"/>
            </a:xfrm>
            <a:prstGeom prst="roundRect">
              <a:avLst>
                <a:gd name="adj" fmla="val 50000"/>
              </a:avLst>
            </a:prstGeom>
            <a:solidFill>
              <a:schemeClr val="bg1">
                <a:lumMod val="85000"/>
              </a:schemeClr>
            </a:solidFill>
          </p:spPr>
          <p:txBody>
            <a:bodyPr wrap="square" lIns="0" tIns="0" rIns="0" bIns="0" rtlCol="0" anchor="ctr">
              <a:noAutofit/>
              <a:scene3d>
                <a:camera prst="orthographicFront"/>
                <a:lightRig rig="threePt" dir="t"/>
              </a:scene3d>
              <a:sp3d>
                <a:bevelT w="0" h="6350"/>
              </a:sp3d>
            </a:bodyPr>
            <a:lstStyle>
              <a:defPPr>
                <a:defRPr lang="en-US"/>
              </a:defPPr>
              <a:lvl1pPr algn="ctr">
                <a:defRPr sz="14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vi-VN" altLang="ko-KR" sz="1600" dirty="0"/>
                <a:t>Không giám sát</a:t>
              </a:r>
              <a:endParaRPr lang="en-US" altLang="ko-KR" sz="1600" dirty="0"/>
            </a:p>
          </p:txBody>
        </p:sp>
        <p:sp>
          <p:nvSpPr>
            <p:cNvPr id="30" name="TextBox 29">
              <a:extLst>
                <a:ext uri="{FF2B5EF4-FFF2-40B4-BE49-F238E27FC236}">
                  <a16:creationId xmlns:a16="http://schemas.microsoft.com/office/drawing/2014/main" id="{06828390-23CB-4E80-9551-469018A70B1C}"/>
                </a:ext>
              </a:extLst>
            </p:cNvPr>
            <p:cNvSpPr txBox="1"/>
            <p:nvPr/>
          </p:nvSpPr>
          <p:spPr>
            <a:xfrm>
              <a:off x="6949074" y="3530819"/>
              <a:ext cx="2178307" cy="333218"/>
            </a:xfrm>
            <a:prstGeom prst="roundRect">
              <a:avLst>
                <a:gd name="adj" fmla="val 50000"/>
              </a:avLst>
            </a:prstGeom>
            <a:solidFill>
              <a:schemeClr val="bg1">
                <a:lumMod val="85000"/>
              </a:schemeClr>
            </a:solidFill>
          </p:spPr>
          <p:txBody>
            <a:bodyPr wrap="square" lIns="0" tIns="0" rIns="0" bIns="0" rtlCol="0" anchor="ctr">
              <a:noAutofit/>
              <a:scene3d>
                <a:camera prst="orthographicFront"/>
                <a:lightRig rig="threePt" dir="t"/>
              </a:scene3d>
              <a:sp3d>
                <a:bevelT w="0" h="6350"/>
              </a:sp3d>
            </a:bodyPr>
            <a:lstStyle>
              <a:defPPr>
                <a:defRPr lang="en-US"/>
              </a:defPPr>
              <a:lvl1pPr algn="ctr">
                <a:defRPr sz="1100">
                  <a:solidFill>
                    <a:schemeClr val="bg1"/>
                  </a:solidFill>
                  <a:latin typeface="SamsungOne 700" panose="020B0803030303020204" pitchFamily="34" charset="0"/>
                  <a:ea typeface="SamsungOne 700" panose="020B0803030303020204" pitchFamily="34" charset="0"/>
                </a:defRPr>
              </a:lvl1pPr>
            </a:lstStyle>
            <a:p>
              <a:r>
                <a:rPr lang="vi-VN" altLang="ko-KR" sz="1600" dirty="0">
                  <a:solidFill>
                    <a:schemeClr val="tx1">
                      <a:lumMod val="85000"/>
                      <a:lumOff val="15000"/>
                    </a:schemeClr>
                  </a:solidFill>
                </a:rPr>
                <a:t>Tăng cường</a:t>
              </a:r>
              <a:endParaRPr lang="en-US" altLang="ko-KR" sz="1600" dirty="0">
                <a:solidFill>
                  <a:schemeClr val="tx1">
                    <a:lumMod val="85000"/>
                    <a:lumOff val="15000"/>
                  </a:schemeClr>
                </a:solidFill>
              </a:endParaRPr>
            </a:p>
          </p:txBody>
        </p:sp>
        <p:pic>
          <p:nvPicPr>
            <p:cNvPr id="31" name="Picture 2">
              <a:extLst>
                <a:ext uri="{FF2B5EF4-FFF2-40B4-BE49-F238E27FC236}">
                  <a16:creationId xmlns:a16="http://schemas.microsoft.com/office/drawing/2014/main" id="{84B98CD5-BD77-4448-97A7-859C259A1B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4383" y="4004886"/>
              <a:ext cx="1811821" cy="1555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Rectangle 35">
              <a:extLst>
                <a:ext uri="{FF2B5EF4-FFF2-40B4-BE49-F238E27FC236}">
                  <a16:creationId xmlns:a16="http://schemas.microsoft.com/office/drawing/2014/main" id="{7BE2B74D-68BB-4EE8-8144-046C3BA7FE2E}"/>
                </a:ext>
              </a:extLst>
            </p:cNvPr>
            <p:cNvSpPr/>
            <p:nvPr/>
          </p:nvSpPr>
          <p:spPr>
            <a:xfrm>
              <a:off x="514136" y="5511399"/>
              <a:ext cx="2731702" cy="400110"/>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vi-VN" altLang="ko-KR" sz="1300" dirty="0">
                  <a:solidFill>
                    <a:schemeClr val="tx1">
                      <a:lumMod val="85000"/>
                      <a:lumOff val="15000"/>
                    </a:schemeClr>
                  </a:solidFill>
                  <a:latin typeface="SamsungOne 400" panose="020B0503030303020204" pitchFamily="34" charset="0"/>
                  <a:ea typeface="SamsungOne 400" panose="020B0503030303020204" pitchFamily="34" charset="0"/>
                </a:rPr>
                <a:t>Mẫu của đối tượng </a:t>
              </a:r>
            </a:p>
            <a:p>
              <a:pPr algn="ctr" defTabSz="914400"/>
              <a:r>
                <a:rPr lang="vi-VN" altLang="ko-KR" sz="1300" dirty="0">
                  <a:solidFill>
                    <a:schemeClr val="tx1">
                      <a:lumMod val="85000"/>
                      <a:lumOff val="15000"/>
                    </a:schemeClr>
                  </a:solidFill>
                  <a:latin typeface="SamsungOne 400" panose="020B0503030303020204" pitchFamily="34" charset="0"/>
                  <a:ea typeface="SamsungOne 400" panose="020B0503030303020204" pitchFamily="34" charset="0"/>
                </a:rPr>
                <a:t>được cho trước</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p:txBody>
        </p:sp>
        <p:pic>
          <p:nvPicPr>
            <p:cNvPr id="33" name="Picture 2">
              <a:extLst>
                <a:ext uri="{FF2B5EF4-FFF2-40B4-BE49-F238E27FC236}">
                  <a16:creationId xmlns:a16="http://schemas.microsoft.com/office/drawing/2014/main" id="{F68BAAB9-A65D-4382-9AD4-B0C7FEEA32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6136" y="4030501"/>
              <a:ext cx="1799574" cy="1555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Rectangle 38">
              <a:extLst>
                <a:ext uri="{FF2B5EF4-FFF2-40B4-BE49-F238E27FC236}">
                  <a16:creationId xmlns:a16="http://schemas.microsoft.com/office/drawing/2014/main" id="{17366E2A-EC34-40D6-A3F9-4507542B1F1C}"/>
                </a:ext>
              </a:extLst>
            </p:cNvPr>
            <p:cNvSpPr/>
            <p:nvPr/>
          </p:nvSpPr>
          <p:spPr>
            <a:xfrm>
              <a:off x="3514001" y="5511399"/>
              <a:ext cx="2862918" cy="400110"/>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vi-VN" altLang="ko-KR" sz="1300" dirty="0">
                  <a:solidFill>
                    <a:schemeClr val="tx1">
                      <a:lumMod val="85000"/>
                      <a:lumOff val="15000"/>
                    </a:schemeClr>
                  </a:solidFill>
                  <a:latin typeface="SamsungOne 400" panose="020B0503030303020204" pitchFamily="34" charset="0"/>
                  <a:ea typeface="SamsungOne 400" panose="020B0503030303020204" pitchFamily="34" charset="0"/>
                </a:rPr>
                <a:t>Mẫu của đối tượng </a:t>
              </a:r>
            </a:p>
            <a:p>
              <a:pPr algn="ctr" defTabSz="914400"/>
              <a:r>
                <a:rPr lang="vi-VN" altLang="ko-KR" sz="1300" dirty="0">
                  <a:solidFill>
                    <a:schemeClr val="tx1">
                      <a:lumMod val="85000"/>
                      <a:lumOff val="15000"/>
                    </a:schemeClr>
                  </a:solidFill>
                  <a:latin typeface="SamsungOne 400" panose="020B0503030303020204" pitchFamily="34" charset="0"/>
                  <a:ea typeface="SamsungOne 400" panose="020B0503030303020204" pitchFamily="34" charset="0"/>
                </a:rPr>
                <a:t>cần được xác định</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pic>
          <p:nvPicPr>
            <p:cNvPr id="35" name="Picture 40">
              <a:extLst>
                <a:ext uri="{FF2B5EF4-FFF2-40B4-BE49-F238E27FC236}">
                  <a16:creationId xmlns:a16="http://schemas.microsoft.com/office/drawing/2014/main" id="{1CD8645B-93C3-4350-9BB3-EB4F854AA69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3772" y="4160462"/>
              <a:ext cx="1697193" cy="1244608"/>
            </a:xfrm>
            <a:prstGeom prst="rect">
              <a:avLst/>
            </a:prstGeom>
          </p:spPr>
        </p:pic>
        <p:sp>
          <p:nvSpPr>
            <p:cNvPr id="36" name="Rectangle 41">
              <a:extLst>
                <a:ext uri="{FF2B5EF4-FFF2-40B4-BE49-F238E27FC236}">
                  <a16:creationId xmlns:a16="http://schemas.microsoft.com/office/drawing/2014/main" id="{8FE2E752-80FC-4C19-B361-C2477A57718F}"/>
                </a:ext>
              </a:extLst>
            </p:cNvPr>
            <p:cNvSpPr/>
            <p:nvPr/>
          </p:nvSpPr>
          <p:spPr>
            <a:xfrm>
              <a:off x="6663824" y="5611426"/>
              <a:ext cx="2731702" cy="200055"/>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vi-VN" altLang="ko-KR" sz="1300" dirty="0">
                  <a:solidFill>
                    <a:schemeClr val="tx1">
                      <a:lumMod val="85000"/>
                      <a:lumOff val="15000"/>
                    </a:schemeClr>
                  </a:solidFill>
                  <a:latin typeface="SamsungOne 400" panose="020B0503030303020204" pitchFamily="34" charset="0"/>
                  <a:ea typeface="SamsungOne 400" panose="020B0503030303020204" pitchFamily="34" charset="0"/>
                </a:rPr>
                <a:t>Tối ưu hóa phương thức</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cxnSp>
          <p:nvCxnSpPr>
            <p:cNvPr id="37" name="꺾인 연결선 62">
              <a:extLst>
                <a:ext uri="{FF2B5EF4-FFF2-40B4-BE49-F238E27FC236}">
                  <a16:creationId xmlns:a16="http://schemas.microsoft.com/office/drawing/2014/main" id="{A7702D09-5635-40B8-9DF2-CE61F47FCB05}"/>
                </a:ext>
              </a:extLst>
            </p:cNvPr>
            <p:cNvCxnSpPr>
              <a:cxnSpLocks/>
              <a:stCxn id="27" idx="2"/>
              <a:endCxn id="28" idx="0"/>
            </p:cNvCxnSpPr>
            <p:nvPr/>
          </p:nvCxnSpPr>
          <p:spPr>
            <a:xfrm rot="5400000">
              <a:off x="2955095" y="1525524"/>
              <a:ext cx="930494" cy="3080096"/>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꺾인 연결선 63">
              <a:extLst>
                <a:ext uri="{FF2B5EF4-FFF2-40B4-BE49-F238E27FC236}">
                  <a16:creationId xmlns:a16="http://schemas.microsoft.com/office/drawing/2014/main" id="{9BB05DA5-17E8-4228-99CE-DD606C45F92D}"/>
                </a:ext>
              </a:extLst>
            </p:cNvPr>
            <p:cNvCxnSpPr>
              <a:cxnSpLocks/>
              <a:stCxn id="27" idx="2"/>
              <a:endCxn id="30" idx="0"/>
            </p:cNvCxnSpPr>
            <p:nvPr/>
          </p:nvCxnSpPr>
          <p:spPr>
            <a:xfrm rot="16200000" flipH="1">
              <a:off x="6034062" y="1526653"/>
              <a:ext cx="930494" cy="3077838"/>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4FE6A897-4CB0-4CDB-9A39-1609ACDDDBE7}"/>
                </a:ext>
              </a:extLst>
            </p:cNvPr>
            <p:cNvCxnSpPr>
              <a:cxnSpLocks/>
              <a:stCxn id="27" idx="2"/>
              <a:endCxn id="29" idx="0"/>
            </p:cNvCxnSpPr>
            <p:nvPr/>
          </p:nvCxnSpPr>
          <p:spPr>
            <a:xfrm>
              <a:off x="4960390" y="2600325"/>
              <a:ext cx="0" cy="93049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945308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grpSp>
        <p:nvGrpSpPr>
          <p:cNvPr id="9" name="그룹 8">
            <a:extLst>
              <a:ext uri="{FF2B5EF4-FFF2-40B4-BE49-F238E27FC236}">
                <a16:creationId xmlns:a16="http://schemas.microsoft.com/office/drawing/2014/main" id="{7E636480-8FAC-4C97-A3F0-905B932A68EE}"/>
              </a:ext>
            </a:extLst>
          </p:cNvPr>
          <p:cNvGrpSpPr/>
          <p:nvPr/>
        </p:nvGrpSpPr>
        <p:grpSpPr>
          <a:xfrm>
            <a:off x="666750" y="5462239"/>
            <a:ext cx="8677275" cy="755579"/>
            <a:chOff x="559817" y="3081410"/>
            <a:chExt cx="8677275" cy="755579"/>
          </a:xfrm>
        </p:grpSpPr>
        <p:sp>
          <p:nvSpPr>
            <p:cNvPr id="12" name="모서리가 둥근 직사각형 4">
              <a:extLst>
                <a:ext uri="{FF2B5EF4-FFF2-40B4-BE49-F238E27FC236}">
                  <a16:creationId xmlns:a16="http://schemas.microsoft.com/office/drawing/2014/main" id="{E074642F-8660-45B0-BFAD-5D8EE928F2CD}"/>
                </a:ext>
              </a:extLst>
            </p:cNvPr>
            <p:cNvSpPr/>
            <p:nvPr/>
          </p:nvSpPr>
          <p:spPr>
            <a:xfrm>
              <a:off x="559817" y="3081410"/>
              <a:ext cx="8677275" cy="7555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id="{9FC4E109-5173-4E8D-B8E3-34A624E7337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260FBFD-DD45-4194-8F16-C761241BB44C}"/>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82</a:t>
              </a:r>
            </a:p>
          </p:txBody>
        </p:sp>
        <p:sp>
          <p:nvSpPr>
            <p:cNvPr id="16" name="TextBox 15">
              <a:extLst>
                <a:ext uri="{FF2B5EF4-FFF2-40B4-BE49-F238E27FC236}">
                  <a16:creationId xmlns:a16="http://schemas.microsoft.com/office/drawing/2014/main" id="{F0C7545F-E777-4C9C-8645-3F7F70BB8DAD}"/>
                </a:ext>
              </a:extLst>
            </p:cNvPr>
            <p:cNvSpPr txBox="1"/>
            <p:nvPr/>
          </p:nvSpPr>
          <p:spPr>
            <a:xfrm>
              <a:off x="1036273" y="3467475"/>
              <a:ext cx="8167303" cy="21544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rPr>
                <a:t>(0, 0) </a:t>
              </a:r>
              <a:r>
                <a:rPr lang="en-US" altLang="ko-KR" sz="1400" dirty="0" err="1">
                  <a:solidFill>
                    <a:prstClr val="black">
                      <a:lumMod val="85000"/>
                      <a:lumOff val="15000"/>
                    </a:prstClr>
                  </a:solidFill>
                  <a:latin typeface="SamsungOne 400" panose="020B0503030303020204" pitchFamily="34" charset="0"/>
                </a:rPr>
                <a:t>là</a:t>
              </a:r>
              <a:r>
                <a:rPr lang="en-US" altLang="ko-KR" sz="1400" dirty="0">
                  <a:solidFill>
                    <a:prstClr val="black">
                      <a:lumMod val="85000"/>
                      <a:lumOff val="15000"/>
                    </a:prstClr>
                  </a:solidFill>
                  <a:latin typeface="SamsungOne 400" panose="020B0503030303020204" pitchFamily="34" charset="0"/>
                </a:rPr>
                <a:t> 1, do </a:t>
              </a:r>
              <a:r>
                <a:rPr lang="en-US" altLang="ko-KR" sz="1400" dirty="0" err="1">
                  <a:solidFill>
                    <a:prstClr val="black">
                      <a:lumMod val="85000"/>
                      <a:lumOff val="15000"/>
                    </a:prstClr>
                  </a:solidFill>
                  <a:latin typeface="SamsungOne 400" panose="020B0503030303020204" pitchFamily="34" charset="0"/>
                </a:rPr>
                <a:t>đó</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setosa</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setosa</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lên</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đến</a:t>
              </a:r>
              <a:r>
                <a:rPr lang="en-US" altLang="ko-KR" sz="1400" dirty="0">
                  <a:solidFill>
                    <a:prstClr val="black">
                      <a:lumMod val="85000"/>
                      <a:lumOff val="15000"/>
                    </a:prstClr>
                  </a:solidFill>
                  <a:latin typeface="SamsungOne 400" panose="020B0503030303020204" pitchFamily="34" charset="0"/>
                </a:rPr>
                <a:t> 50 ma </a:t>
              </a:r>
              <a:r>
                <a:rPr lang="en-US" altLang="ko-KR" sz="1400" dirty="0" err="1">
                  <a:solidFill>
                    <a:prstClr val="black">
                      <a:lumMod val="85000"/>
                      <a:lumOff val="15000"/>
                    </a:prstClr>
                  </a:solidFill>
                  <a:latin typeface="SamsungOne 400" panose="020B0503030303020204" pitchFamily="34" charset="0"/>
                </a:rPr>
                <a:t>trận</a:t>
              </a:r>
              <a:r>
                <a:rPr lang="en-US" altLang="ko-KR" sz="1400" dirty="0">
                  <a:solidFill>
                    <a:prstClr val="black">
                      <a:lumMod val="85000"/>
                      <a:lumOff val="15000"/>
                    </a:prstClr>
                  </a:solidFill>
                  <a:latin typeface="SamsungOne 400" panose="020B0503030303020204" pitchFamily="34" charset="0"/>
                </a:rPr>
                <a:t>).</a:t>
              </a:r>
              <a:endParaRPr lang="en-US" altLang="ko-KR" sz="1400" dirty="0">
                <a:solidFill>
                  <a:prstClr val="black">
                    <a:lumMod val="85000"/>
                    <a:lumOff val="15000"/>
                  </a:prstClr>
                </a:solidFill>
                <a:latin typeface="SamsungOne 400" panose="020B0503030303020204" pitchFamily="34" charset="0"/>
                <a:ea typeface="+mn-ea"/>
                <a:cs typeface="+mn-cs"/>
              </a:endParaRPr>
            </a:p>
          </p:txBody>
        </p:sp>
      </p:grpSp>
      <p:grpSp>
        <p:nvGrpSpPr>
          <p:cNvPr id="2" name="그룹 1"/>
          <p:cNvGrpSpPr/>
          <p:nvPr/>
        </p:nvGrpSpPr>
        <p:grpSpPr>
          <a:xfrm>
            <a:off x="666749" y="1706845"/>
            <a:ext cx="8677276" cy="3662109"/>
            <a:chOff x="666749" y="2102889"/>
            <a:chExt cx="8677276" cy="3662109"/>
          </a:xfrm>
        </p:grpSpPr>
        <p:sp>
          <p:nvSpPr>
            <p:cNvPr id="11" name="모서리가 둥근 직사각형 4">
              <a:extLst>
                <a:ext uri="{FF2B5EF4-FFF2-40B4-BE49-F238E27FC236}">
                  <a16:creationId xmlns:a16="http://schemas.microsoft.com/office/drawing/2014/main" id="{ADDF9713-7347-4CF3-B1CD-7A4EB9301D91}"/>
                </a:ext>
              </a:extLst>
            </p:cNvPr>
            <p:cNvSpPr/>
            <p:nvPr/>
          </p:nvSpPr>
          <p:spPr>
            <a:xfrm>
              <a:off x="666749" y="2102889"/>
              <a:ext cx="8677276" cy="36621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7" name="그림 16">
              <a:extLst>
                <a:ext uri="{FF2B5EF4-FFF2-40B4-BE49-F238E27FC236}">
                  <a16:creationId xmlns:a16="http://schemas.microsoft.com/office/drawing/2014/main" id="{2300AD85-5921-4028-B5B4-0D713C87F33F}"/>
                </a:ext>
              </a:extLst>
            </p:cNvPr>
            <p:cNvPicPr>
              <a:picLocks noChangeAspect="1"/>
            </p:cNvPicPr>
            <p:nvPr/>
          </p:nvPicPr>
          <p:blipFill rotWithShape="1">
            <a:blip r:embed="rId4"/>
            <a:srcRect l="2283" r="16799"/>
            <a:stretch/>
          </p:blipFill>
          <p:spPr>
            <a:xfrm>
              <a:off x="847724" y="2155160"/>
              <a:ext cx="8496176" cy="3487392"/>
            </a:xfrm>
            <a:prstGeom prst="rect">
              <a:avLst/>
            </a:prstGeom>
            <a:ln>
              <a:noFill/>
            </a:ln>
          </p:spPr>
        </p:pic>
        <p:pic>
          <p:nvPicPr>
            <p:cNvPr id="18" name="그림 17">
              <a:extLst>
                <a:ext uri="{FF2B5EF4-FFF2-40B4-BE49-F238E27FC236}">
                  <a16:creationId xmlns:a16="http://schemas.microsoft.com/office/drawing/2014/main" id="{5C625F10-334C-45D7-9918-36348CF9909A}"/>
                </a:ext>
              </a:extLst>
            </p:cNvPr>
            <p:cNvPicPr>
              <a:picLocks noChangeAspect="1"/>
            </p:cNvPicPr>
            <p:nvPr/>
          </p:nvPicPr>
          <p:blipFill rotWithShape="1">
            <a:blip r:embed="rId5"/>
            <a:srcRect l="9829" r="77284"/>
            <a:stretch/>
          </p:blipFill>
          <p:spPr>
            <a:xfrm>
              <a:off x="3306065" y="2584129"/>
              <a:ext cx="1264729" cy="2551695"/>
            </a:xfrm>
            <a:prstGeom prst="rect">
              <a:avLst/>
            </a:prstGeom>
          </p:spPr>
        </p:pic>
        <p:pic>
          <p:nvPicPr>
            <p:cNvPr id="19" name="그림 18">
              <a:extLst>
                <a:ext uri="{FF2B5EF4-FFF2-40B4-BE49-F238E27FC236}">
                  <a16:creationId xmlns:a16="http://schemas.microsoft.com/office/drawing/2014/main" id="{B8C3B876-E829-40DE-B81E-BCFAB899A9E2}"/>
                </a:ext>
              </a:extLst>
            </p:cNvPr>
            <p:cNvPicPr>
              <a:picLocks noChangeAspect="1"/>
            </p:cNvPicPr>
            <p:nvPr/>
          </p:nvPicPr>
          <p:blipFill rotWithShape="1">
            <a:blip r:embed="rId6"/>
            <a:srcRect l="9353" r="76244"/>
            <a:stretch/>
          </p:blipFill>
          <p:spPr>
            <a:xfrm>
              <a:off x="4852581" y="2583687"/>
              <a:ext cx="1379593" cy="2996753"/>
            </a:xfrm>
            <a:prstGeom prst="rect">
              <a:avLst/>
            </a:prstGeom>
          </p:spPr>
        </p:pic>
      </p:grpSp>
      <p:sp>
        <p:nvSpPr>
          <p:cNvPr id="20" name="직사각형 19">
            <a:extLst>
              <a:ext uri="{FF2B5EF4-FFF2-40B4-BE49-F238E27FC236}">
                <a16:creationId xmlns:a16="http://schemas.microsoft.com/office/drawing/2014/main" id="{1ADC1D4B-BEE0-431F-83C7-77A5B95E0E0C}"/>
              </a:ext>
            </a:extLst>
          </p:cNvPr>
          <p:cNvSpPr/>
          <p:nvPr/>
        </p:nvSpPr>
        <p:spPr>
          <a:xfrm>
            <a:off x="558800" y="1398116"/>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7"/>
              </a:buBlip>
              <a:defRPr/>
            </a:pPr>
            <a:r>
              <a:rPr lang="vi-VN" altLang="ko-KR" sz="1400" dirty="0">
                <a:solidFill>
                  <a:schemeClr val="tx1"/>
                </a:solidFill>
                <a:latin typeface="SamsungOne 400" panose="020B0503030303020204" pitchFamily="34" charset="0"/>
                <a:ea typeface="SamsungOne 400" panose="020B0503030303020204" pitchFamily="34" charset="0"/>
              </a:rPr>
              <a:t>Chuyển đổi sang ma trận thưa</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42532380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grpSp>
        <p:nvGrpSpPr>
          <p:cNvPr id="4" name="그룹 3"/>
          <p:cNvGrpSpPr/>
          <p:nvPr/>
        </p:nvGrpSpPr>
        <p:grpSpPr>
          <a:xfrm>
            <a:off x="666749" y="1736811"/>
            <a:ext cx="8677276" cy="4504597"/>
            <a:chOff x="666749" y="1736811"/>
            <a:chExt cx="8677276" cy="4504597"/>
          </a:xfrm>
        </p:grpSpPr>
        <p:sp>
          <p:nvSpPr>
            <p:cNvPr id="11" name="모서리가 둥근 직사각형 4">
              <a:extLst>
                <a:ext uri="{FF2B5EF4-FFF2-40B4-BE49-F238E27FC236}">
                  <a16:creationId xmlns:a16="http://schemas.microsoft.com/office/drawing/2014/main" id="{ADDF9713-7347-4CF3-B1CD-7A4EB9301D91}"/>
                </a:ext>
              </a:extLst>
            </p:cNvPr>
            <p:cNvSpPr/>
            <p:nvPr/>
          </p:nvSpPr>
          <p:spPr>
            <a:xfrm>
              <a:off x="666749" y="1736811"/>
              <a:ext cx="8677276" cy="450459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그림 17">
              <a:extLst>
                <a:ext uri="{FF2B5EF4-FFF2-40B4-BE49-F238E27FC236}">
                  <a16:creationId xmlns:a16="http://schemas.microsoft.com/office/drawing/2014/main" id="{5878BE76-EBC9-4B70-A24C-A2F745331575}"/>
                </a:ext>
              </a:extLst>
            </p:cNvPr>
            <p:cNvPicPr>
              <a:picLocks noChangeAspect="1"/>
            </p:cNvPicPr>
            <p:nvPr/>
          </p:nvPicPr>
          <p:blipFill rotWithShape="1">
            <a:blip r:embed="rId3"/>
            <a:srcRect l="2386" t="1196" r="15509"/>
            <a:stretch/>
          </p:blipFill>
          <p:spPr>
            <a:xfrm>
              <a:off x="839337" y="1825573"/>
              <a:ext cx="8504563" cy="4298390"/>
            </a:xfrm>
            <a:prstGeom prst="rect">
              <a:avLst/>
            </a:prstGeom>
            <a:ln>
              <a:noFill/>
            </a:ln>
          </p:spPr>
        </p:pic>
        <p:grpSp>
          <p:nvGrpSpPr>
            <p:cNvPr id="3" name="그룹 2"/>
            <p:cNvGrpSpPr/>
            <p:nvPr/>
          </p:nvGrpSpPr>
          <p:grpSpPr>
            <a:xfrm>
              <a:off x="3368897" y="2232382"/>
              <a:ext cx="3485192" cy="3246397"/>
              <a:chOff x="3402453" y="2198827"/>
              <a:chExt cx="3277151" cy="3052610"/>
            </a:xfrm>
          </p:grpSpPr>
          <p:pic>
            <p:nvPicPr>
              <p:cNvPr id="19" name="그림 18">
                <a:extLst>
                  <a:ext uri="{FF2B5EF4-FFF2-40B4-BE49-F238E27FC236}">
                    <a16:creationId xmlns:a16="http://schemas.microsoft.com/office/drawing/2014/main" id="{B609E090-2CBC-4E8D-817D-4D3B86207FE1}"/>
                  </a:ext>
                </a:extLst>
              </p:cNvPr>
              <p:cNvPicPr>
                <a:picLocks noChangeAspect="1"/>
              </p:cNvPicPr>
              <p:nvPr/>
            </p:nvPicPr>
            <p:blipFill rotWithShape="1">
              <a:blip r:embed="rId4"/>
              <a:srcRect l="9228" r="76147"/>
              <a:stretch/>
            </p:blipFill>
            <p:spPr>
              <a:xfrm>
                <a:off x="3402453" y="2198827"/>
                <a:ext cx="1440160" cy="3052610"/>
              </a:xfrm>
              <a:prstGeom prst="rect">
                <a:avLst/>
              </a:prstGeom>
            </p:spPr>
          </p:pic>
          <p:pic>
            <p:nvPicPr>
              <p:cNvPr id="20" name="그림 19">
                <a:extLst>
                  <a:ext uri="{FF2B5EF4-FFF2-40B4-BE49-F238E27FC236}">
                    <a16:creationId xmlns:a16="http://schemas.microsoft.com/office/drawing/2014/main" id="{F2120553-3AD3-416E-BDAB-A43F89DE7332}"/>
                  </a:ext>
                </a:extLst>
              </p:cNvPr>
              <p:cNvPicPr>
                <a:picLocks noChangeAspect="1"/>
              </p:cNvPicPr>
              <p:nvPr/>
            </p:nvPicPr>
            <p:blipFill rotWithShape="1">
              <a:blip r:embed="rId5"/>
              <a:srcRect l="9760" r="76346"/>
              <a:stretch/>
            </p:blipFill>
            <p:spPr>
              <a:xfrm>
                <a:off x="5311452" y="2198828"/>
                <a:ext cx="1368152" cy="1765450"/>
              </a:xfrm>
              <a:prstGeom prst="rect">
                <a:avLst/>
              </a:prstGeom>
            </p:spPr>
          </p:pic>
        </p:grpSp>
      </p:grpSp>
      <p:sp>
        <p:nvSpPr>
          <p:cNvPr id="12" name="직사각형 11">
            <a:extLst>
              <a:ext uri="{FF2B5EF4-FFF2-40B4-BE49-F238E27FC236}">
                <a16:creationId xmlns:a16="http://schemas.microsoft.com/office/drawing/2014/main" id="{1ADC1D4B-BEE0-431F-83C7-77A5B95E0E0C}"/>
              </a:ext>
            </a:extLst>
          </p:cNvPr>
          <p:cNvSpPr/>
          <p:nvPr/>
        </p:nvSpPr>
        <p:spPr>
          <a:xfrm>
            <a:off x="558800" y="1398116"/>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vi-VN" altLang="ko-KR" sz="1400" dirty="0">
                <a:solidFill>
                  <a:schemeClr val="tx1"/>
                </a:solidFill>
                <a:latin typeface="SamsungOne 400" panose="020B0503030303020204" pitchFamily="34" charset="0"/>
                <a:ea typeface="SamsungOne 400" panose="020B0503030303020204" pitchFamily="34" charset="0"/>
              </a:rPr>
              <a:t>Tham khảo hình dưới đây để hiểu dễ hơn</a:t>
            </a:r>
            <a:r>
              <a:rPr lang="en-US" altLang="ko-KR" sz="1400" dirty="0">
                <a:solidFill>
                  <a:schemeClr val="tx1"/>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13621117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grpSp>
        <p:nvGrpSpPr>
          <p:cNvPr id="3" name="그룹 2"/>
          <p:cNvGrpSpPr/>
          <p:nvPr/>
        </p:nvGrpSpPr>
        <p:grpSpPr>
          <a:xfrm>
            <a:off x="666749" y="1726363"/>
            <a:ext cx="8677276" cy="4277516"/>
            <a:chOff x="666749" y="1773241"/>
            <a:chExt cx="8677276" cy="4277516"/>
          </a:xfrm>
        </p:grpSpPr>
        <p:sp>
          <p:nvSpPr>
            <p:cNvPr id="13" name="모서리가 둥근 직사각형 4">
              <a:extLst>
                <a:ext uri="{FF2B5EF4-FFF2-40B4-BE49-F238E27FC236}">
                  <a16:creationId xmlns:a16="http://schemas.microsoft.com/office/drawing/2014/main" id="{D971D96D-7638-485C-97A1-2CA32800D61D}"/>
                </a:ext>
              </a:extLst>
            </p:cNvPr>
            <p:cNvSpPr/>
            <p:nvPr/>
          </p:nvSpPr>
          <p:spPr>
            <a:xfrm>
              <a:off x="666749" y="1773241"/>
              <a:ext cx="8677276" cy="427751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 name="그룹 1"/>
            <p:cNvGrpSpPr/>
            <p:nvPr/>
          </p:nvGrpSpPr>
          <p:grpSpPr>
            <a:xfrm>
              <a:off x="847726" y="1823773"/>
              <a:ext cx="7826735" cy="4073949"/>
              <a:chOff x="847726" y="1810841"/>
              <a:chExt cx="8496300" cy="4422469"/>
            </a:xfrm>
          </p:grpSpPr>
          <p:pic>
            <p:nvPicPr>
              <p:cNvPr id="9" name="그림 8">
                <a:extLst>
                  <a:ext uri="{FF2B5EF4-FFF2-40B4-BE49-F238E27FC236}">
                    <a16:creationId xmlns:a16="http://schemas.microsoft.com/office/drawing/2014/main" id="{054DA45E-B68D-4811-AEB8-493536FC5902}"/>
                  </a:ext>
                </a:extLst>
              </p:cNvPr>
              <p:cNvPicPr>
                <a:picLocks noChangeAspect="1"/>
              </p:cNvPicPr>
              <p:nvPr/>
            </p:nvPicPr>
            <p:blipFill rotWithShape="1">
              <a:blip r:embed="rId3"/>
              <a:srcRect l="2447" r="20295"/>
              <a:stretch/>
            </p:blipFill>
            <p:spPr>
              <a:xfrm>
                <a:off x="847726" y="1810841"/>
                <a:ext cx="8496300" cy="4422469"/>
              </a:xfrm>
              <a:prstGeom prst="rect">
                <a:avLst/>
              </a:prstGeom>
              <a:ln>
                <a:noFill/>
              </a:ln>
            </p:spPr>
          </p:pic>
          <p:pic>
            <p:nvPicPr>
              <p:cNvPr id="11" name="그림 10">
                <a:extLst>
                  <a:ext uri="{FF2B5EF4-FFF2-40B4-BE49-F238E27FC236}">
                    <a16:creationId xmlns:a16="http://schemas.microsoft.com/office/drawing/2014/main" id="{B99E5AD9-2AC2-4414-894A-F9FBC1BEED67}"/>
                  </a:ext>
                </a:extLst>
              </p:cNvPr>
              <p:cNvPicPr>
                <a:picLocks noChangeAspect="1"/>
              </p:cNvPicPr>
              <p:nvPr/>
            </p:nvPicPr>
            <p:blipFill rotWithShape="1">
              <a:blip r:embed="rId4"/>
              <a:srcRect l="9617" r="75978"/>
              <a:stretch/>
            </p:blipFill>
            <p:spPr>
              <a:xfrm>
                <a:off x="3528521" y="2213500"/>
                <a:ext cx="1584177" cy="3605530"/>
              </a:xfrm>
              <a:prstGeom prst="rect">
                <a:avLst/>
              </a:prstGeom>
            </p:spPr>
          </p:pic>
          <p:pic>
            <p:nvPicPr>
              <p:cNvPr id="12" name="그림 11">
                <a:extLst>
                  <a:ext uri="{FF2B5EF4-FFF2-40B4-BE49-F238E27FC236}">
                    <a16:creationId xmlns:a16="http://schemas.microsoft.com/office/drawing/2014/main" id="{D5DDFA4C-1332-444B-8773-B0743A2C3FE5}"/>
                  </a:ext>
                </a:extLst>
              </p:cNvPr>
              <p:cNvPicPr>
                <a:picLocks noChangeAspect="1"/>
              </p:cNvPicPr>
              <p:nvPr/>
            </p:nvPicPr>
            <p:blipFill rotWithShape="1">
              <a:blip r:embed="rId5"/>
              <a:srcRect l="9944" r="76633"/>
              <a:stretch/>
            </p:blipFill>
            <p:spPr>
              <a:xfrm>
                <a:off x="5635489" y="2238256"/>
                <a:ext cx="1476164" cy="1775272"/>
              </a:xfrm>
              <a:prstGeom prst="rect">
                <a:avLst/>
              </a:prstGeom>
            </p:spPr>
          </p:pic>
        </p:grpSp>
        <p:pic>
          <p:nvPicPr>
            <p:cNvPr id="15" name="그림 14">
              <a:extLst>
                <a:ext uri="{FF2B5EF4-FFF2-40B4-BE49-F238E27FC236}">
                  <a16:creationId xmlns:a16="http://schemas.microsoft.com/office/drawing/2014/main" id="{054DA45E-B68D-4811-AEB8-493536FC5902}"/>
                </a:ext>
              </a:extLst>
            </p:cNvPr>
            <p:cNvPicPr>
              <a:picLocks noChangeAspect="1"/>
            </p:cNvPicPr>
            <p:nvPr/>
          </p:nvPicPr>
          <p:blipFill rotWithShape="1">
            <a:blip r:embed="rId3"/>
            <a:srcRect l="66554" r="20295"/>
            <a:stretch/>
          </p:blipFill>
          <p:spPr>
            <a:xfrm>
              <a:off x="8011751" y="1823043"/>
              <a:ext cx="1332273" cy="4073949"/>
            </a:xfrm>
            <a:prstGeom prst="rect">
              <a:avLst/>
            </a:prstGeom>
            <a:ln>
              <a:noFill/>
            </a:ln>
          </p:spPr>
        </p:pic>
      </p:grpSp>
      <p:sp>
        <p:nvSpPr>
          <p:cNvPr id="14" name="직사각형 13">
            <a:extLst>
              <a:ext uri="{FF2B5EF4-FFF2-40B4-BE49-F238E27FC236}">
                <a16:creationId xmlns:a16="http://schemas.microsoft.com/office/drawing/2014/main" id="{1ADC1D4B-BEE0-431F-83C7-77A5B95E0E0C}"/>
              </a:ext>
            </a:extLst>
          </p:cNvPr>
          <p:cNvSpPr/>
          <p:nvPr/>
        </p:nvSpPr>
        <p:spPr>
          <a:xfrm>
            <a:off x="558800" y="1398116"/>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vi-VN" altLang="ko-KR" sz="1400" dirty="0">
                <a:solidFill>
                  <a:schemeClr val="tx1"/>
                </a:solidFill>
                <a:latin typeface="SamsungOne 400" panose="020B0503030303020204" pitchFamily="34" charset="0"/>
                <a:ea typeface="SamsungOne 400" panose="020B0503030303020204" pitchFamily="34" charset="0"/>
              </a:rPr>
              <a:t>Tham khảo hình dưới đây để hiểu dễ hơn</a:t>
            </a:r>
            <a:r>
              <a:rPr lang="en-US" altLang="ko-KR" sz="1400" dirty="0">
                <a:solidFill>
                  <a:schemeClr val="tx1"/>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7158109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mc:AlternateContent xmlns:mc="http://schemas.openxmlformats.org/markup-compatibility/2006" xmlns:a14="http://schemas.microsoft.com/office/drawing/2010/main">
        <mc:Choice Requires="a14">
          <p:graphicFrame>
            <p:nvGraphicFramePr>
              <p:cNvPr id="12" name="Table 12">
                <a:extLst>
                  <a:ext uri="{FF2B5EF4-FFF2-40B4-BE49-F238E27FC236}">
                    <a16:creationId xmlns:a16="http://schemas.microsoft.com/office/drawing/2014/main" id="{EFEF37DC-71CA-4401-AAA0-4085800D97BD}"/>
                  </a:ext>
                </a:extLst>
              </p:cNvPr>
              <p:cNvGraphicFramePr>
                <a:graphicFrameLocks noGrp="1"/>
              </p:cNvGraphicFramePr>
              <p:nvPr>
                <p:extLst>
                  <p:ext uri="{D42A27DB-BD31-4B8C-83A1-F6EECF244321}">
                    <p14:modId xmlns:p14="http://schemas.microsoft.com/office/powerpoint/2010/main" val="2211764922"/>
                  </p:ext>
                </p:extLst>
              </p:nvPr>
            </p:nvGraphicFramePr>
            <p:xfrm>
              <a:off x="671261" y="1808820"/>
              <a:ext cx="8672766" cy="3671201"/>
            </p:xfrm>
            <a:graphic>
              <a:graphicData uri="http://schemas.openxmlformats.org/drawingml/2006/table">
                <a:tbl>
                  <a:tblPr firstRow="1" bandRow="1">
                    <a:tableStyleId>{5940675A-B579-460E-94D1-54222C63F5DA}</a:tableStyleId>
                  </a:tblPr>
                  <a:tblGrid>
                    <a:gridCol w="1445461">
                      <a:extLst>
                        <a:ext uri="{9D8B030D-6E8A-4147-A177-3AD203B41FA5}">
                          <a16:colId xmlns:a16="http://schemas.microsoft.com/office/drawing/2014/main" val="20002"/>
                        </a:ext>
                      </a:extLst>
                    </a:gridCol>
                    <a:gridCol w="1445461">
                      <a:extLst>
                        <a:ext uri="{9D8B030D-6E8A-4147-A177-3AD203B41FA5}">
                          <a16:colId xmlns:a16="http://schemas.microsoft.com/office/drawing/2014/main" val="20000"/>
                        </a:ext>
                      </a:extLst>
                    </a:gridCol>
                    <a:gridCol w="1445461">
                      <a:extLst>
                        <a:ext uri="{9D8B030D-6E8A-4147-A177-3AD203B41FA5}">
                          <a16:colId xmlns:a16="http://schemas.microsoft.com/office/drawing/2014/main" val="20003"/>
                        </a:ext>
                      </a:extLst>
                    </a:gridCol>
                    <a:gridCol w="1445461">
                      <a:extLst>
                        <a:ext uri="{9D8B030D-6E8A-4147-A177-3AD203B41FA5}">
                          <a16:colId xmlns:a16="http://schemas.microsoft.com/office/drawing/2014/main" val="20001"/>
                        </a:ext>
                      </a:extLst>
                    </a:gridCol>
                    <a:gridCol w="1445461">
                      <a:extLst>
                        <a:ext uri="{9D8B030D-6E8A-4147-A177-3AD203B41FA5}">
                          <a16:colId xmlns:a16="http://schemas.microsoft.com/office/drawing/2014/main" val="20004"/>
                        </a:ext>
                      </a:extLst>
                    </a:gridCol>
                    <a:gridCol w="1445461">
                      <a:extLst>
                        <a:ext uri="{9D8B030D-6E8A-4147-A177-3AD203B41FA5}">
                          <a16:colId xmlns:a16="http://schemas.microsoft.com/office/drawing/2014/main" val="20005"/>
                        </a:ext>
                      </a:extLst>
                    </a:gridCol>
                  </a:tblGrid>
                  <a:tr h="262929">
                    <a:tc>
                      <a:txBody>
                        <a:bodyPr/>
                        <a:lstStyle/>
                        <a:p>
                          <a:pPr algn="ctr"/>
                          <a:endParaRPr lang="en-US" sz="13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altLang="ko-KR" sz="1300" b="1" kern="1200" dirty="0" err="1">
                              <a:gradFill>
                                <a:gsLst>
                                  <a:gs pos="0">
                                    <a:srgbClr val="FF0000"/>
                                  </a:gs>
                                  <a:gs pos="100000">
                                    <a:srgbClr val="FF0000"/>
                                  </a:gs>
                                </a:gsLst>
                                <a:lin ang="5400000" scaled="1"/>
                              </a:gradFill>
                              <a:latin typeface="SamsungOne 400" panose="020B0503030303020204" pitchFamily="34" charset="0"/>
                              <a:ea typeface="SamsungOne 700" panose="020B0803030303020204" pitchFamily="34" charset="0"/>
                              <a:cs typeface="Times New Roman" panose="02020603050405020304" pitchFamily="18" charset="0"/>
                            </a:rPr>
                            <a:t>Chỉ</a:t>
                          </a:r>
                          <a:r>
                            <a:rPr lang="en-US" altLang="ko-KR" sz="1300" b="1" kern="1200" dirty="0">
                              <a:gradFill>
                                <a:gsLst>
                                  <a:gs pos="0">
                                    <a:srgbClr val="FF0000"/>
                                  </a:gs>
                                  <a:gs pos="100000">
                                    <a:srgbClr val="FF0000"/>
                                  </a:gs>
                                </a:gsLst>
                                <a:lin ang="5400000" scaled="1"/>
                              </a:gradFill>
                              <a:latin typeface="SamsungOne 400" panose="020B0503030303020204" pitchFamily="34" charset="0"/>
                              <a:ea typeface="SamsungOne 700" panose="020B0803030303020204" pitchFamily="34" charset="0"/>
                              <a:cs typeface="Times New Roman" panose="02020603050405020304" pitchFamily="18" charset="0"/>
                            </a:rPr>
                            <a:t> </a:t>
                          </a:r>
                          <a:r>
                            <a:rPr lang="en-US" altLang="ko-KR" sz="1300" b="1" kern="1200" dirty="0" err="1">
                              <a:gradFill>
                                <a:gsLst>
                                  <a:gs pos="0">
                                    <a:srgbClr val="FF0000"/>
                                  </a:gs>
                                  <a:gs pos="100000">
                                    <a:srgbClr val="FF0000"/>
                                  </a:gs>
                                </a:gsLst>
                                <a:lin ang="5400000" scaled="1"/>
                              </a:gradFill>
                              <a:latin typeface="SamsungOne 400" panose="020B0503030303020204" pitchFamily="34" charset="0"/>
                              <a:ea typeface="SamsungOne 700" panose="020B0803030303020204" pitchFamily="34" charset="0"/>
                              <a:cs typeface="Times New Roman" panose="02020603050405020304" pitchFamily="18" charset="0"/>
                            </a:rPr>
                            <a:t>mục</a:t>
                          </a:r>
                          <a:r>
                            <a:rPr lang="en-US" altLang="ko-KR" sz="1300" b="1" kern="1200" dirty="0">
                              <a:gradFill>
                                <a:gsLst>
                                  <a:gs pos="0">
                                    <a:srgbClr val="FF0000"/>
                                  </a:gs>
                                  <a:gs pos="100000">
                                    <a:srgbClr val="FF0000"/>
                                  </a:gs>
                                </a:gsLst>
                                <a:lin ang="5400000" scaled="1"/>
                              </a:gradFill>
                              <a:latin typeface="SamsungOne 400" panose="020B0503030303020204" pitchFamily="34" charset="0"/>
                              <a:ea typeface="SamsungOne 700" panose="020B0803030303020204" pitchFamily="34" charset="0"/>
                              <a:cs typeface="Times New Roman" panose="02020603050405020304" pitchFamily="18" charset="0"/>
                            </a:rPr>
                            <a:t> </a:t>
                          </a:r>
                          <a:r>
                            <a:rPr lang="en-US" altLang="ko-KR" sz="1300" b="1" kern="1200" dirty="0" err="1">
                              <a:gradFill>
                                <a:gsLst>
                                  <a:gs pos="0">
                                    <a:srgbClr val="FF0000"/>
                                  </a:gs>
                                  <a:gs pos="100000">
                                    <a:srgbClr val="FF0000"/>
                                  </a:gs>
                                </a:gsLst>
                                <a:lin ang="5400000" scaled="1"/>
                              </a:gradFill>
                              <a:latin typeface="SamsungOne 400" panose="020B0503030303020204" pitchFamily="34" charset="0"/>
                              <a:ea typeface="SamsungOne 700" panose="020B0803030303020204" pitchFamily="34" charset="0"/>
                              <a:cs typeface="Times New Roman" panose="02020603050405020304" pitchFamily="18" charset="0"/>
                            </a:rPr>
                            <a:t>hàng</a:t>
                          </a:r>
                          <a:endParaRPr lang="en-US" sz="13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a:r>
                            <a:rPr lang="en-US" sz="13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a14:m>
                            <m:oMathPara xmlns:m="http://schemas.openxmlformats.org/officeDocument/2006/math">
                              <m:oMathParaPr>
                                <m:jc m:val="centerGroup"/>
                              </m:oMathParaPr>
                              <m:oMath xmlns:m="http://schemas.openxmlformats.org/officeDocument/2006/math">
                                <m:r>
                                  <a:rPr lang="en-US" altLang="ko-KR" sz="1300" b="1" i="1" kern="1200" dirty="0" smtClean="0">
                                    <a:gradFill>
                                      <a:gsLst>
                                        <a:gs pos="0">
                                          <a:srgbClr val="FF0000"/>
                                        </a:gs>
                                        <a:gs pos="100000">
                                          <a:srgbClr val="FF0000"/>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𝟏</m:t>
                                </m:r>
                              </m:oMath>
                            </m:oMathPara>
                          </a14:m>
                          <a:endParaRPr lang="en-US" sz="13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a:r>
                            <a:rPr lang="en-US" sz="13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a:endParaRPr lang="en-US" sz="13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0"/>
                      </a:ext>
                    </a:extLst>
                  </a:tr>
                  <a:tr h="248886">
                    <a:tc>
                      <a:txBody>
                        <a:bodyPr/>
                        <a:lstStyle/>
                        <a:p>
                          <a:pPr algn="ctr" rtl="0" fontAlgn="t">
                            <a:spcBef>
                              <a:spcPts val="0"/>
                            </a:spcBef>
                            <a:spcAft>
                              <a:spcPts val="0"/>
                            </a:spcAft>
                          </a:pPr>
                          <a:r>
                            <a:rPr lang="en-US" altLang="ko-KR" sz="1300" dirty="0" err="1">
                              <a:effectLst/>
                              <a:latin typeface="SamsungOne 400" panose="020B0503030303020204" pitchFamily="34" charset="0"/>
                            </a:rPr>
                            <a:t>Chỉ</a:t>
                          </a:r>
                          <a:r>
                            <a:rPr lang="en-US" altLang="ko-KR" sz="1300" dirty="0">
                              <a:effectLst/>
                              <a:latin typeface="SamsungOne 400" panose="020B0503030303020204" pitchFamily="34" charset="0"/>
                            </a:rPr>
                            <a:t> </a:t>
                          </a:r>
                          <a:r>
                            <a:rPr lang="en-US" altLang="ko-KR" sz="1300" dirty="0" err="1">
                              <a:effectLst/>
                              <a:latin typeface="SamsungOne 400" panose="020B0503030303020204" pitchFamily="34" charset="0"/>
                            </a:rPr>
                            <a:t>mục</a:t>
                          </a:r>
                          <a:r>
                            <a:rPr lang="en-US" altLang="ko-KR" sz="1300" dirty="0">
                              <a:effectLst/>
                              <a:latin typeface="SamsungOne 400" panose="020B0503030303020204" pitchFamily="34" charset="0"/>
                            </a:rPr>
                            <a:t> </a:t>
                          </a:r>
                          <a:r>
                            <a:rPr lang="en-US" altLang="ko-KR" sz="1300" dirty="0" err="1">
                              <a:effectLst/>
                              <a:latin typeface="SamsungOne 400" panose="020B0503030303020204" pitchFamily="34" charset="0"/>
                            </a:rPr>
                            <a:t>cột</a:t>
                          </a:r>
                          <a:endParaRPr lang="ko-KR" altLang="en-US" sz="1300" dirty="0">
                            <a:effectLst/>
                            <a:latin typeface="SamsungOne 400" panose="020B0503030303020204" pitchFamily="34" charset="0"/>
                          </a:endParaRPr>
                        </a:p>
                      </a:txBody>
                      <a:tcPr marL="63500" marR="63500" marT="12700" marB="127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Species</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setosa</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ea typeface="SamsungOne 400" panose="020B0503030303020204" pitchFamily="34" charset="0"/>
                            </a:rPr>
                            <a:t>versicolor</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virginica</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rtl="0" fontAlgn="t">
                            <a:spcBef>
                              <a:spcPts val="0"/>
                            </a:spcBef>
                            <a:spcAft>
                              <a:spcPts val="0"/>
                            </a:spcAft>
                          </a:pPr>
                          <a:r>
                            <a:rPr lang="vi-VN" altLang="ko-KR" sz="1300" dirty="0">
                              <a:effectLst/>
                              <a:latin typeface="SamsungOne 400" panose="020B0503030303020204" pitchFamily="34" charset="0"/>
                            </a:rPr>
                            <a:t>Biểu thức ma trận thưa</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248886">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setosa</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48886">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a:t>
                          </a:r>
                          <a:endParaRPr lang="ko-KR" altLang="en-US" sz="1300" dirty="0">
                            <a:effectLst/>
                            <a:latin typeface="SamsungOne 400" panose="020B0503030303020204" pitchFamily="34" charset="0"/>
                          </a:endParaRPr>
                        </a:p>
                      </a:txBody>
                      <a:tcPr marL="63500" marR="63500" marT="12700" marB="127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setosa</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248886">
                    <a:tc>
                      <a:txBody>
                        <a:bodyPr/>
                        <a:lstStyle/>
                        <a:p>
                          <a:pPr algn="ctr" rtl="0" fontAlgn="t">
                            <a:spcBef>
                              <a:spcPts val="0"/>
                            </a:spcBef>
                            <a:spcAft>
                              <a:spcPts val="0"/>
                            </a:spcAft>
                          </a:pPr>
                          <a14:m>
                            <m:oMathPara xmlns:m="http://schemas.openxmlformats.org/officeDocument/2006/math">
                              <m:oMathParaPr>
                                <m:jc m:val="centerGroup"/>
                              </m:oMathParaPr>
                              <m:oMath xmlns:m="http://schemas.openxmlformats.org/officeDocument/2006/math">
                                <m:r>
                                  <a:rPr lang="ko-KR" altLang="en-US" sz="1300" i="1" smtClean="0">
                                    <a:effectLst/>
                                    <a:latin typeface="Cambria Math" panose="02040503050406030204" pitchFamily="18" charset="0"/>
                                  </a:rPr>
                                  <m:t>⋮</m:t>
                                </m:r>
                              </m:oMath>
                            </m:oMathPara>
                          </a14:m>
                          <a:endParaRPr lang="ko-KR" altLang="en-US" sz="1300" dirty="0">
                            <a:effectLst/>
                            <a:latin typeface="SamsungOne 400" panose="020B0503030303020204" pitchFamily="34" charset="0"/>
                          </a:endParaRPr>
                        </a:p>
                      </a:txBody>
                      <a:tcPr marL="63500" marR="63500" marT="12700" marB="127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setosa</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248886">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49</a:t>
                          </a:r>
                          <a:endParaRPr lang="ko-KR" altLang="en-US" sz="1300" dirty="0">
                            <a:effectLst/>
                            <a:latin typeface="SamsungOne 400" panose="020B0503030303020204" pitchFamily="34" charset="0"/>
                          </a:endParaRPr>
                        </a:p>
                      </a:txBody>
                      <a:tcPr marL="63500" marR="63500" marT="12700" marB="127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setosa</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(49,0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248886">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50</a:t>
                          </a:r>
                          <a:endParaRPr lang="ko-KR" altLang="en-US" sz="1300" dirty="0">
                            <a:effectLst/>
                            <a:latin typeface="SamsungOne 400" panose="020B0503030303020204" pitchFamily="34" charset="0"/>
                          </a:endParaRPr>
                        </a:p>
                      </a:txBody>
                      <a:tcPr marL="63500" marR="63500" marT="12700" marB="127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versicolor</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(50,1)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248886">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51</a:t>
                          </a:r>
                          <a:endParaRPr lang="ko-KR" altLang="en-US" sz="1300" dirty="0">
                            <a:effectLst/>
                            <a:latin typeface="SamsungOne 400" panose="020B0503030303020204" pitchFamily="34" charset="0"/>
                          </a:endParaRPr>
                        </a:p>
                      </a:txBody>
                      <a:tcPr marL="63500" marR="63500" marT="12700" marB="127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versicolor</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(51,1)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248886">
                    <a:tc>
                      <a:txBody>
                        <a:bodyPr/>
                        <a:lstStyle/>
                        <a:p>
                          <a:pPr algn="ctr" rtl="0" fontAlgn="t">
                            <a:spcBef>
                              <a:spcPts val="0"/>
                            </a:spcBef>
                            <a:spcAft>
                              <a:spcPts val="0"/>
                            </a:spcAft>
                          </a:pPr>
                          <a14:m>
                            <m:oMathPara xmlns:m="http://schemas.openxmlformats.org/officeDocument/2006/math">
                              <m:oMathParaPr>
                                <m:jc m:val="centerGroup"/>
                              </m:oMathParaPr>
                              <m:oMath xmlns:m="http://schemas.openxmlformats.org/officeDocument/2006/math">
                                <m:r>
                                  <a:rPr lang="ko-KR" altLang="en-US" sz="1300" i="1" smtClean="0">
                                    <a:effectLst/>
                                    <a:latin typeface="Cambria Math" panose="02040503050406030204" pitchFamily="18" charset="0"/>
                                  </a:rPr>
                                  <m:t>⋮</m:t>
                                </m:r>
                              </m:oMath>
                            </m:oMathPara>
                          </a14:m>
                          <a:endParaRPr lang="ko-KR" altLang="en-US" sz="1300" dirty="0">
                            <a:effectLst/>
                            <a:latin typeface="SamsungOne 400" panose="020B0503030303020204" pitchFamily="34" charset="0"/>
                          </a:endParaRPr>
                        </a:p>
                      </a:txBody>
                      <a:tcPr marL="63500" marR="63500" marT="12700" marB="127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versicolor</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248886">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100</a:t>
                          </a:r>
                          <a:endParaRPr lang="ko-KR" altLang="en-US" sz="1300" dirty="0">
                            <a:effectLst/>
                            <a:latin typeface="SamsungOne 400" panose="020B0503030303020204" pitchFamily="34" charset="0"/>
                          </a:endParaRPr>
                        </a:p>
                      </a:txBody>
                      <a:tcPr marL="63500" marR="63500" marT="12700" marB="127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versicolor</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248886">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101</a:t>
                          </a:r>
                          <a:endParaRPr lang="ko-KR" altLang="en-US" sz="1300" dirty="0">
                            <a:effectLst/>
                            <a:latin typeface="SamsungOne 400" panose="020B0503030303020204" pitchFamily="34" charset="0"/>
                          </a:endParaRPr>
                        </a:p>
                      </a:txBody>
                      <a:tcPr marL="63500" marR="63500" marT="12700" marB="127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virginica</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(101,2)</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248886">
                    <a:tc>
                      <a:txBody>
                        <a:bodyPr/>
                        <a:lstStyle/>
                        <a:p>
                          <a:pPr algn="ctr" rtl="0" fontAlgn="t">
                            <a:spcBef>
                              <a:spcPts val="0"/>
                            </a:spcBef>
                            <a:spcAft>
                              <a:spcPts val="0"/>
                            </a:spcAft>
                          </a:pPr>
                          <a:endParaRPr lang="ko-KR" altLang="en-US" sz="1300" dirty="0">
                            <a:effectLst/>
                            <a:latin typeface="SamsungOne 400" panose="020B0503030303020204" pitchFamily="34" charset="0"/>
                          </a:endParaRPr>
                        </a:p>
                      </a:txBody>
                      <a:tcPr marL="63500" marR="63500" marT="12700" marB="127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virginica</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(102,2)</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248886">
                    <a:tc>
                      <a:txBody>
                        <a:bodyPr/>
                        <a:lstStyle/>
                        <a:p>
                          <a:pPr algn="ctr" rtl="0" fontAlgn="t">
                            <a:spcBef>
                              <a:spcPts val="0"/>
                            </a:spcBef>
                            <a:spcAft>
                              <a:spcPts val="0"/>
                            </a:spcAft>
                          </a:pPr>
                          <a14:m>
                            <m:oMathPara xmlns:m="http://schemas.openxmlformats.org/officeDocument/2006/math">
                              <m:oMathParaPr>
                                <m:jc m:val="centerGroup"/>
                              </m:oMathParaPr>
                              <m:oMath xmlns:m="http://schemas.openxmlformats.org/officeDocument/2006/math">
                                <m:r>
                                  <a:rPr lang="ko-KR" altLang="en-US" sz="1300" i="1" smtClean="0">
                                    <a:effectLst/>
                                    <a:latin typeface="Cambria Math" panose="02040503050406030204" pitchFamily="18" charset="0"/>
                                  </a:rPr>
                                  <m:t>⋮</m:t>
                                </m:r>
                              </m:oMath>
                            </m:oMathPara>
                          </a14:m>
                          <a:endParaRPr lang="ko-KR" altLang="en-US" sz="1300" dirty="0">
                            <a:effectLst/>
                            <a:latin typeface="SamsungOne 400" panose="020B0503030303020204" pitchFamily="34" charset="0"/>
                          </a:endParaRPr>
                        </a:p>
                      </a:txBody>
                      <a:tcPr marL="63500" marR="63500" marT="12700" marB="127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virginica</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248886">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150</a:t>
                          </a:r>
                          <a:endParaRPr lang="ko-KR" altLang="en-US" sz="1300" dirty="0">
                            <a:effectLst/>
                            <a:latin typeface="SamsungOne 400" panose="020B0503030303020204" pitchFamily="34" charset="0"/>
                          </a:endParaRPr>
                        </a:p>
                      </a:txBody>
                      <a:tcPr marL="63500" marR="63500" marT="12700" marB="127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virginica</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(150,2)</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mc:Choice>
        <mc:Fallback xmlns="">
          <p:graphicFrame>
            <p:nvGraphicFramePr>
              <p:cNvPr id="12" name="Table 12">
                <a:extLst>
                  <a:ext uri="{FF2B5EF4-FFF2-40B4-BE49-F238E27FC236}">
                    <a16:creationId xmlns:a16="http://schemas.microsoft.com/office/drawing/2014/main" id="{EFEF37DC-71CA-4401-AAA0-4085800D97BD}"/>
                  </a:ext>
                </a:extLst>
              </p:cNvPr>
              <p:cNvGraphicFramePr>
                <a:graphicFrameLocks noGrp="1"/>
              </p:cNvGraphicFramePr>
              <p:nvPr>
                <p:extLst>
                  <p:ext uri="{D42A27DB-BD31-4B8C-83A1-F6EECF244321}">
                    <p14:modId xmlns:p14="http://schemas.microsoft.com/office/powerpoint/2010/main" val="2211764922"/>
                  </p:ext>
                </p:extLst>
              </p:nvPr>
            </p:nvGraphicFramePr>
            <p:xfrm>
              <a:off x="671261" y="1808820"/>
              <a:ext cx="8672766" cy="3671201"/>
            </p:xfrm>
            <a:graphic>
              <a:graphicData uri="http://schemas.openxmlformats.org/drawingml/2006/table">
                <a:tbl>
                  <a:tblPr firstRow="1" bandRow="1">
                    <a:tableStyleId>{5940675A-B579-460E-94D1-54222C63F5DA}</a:tableStyleId>
                  </a:tblPr>
                  <a:tblGrid>
                    <a:gridCol w="1445461">
                      <a:extLst>
                        <a:ext uri="{9D8B030D-6E8A-4147-A177-3AD203B41FA5}">
                          <a16:colId xmlns:a16="http://schemas.microsoft.com/office/drawing/2014/main" val="20002"/>
                        </a:ext>
                      </a:extLst>
                    </a:gridCol>
                    <a:gridCol w="1445461">
                      <a:extLst>
                        <a:ext uri="{9D8B030D-6E8A-4147-A177-3AD203B41FA5}">
                          <a16:colId xmlns:a16="http://schemas.microsoft.com/office/drawing/2014/main" val="20000"/>
                        </a:ext>
                      </a:extLst>
                    </a:gridCol>
                    <a:gridCol w="1445461">
                      <a:extLst>
                        <a:ext uri="{9D8B030D-6E8A-4147-A177-3AD203B41FA5}">
                          <a16:colId xmlns:a16="http://schemas.microsoft.com/office/drawing/2014/main" val="20003"/>
                        </a:ext>
                      </a:extLst>
                    </a:gridCol>
                    <a:gridCol w="1445461">
                      <a:extLst>
                        <a:ext uri="{9D8B030D-6E8A-4147-A177-3AD203B41FA5}">
                          <a16:colId xmlns:a16="http://schemas.microsoft.com/office/drawing/2014/main" val="20001"/>
                        </a:ext>
                      </a:extLst>
                    </a:gridCol>
                    <a:gridCol w="1445461">
                      <a:extLst>
                        <a:ext uri="{9D8B030D-6E8A-4147-A177-3AD203B41FA5}">
                          <a16:colId xmlns:a16="http://schemas.microsoft.com/office/drawing/2014/main" val="20004"/>
                        </a:ext>
                      </a:extLst>
                    </a:gridCol>
                    <a:gridCol w="1445461">
                      <a:extLst>
                        <a:ext uri="{9D8B030D-6E8A-4147-A177-3AD203B41FA5}">
                          <a16:colId xmlns:a16="http://schemas.microsoft.com/office/drawing/2014/main" val="20005"/>
                        </a:ext>
                      </a:extLst>
                    </a:gridCol>
                  </a:tblGrid>
                  <a:tr h="262929">
                    <a:tc>
                      <a:txBody>
                        <a:bodyPr/>
                        <a:lstStyle/>
                        <a:p>
                          <a:pPr algn="ctr"/>
                          <a:endParaRPr lang="en-US" sz="13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altLang="ko-KR" sz="1300" b="1" kern="1200" dirty="0" err="1">
                              <a:gradFill>
                                <a:gsLst>
                                  <a:gs pos="0">
                                    <a:srgbClr val="FF0000"/>
                                  </a:gs>
                                  <a:gs pos="100000">
                                    <a:srgbClr val="FF0000"/>
                                  </a:gs>
                                </a:gsLst>
                                <a:lin ang="5400000" scaled="1"/>
                              </a:gradFill>
                              <a:latin typeface="SamsungOne 400" panose="020B0503030303020204" pitchFamily="34" charset="0"/>
                              <a:ea typeface="SamsungOne 700" panose="020B0803030303020204" pitchFamily="34" charset="0"/>
                              <a:cs typeface="Times New Roman" panose="02020603050405020304" pitchFamily="18" charset="0"/>
                            </a:rPr>
                            <a:t>Chỉ</a:t>
                          </a:r>
                          <a:r>
                            <a:rPr lang="en-US" altLang="ko-KR" sz="1300" b="1" kern="1200" dirty="0">
                              <a:gradFill>
                                <a:gsLst>
                                  <a:gs pos="0">
                                    <a:srgbClr val="FF0000"/>
                                  </a:gs>
                                  <a:gs pos="100000">
                                    <a:srgbClr val="FF0000"/>
                                  </a:gs>
                                </a:gsLst>
                                <a:lin ang="5400000" scaled="1"/>
                              </a:gradFill>
                              <a:latin typeface="SamsungOne 400" panose="020B0503030303020204" pitchFamily="34" charset="0"/>
                              <a:ea typeface="SamsungOne 700" panose="020B0803030303020204" pitchFamily="34" charset="0"/>
                              <a:cs typeface="Times New Roman" panose="02020603050405020304" pitchFamily="18" charset="0"/>
                            </a:rPr>
                            <a:t> </a:t>
                          </a:r>
                          <a:r>
                            <a:rPr lang="en-US" altLang="ko-KR" sz="1300" b="1" kern="1200" dirty="0" err="1">
                              <a:gradFill>
                                <a:gsLst>
                                  <a:gs pos="0">
                                    <a:srgbClr val="FF0000"/>
                                  </a:gs>
                                  <a:gs pos="100000">
                                    <a:srgbClr val="FF0000"/>
                                  </a:gs>
                                </a:gsLst>
                                <a:lin ang="5400000" scaled="1"/>
                              </a:gradFill>
                              <a:latin typeface="SamsungOne 400" panose="020B0503030303020204" pitchFamily="34" charset="0"/>
                              <a:ea typeface="SamsungOne 700" panose="020B0803030303020204" pitchFamily="34" charset="0"/>
                              <a:cs typeface="Times New Roman" panose="02020603050405020304" pitchFamily="18" charset="0"/>
                            </a:rPr>
                            <a:t>mục</a:t>
                          </a:r>
                          <a:r>
                            <a:rPr lang="en-US" altLang="ko-KR" sz="1300" b="1" kern="1200" dirty="0">
                              <a:gradFill>
                                <a:gsLst>
                                  <a:gs pos="0">
                                    <a:srgbClr val="FF0000"/>
                                  </a:gs>
                                  <a:gs pos="100000">
                                    <a:srgbClr val="FF0000"/>
                                  </a:gs>
                                </a:gsLst>
                                <a:lin ang="5400000" scaled="1"/>
                              </a:gradFill>
                              <a:latin typeface="SamsungOne 400" panose="020B0503030303020204" pitchFamily="34" charset="0"/>
                              <a:ea typeface="SamsungOne 700" panose="020B0803030303020204" pitchFamily="34" charset="0"/>
                              <a:cs typeface="Times New Roman" panose="02020603050405020304" pitchFamily="18" charset="0"/>
                            </a:rPr>
                            <a:t> </a:t>
                          </a:r>
                          <a:r>
                            <a:rPr lang="en-US" altLang="ko-KR" sz="1300" b="1" kern="1200" dirty="0" err="1">
                              <a:gradFill>
                                <a:gsLst>
                                  <a:gs pos="0">
                                    <a:srgbClr val="FF0000"/>
                                  </a:gs>
                                  <a:gs pos="100000">
                                    <a:srgbClr val="FF0000"/>
                                  </a:gs>
                                </a:gsLst>
                                <a:lin ang="5400000" scaled="1"/>
                              </a:gradFill>
                              <a:latin typeface="SamsungOne 400" panose="020B0503030303020204" pitchFamily="34" charset="0"/>
                              <a:ea typeface="SamsungOne 700" panose="020B0803030303020204" pitchFamily="34" charset="0"/>
                              <a:cs typeface="Times New Roman" panose="02020603050405020304" pitchFamily="18" charset="0"/>
                            </a:rPr>
                            <a:t>hàng</a:t>
                          </a:r>
                          <a:endParaRPr lang="en-US" sz="13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a:r>
                            <a:rPr lang="en-US" sz="13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endParaRPr lang="en-001"/>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l="-300422" t="-2326" r="-200844" b="-1325581"/>
                          </a:stretch>
                        </a:blipFill>
                      </a:tcPr>
                    </a:tc>
                    <a:tc>
                      <a:txBody>
                        <a:bodyPr/>
                        <a:lstStyle/>
                        <a:p>
                          <a:pPr algn="ctr"/>
                          <a:r>
                            <a:rPr lang="en-US" sz="13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a:endParaRPr lang="en-US" sz="13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0"/>
                      </a:ext>
                    </a:extLst>
                  </a:tr>
                  <a:tr h="421640">
                    <a:tc>
                      <a:txBody>
                        <a:bodyPr/>
                        <a:lstStyle/>
                        <a:p>
                          <a:pPr algn="ctr" rtl="0" fontAlgn="t">
                            <a:spcBef>
                              <a:spcPts val="0"/>
                            </a:spcBef>
                            <a:spcAft>
                              <a:spcPts val="0"/>
                            </a:spcAft>
                          </a:pPr>
                          <a:r>
                            <a:rPr lang="en-US" altLang="ko-KR" sz="1300" dirty="0" err="1">
                              <a:effectLst/>
                              <a:latin typeface="SamsungOne 400" panose="020B0503030303020204" pitchFamily="34" charset="0"/>
                            </a:rPr>
                            <a:t>Chỉ</a:t>
                          </a:r>
                          <a:r>
                            <a:rPr lang="en-US" altLang="ko-KR" sz="1300" dirty="0">
                              <a:effectLst/>
                              <a:latin typeface="SamsungOne 400" panose="020B0503030303020204" pitchFamily="34" charset="0"/>
                            </a:rPr>
                            <a:t> </a:t>
                          </a:r>
                          <a:r>
                            <a:rPr lang="en-US" altLang="ko-KR" sz="1300" dirty="0" err="1">
                              <a:effectLst/>
                              <a:latin typeface="SamsungOne 400" panose="020B0503030303020204" pitchFamily="34" charset="0"/>
                            </a:rPr>
                            <a:t>mục</a:t>
                          </a:r>
                          <a:r>
                            <a:rPr lang="en-US" altLang="ko-KR" sz="1300" dirty="0">
                              <a:effectLst/>
                              <a:latin typeface="SamsungOne 400" panose="020B0503030303020204" pitchFamily="34" charset="0"/>
                            </a:rPr>
                            <a:t> </a:t>
                          </a:r>
                          <a:r>
                            <a:rPr lang="en-US" altLang="ko-KR" sz="1300" dirty="0" err="1">
                              <a:effectLst/>
                              <a:latin typeface="SamsungOne 400" panose="020B0503030303020204" pitchFamily="34" charset="0"/>
                            </a:rPr>
                            <a:t>cột</a:t>
                          </a:r>
                          <a:endParaRPr lang="ko-KR" altLang="en-US" sz="1300" dirty="0">
                            <a:effectLst/>
                            <a:latin typeface="SamsungOne 400" panose="020B0503030303020204" pitchFamily="34" charset="0"/>
                          </a:endParaRPr>
                        </a:p>
                      </a:txBody>
                      <a:tcPr marL="63500" marR="63500" marT="12700" marB="127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Species</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setosa</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rtl="0" fontAlgn="t">
                            <a:spcBef>
                              <a:spcPts val="0"/>
                            </a:spcBef>
                            <a:spcAft>
                              <a:spcPts val="0"/>
                            </a:spcAft>
                          </a:pPr>
                          <a:r>
                            <a:rPr lang="en-US" altLang="ko-KR" sz="1300" b="0" i="0" u="none" strike="noStrike" dirty="0">
                              <a:solidFill>
                                <a:srgbClr val="000000"/>
                              </a:solidFill>
                              <a:effectLst/>
                              <a:latin typeface="SamsungOne 400" panose="020B0503030303020204" pitchFamily="34" charset="0"/>
                              <a:ea typeface="SamsungOne 400" panose="020B0503030303020204" pitchFamily="34" charset="0"/>
                            </a:rPr>
                            <a:t>versicolor</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virginica</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rtl="0" fontAlgn="t">
                            <a:spcBef>
                              <a:spcPts val="0"/>
                            </a:spcBef>
                            <a:spcAft>
                              <a:spcPts val="0"/>
                            </a:spcAft>
                          </a:pPr>
                          <a:r>
                            <a:rPr lang="vi-VN" altLang="ko-KR" sz="1300" dirty="0">
                              <a:effectLst/>
                              <a:latin typeface="SamsungOne 400" panose="020B0503030303020204" pitchFamily="34" charset="0"/>
                            </a:rPr>
                            <a:t>Biểu thức ma trận thưa</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248886">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setosa</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48886">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a:t>
                          </a:r>
                          <a:endParaRPr lang="ko-KR" altLang="en-US" sz="1300" dirty="0">
                            <a:effectLst/>
                            <a:latin typeface="SamsungOne 400" panose="020B0503030303020204" pitchFamily="34" charset="0"/>
                          </a:endParaRPr>
                        </a:p>
                      </a:txBody>
                      <a:tcPr marL="63500" marR="63500" marT="12700" marB="127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setosa</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248886">
                    <a:tc>
                      <a:txBody>
                        <a:bodyPr/>
                        <a:lstStyle/>
                        <a:p>
                          <a:endParaRPr lang="en-001"/>
                        </a:p>
                      </a:txBody>
                      <a:tcPr marL="63500" marR="63500" marT="12700" marB="127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t="-475610" r="-501266" b="-921951"/>
                          </a:stretch>
                        </a:blip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setosa</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248886">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49</a:t>
                          </a:r>
                          <a:endParaRPr lang="ko-KR" altLang="en-US" sz="1300" dirty="0">
                            <a:effectLst/>
                            <a:latin typeface="SamsungOne 400" panose="020B0503030303020204" pitchFamily="34" charset="0"/>
                          </a:endParaRPr>
                        </a:p>
                      </a:txBody>
                      <a:tcPr marL="63500" marR="63500" marT="12700" marB="127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setosa</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(49,0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248886">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50</a:t>
                          </a:r>
                          <a:endParaRPr lang="ko-KR" altLang="en-US" sz="1300" dirty="0">
                            <a:effectLst/>
                            <a:latin typeface="SamsungOne 400" panose="020B0503030303020204" pitchFamily="34" charset="0"/>
                          </a:endParaRPr>
                        </a:p>
                      </a:txBody>
                      <a:tcPr marL="63500" marR="63500" marT="12700" marB="127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versicolor</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(50,1)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248886">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51</a:t>
                          </a:r>
                          <a:endParaRPr lang="ko-KR" altLang="en-US" sz="1300" dirty="0">
                            <a:effectLst/>
                            <a:latin typeface="SamsungOne 400" panose="020B0503030303020204" pitchFamily="34" charset="0"/>
                          </a:endParaRPr>
                        </a:p>
                      </a:txBody>
                      <a:tcPr marL="63500" marR="63500" marT="12700" marB="127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versicolor</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(51,1)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248886">
                    <a:tc>
                      <a:txBody>
                        <a:bodyPr/>
                        <a:lstStyle/>
                        <a:p>
                          <a:endParaRPr lang="en-001"/>
                        </a:p>
                      </a:txBody>
                      <a:tcPr marL="63500" marR="63500" marT="12700" marB="127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t="-875610" r="-501266" b="-521951"/>
                          </a:stretch>
                        </a:blip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versicolor</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248886">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100</a:t>
                          </a:r>
                          <a:endParaRPr lang="ko-KR" altLang="en-US" sz="1300" dirty="0">
                            <a:effectLst/>
                            <a:latin typeface="SamsungOne 400" panose="020B0503030303020204" pitchFamily="34" charset="0"/>
                          </a:endParaRPr>
                        </a:p>
                      </a:txBody>
                      <a:tcPr marL="63500" marR="63500" marT="12700" marB="127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versicolor</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248886">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101</a:t>
                          </a:r>
                          <a:endParaRPr lang="ko-KR" altLang="en-US" sz="1300" dirty="0">
                            <a:effectLst/>
                            <a:latin typeface="SamsungOne 400" panose="020B0503030303020204" pitchFamily="34" charset="0"/>
                          </a:endParaRPr>
                        </a:p>
                      </a:txBody>
                      <a:tcPr marL="63500" marR="63500" marT="12700" marB="127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virginica</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(101,2)</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248886">
                    <a:tc>
                      <a:txBody>
                        <a:bodyPr/>
                        <a:lstStyle/>
                        <a:p>
                          <a:pPr algn="ctr" rtl="0" fontAlgn="t">
                            <a:spcBef>
                              <a:spcPts val="0"/>
                            </a:spcBef>
                            <a:spcAft>
                              <a:spcPts val="0"/>
                            </a:spcAft>
                          </a:pPr>
                          <a:endParaRPr lang="ko-KR" altLang="en-US" sz="1300" dirty="0">
                            <a:effectLst/>
                            <a:latin typeface="SamsungOne 400" panose="020B0503030303020204" pitchFamily="34" charset="0"/>
                          </a:endParaRPr>
                        </a:p>
                      </a:txBody>
                      <a:tcPr marL="63500" marR="63500" marT="12700" marB="127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virginica</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(102,2)</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248886">
                    <a:tc>
                      <a:txBody>
                        <a:bodyPr/>
                        <a:lstStyle/>
                        <a:p>
                          <a:endParaRPr lang="en-001"/>
                        </a:p>
                      </a:txBody>
                      <a:tcPr marL="63500" marR="63500" marT="12700" marB="127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3"/>
                          <a:stretch>
                            <a:fillRect t="-1273171" r="-501266" b="-124390"/>
                          </a:stretch>
                        </a:blip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virginica</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248886">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150</a:t>
                          </a:r>
                          <a:endParaRPr lang="ko-KR" altLang="en-US" sz="1300" dirty="0">
                            <a:effectLst/>
                            <a:latin typeface="SamsungOne 400" panose="020B0503030303020204" pitchFamily="34" charset="0"/>
                          </a:endParaRPr>
                        </a:p>
                      </a:txBody>
                      <a:tcPr marL="63500" marR="63500" marT="12700" marB="1270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virginica</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0</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dirty="0">
                              <a:effectLst/>
                              <a:latin typeface="SamsungOne 400" panose="020B0503030303020204" pitchFamily="34" charset="0"/>
                              <a:ea typeface="SamsungOne 400" panose="020B0503030303020204" pitchFamily="34" charset="0"/>
                            </a:rPr>
                            <a:t>(150,2)</a:t>
                          </a:r>
                          <a:endParaRPr lang="ko-KR" altLang="en-US" sz="1300" dirty="0">
                            <a:effectLst/>
                            <a:latin typeface="SamsungOne 400" panose="020B0503030303020204" pitchFamily="34" charset="0"/>
                          </a:endParaRPr>
                        </a:p>
                      </a:txBody>
                      <a:tcPr marL="63500" marR="63500" marT="12700" marB="127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mc:Fallback>
      </mc:AlternateContent>
      <p:sp>
        <p:nvSpPr>
          <p:cNvPr id="9" name="직사각형 8">
            <a:extLst>
              <a:ext uri="{FF2B5EF4-FFF2-40B4-BE49-F238E27FC236}">
                <a16:creationId xmlns:a16="http://schemas.microsoft.com/office/drawing/2014/main" id="{1ADC1D4B-BEE0-431F-83C7-77A5B95E0E0C}"/>
              </a:ext>
            </a:extLst>
          </p:cNvPr>
          <p:cNvSpPr/>
          <p:nvPr/>
        </p:nvSpPr>
        <p:spPr>
          <a:xfrm>
            <a:off x="558800" y="1398116"/>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 400" panose="020B0503030303020204" pitchFamily="34" charset="0"/>
                <a:ea typeface="SamsungOne 400" panose="020B0503030303020204" pitchFamily="34" charset="0"/>
              </a:rPr>
              <a:t>Tham khảo hình dưới đây để hiểu dễ hơn</a:t>
            </a:r>
            <a:r>
              <a:rPr lang="en-US" altLang="ko-KR" sz="1400" dirty="0">
                <a:solidFill>
                  <a:schemeClr val="tx1"/>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1694848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Sử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dụng</a:t>
            </a:r>
            <a:r>
              <a:rPr lang="en-US" altLang="ko-KR" sz="1400" dirty="0">
                <a:solidFill>
                  <a:schemeClr val="tx1"/>
                </a:solidFill>
                <a:latin typeface="SamsungOne 400" panose="020B0503030303020204" pitchFamily="34" charset="0"/>
                <a:ea typeface="SamsungOne 400" panose="020B0503030303020204" pitchFamily="34" charset="0"/>
              </a:rPr>
              <a:t> hold-out </a:t>
            </a:r>
            <a:r>
              <a:rPr lang="en-US" altLang="ko-KR" sz="1400" dirty="0" err="1">
                <a:solidFill>
                  <a:schemeClr val="tx1"/>
                </a:solidFill>
                <a:latin typeface="SamsungOne 400" panose="020B0503030303020204" pitchFamily="34" charset="0"/>
                <a:ea typeface="SamsungOne 400" panose="020B0503030303020204" pitchFamily="34" charset="0"/>
              </a:rPr>
              <a:t>trong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r>
              <a:rPr lang="vi-VN" altLang="ko-KR" sz="1400" dirty="0">
                <a:solidFill>
                  <a:schemeClr val="tx1"/>
                </a:solidFill>
                <a:latin typeface="SamsungOne 400" panose="020B0503030303020204" pitchFamily="34" charset="0"/>
                <a:ea typeface="SamsungOne 400" panose="020B0503030303020204" pitchFamily="34" charset="0"/>
              </a:rPr>
              <a:t> tế</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để</a:t>
            </a:r>
            <a:r>
              <a:rPr lang="en-US" altLang="ko-KR" sz="1400" dirty="0">
                <a:solidFill>
                  <a:schemeClr val="tx1"/>
                </a:solidFill>
                <a:latin typeface="SamsungOne 400" panose="020B0503030303020204" pitchFamily="34" charset="0"/>
                <a:ea typeface="SamsungOne 400" panose="020B0503030303020204" pitchFamily="34" charset="0"/>
              </a:rPr>
              <a:t> chia </a:t>
            </a:r>
            <a:r>
              <a:rPr lang="en-US" altLang="ko-KR" sz="1400" dirty="0" err="1">
                <a:solidFill>
                  <a:schemeClr val="tx1"/>
                </a:solidFill>
                <a:latin typeface="SamsungOne 400" panose="020B0503030303020204" pitchFamily="34" charset="0"/>
                <a:ea typeface="SamsungOne 400" panose="020B0503030303020204" pitchFamily="34" charset="0"/>
              </a:rPr>
              <a:t>bộ</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thành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các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bộ</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huấn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luyện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a:t>
            </a:r>
            <a:r>
              <a:rPr lang="vi-VN" altLang="ko-KR" sz="1400" dirty="0">
                <a:solidFill>
                  <a:schemeClr val="tx1"/>
                </a:solidFill>
                <a:latin typeface="SamsungOne 400" panose="020B0503030303020204" pitchFamily="34" charset="0"/>
                <a:ea typeface="SamsungOne 400" panose="020B0503030303020204" pitchFamily="34" charset="0"/>
              </a:rPr>
              <a:t>kiểm tra</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B32FBCDC-2C13-44BD-9F3D-D320021A9AFF}"/>
              </a:ext>
            </a:extLst>
          </p:cNvPr>
          <p:cNvSpPr/>
          <p:nvPr/>
        </p:nvSpPr>
        <p:spPr>
          <a:xfrm>
            <a:off x="671261" y="1700808"/>
            <a:ext cx="8632825" cy="94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df_wine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là dữ liệu đo lường các loại rượu vang được sản xuất tại Vinho Verde, tiếp giáp với Đại Tây Dương ở phía tây bắc Bồ Đào Nha. Nó đã đo lường và phân tích mức độ, hương vị và độ axit của 1.599 mẫu rượu vang đỏ và 4.898 mẫu rượu vang trắng để tạo ra dữ liệu. Nếu dữ liệu không được tìm thấy trong lộ trình sau, có thể nhập dữ liệu từ cục bộ bằng cách tải xuống trực tiếp từ kho lưu trữ UCI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3513321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Sử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dụng</a:t>
            </a:r>
            <a:r>
              <a:rPr lang="en-US" altLang="ko-KR" sz="1400" dirty="0">
                <a:solidFill>
                  <a:schemeClr val="tx1"/>
                </a:solidFill>
                <a:latin typeface="SamsungOne 400" panose="020B0503030303020204" pitchFamily="34" charset="0"/>
                <a:ea typeface="SamsungOne 400" panose="020B0503030303020204" pitchFamily="34" charset="0"/>
              </a:rPr>
              <a:t> hold-out </a:t>
            </a:r>
            <a:r>
              <a:rPr lang="en-US" altLang="ko-KR" sz="1400" dirty="0" err="1">
                <a:solidFill>
                  <a:schemeClr val="tx1"/>
                </a:solidFill>
                <a:latin typeface="SamsungOne 400" panose="020B0503030303020204" pitchFamily="34" charset="0"/>
                <a:ea typeface="SamsungOne 400" panose="020B0503030303020204" pitchFamily="34" charset="0"/>
              </a:rPr>
              <a:t>trong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r>
              <a:rPr lang="vi-VN" altLang="ko-KR" sz="1400" dirty="0">
                <a:solidFill>
                  <a:schemeClr val="tx1"/>
                </a:solidFill>
                <a:latin typeface="SamsungOne 400" panose="020B0503030303020204" pitchFamily="34" charset="0"/>
                <a:ea typeface="SamsungOne 400" panose="020B0503030303020204" pitchFamily="34" charset="0"/>
              </a:rPr>
              <a:t> tế</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để</a:t>
            </a:r>
            <a:r>
              <a:rPr lang="en-US" altLang="ko-KR" sz="1400" dirty="0">
                <a:solidFill>
                  <a:schemeClr val="tx1"/>
                </a:solidFill>
                <a:latin typeface="SamsungOne 400" panose="020B0503030303020204" pitchFamily="34" charset="0"/>
                <a:ea typeface="SamsungOne 400" panose="020B0503030303020204" pitchFamily="34" charset="0"/>
              </a:rPr>
              <a:t> chia </a:t>
            </a:r>
            <a:r>
              <a:rPr lang="en-US" altLang="ko-KR" sz="1400" dirty="0" err="1">
                <a:solidFill>
                  <a:schemeClr val="tx1"/>
                </a:solidFill>
                <a:latin typeface="SamsungOne 400" panose="020B0503030303020204" pitchFamily="34" charset="0"/>
                <a:ea typeface="SamsungOne 400" panose="020B0503030303020204" pitchFamily="34" charset="0"/>
              </a:rPr>
              <a:t>bộ</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thành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các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bộ</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huấn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luyện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a:t>
            </a:r>
            <a:r>
              <a:rPr lang="vi-VN" altLang="ko-KR" sz="1400" dirty="0">
                <a:solidFill>
                  <a:schemeClr val="tx1"/>
                </a:solidFill>
                <a:latin typeface="SamsungOne 400" panose="020B0503030303020204" pitchFamily="34" charset="0"/>
                <a:ea typeface="SamsungOne 400" panose="020B0503030303020204" pitchFamily="34" charset="0"/>
              </a:rPr>
              <a:t>kiểm tra</a:t>
            </a:r>
            <a:endParaRPr lang="ko-KR" altLang="en-US" sz="1400" dirty="0">
              <a:solidFill>
                <a:schemeClr val="tx1"/>
              </a:solidFill>
              <a:latin typeface="SamsungOne 400" panose="020B0503030303020204" pitchFamily="34" charset="0"/>
              <a:ea typeface="SamsungOne 400" panose="020B0503030303020204" pitchFamily="34" charset="0"/>
            </a:endParaRPr>
          </a:p>
        </p:txBody>
      </p:sp>
      <p:grpSp>
        <p:nvGrpSpPr>
          <p:cNvPr id="9" name="그룹 8">
            <a:extLst>
              <a:ext uri="{FF2B5EF4-FFF2-40B4-BE49-F238E27FC236}">
                <a16:creationId xmlns:a16="http://schemas.microsoft.com/office/drawing/2014/main" id="{FC55BBAC-0C3D-4222-B7C5-458E50D1D7DF}"/>
              </a:ext>
            </a:extLst>
          </p:cNvPr>
          <p:cNvGrpSpPr/>
          <p:nvPr/>
        </p:nvGrpSpPr>
        <p:grpSpPr>
          <a:xfrm>
            <a:off x="666750" y="5051563"/>
            <a:ext cx="8677275" cy="1249213"/>
            <a:chOff x="559817" y="3081411"/>
            <a:chExt cx="8677275" cy="1249213"/>
          </a:xfrm>
        </p:grpSpPr>
        <p:sp>
          <p:nvSpPr>
            <p:cNvPr id="13" name="모서리가 둥근 직사각형 4">
              <a:extLst>
                <a:ext uri="{FF2B5EF4-FFF2-40B4-BE49-F238E27FC236}">
                  <a16:creationId xmlns:a16="http://schemas.microsoft.com/office/drawing/2014/main" id="{97B12A10-02FC-441B-8D82-A4E2CD674AFA}"/>
                </a:ext>
              </a:extLst>
            </p:cNvPr>
            <p:cNvSpPr/>
            <p:nvPr/>
          </p:nvSpPr>
          <p:spPr>
            <a:xfrm>
              <a:off x="559817" y="3081411"/>
              <a:ext cx="8677275" cy="124921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id="{BD539C2A-B84F-4B5D-BA91-5C9B0B7D8BBC}"/>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BD5BD0-1FA2-45E9-BC58-0B29984C1AAA}"/>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85</a:t>
              </a:r>
              <a:endParaRPr lang="ko-KR" altLang="en-US" sz="1300" b="1" dirty="0">
                <a:solidFill>
                  <a:prstClr val="black">
                    <a:lumMod val="85000"/>
                    <a:lumOff val="15000"/>
                  </a:prstClr>
                </a:solidFill>
                <a:latin typeface="SamsungOne 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E81FA471-611A-4986-97E3-4EB26BB9B87E}"/>
                </a:ext>
              </a:extLst>
            </p:cNvPr>
            <p:cNvSpPr txBox="1"/>
            <p:nvPr/>
          </p:nvSpPr>
          <p:spPr>
            <a:xfrm>
              <a:off x="1036273" y="3467475"/>
              <a:ext cx="8167303" cy="677108"/>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solidFill>
                    <a:prstClr val="black">
                      <a:lumMod val="85000"/>
                      <a:lumOff val="15000"/>
                    </a:prstClr>
                  </a:solidFill>
                  <a:latin typeface="SamsungOne 400" panose="020B0503030303020204" pitchFamily="34" charset="0"/>
                </a:rPr>
                <a:t>Khi không thể truy cập được vào bộ rượu dữ liệu của kho lưu trữ máy UCI Learning, hãy xóa nhận xét của đoạn mã sau và đọc bộ dữ liệu từ tuyến đường cục bộ</a:t>
              </a:r>
              <a:r>
                <a:rPr lang="en-US" altLang="ko-KR" sz="1300" dirty="0">
                  <a:solidFill>
                    <a:prstClr val="black">
                      <a:lumMod val="85000"/>
                      <a:lumOff val="15000"/>
                    </a:prstClr>
                  </a:solidFill>
                  <a:latin typeface="SamsungOne 400" panose="020B0503030303020204" pitchFamily="34" charset="0"/>
                </a:rPr>
                <a:t>:</a:t>
              </a:r>
            </a:p>
            <a:p>
              <a:pPr marL="182563" indent="-182563" latinLnBrk="0">
                <a:spcAft>
                  <a:spcPts val="600"/>
                </a:spcAft>
                <a:buFont typeface="Arial" panose="020B0604020202020204" pitchFamily="34" charset="0"/>
                <a:buChar char="•"/>
              </a:pPr>
              <a:r>
                <a:rPr lang="en-US" altLang="ko-KR" sz="1300" dirty="0" err="1">
                  <a:solidFill>
                    <a:prstClr val="black">
                      <a:lumMod val="85000"/>
                      <a:lumOff val="15000"/>
                    </a:prstClr>
                  </a:solidFill>
                  <a:latin typeface="SamsungOne 400" panose="020B0503030303020204" pitchFamily="34" charset="0"/>
                  <a:ea typeface="+mn-ea"/>
                  <a:cs typeface="+mn-cs"/>
                </a:rPr>
                <a:t>df_wine</a:t>
              </a:r>
              <a:r>
                <a:rPr lang="en-US" altLang="ko-KR" sz="1300" dirty="0">
                  <a:solidFill>
                    <a:prstClr val="black">
                      <a:lumMod val="85000"/>
                      <a:lumOff val="15000"/>
                    </a:prstClr>
                  </a:solidFill>
                  <a:latin typeface="SamsungOne 400" panose="020B0503030303020204" pitchFamily="34" charset="0"/>
                  <a:ea typeface="+mn-ea"/>
                  <a:cs typeface="+mn-cs"/>
                </a:rPr>
                <a:t> = </a:t>
              </a:r>
              <a:r>
                <a:rPr lang="en-US" altLang="ko-KR" sz="1300" dirty="0" err="1">
                  <a:solidFill>
                    <a:prstClr val="black">
                      <a:lumMod val="85000"/>
                      <a:lumOff val="15000"/>
                    </a:prstClr>
                  </a:solidFill>
                  <a:latin typeface="SamsungOne 400" panose="020B0503030303020204" pitchFamily="34" charset="0"/>
                </a:rPr>
                <a:t>pd.read_csv</a:t>
              </a:r>
              <a:r>
                <a:rPr lang="en-US" altLang="ko-KR" sz="1300" dirty="0">
                  <a:solidFill>
                    <a:prstClr val="black">
                      <a:lumMod val="85000"/>
                      <a:lumOff val="15000"/>
                    </a:prstClr>
                  </a:solidFill>
                  <a:latin typeface="SamsungOne 400" panose="020B0503030303020204" pitchFamily="34" charset="0"/>
                </a:rPr>
                <a:t>(‘</a:t>
              </a:r>
              <a:r>
                <a:rPr lang="en-US" altLang="ko-KR" sz="1300" dirty="0" err="1">
                  <a:solidFill>
                    <a:prstClr val="black">
                      <a:lumMod val="85000"/>
                      <a:lumOff val="15000"/>
                    </a:prstClr>
                  </a:solidFill>
                  <a:latin typeface="SamsungOne 400" panose="020B0503030303020204" pitchFamily="34" charset="0"/>
                </a:rPr>
                <a:t>wine.data</a:t>
              </a:r>
              <a:r>
                <a:rPr lang="en-US" altLang="ko-KR" sz="1300" dirty="0">
                  <a:solidFill>
                    <a:prstClr val="black">
                      <a:lumMod val="85000"/>
                      <a:lumOff val="15000"/>
                    </a:prstClr>
                  </a:solidFill>
                  <a:latin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header=None)</a:t>
              </a:r>
              <a:endParaRPr lang="en-US" altLang="ko-KR" sz="1300" dirty="0">
                <a:solidFill>
                  <a:prstClr val="black">
                    <a:lumMod val="85000"/>
                    <a:lumOff val="15000"/>
                  </a:prstClr>
                </a:solidFill>
                <a:latin typeface="SamsungOne 400" panose="020B0503030303020204" pitchFamily="34" charset="0"/>
                <a:ea typeface="+mn-ea"/>
                <a:cs typeface="+mn-cs"/>
              </a:endParaRPr>
            </a:p>
          </p:txBody>
        </p:sp>
      </p:grpSp>
      <p:sp>
        <p:nvSpPr>
          <p:cNvPr id="20" name="모서리가 둥근 직사각형 4">
            <a:extLst>
              <a:ext uri="{FF2B5EF4-FFF2-40B4-BE49-F238E27FC236}">
                <a16:creationId xmlns:a16="http://schemas.microsoft.com/office/drawing/2014/main" id="{0BA55059-03C3-4FD3-ADC5-10FCEC5E0E72}"/>
              </a:ext>
            </a:extLst>
          </p:cNvPr>
          <p:cNvSpPr/>
          <p:nvPr/>
        </p:nvSpPr>
        <p:spPr>
          <a:xfrm>
            <a:off x="666749" y="1742751"/>
            <a:ext cx="8677276" cy="321025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 name="그룹 1">
            <a:extLst>
              <a:ext uri="{FF2B5EF4-FFF2-40B4-BE49-F238E27FC236}">
                <a16:creationId xmlns:a16="http://schemas.microsoft.com/office/drawing/2014/main" id="{383FA487-C584-4B28-A9C6-D6E5F8A80CD4}"/>
              </a:ext>
            </a:extLst>
          </p:cNvPr>
          <p:cNvGrpSpPr/>
          <p:nvPr/>
        </p:nvGrpSpPr>
        <p:grpSpPr>
          <a:xfrm>
            <a:off x="847725" y="1812742"/>
            <a:ext cx="8496300" cy="3036273"/>
            <a:chOff x="847725" y="1812742"/>
            <a:chExt cx="9640292" cy="3445095"/>
          </a:xfrm>
        </p:grpSpPr>
        <p:pic>
          <p:nvPicPr>
            <p:cNvPr id="21" name="그림 20">
              <a:extLst>
                <a:ext uri="{FF2B5EF4-FFF2-40B4-BE49-F238E27FC236}">
                  <a16:creationId xmlns:a16="http://schemas.microsoft.com/office/drawing/2014/main" id="{17044297-5B03-4FBE-AFD7-DD0FC73FAC02}"/>
                </a:ext>
              </a:extLst>
            </p:cNvPr>
            <p:cNvPicPr>
              <a:picLocks noChangeAspect="1"/>
            </p:cNvPicPr>
            <p:nvPr/>
          </p:nvPicPr>
          <p:blipFill rotWithShape="1">
            <a:blip r:embed="rId5"/>
            <a:srcRect l="2299" r="5959"/>
            <a:stretch/>
          </p:blipFill>
          <p:spPr>
            <a:xfrm>
              <a:off x="847725" y="1812742"/>
              <a:ext cx="9640292" cy="3445095"/>
            </a:xfrm>
            <a:prstGeom prst="rect">
              <a:avLst/>
            </a:prstGeom>
            <a:ln>
              <a:noFill/>
            </a:ln>
          </p:spPr>
        </p:pic>
        <p:sp>
          <p:nvSpPr>
            <p:cNvPr id="19" name="직사각형 18">
              <a:extLst>
                <a:ext uri="{FF2B5EF4-FFF2-40B4-BE49-F238E27FC236}">
                  <a16:creationId xmlns:a16="http://schemas.microsoft.com/office/drawing/2014/main" id="{856167F6-21AF-430A-A3B6-DB1FD9359881}"/>
                </a:ext>
              </a:extLst>
            </p:cNvPr>
            <p:cNvSpPr/>
            <p:nvPr/>
          </p:nvSpPr>
          <p:spPr>
            <a:xfrm>
              <a:off x="1531032" y="2557538"/>
              <a:ext cx="4968552" cy="79208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895224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Sử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dụng</a:t>
            </a:r>
            <a:r>
              <a:rPr lang="en-US" altLang="ko-KR" sz="1400" dirty="0">
                <a:solidFill>
                  <a:schemeClr val="tx1"/>
                </a:solidFill>
                <a:latin typeface="SamsungOne 400" panose="020B0503030303020204" pitchFamily="34" charset="0"/>
                <a:ea typeface="SamsungOne 400" panose="020B0503030303020204" pitchFamily="34" charset="0"/>
              </a:rPr>
              <a:t> hold-out </a:t>
            </a:r>
            <a:r>
              <a:rPr lang="en-US" altLang="ko-KR" sz="1400" dirty="0" err="1">
                <a:solidFill>
                  <a:schemeClr val="tx1"/>
                </a:solidFill>
                <a:latin typeface="SamsungOne 400" panose="020B0503030303020204" pitchFamily="34" charset="0"/>
                <a:ea typeface="SamsungOne 400" panose="020B0503030303020204" pitchFamily="34" charset="0"/>
              </a:rPr>
              <a:t>trong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r>
              <a:rPr lang="vi-VN" altLang="ko-KR" sz="1400" dirty="0">
                <a:solidFill>
                  <a:schemeClr val="tx1"/>
                </a:solidFill>
                <a:latin typeface="SamsungOne 400" panose="020B0503030303020204" pitchFamily="34" charset="0"/>
                <a:ea typeface="SamsungOne 400" panose="020B0503030303020204" pitchFamily="34" charset="0"/>
              </a:rPr>
              <a:t> tế</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để</a:t>
            </a:r>
            <a:r>
              <a:rPr lang="en-US" altLang="ko-KR" sz="1400" dirty="0">
                <a:solidFill>
                  <a:schemeClr val="tx1"/>
                </a:solidFill>
                <a:latin typeface="SamsungOne 400" panose="020B0503030303020204" pitchFamily="34" charset="0"/>
                <a:ea typeface="SamsungOne 400" panose="020B0503030303020204" pitchFamily="34" charset="0"/>
              </a:rPr>
              <a:t> chia </a:t>
            </a:r>
            <a:r>
              <a:rPr lang="en-US" altLang="ko-KR" sz="1400" dirty="0" err="1">
                <a:solidFill>
                  <a:schemeClr val="tx1"/>
                </a:solidFill>
                <a:latin typeface="SamsungOne 400" panose="020B0503030303020204" pitchFamily="34" charset="0"/>
                <a:ea typeface="SamsungOne 400" panose="020B0503030303020204" pitchFamily="34" charset="0"/>
              </a:rPr>
              <a:t>bộ</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thành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các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bộ</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huấn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luyện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a:t>
            </a:r>
            <a:r>
              <a:rPr lang="vi-VN" altLang="ko-KR" sz="1400" dirty="0">
                <a:solidFill>
                  <a:schemeClr val="tx1"/>
                </a:solidFill>
                <a:latin typeface="SamsungOne 400" panose="020B0503030303020204" pitchFamily="34" charset="0"/>
                <a:ea typeface="SamsungOne 400" panose="020B0503030303020204" pitchFamily="34" charset="0"/>
              </a:rPr>
              <a:t>kiểm tra</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12" name="모서리가 둥근 직사각형 4">
            <a:extLst>
              <a:ext uri="{FF2B5EF4-FFF2-40B4-BE49-F238E27FC236}">
                <a16:creationId xmlns:a16="http://schemas.microsoft.com/office/drawing/2014/main" id="{CF2E683B-DE54-472E-B739-7E1F094DAF8C}"/>
              </a:ext>
            </a:extLst>
          </p:cNvPr>
          <p:cNvSpPr/>
          <p:nvPr/>
        </p:nvSpPr>
        <p:spPr>
          <a:xfrm>
            <a:off x="666749" y="1773241"/>
            <a:ext cx="8677276" cy="24478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그림 17">
            <a:extLst>
              <a:ext uri="{FF2B5EF4-FFF2-40B4-BE49-F238E27FC236}">
                <a16:creationId xmlns:a16="http://schemas.microsoft.com/office/drawing/2014/main" id="{790DDD5A-F91B-4FF2-906B-948F0DF301F2}"/>
              </a:ext>
            </a:extLst>
          </p:cNvPr>
          <p:cNvPicPr>
            <a:picLocks noChangeAspect="1"/>
          </p:cNvPicPr>
          <p:nvPr/>
        </p:nvPicPr>
        <p:blipFill rotWithShape="1">
          <a:blip r:embed="rId4"/>
          <a:srcRect l="2175" t="3419" r="1627" b="10685"/>
          <a:stretch/>
        </p:blipFill>
        <p:spPr>
          <a:xfrm>
            <a:off x="847725" y="1998133"/>
            <a:ext cx="8496300" cy="2042935"/>
          </a:xfrm>
          <a:prstGeom prst="rect">
            <a:avLst/>
          </a:prstGeom>
          <a:ln>
            <a:noFill/>
          </a:ln>
        </p:spPr>
      </p:pic>
    </p:spTree>
    <p:extLst>
      <p:ext uri="{BB962C8B-B14F-4D97-AF65-F5344CB8AC3E}">
        <p14:creationId xmlns:p14="http://schemas.microsoft.com/office/powerpoint/2010/main" val="19080663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Sử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dụng</a:t>
            </a:r>
            <a:r>
              <a:rPr lang="en-US" altLang="ko-KR" sz="1400" dirty="0">
                <a:solidFill>
                  <a:schemeClr val="tx1"/>
                </a:solidFill>
                <a:latin typeface="SamsungOne 400" panose="020B0503030303020204" pitchFamily="34" charset="0"/>
                <a:ea typeface="SamsungOne 400" panose="020B0503030303020204" pitchFamily="34" charset="0"/>
              </a:rPr>
              <a:t> hold-out </a:t>
            </a:r>
            <a:r>
              <a:rPr lang="en-US" altLang="ko-KR" sz="1400" dirty="0" err="1">
                <a:solidFill>
                  <a:schemeClr val="tx1"/>
                </a:solidFill>
                <a:latin typeface="SamsungOne 400" panose="020B0503030303020204" pitchFamily="34" charset="0"/>
                <a:ea typeface="SamsungOne 400" panose="020B0503030303020204" pitchFamily="34" charset="0"/>
              </a:rPr>
              <a:t>trong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r>
              <a:rPr lang="vi-VN" altLang="ko-KR" sz="1400" dirty="0">
                <a:solidFill>
                  <a:schemeClr val="tx1"/>
                </a:solidFill>
                <a:latin typeface="SamsungOne 400" panose="020B0503030303020204" pitchFamily="34" charset="0"/>
                <a:ea typeface="SamsungOne 400" panose="020B0503030303020204" pitchFamily="34" charset="0"/>
              </a:rPr>
              <a:t> tế</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để</a:t>
            </a:r>
            <a:r>
              <a:rPr lang="en-US" altLang="ko-KR" sz="1400" dirty="0">
                <a:solidFill>
                  <a:schemeClr val="tx1"/>
                </a:solidFill>
                <a:latin typeface="SamsungOne 400" panose="020B0503030303020204" pitchFamily="34" charset="0"/>
                <a:ea typeface="SamsungOne 400" panose="020B0503030303020204" pitchFamily="34" charset="0"/>
              </a:rPr>
              <a:t> chia </a:t>
            </a:r>
            <a:r>
              <a:rPr lang="en-US" altLang="ko-KR" sz="1400" dirty="0" err="1">
                <a:solidFill>
                  <a:schemeClr val="tx1"/>
                </a:solidFill>
                <a:latin typeface="SamsungOne 400" panose="020B0503030303020204" pitchFamily="34" charset="0"/>
                <a:ea typeface="SamsungOne 400" panose="020B0503030303020204" pitchFamily="34" charset="0"/>
              </a:rPr>
              <a:t>bộ</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thành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các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bộ</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huấn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luyện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a:t>
            </a:r>
            <a:r>
              <a:rPr lang="vi-VN" altLang="ko-KR" sz="1400" dirty="0">
                <a:solidFill>
                  <a:schemeClr val="tx1"/>
                </a:solidFill>
                <a:latin typeface="SamsungOne 400" panose="020B0503030303020204" pitchFamily="34" charset="0"/>
                <a:ea typeface="SamsungOne 400" panose="020B0503030303020204" pitchFamily="34" charset="0"/>
              </a:rPr>
              <a:t>kiểm tra</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B32FBCDC-2C13-44BD-9F3D-D320021A9AFF}"/>
              </a:ext>
            </a:extLst>
          </p:cNvPr>
          <p:cNvSpPr/>
          <p:nvPr/>
        </p:nvSpPr>
        <p:spPr>
          <a:xfrm>
            <a:off x="671261" y="1700808"/>
            <a:ext cx="8632825" cy="94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Có thể tách dữ liệu bằng cách sử dụng hàm train_test_split được cung cấp trong module model_selection của scikit-learn. Đầu tiên, chuyển đổi các tính năng từ index 1 tới 13 sang mảng NumPy và gán cho biến X. Với hàm train_test_split, việc chuyển đổi dữ liệu được thực hiện trong bốn bộ, vì vậy hãy gán bằng cách chỉ định các biến thích hợp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sp>
        <p:nvSpPr>
          <p:cNvPr id="11" name="모서리가 둥근 직사각형 4">
            <a:extLst>
              <a:ext uri="{FF2B5EF4-FFF2-40B4-BE49-F238E27FC236}">
                <a16:creationId xmlns:a16="http://schemas.microsoft.com/office/drawing/2014/main" id="{ADDF9713-7347-4CF3-B1CD-7A4EB9301D91}"/>
              </a:ext>
            </a:extLst>
          </p:cNvPr>
          <p:cNvSpPr/>
          <p:nvPr/>
        </p:nvSpPr>
        <p:spPr>
          <a:xfrm>
            <a:off x="666749" y="2616710"/>
            <a:ext cx="8677276" cy="200042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그림 12">
            <a:extLst>
              <a:ext uri="{FF2B5EF4-FFF2-40B4-BE49-F238E27FC236}">
                <a16:creationId xmlns:a16="http://schemas.microsoft.com/office/drawing/2014/main" id="{34FF5211-109A-43A0-9AC7-453D68225879}"/>
              </a:ext>
            </a:extLst>
          </p:cNvPr>
          <p:cNvPicPr>
            <a:picLocks noChangeAspect="1"/>
          </p:cNvPicPr>
          <p:nvPr/>
        </p:nvPicPr>
        <p:blipFill rotWithShape="1">
          <a:blip r:embed="rId4"/>
          <a:srcRect l="2182" t="3796" r="21814" b="3447"/>
          <a:stretch/>
        </p:blipFill>
        <p:spPr>
          <a:xfrm>
            <a:off x="847725" y="2678615"/>
            <a:ext cx="8496300" cy="1836792"/>
          </a:xfrm>
          <a:prstGeom prst="rect">
            <a:avLst/>
          </a:prstGeom>
          <a:ln>
            <a:noFill/>
          </a:ln>
        </p:spPr>
      </p:pic>
      <p:sp>
        <p:nvSpPr>
          <p:cNvPr id="14" name="직사각형 13">
            <a:extLst>
              <a:ext uri="{FF2B5EF4-FFF2-40B4-BE49-F238E27FC236}">
                <a16:creationId xmlns:a16="http://schemas.microsoft.com/office/drawing/2014/main" id="{863A8413-245E-4287-BDBE-EFD0163DB1AD}"/>
              </a:ext>
            </a:extLst>
          </p:cNvPr>
          <p:cNvSpPr/>
          <p:nvPr/>
        </p:nvSpPr>
        <p:spPr>
          <a:xfrm>
            <a:off x="671261" y="4683684"/>
            <a:ext cx="8632825" cy="1750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Chia ngẫu nhiên X và y thành các bộ dữ liệu huấn luyện và kiểm tra . test_size=0,3, vì vậy 30% mẫu được gán cho X_test và y_test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Về tham số phân tầng, nếu mảng nhãn lớp y được gửi đi, tỷ lệ class được tìm thấy trong huấn luyện và test các bộ dữ liệu được duy trì giống hệt với bộ dữ liệu gốc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Các tỷ lệ được sử dụng rộng rãi nhất trong thực tế là 6:4, 7:3 và 8:2, tùy thuộc vào kích thước của bộ dữ liệu. Nó là phổ biến và phù hợp cho các bộ dữ liệu lớn để chia bộ dữ liệu huấn luyện và test bộ dữ liệu thành tỷ lệ 9:1 hoặc 9.9:0.1</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39500722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Sắp</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xếp</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tỷ</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lệ</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giữa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các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tính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năng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biến</a:t>
            </a:r>
            <a:r>
              <a:rPr lang="en-US" altLang="ko-KR" sz="1400" dirty="0">
                <a:solidFill>
                  <a:schemeClr val="tx1"/>
                </a:solidFill>
                <a:latin typeface="SamsungOne 400" panose="020B0503030303020204" pitchFamily="34" charset="0"/>
                <a:ea typeface="SamsungOne 400" panose="020B0503030303020204" pitchFamily="34" charset="0"/>
              </a:rPr>
              <a:t>)</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B32FBCDC-2C13-44BD-9F3D-D320021A9AFF}"/>
              </a:ext>
            </a:extLst>
          </p:cNvPr>
          <p:cNvSpPr/>
          <p:nvPr/>
        </p:nvSpPr>
        <p:spPr>
          <a:xfrm>
            <a:off x="657376" y="164418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Tham khảo mã thực hành (Chương5_Bài1) để biết mã chi tiết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2" name="그룹 1"/>
          <p:cNvGrpSpPr/>
          <p:nvPr/>
        </p:nvGrpSpPr>
        <p:grpSpPr>
          <a:xfrm>
            <a:off x="666749" y="2238332"/>
            <a:ext cx="8677277" cy="2378800"/>
            <a:chOff x="666749" y="2202328"/>
            <a:chExt cx="8677277" cy="2378800"/>
          </a:xfrm>
        </p:grpSpPr>
        <p:sp>
          <p:nvSpPr>
            <p:cNvPr id="11" name="모서리가 둥근 직사각형 4">
              <a:extLst>
                <a:ext uri="{FF2B5EF4-FFF2-40B4-BE49-F238E27FC236}">
                  <a16:creationId xmlns:a16="http://schemas.microsoft.com/office/drawing/2014/main" id="{ADDF9713-7347-4CF3-B1CD-7A4EB9301D91}"/>
                </a:ext>
              </a:extLst>
            </p:cNvPr>
            <p:cNvSpPr/>
            <p:nvPr/>
          </p:nvSpPr>
          <p:spPr>
            <a:xfrm>
              <a:off x="666749" y="2202328"/>
              <a:ext cx="8677276" cy="23788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 name="그림 8">
              <a:extLst>
                <a:ext uri="{FF2B5EF4-FFF2-40B4-BE49-F238E27FC236}">
                  <a16:creationId xmlns:a16="http://schemas.microsoft.com/office/drawing/2014/main" id="{7153C275-A799-481F-B9A8-A18BB8627D5F}"/>
                </a:ext>
              </a:extLst>
            </p:cNvPr>
            <p:cNvPicPr>
              <a:picLocks noChangeAspect="1"/>
            </p:cNvPicPr>
            <p:nvPr/>
          </p:nvPicPr>
          <p:blipFill rotWithShape="1">
            <a:blip r:embed="rId4"/>
            <a:srcRect l="2004" t="2389" r="19440"/>
            <a:stretch/>
          </p:blipFill>
          <p:spPr>
            <a:xfrm>
              <a:off x="847726" y="2304476"/>
              <a:ext cx="8496300" cy="2209496"/>
            </a:xfrm>
            <a:prstGeom prst="rect">
              <a:avLst/>
            </a:prstGeom>
            <a:ln>
              <a:noFill/>
            </a:ln>
          </p:spPr>
        </p:pic>
      </p:grpSp>
    </p:spTree>
    <p:extLst>
      <p:ext uri="{BB962C8B-B14F-4D97-AF65-F5344CB8AC3E}">
        <p14:creationId xmlns:p14="http://schemas.microsoft.com/office/powerpoint/2010/main" val="31588135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Sắp</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xếp</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tỷ</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lệ</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giữa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các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tính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năng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biến</a:t>
            </a:r>
            <a:r>
              <a:rPr lang="en-US" altLang="ko-KR" sz="1400" dirty="0">
                <a:solidFill>
                  <a:schemeClr val="tx1"/>
                </a:solidFill>
                <a:latin typeface="SamsungOne 400" panose="020B0503030303020204" pitchFamily="34" charset="0"/>
                <a:ea typeface="SamsungOne 400" panose="020B0503030303020204" pitchFamily="34" charset="0"/>
              </a:rPr>
              <a:t>)</a:t>
            </a:r>
            <a:endParaRPr lang="ko-KR" altLang="en-US" sz="1400" dirty="0">
              <a:solidFill>
                <a:schemeClr val="tx1"/>
              </a:solidFill>
              <a:latin typeface="SamsungOne 400" panose="020B0503030303020204" pitchFamily="34" charset="0"/>
              <a:ea typeface="SamsungOne 400" panose="020B0503030303020204" pitchFamily="34" charset="0"/>
            </a:endParaRPr>
          </a:p>
        </p:txBody>
      </p:sp>
      <p:grpSp>
        <p:nvGrpSpPr>
          <p:cNvPr id="2" name="그룹 1"/>
          <p:cNvGrpSpPr/>
          <p:nvPr/>
        </p:nvGrpSpPr>
        <p:grpSpPr>
          <a:xfrm>
            <a:off x="666749" y="2246906"/>
            <a:ext cx="8677277" cy="1182094"/>
            <a:chOff x="666749" y="2102890"/>
            <a:chExt cx="8677277" cy="1182094"/>
          </a:xfrm>
        </p:grpSpPr>
        <p:sp>
          <p:nvSpPr>
            <p:cNvPr id="11" name="모서리가 둥근 직사각형 4">
              <a:extLst>
                <a:ext uri="{FF2B5EF4-FFF2-40B4-BE49-F238E27FC236}">
                  <a16:creationId xmlns:a16="http://schemas.microsoft.com/office/drawing/2014/main" id="{ADDF9713-7347-4CF3-B1CD-7A4EB9301D91}"/>
                </a:ext>
              </a:extLst>
            </p:cNvPr>
            <p:cNvSpPr/>
            <p:nvPr/>
          </p:nvSpPr>
          <p:spPr>
            <a:xfrm>
              <a:off x="666749" y="2102890"/>
              <a:ext cx="8677276" cy="118209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그림 11">
              <a:extLst>
                <a:ext uri="{FF2B5EF4-FFF2-40B4-BE49-F238E27FC236}">
                  <a16:creationId xmlns:a16="http://schemas.microsoft.com/office/drawing/2014/main" id="{A1B5F09A-6169-44AD-B0B9-A92549A986FF}"/>
                </a:ext>
              </a:extLst>
            </p:cNvPr>
            <p:cNvPicPr>
              <a:picLocks noChangeAspect="1"/>
            </p:cNvPicPr>
            <p:nvPr/>
          </p:nvPicPr>
          <p:blipFill rotWithShape="1">
            <a:blip r:embed="rId4"/>
            <a:srcRect l="2229" t="6376" r="22860"/>
            <a:stretch/>
          </p:blipFill>
          <p:spPr>
            <a:xfrm>
              <a:off x="847726" y="2193608"/>
              <a:ext cx="8496300" cy="986015"/>
            </a:xfrm>
            <a:prstGeom prst="rect">
              <a:avLst/>
            </a:prstGeom>
            <a:ln>
              <a:noFill/>
            </a:ln>
          </p:spPr>
        </p:pic>
      </p:grpSp>
      <p:sp>
        <p:nvSpPr>
          <p:cNvPr id="13" name="직사각형 12">
            <a:extLst>
              <a:ext uri="{FF2B5EF4-FFF2-40B4-BE49-F238E27FC236}">
                <a16:creationId xmlns:a16="http://schemas.microsoft.com/office/drawing/2014/main" id="{B32FBCDC-2C13-44BD-9F3D-D320021A9AFF}"/>
              </a:ext>
            </a:extLst>
          </p:cNvPr>
          <p:cNvSpPr/>
          <p:nvPr/>
        </p:nvSpPr>
        <p:spPr>
          <a:xfrm>
            <a:off x="657376" y="164418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Tham khảo mã thực hành (Chương5_Bài1) để biết mã chi tiết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2515978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gì</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Quy trình tiến hành </a:t>
            </a:r>
            <a:r>
              <a:rPr lang="en-US" altLang="ko-KR" sz="1400" dirty="0" err="1">
                <a:solidFill>
                  <a:schemeClr val="tx1"/>
                </a:solidFill>
                <a:latin typeface="SamsungOne 400" panose="020B0503030303020204" pitchFamily="34" charset="0"/>
                <a:ea typeface="SamsungOne 400" panose="020B0503030303020204" pitchFamily="34" charset="0"/>
              </a:rPr>
              <a:t>Học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máy</a:t>
            </a:r>
            <a:endParaRPr lang="en-US" altLang="ko-KR" sz="1400" dirty="0">
              <a:solidFill>
                <a:schemeClr val="tx1"/>
              </a:solidFill>
              <a:latin typeface="SamsungOne 400" panose="020B0503030303020204" pitchFamily="34" charset="0"/>
              <a:ea typeface="SamsungOne 400" panose="020B0503030303020204" pitchFamily="34" charset="0"/>
            </a:endParaRPr>
          </a:p>
        </p:txBody>
      </p:sp>
      <p:grpSp>
        <p:nvGrpSpPr>
          <p:cNvPr id="69" name="그룹 68">
            <a:extLst>
              <a:ext uri="{FF2B5EF4-FFF2-40B4-BE49-F238E27FC236}">
                <a16:creationId xmlns:a16="http://schemas.microsoft.com/office/drawing/2014/main" id="{E3E475F5-EE3C-4F23-8795-894B92119064}"/>
              </a:ext>
            </a:extLst>
          </p:cNvPr>
          <p:cNvGrpSpPr/>
          <p:nvPr/>
        </p:nvGrpSpPr>
        <p:grpSpPr>
          <a:xfrm>
            <a:off x="912849" y="2122292"/>
            <a:ext cx="8146790" cy="3682972"/>
            <a:chOff x="853213" y="1899489"/>
            <a:chExt cx="8146790" cy="3682972"/>
          </a:xfrm>
        </p:grpSpPr>
        <p:sp>
          <p:nvSpPr>
            <p:cNvPr id="21" name="Rounded Rectangle 23">
              <a:extLst>
                <a:ext uri="{FF2B5EF4-FFF2-40B4-BE49-F238E27FC236}">
                  <a16:creationId xmlns:a16="http://schemas.microsoft.com/office/drawing/2014/main" id="{C0964877-4F59-4541-84CB-FE4257D471D5}"/>
                </a:ext>
              </a:extLst>
            </p:cNvPr>
            <p:cNvSpPr/>
            <p:nvPr/>
          </p:nvSpPr>
          <p:spPr>
            <a:xfrm>
              <a:off x="4792986" y="1899489"/>
              <a:ext cx="1521055" cy="2613600"/>
            </a:xfrm>
            <a:prstGeom prst="rect">
              <a:avLst/>
            </a:prstGeom>
            <a:no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40" name="TextBox 39">
              <a:extLst>
                <a:ext uri="{FF2B5EF4-FFF2-40B4-BE49-F238E27FC236}">
                  <a16:creationId xmlns:a16="http://schemas.microsoft.com/office/drawing/2014/main" id="{AA77E5AD-F03B-438C-BF5E-A39D1FE7DC20}"/>
                </a:ext>
              </a:extLst>
            </p:cNvPr>
            <p:cNvSpPr txBox="1"/>
            <p:nvPr/>
          </p:nvSpPr>
          <p:spPr>
            <a:xfrm>
              <a:off x="4739778" y="2026177"/>
              <a:ext cx="1636768" cy="215444"/>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algn="ctr" defTabSz="914400">
                <a:defRPr sz="11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sz="1400" b="1" dirty="0" err="1">
                  <a:latin typeface="SamsungOne 400" panose="020B0503030303020204" pitchFamily="34" charset="0"/>
                  <a:ea typeface="SamsungOne 400" panose="020B0503030303020204" pitchFamily="34" charset="0"/>
                </a:rPr>
                <a:t>Học</a:t>
              </a:r>
              <a:r>
                <a:rPr lang="en-US" altLang="ko-KR" sz="1400" b="1" dirty="0">
                  <a:latin typeface="SamsungOne 400" panose="020B0503030303020204" pitchFamily="34" charset="0"/>
                  <a:ea typeface="SamsungOne 400" panose="020B0503030303020204" pitchFamily="34" charset="0"/>
                </a:rPr>
                <a:t> </a:t>
              </a:r>
              <a:r>
                <a:rPr lang="en-US" altLang="ko-KR" sz="1400" b="1" dirty="0" err="1">
                  <a:latin typeface="SamsungOne 400" panose="020B0503030303020204" pitchFamily="34" charset="0"/>
                  <a:ea typeface="SamsungOne 400" panose="020B0503030303020204" pitchFamily="34" charset="0"/>
                </a:rPr>
                <a:t>máy</a:t>
              </a:r>
              <a:endParaRPr lang="ko-KR" altLang="en-US" sz="1400" b="1" dirty="0">
                <a:latin typeface="SamsungOne 400" panose="020B0503030303020204" pitchFamily="34" charset="0"/>
              </a:endParaRPr>
            </a:p>
          </p:txBody>
        </p:sp>
        <p:sp>
          <p:nvSpPr>
            <p:cNvPr id="41" name="원통형 1">
              <a:extLst>
                <a:ext uri="{FF2B5EF4-FFF2-40B4-BE49-F238E27FC236}">
                  <a16:creationId xmlns:a16="http://schemas.microsoft.com/office/drawing/2014/main" id="{AE6C575B-13C6-478B-BF28-E5274A9AA284}"/>
                </a:ext>
              </a:extLst>
            </p:cNvPr>
            <p:cNvSpPr/>
            <p:nvPr/>
          </p:nvSpPr>
          <p:spPr>
            <a:xfrm>
              <a:off x="3333158" y="3843317"/>
              <a:ext cx="727453" cy="1217259"/>
            </a:xfrm>
            <a:prstGeom prst="can">
              <a:avLst/>
            </a:prstGeom>
            <a:solidFill>
              <a:schemeClr val="bg1">
                <a:lumMod val="65000"/>
                <a:alpha val="3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42" name="TextBox 41">
              <a:extLst>
                <a:ext uri="{FF2B5EF4-FFF2-40B4-BE49-F238E27FC236}">
                  <a16:creationId xmlns:a16="http://schemas.microsoft.com/office/drawing/2014/main" id="{B294055A-0C6C-4AB8-94DE-EB94643287B7}"/>
                </a:ext>
              </a:extLst>
            </p:cNvPr>
            <p:cNvSpPr txBox="1"/>
            <p:nvPr/>
          </p:nvSpPr>
          <p:spPr>
            <a:xfrm>
              <a:off x="3479118" y="4357055"/>
              <a:ext cx="435533" cy="338554"/>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algn="ctr" defTabSz="914400">
                <a:defRPr sz="14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sz="1100" b="1" dirty="0" err="1">
                  <a:latin typeface="SamsungOne 400" panose="020B0503030303020204" pitchFamily="34" charset="0"/>
                  <a:ea typeface="SamsungOne 400" panose="020B0503030303020204" pitchFamily="34" charset="0"/>
                </a:rPr>
                <a:t>Dữ</a:t>
              </a:r>
              <a:r>
                <a:rPr lang="en-US" altLang="ko-KR" sz="1100" b="1" dirty="0">
                  <a:latin typeface="SamsungOne 400" panose="020B0503030303020204" pitchFamily="34" charset="0"/>
                  <a:ea typeface="SamsungOne 400" panose="020B0503030303020204" pitchFamily="34" charset="0"/>
                </a:rPr>
                <a:t> </a:t>
              </a:r>
              <a:r>
                <a:rPr lang="en-US" altLang="ko-KR" sz="1100" b="1" dirty="0" err="1">
                  <a:latin typeface="SamsungOne 400" panose="020B0503030303020204" pitchFamily="34" charset="0"/>
                  <a:ea typeface="SamsungOne 400" panose="020B0503030303020204" pitchFamily="34" charset="0"/>
                </a:rPr>
                <a:t>liệu</a:t>
              </a:r>
              <a:r>
                <a:rPr lang="en-US" altLang="ko-KR" sz="1100" b="1" dirty="0">
                  <a:latin typeface="SamsungOne 400" panose="020B0503030303020204" pitchFamily="34" charset="0"/>
                  <a:ea typeface="SamsungOne 400" panose="020B0503030303020204" pitchFamily="34" charset="0"/>
                </a:rPr>
                <a:t> </a:t>
              </a:r>
              <a:r>
                <a:rPr lang="en-US" altLang="ko-KR" sz="1100" b="1" dirty="0" err="1">
                  <a:latin typeface="SamsungOne 400" panose="020B0503030303020204" pitchFamily="34" charset="0"/>
                  <a:ea typeface="SamsungOne 400" panose="020B0503030303020204" pitchFamily="34" charset="0"/>
                </a:rPr>
                <a:t>thô</a:t>
              </a:r>
              <a:endParaRPr lang="ko-KR" altLang="en-US" sz="1100" b="1" dirty="0">
                <a:latin typeface="SamsungOne 400" panose="020B0503030303020204" pitchFamily="34" charset="0"/>
              </a:endParaRPr>
            </a:p>
          </p:txBody>
        </p:sp>
        <p:cxnSp>
          <p:nvCxnSpPr>
            <p:cNvPr id="43" name="직선 화살표 연결선 42">
              <a:extLst>
                <a:ext uri="{FF2B5EF4-FFF2-40B4-BE49-F238E27FC236}">
                  <a16:creationId xmlns:a16="http://schemas.microsoft.com/office/drawing/2014/main" id="{D6F5E4BD-A466-40E0-9230-16DABDF030BC}"/>
                </a:ext>
              </a:extLst>
            </p:cNvPr>
            <p:cNvCxnSpPr>
              <a:stCxn id="41" idx="1"/>
              <a:endCxn id="57" idx="2"/>
            </p:cNvCxnSpPr>
            <p:nvPr/>
          </p:nvCxnSpPr>
          <p:spPr>
            <a:xfrm flipV="1">
              <a:off x="3696885" y="3270863"/>
              <a:ext cx="0" cy="572454"/>
            </a:xfrm>
            <a:prstGeom prst="straightConnector1">
              <a:avLst/>
            </a:prstGeom>
            <a:ln w="635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44" name="원통형 41">
              <a:extLst>
                <a:ext uri="{FF2B5EF4-FFF2-40B4-BE49-F238E27FC236}">
                  <a16:creationId xmlns:a16="http://schemas.microsoft.com/office/drawing/2014/main" id="{F332E073-801F-4723-8CF6-E22FFC009559}"/>
                </a:ext>
              </a:extLst>
            </p:cNvPr>
            <p:cNvSpPr/>
            <p:nvPr/>
          </p:nvSpPr>
          <p:spPr>
            <a:xfrm>
              <a:off x="5187235" y="2428171"/>
              <a:ext cx="727453" cy="608629"/>
            </a:xfrm>
            <a:prstGeom prst="can">
              <a:avLst/>
            </a:prstGeom>
            <a:solidFill>
              <a:srgbClr val="193E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45" name="TextBox 44">
              <a:extLst>
                <a:ext uri="{FF2B5EF4-FFF2-40B4-BE49-F238E27FC236}">
                  <a16:creationId xmlns:a16="http://schemas.microsoft.com/office/drawing/2014/main" id="{D0B19F64-EF9E-4701-AD01-A48E5C721534}"/>
                </a:ext>
              </a:extLst>
            </p:cNvPr>
            <p:cNvSpPr txBox="1"/>
            <p:nvPr/>
          </p:nvSpPr>
          <p:spPr>
            <a:xfrm>
              <a:off x="5371425" y="2638654"/>
              <a:ext cx="359073" cy="338554"/>
            </a:xfrm>
            <a:prstGeom prst="rect">
              <a:avLst/>
            </a:prstGeom>
            <a:noFill/>
            <a:ln w="25400" cap="flat" cmpd="sng" algn="ctr">
              <a:noFill/>
              <a:prstDash val="solid"/>
            </a:ln>
            <a:effectLst/>
          </p:spPr>
          <p:txBody>
            <a:bodyPr wrap="none" lIns="0" tIns="0" rIns="0" bIns="0" rtlCol="0" anchor="ctr">
              <a:spAutoFit/>
              <a:scene3d>
                <a:camera prst="orthographicFront"/>
                <a:lightRig rig="threePt" dir="t"/>
              </a:scene3d>
              <a:sp3d>
                <a:bevelT w="0" h="6350"/>
              </a:sp3d>
            </a:bodyPr>
            <a:lstStyle>
              <a:defPPr>
                <a:defRPr lang="en-US"/>
              </a:defPPr>
              <a:lvl1pPr algn="ctr" defTabSz="914400">
                <a:defRPr sz="14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vi-VN" altLang="ko-KR" sz="1100" b="1" dirty="0">
                  <a:solidFill>
                    <a:schemeClr val="bg1"/>
                  </a:solidFill>
                  <a:latin typeface="SamsungOne 400" panose="020B0503030303020204" pitchFamily="34" charset="0"/>
                  <a:ea typeface="SamsungOne 400" panose="020B0503030303020204" pitchFamily="34" charset="0"/>
                </a:rPr>
                <a:t>Huấn </a:t>
              </a:r>
            </a:p>
            <a:p>
              <a:r>
                <a:rPr lang="vi-VN" altLang="ko-KR" sz="1100" b="1" dirty="0">
                  <a:solidFill>
                    <a:schemeClr val="bg1"/>
                  </a:solidFill>
                  <a:latin typeface="SamsungOne 400" panose="020B0503030303020204" pitchFamily="34" charset="0"/>
                  <a:ea typeface="SamsungOne 400" panose="020B0503030303020204" pitchFamily="34" charset="0"/>
                </a:rPr>
                <a:t>luyện</a:t>
              </a:r>
              <a:endParaRPr lang="ko-KR" altLang="en-US" sz="1100" b="1" dirty="0">
                <a:solidFill>
                  <a:schemeClr val="bg1"/>
                </a:solidFill>
                <a:latin typeface="SamsungOne 400" panose="020B0503030303020204" pitchFamily="34" charset="0"/>
              </a:endParaRPr>
            </a:p>
          </p:txBody>
        </p:sp>
        <p:sp>
          <p:nvSpPr>
            <p:cNvPr id="46" name="원통형 43">
              <a:extLst>
                <a:ext uri="{FF2B5EF4-FFF2-40B4-BE49-F238E27FC236}">
                  <a16:creationId xmlns:a16="http://schemas.microsoft.com/office/drawing/2014/main" id="{49A541F2-0771-4861-B5AB-F7351B1FDB94}"/>
                </a:ext>
              </a:extLst>
            </p:cNvPr>
            <p:cNvSpPr/>
            <p:nvPr/>
          </p:nvSpPr>
          <p:spPr>
            <a:xfrm>
              <a:off x="5187235" y="3065915"/>
              <a:ext cx="727453" cy="608629"/>
            </a:xfrm>
            <a:prstGeom prst="can">
              <a:avLst/>
            </a:prstGeom>
            <a:solidFill>
              <a:srgbClr val="193E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47" name="TextBox 46">
              <a:extLst>
                <a:ext uri="{FF2B5EF4-FFF2-40B4-BE49-F238E27FC236}">
                  <a16:creationId xmlns:a16="http://schemas.microsoft.com/office/drawing/2014/main" id="{26B42814-5B9A-4B65-930F-DFB3406D42A4}"/>
                </a:ext>
              </a:extLst>
            </p:cNvPr>
            <p:cNvSpPr txBox="1"/>
            <p:nvPr/>
          </p:nvSpPr>
          <p:spPr>
            <a:xfrm>
              <a:off x="5268031" y="3349933"/>
              <a:ext cx="565860" cy="169277"/>
            </a:xfrm>
            <a:prstGeom prst="rect">
              <a:avLst/>
            </a:prstGeom>
            <a:noFill/>
            <a:ln w="25400" cap="flat" cmpd="sng" algn="ctr">
              <a:noFill/>
              <a:prstDash val="solid"/>
            </a:ln>
            <a:effectLst/>
          </p:spPr>
          <p:txBody>
            <a:bodyPr wrap="none" lIns="0" tIns="0" rIns="0" bIns="0" rtlCol="0" anchor="ctr">
              <a:spAutoFit/>
              <a:scene3d>
                <a:camera prst="orthographicFront"/>
                <a:lightRig rig="threePt" dir="t"/>
              </a:scene3d>
              <a:sp3d>
                <a:bevelT w="0" h="6350"/>
              </a:sp3d>
            </a:bodyPr>
            <a:lstStyle>
              <a:defPPr>
                <a:defRPr lang="en-US"/>
              </a:defPPr>
              <a:lvl1pPr algn="ctr" defTabSz="914400">
                <a:defRPr sz="14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sz="1100" b="1" dirty="0" err="1">
                  <a:solidFill>
                    <a:schemeClr val="bg1"/>
                  </a:solidFill>
                  <a:latin typeface="SamsungOne 400" panose="020B0503030303020204" pitchFamily="34" charset="0"/>
                  <a:ea typeface="SamsungOne 400" panose="020B0503030303020204" pitchFamily="34" charset="0"/>
                </a:rPr>
                <a:t>Xác</a:t>
              </a:r>
              <a:r>
                <a:rPr lang="en-US" altLang="ko-KR" sz="1100" b="1" dirty="0">
                  <a:solidFill>
                    <a:schemeClr val="bg1"/>
                  </a:solidFill>
                  <a:latin typeface="SamsungOne 400" panose="020B0503030303020204" pitchFamily="34" charset="0"/>
                  <a:ea typeface="SamsungOne 400" panose="020B0503030303020204" pitchFamily="34" charset="0"/>
                </a:rPr>
                <a:t> </a:t>
              </a:r>
              <a:r>
                <a:rPr lang="en-US" altLang="ko-KR" sz="1100" b="1" dirty="0" err="1">
                  <a:solidFill>
                    <a:schemeClr val="bg1"/>
                  </a:solidFill>
                  <a:latin typeface="SamsungOne 400" panose="020B0503030303020204" pitchFamily="34" charset="0"/>
                  <a:ea typeface="SamsungOne 400" panose="020B0503030303020204" pitchFamily="34" charset="0"/>
                </a:rPr>
                <a:t>nhận</a:t>
              </a:r>
              <a:endParaRPr lang="ko-KR" altLang="en-US" sz="1100" b="1" dirty="0">
                <a:solidFill>
                  <a:schemeClr val="bg1"/>
                </a:solidFill>
                <a:latin typeface="SamsungOne 400" panose="020B0503030303020204" pitchFamily="34" charset="0"/>
              </a:endParaRPr>
            </a:p>
          </p:txBody>
        </p:sp>
        <p:sp>
          <p:nvSpPr>
            <p:cNvPr id="48" name="원통형 46">
              <a:extLst>
                <a:ext uri="{FF2B5EF4-FFF2-40B4-BE49-F238E27FC236}">
                  <a16:creationId xmlns:a16="http://schemas.microsoft.com/office/drawing/2014/main" id="{81A93C29-C7B7-4D6F-AD74-97EB8F2378D4}"/>
                </a:ext>
              </a:extLst>
            </p:cNvPr>
            <p:cNvSpPr/>
            <p:nvPr/>
          </p:nvSpPr>
          <p:spPr>
            <a:xfrm>
              <a:off x="5183311" y="3810788"/>
              <a:ext cx="727453" cy="608629"/>
            </a:xfrm>
            <a:prstGeom prst="can">
              <a:avLst/>
            </a:prstGeom>
            <a:solidFill>
              <a:schemeClr val="bg1">
                <a:lumMod val="65000"/>
                <a:alpha val="3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49" name="TextBox 48">
              <a:extLst>
                <a:ext uri="{FF2B5EF4-FFF2-40B4-BE49-F238E27FC236}">
                  <a16:creationId xmlns:a16="http://schemas.microsoft.com/office/drawing/2014/main" id="{21FFC1E5-8B13-4ED4-8254-0BF9D9FBB0C9}"/>
                </a:ext>
              </a:extLst>
            </p:cNvPr>
            <p:cNvSpPr txBox="1"/>
            <p:nvPr/>
          </p:nvSpPr>
          <p:spPr>
            <a:xfrm>
              <a:off x="5286464" y="4094806"/>
              <a:ext cx="528991" cy="169277"/>
            </a:xfrm>
            <a:prstGeom prst="rect">
              <a:avLst/>
            </a:prstGeom>
            <a:noFill/>
            <a:ln w="25400" cap="flat" cmpd="sng" algn="ctr">
              <a:noFill/>
              <a:prstDash val="solid"/>
            </a:ln>
            <a:effectLst/>
          </p:spPr>
          <p:txBody>
            <a:bodyPr wrap="none" lIns="0" tIns="0" rIns="0" bIns="0" rtlCol="0" anchor="ctr">
              <a:spAutoFit/>
              <a:scene3d>
                <a:camera prst="orthographicFront"/>
                <a:lightRig rig="threePt" dir="t"/>
              </a:scene3d>
              <a:sp3d>
                <a:bevelT w="0" h="6350"/>
              </a:sp3d>
            </a:bodyPr>
            <a:lstStyle>
              <a:defPPr>
                <a:defRPr lang="en-US"/>
              </a:defPPr>
              <a:lvl1pPr algn="ctr" defTabSz="914400">
                <a:defRPr sz="14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sz="1100" b="1" dirty="0" err="1">
                  <a:latin typeface="SamsungOne 400" panose="020B0503030303020204" pitchFamily="34" charset="0"/>
                  <a:ea typeface="SamsungOne 400" panose="020B0503030303020204" pitchFamily="34" charset="0"/>
                </a:rPr>
                <a:t>Kiểm</a:t>
              </a:r>
              <a:r>
                <a:rPr lang="en-US" altLang="ko-KR" sz="1100" b="1" dirty="0">
                  <a:latin typeface="SamsungOne 400" panose="020B0503030303020204" pitchFamily="34" charset="0"/>
                  <a:ea typeface="SamsungOne 400" panose="020B0503030303020204" pitchFamily="34" charset="0"/>
                </a:rPr>
                <a:t> </a:t>
              </a:r>
              <a:r>
                <a:rPr lang="en-US" altLang="ko-KR" sz="1100" b="1" dirty="0" err="1">
                  <a:latin typeface="SamsungOne 400" panose="020B0503030303020204" pitchFamily="34" charset="0"/>
                  <a:ea typeface="SamsungOne 400" panose="020B0503030303020204" pitchFamily="34" charset="0"/>
                </a:rPr>
                <a:t>tra</a:t>
              </a:r>
              <a:endParaRPr lang="ko-KR" altLang="en-US" sz="1100" b="1" dirty="0">
                <a:latin typeface="SamsungOne 400" panose="020B0503030303020204" pitchFamily="34" charset="0"/>
              </a:endParaRPr>
            </a:p>
          </p:txBody>
        </p:sp>
        <p:sp>
          <p:nvSpPr>
            <p:cNvPr id="50" name="사각형: 둥근 모서리 48">
              <a:extLst>
                <a:ext uri="{FF2B5EF4-FFF2-40B4-BE49-F238E27FC236}">
                  <a16:creationId xmlns:a16="http://schemas.microsoft.com/office/drawing/2014/main" id="{A4320256-11CD-4257-9E5A-6C0F5EE6BC4C}"/>
                </a:ext>
              </a:extLst>
            </p:cNvPr>
            <p:cNvSpPr/>
            <p:nvPr/>
          </p:nvSpPr>
          <p:spPr>
            <a:xfrm>
              <a:off x="5052043" y="2361468"/>
              <a:ext cx="997836" cy="1368000"/>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cxnSp>
          <p:nvCxnSpPr>
            <p:cNvPr id="51" name="직선 화살표 연결선 50">
              <a:extLst>
                <a:ext uri="{FF2B5EF4-FFF2-40B4-BE49-F238E27FC236}">
                  <a16:creationId xmlns:a16="http://schemas.microsoft.com/office/drawing/2014/main" id="{D3D99504-078D-4233-A116-0E0001457DE2}"/>
                </a:ext>
              </a:extLst>
            </p:cNvPr>
            <p:cNvCxnSpPr>
              <a:cxnSpLocks/>
            </p:cNvCxnSpPr>
            <p:nvPr/>
          </p:nvCxnSpPr>
          <p:spPr>
            <a:xfrm flipH="1">
              <a:off x="6068038" y="3073074"/>
              <a:ext cx="878598" cy="0"/>
            </a:xfrm>
            <a:prstGeom prst="straightConnector1">
              <a:avLst/>
            </a:prstGeom>
            <a:noFill/>
            <a:ln w="25400">
              <a:solidFill>
                <a:srgbClr val="FF000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2" name="TextBox 51">
              <a:extLst>
                <a:ext uri="{FF2B5EF4-FFF2-40B4-BE49-F238E27FC236}">
                  <a16:creationId xmlns:a16="http://schemas.microsoft.com/office/drawing/2014/main" id="{931CDA0D-DD0D-4ADF-ADCF-FF16CF1357CF}"/>
                </a:ext>
              </a:extLst>
            </p:cNvPr>
            <p:cNvSpPr txBox="1"/>
            <p:nvPr/>
          </p:nvSpPr>
          <p:spPr>
            <a:xfrm>
              <a:off x="7095750" y="2060848"/>
              <a:ext cx="1730678" cy="461665"/>
            </a:xfrm>
            <a:prstGeom prst="rect">
              <a:avLst/>
            </a:prstGeom>
            <a:solidFill>
              <a:srgbClr val="B4BBBD"/>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a:bevelT w="0" h="6350"/>
              </a:sp3d>
            </a:bodyPr>
            <a:lstStyle>
              <a:defPPr>
                <a:defRPr lang="en-US"/>
              </a:defPPr>
              <a:lvl1pPr algn="ctr">
                <a:defRPr sz="1200">
                  <a:latin typeface="SamsungOne 700" panose="020B0803030303020204" pitchFamily="34" charset="0"/>
                  <a:ea typeface="맑은 고딕"/>
                </a:defRPr>
              </a:lvl1pPr>
            </a:lstStyle>
            <a:p>
              <a:r>
                <a:rPr lang="vi-VN" altLang="ko-KR" sz="1300" dirty="0">
                  <a:latin typeface="SamsungOne 400" panose="020B0503030303020204" pitchFamily="34" charset="0"/>
                  <a:ea typeface="SamsungOne 400" panose="020B0503030303020204" pitchFamily="34" charset="0"/>
                </a:rPr>
                <a:t>Trích chọn đặc trưng</a:t>
              </a:r>
              <a:endParaRPr lang="ko-KR" altLang="en-US" sz="1300" dirty="0">
                <a:latin typeface="SamsungOne 400" panose="020B0503030303020204" pitchFamily="34" charset="0"/>
              </a:endParaRPr>
            </a:p>
          </p:txBody>
        </p:sp>
        <p:sp>
          <p:nvSpPr>
            <p:cNvPr id="53" name="TextBox 52">
              <a:extLst>
                <a:ext uri="{FF2B5EF4-FFF2-40B4-BE49-F238E27FC236}">
                  <a16:creationId xmlns:a16="http://schemas.microsoft.com/office/drawing/2014/main" id="{A6EC8E3F-AB88-4244-8179-F4422A523467}"/>
                </a:ext>
              </a:extLst>
            </p:cNvPr>
            <p:cNvSpPr txBox="1"/>
            <p:nvPr/>
          </p:nvSpPr>
          <p:spPr>
            <a:xfrm>
              <a:off x="7095750" y="2815775"/>
              <a:ext cx="1730678" cy="461665"/>
            </a:xfrm>
            <a:prstGeom prst="rect">
              <a:avLst/>
            </a:prstGeom>
            <a:solidFill>
              <a:srgbClr val="B4BBBD"/>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a:bevelT w="0" h="6350"/>
              </a:sp3d>
            </a:bodyPr>
            <a:lstStyle>
              <a:defPPr>
                <a:defRPr lang="en-US"/>
              </a:defPPr>
              <a:lvl1pPr algn="ctr">
                <a:defRPr sz="1200">
                  <a:latin typeface="SamsungOne 700" panose="020B0803030303020204" pitchFamily="34" charset="0"/>
                  <a:ea typeface="맑은 고딕"/>
                </a:defRPr>
              </a:lvl1pPr>
            </a:lstStyle>
            <a:p>
              <a:r>
                <a:rPr lang="vi-VN" altLang="ko-KR" sz="1300" dirty="0">
                  <a:latin typeface="SamsungOne 400" panose="020B0503030303020204" pitchFamily="34" charset="0"/>
                  <a:ea typeface="SamsungOne 400" panose="020B0503030303020204" pitchFamily="34" charset="0"/>
                </a:rPr>
                <a:t>Tạo mẫu và tối ưu</a:t>
              </a:r>
              <a:endParaRPr lang="ko-KR" altLang="en-US" sz="1300" dirty="0">
                <a:latin typeface="SamsungOne 400" panose="020B0503030303020204" pitchFamily="34" charset="0"/>
              </a:endParaRPr>
            </a:p>
          </p:txBody>
        </p:sp>
        <p:sp>
          <p:nvSpPr>
            <p:cNvPr id="54" name="TextBox 53">
              <a:extLst>
                <a:ext uri="{FF2B5EF4-FFF2-40B4-BE49-F238E27FC236}">
                  <a16:creationId xmlns:a16="http://schemas.microsoft.com/office/drawing/2014/main" id="{DCF86327-99CD-46EA-BF57-F27FD3BE0CCB}"/>
                </a:ext>
              </a:extLst>
            </p:cNvPr>
            <p:cNvSpPr txBox="1"/>
            <p:nvPr/>
          </p:nvSpPr>
          <p:spPr>
            <a:xfrm>
              <a:off x="7095750" y="3874972"/>
              <a:ext cx="1730678" cy="461665"/>
            </a:xfrm>
            <a:prstGeom prst="rect">
              <a:avLst/>
            </a:prstGeom>
            <a:solidFill>
              <a:srgbClr val="B4BBBD"/>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a:bevelT w="0" h="6350"/>
              </a:sp3d>
            </a:bodyPr>
            <a:lstStyle>
              <a:defPPr>
                <a:defRPr lang="en-US"/>
              </a:defPPr>
              <a:lvl1pPr algn="ctr">
                <a:defRPr sz="1200">
                  <a:latin typeface="SamsungOne 700" panose="020B0803030303020204" pitchFamily="34" charset="0"/>
                  <a:ea typeface="맑은 고딕"/>
                </a:defRPr>
              </a:lvl1pPr>
            </a:lstStyle>
            <a:p>
              <a:r>
                <a:rPr lang="vi-VN" altLang="ko-KR" sz="1300" dirty="0">
                  <a:latin typeface="SamsungOne 400" panose="020B0503030303020204" pitchFamily="34" charset="0"/>
                  <a:ea typeface="SamsungOne 400" panose="020B0503030303020204" pitchFamily="34" charset="0"/>
                </a:rPr>
                <a:t>Chỉ số hiệu năng</a:t>
              </a:r>
              <a:endParaRPr lang="ko-KR" altLang="en-US" sz="1300" dirty="0">
                <a:latin typeface="SamsungOne 400" panose="020B0503030303020204" pitchFamily="34" charset="0"/>
              </a:endParaRPr>
            </a:p>
          </p:txBody>
        </p:sp>
        <p:sp>
          <p:nvSpPr>
            <p:cNvPr id="55" name="사각형: 둥근 모서리 64">
              <a:extLst>
                <a:ext uri="{FF2B5EF4-FFF2-40B4-BE49-F238E27FC236}">
                  <a16:creationId xmlns:a16="http://schemas.microsoft.com/office/drawing/2014/main" id="{31177E12-4A46-426A-9AA2-FFADE0F0D78C}"/>
                </a:ext>
              </a:extLst>
            </p:cNvPr>
            <p:cNvSpPr/>
            <p:nvPr/>
          </p:nvSpPr>
          <p:spPr>
            <a:xfrm>
              <a:off x="6946636" y="1899489"/>
              <a:ext cx="2000495" cy="2613600"/>
            </a:xfrm>
            <a:prstGeom prst="rect">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56" name="TextBox 55">
              <a:extLst>
                <a:ext uri="{FF2B5EF4-FFF2-40B4-BE49-F238E27FC236}">
                  <a16:creationId xmlns:a16="http://schemas.microsoft.com/office/drawing/2014/main" id="{11EBB342-2C21-471D-8943-F3E61A80BB7F}"/>
                </a:ext>
              </a:extLst>
            </p:cNvPr>
            <p:cNvSpPr txBox="1"/>
            <p:nvPr/>
          </p:nvSpPr>
          <p:spPr>
            <a:xfrm>
              <a:off x="853213" y="2838863"/>
              <a:ext cx="1630228" cy="432000"/>
            </a:xfrm>
            <a:prstGeom prst="rect">
              <a:avLst/>
            </a:prstGeom>
            <a:solidFill>
              <a:schemeClr val="bg1">
                <a:lumMod val="95000"/>
              </a:schemeClr>
            </a:solidFill>
            <a:ln>
              <a:solidFill>
                <a:srgbClr val="193EB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a:bevelT w="0" h="6350"/>
              </a:sp3d>
            </a:bodyPr>
            <a:lstStyle>
              <a:defPPr>
                <a:defRPr lang="en-US"/>
              </a:defPPr>
              <a:lvl1pPr algn="ctr">
                <a:defRPr sz="1200">
                  <a:latin typeface="SamsungOne 700" panose="020B0803030303020204" pitchFamily="34" charset="0"/>
                  <a:ea typeface="맑은 고딕"/>
                </a:defRPr>
              </a:lvl1pPr>
            </a:lstStyle>
            <a:p>
              <a:r>
                <a:rPr lang="en-US" altLang="ko-KR" sz="1300" b="1" dirty="0" err="1">
                  <a:solidFill>
                    <a:srgbClr val="1429A0"/>
                  </a:solidFill>
                  <a:latin typeface="SamsungOne 400" panose="020B0503030303020204" pitchFamily="34" charset="0"/>
                  <a:ea typeface="SamsungOne 400" panose="020B0503030303020204" pitchFamily="34" charset="0"/>
                </a:rPr>
                <a:t>Định</a:t>
              </a:r>
              <a:r>
                <a:rPr lang="en-US" altLang="ko-KR" sz="1300" b="1" dirty="0">
                  <a:solidFill>
                    <a:srgbClr val="1429A0"/>
                  </a:solidFill>
                  <a:latin typeface="SamsungOne 400" panose="020B0503030303020204" pitchFamily="34" charset="0"/>
                  <a:ea typeface="SamsungOne 400" panose="020B0503030303020204" pitchFamily="34" charset="0"/>
                </a:rPr>
                <a:t> </a:t>
              </a:r>
              <a:r>
                <a:rPr lang="en-US" altLang="ko-KR" sz="1300" b="1" dirty="0" err="1">
                  <a:solidFill>
                    <a:srgbClr val="1429A0"/>
                  </a:solidFill>
                  <a:latin typeface="SamsungOne 400" panose="020B0503030303020204" pitchFamily="34" charset="0"/>
                  <a:ea typeface="SamsungOne 400" panose="020B0503030303020204" pitchFamily="34" charset="0"/>
                </a:rPr>
                <a:t>nghĩa</a:t>
              </a:r>
              <a:r>
                <a:rPr lang="en-US" altLang="ko-KR" sz="1300" b="1" dirty="0">
                  <a:solidFill>
                    <a:srgbClr val="1429A0"/>
                  </a:solidFill>
                  <a:latin typeface="SamsungOne 400" panose="020B0503030303020204" pitchFamily="34" charset="0"/>
                  <a:ea typeface="SamsungOne 400" panose="020B0503030303020204" pitchFamily="34" charset="0"/>
                </a:rPr>
                <a:t> </a:t>
              </a:r>
              <a:r>
                <a:rPr lang="en-US" altLang="ko-KR" sz="1300" b="1" dirty="0" err="1">
                  <a:solidFill>
                    <a:srgbClr val="1429A0"/>
                  </a:solidFill>
                  <a:latin typeface="SamsungOne 400" panose="020B0503030303020204" pitchFamily="34" charset="0"/>
                  <a:ea typeface="SamsungOne 400" panose="020B0503030303020204" pitchFamily="34" charset="0"/>
                </a:rPr>
                <a:t>vấn</a:t>
              </a:r>
              <a:r>
                <a:rPr lang="en-US" altLang="ko-KR" sz="1300" b="1" dirty="0">
                  <a:solidFill>
                    <a:srgbClr val="1429A0"/>
                  </a:solidFill>
                  <a:latin typeface="SamsungOne 400" panose="020B0503030303020204" pitchFamily="34" charset="0"/>
                  <a:ea typeface="SamsungOne 400" panose="020B0503030303020204" pitchFamily="34" charset="0"/>
                </a:rPr>
                <a:t> </a:t>
              </a:r>
              <a:r>
                <a:rPr lang="en-US" altLang="ko-KR" sz="1300" b="1" dirty="0" err="1">
                  <a:solidFill>
                    <a:srgbClr val="1429A0"/>
                  </a:solidFill>
                  <a:latin typeface="SamsungOne 400" panose="020B0503030303020204" pitchFamily="34" charset="0"/>
                  <a:ea typeface="SamsungOne 400" panose="020B0503030303020204" pitchFamily="34" charset="0"/>
                </a:rPr>
                <a:t>đề</a:t>
              </a:r>
              <a:endParaRPr lang="ko-KR" altLang="en-US" sz="1300" b="1" dirty="0">
                <a:solidFill>
                  <a:srgbClr val="1429A0"/>
                </a:solidFill>
                <a:latin typeface="SamsungOne 400" panose="020B0503030303020204" pitchFamily="34" charset="0"/>
              </a:endParaRPr>
            </a:p>
          </p:txBody>
        </p:sp>
        <p:sp>
          <p:nvSpPr>
            <p:cNvPr id="57" name="TextBox 56">
              <a:extLst>
                <a:ext uri="{FF2B5EF4-FFF2-40B4-BE49-F238E27FC236}">
                  <a16:creationId xmlns:a16="http://schemas.microsoft.com/office/drawing/2014/main" id="{D1323999-BDCD-40C6-833E-F705E67B4E0D}"/>
                </a:ext>
              </a:extLst>
            </p:cNvPr>
            <p:cNvSpPr txBox="1"/>
            <p:nvPr/>
          </p:nvSpPr>
          <p:spPr>
            <a:xfrm>
              <a:off x="2969351" y="2838863"/>
              <a:ext cx="1455067" cy="432000"/>
            </a:xfrm>
            <a:prstGeom prst="rect">
              <a:avLst/>
            </a:prstGeom>
            <a:solidFill>
              <a:schemeClr val="bg1">
                <a:lumMod val="95000"/>
              </a:schemeClr>
            </a:solidFill>
            <a:ln>
              <a:solidFill>
                <a:srgbClr val="193EB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a:bevelT w="0" h="6350"/>
              </a:sp3d>
            </a:bodyPr>
            <a:lstStyle>
              <a:defPPr>
                <a:defRPr lang="en-US"/>
              </a:defPPr>
              <a:lvl1pPr algn="ctr">
                <a:defRPr sz="1200">
                  <a:latin typeface="SamsungOne 700" panose="020B0803030303020204" pitchFamily="34" charset="0"/>
                  <a:ea typeface="맑은 고딕"/>
                </a:defRPr>
              </a:lvl1pPr>
            </a:lstStyle>
            <a:p>
              <a:r>
                <a:rPr lang="en-US" altLang="ko-KR" sz="1300" b="1" dirty="0" err="1">
                  <a:solidFill>
                    <a:srgbClr val="1429A0"/>
                  </a:solidFill>
                  <a:latin typeface="SamsungOne 400" panose="020B0503030303020204" pitchFamily="34" charset="0"/>
                  <a:ea typeface="SamsungOne 400" panose="020B0503030303020204" pitchFamily="34" charset="0"/>
                </a:rPr>
                <a:t>Chuẩn</a:t>
              </a:r>
              <a:r>
                <a:rPr lang="en-US" altLang="ko-KR" sz="1300" b="1" dirty="0">
                  <a:solidFill>
                    <a:srgbClr val="1429A0"/>
                  </a:solidFill>
                  <a:latin typeface="SamsungOne 400" panose="020B0503030303020204" pitchFamily="34" charset="0"/>
                  <a:ea typeface="SamsungOne 400" panose="020B0503030303020204" pitchFamily="34" charset="0"/>
                </a:rPr>
                <a:t> </a:t>
              </a:r>
              <a:r>
                <a:rPr lang="en-US" altLang="ko-KR" sz="1300" b="1" dirty="0" err="1">
                  <a:solidFill>
                    <a:srgbClr val="1429A0"/>
                  </a:solidFill>
                  <a:latin typeface="SamsungOne 400" panose="020B0503030303020204" pitchFamily="34" charset="0"/>
                  <a:ea typeface="SamsungOne 400" panose="020B0503030303020204" pitchFamily="34" charset="0"/>
                </a:rPr>
                <a:t>bị</a:t>
              </a:r>
              <a:r>
                <a:rPr lang="en-US" altLang="ko-KR" sz="1300" b="1" dirty="0">
                  <a:solidFill>
                    <a:srgbClr val="1429A0"/>
                  </a:solidFill>
                  <a:latin typeface="SamsungOne 400" panose="020B0503030303020204" pitchFamily="34" charset="0"/>
                  <a:ea typeface="SamsungOne 400" panose="020B0503030303020204" pitchFamily="34" charset="0"/>
                </a:rPr>
                <a:t> </a:t>
              </a:r>
              <a:r>
                <a:rPr lang="en-US" altLang="ko-KR" sz="1300" b="1" dirty="0" err="1">
                  <a:solidFill>
                    <a:srgbClr val="1429A0"/>
                  </a:solidFill>
                  <a:latin typeface="SamsungOne 400" panose="020B0503030303020204" pitchFamily="34" charset="0"/>
                  <a:ea typeface="SamsungOne 400" panose="020B0503030303020204" pitchFamily="34" charset="0"/>
                </a:rPr>
                <a:t>dữ</a:t>
              </a:r>
              <a:r>
                <a:rPr lang="en-US" altLang="ko-KR" sz="1300" b="1" dirty="0">
                  <a:solidFill>
                    <a:srgbClr val="1429A0"/>
                  </a:solidFill>
                  <a:latin typeface="SamsungOne 400" panose="020B0503030303020204" pitchFamily="34" charset="0"/>
                  <a:ea typeface="SamsungOne 400" panose="020B0503030303020204" pitchFamily="34" charset="0"/>
                </a:rPr>
                <a:t> </a:t>
              </a:r>
              <a:r>
                <a:rPr lang="en-US" altLang="ko-KR" sz="1300" b="1" dirty="0" err="1">
                  <a:solidFill>
                    <a:srgbClr val="1429A0"/>
                  </a:solidFill>
                  <a:latin typeface="SamsungOne 400" panose="020B0503030303020204" pitchFamily="34" charset="0"/>
                  <a:ea typeface="SamsungOne 400" panose="020B0503030303020204" pitchFamily="34" charset="0"/>
                </a:rPr>
                <a:t>liệu</a:t>
              </a:r>
              <a:endParaRPr lang="ko-KR" altLang="en-US" sz="1300" b="1" dirty="0">
                <a:solidFill>
                  <a:srgbClr val="1429A0"/>
                </a:solidFill>
                <a:latin typeface="SamsungOne 400" panose="020B0503030303020204" pitchFamily="34" charset="0"/>
              </a:endParaRPr>
            </a:p>
          </p:txBody>
        </p:sp>
        <p:cxnSp>
          <p:nvCxnSpPr>
            <p:cNvPr id="58" name="직선 화살표 연결선 57">
              <a:extLst>
                <a:ext uri="{FF2B5EF4-FFF2-40B4-BE49-F238E27FC236}">
                  <a16:creationId xmlns:a16="http://schemas.microsoft.com/office/drawing/2014/main" id="{6100B878-4285-49F4-B0F5-1AA8B511D9EF}"/>
                </a:ext>
              </a:extLst>
            </p:cNvPr>
            <p:cNvCxnSpPr>
              <a:cxnSpLocks/>
              <a:stCxn id="56" idx="3"/>
              <a:endCxn id="57" idx="1"/>
            </p:cNvCxnSpPr>
            <p:nvPr/>
          </p:nvCxnSpPr>
          <p:spPr>
            <a:xfrm>
              <a:off x="2483441" y="3054863"/>
              <a:ext cx="485910" cy="0"/>
            </a:xfrm>
            <a:prstGeom prst="straightConnector1">
              <a:avLst/>
            </a:prstGeom>
            <a:ln w="635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C8BE0FBD-CD64-4B94-B56E-9BD7543C4FEB}"/>
                </a:ext>
              </a:extLst>
            </p:cNvPr>
            <p:cNvCxnSpPr>
              <a:cxnSpLocks/>
              <a:stCxn id="57" idx="3"/>
            </p:cNvCxnSpPr>
            <p:nvPr/>
          </p:nvCxnSpPr>
          <p:spPr>
            <a:xfrm>
              <a:off x="4424418" y="3054863"/>
              <a:ext cx="368568" cy="0"/>
            </a:xfrm>
            <a:prstGeom prst="straightConnector1">
              <a:avLst/>
            </a:prstGeom>
            <a:ln w="635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17FCB544-3E12-4D7D-BC47-5BAE4D55BE85}"/>
                </a:ext>
              </a:extLst>
            </p:cNvPr>
            <p:cNvCxnSpPr>
              <a:cxnSpLocks/>
              <a:stCxn id="52" idx="2"/>
              <a:endCxn id="53" idx="0"/>
            </p:cNvCxnSpPr>
            <p:nvPr/>
          </p:nvCxnSpPr>
          <p:spPr>
            <a:xfrm>
              <a:off x="7961089" y="2522513"/>
              <a:ext cx="0" cy="293262"/>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9FF6096D-0FC9-4790-8118-46413F53BBE2}"/>
                </a:ext>
              </a:extLst>
            </p:cNvPr>
            <p:cNvCxnSpPr>
              <a:cxnSpLocks/>
            </p:cNvCxnSpPr>
            <p:nvPr/>
          </p:nvCxnSpPr>
          <p:spPr>
            <a:xfrm flipH="1">
              <a:off x="7958743" y="3581710"/>
              <a:ext cx="1" cy="293262"/>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8CB9B66B-8670-4EE5-A83B-0D3032463BFF}"/>
                </a:ext>
              </a:extLst>
            </p:cNvPr>
            <p:cNvSpPr/>
            <p:nvPr/>
          </p:nvSpPr>
          <p:spPr>
            <a:xfrm>
              <a:off x="952503" y="2278294"/>
              <a:ext cx="1545616" cy="492443"/>
            </a:xfrm>
            <a:prstGeom prst="rect">
              <a:avLst/>
            </a:prstGeom>
          </p:spPr>
          <p:txBody>
            <a:bodyPr wrap="none">
              <a:spAutoFit/>
            </a:bodyPr>
            <a:lstStyle/>
            <a:p>
              <a:pPr algn="ctr"/>
              <a:r>
                <a:rPr lang="vi-VN" altLang="ko-KR" sz="1300" dirty="0">
                  <a:latin typeface="SamsungOne 400" panose="020B0503030303020204" pitchFamily="34" charset="0"/>
                </a:rPr>
                <a:t>Hiểu</a:t>
              </a:r>
              <a:r>
                <a:rPr lang="en-US" altLang="ko-KR" sz="1300" dirty="0">
                  <a:latin typeface="SamsungOne 400" panose="020B0503030303020204" pitchFamily="34" charset="0"/>
                </a:rPr>
                <a:t> </a:t>
              </a:r>
              <a:r>
                <a:rPr lang="en-US" altLang="ko-KR" sz="1300" dirty="0" err="1">
                  <a:latin typeface="SamsungOne 400" panose="020B0503030303020204" pitchFamily="34" charset="0"/>
                </a:rPr>
                <a:t>và</a:t>
              </a:r>
              <a:r>
                <a:rPr lang="vi-VN" altLang="ko-KR" sz="1300" dirty="0">
                  <a:latin typeface="SamsungOne 400" panose="020B0503030303020204" pitchFamily="34" charset="0"/>
                </a:rPr>
                <a:t> đ</a:t>
              </a:r>
              <a:r>
                <a:rPr lang="en-US" altLang="ko-KR" sz="1300" dirty="0" err="1">
                  <a:latin typeface="SamsungOne 400" panose="020B0503030303020204" pitchFamily="34" charset="0"/>
                </a:rPr>
                <a:t>ịnh</a:t>
              </a:r>
              <a:r>
                <a:rPr lang="en-US" altLang="ko-KR" sz="1300" dirty="0">
                  <a:latin typeface="SamsungOne 400" panose="020B0503030303020204" pitchFamily="34" charset="0"/>
                </a:rPr>
                <a:t> </a:t>
              </a:r>
              <a:r>
                <a:rPr lang="en-US" altLang="ko-KR" sz="1300" dirty="0" err="1">
                  <a:latin typeface="SamsungOne 400" panose="020B0503030303020204" pitchFamily="34" charset="0"/>
                </a:rPr>
                <a:t>nghĩa</a:t>
              </a:r>
              <a:endParaRPr lang="vi-VN" altLang="ko-KR" sz="1300" dirty="0">
                <a:latin typeface="SamsungOne 400" panose="020B0503030303020204" pitchFamily="34" charset="0"/>
              </a:endParaRPr>
            </a:p>
            <a:p>
              <a:pPr algn="ctr"/>
              <a:r>
                <a:rPr lang="vi-VN" altLang="ko-KR" sz="1300" dirty="0">
                  <a:latin typeface="SamsungOne 400" panose="020B0503030303020204" pitchFamily="34" charset="0"/>
                </a:rPr>
                <a:t>được</a:t>
              </a:r>
              <a:r>
                <a:rPr lang="en-US" altLang="ko-KR" sz="1300" dirty="0">
                  <a:latin typeface="SamsungOne 400" panose="020B0503030303020204" pitchFamily="34" charset="0"/>
                </a:rPr>
                <a:t> </a:t>
              </a:r>
              <a:r>
                <a:rPr lang="en-US" altLang="ko-KR" sz="1300" dirty="0" err="1">
                  <a:latin typeface="SamsungOne 400" panose="020B0503030303020204" pitchFamily="34" charset="0"/>
                </a:rPr>
                <a:t>vấn</a:t>
              </a:r>
              <a:r>
                <a:rPr lang="en-US" altLang="ko-KR" sz="1300" dirty="0">
                  <a:latin typeface="SamsungOne 400" panose="020B0503030303020204" pitchFamily="34" charset="0"/>
                </a:rPr>
                <a:t> </a:t>
              </a:r>
              <a:r>
                <a:rPr lang="en-US" altLang="ko-KR" sz="1300" dirty="0" err="1">
                  <a:latin typeface="SamsungOne 400" panose="020B0503030303020204" pitchFamily="34" charset="0"/>
                </a:rPr>
                <a:t>đề</a:t>
              </a:r>
              <a:r>
                <a:rPr lang="en-US" altLang="ko-KR" sz="1300" dirty="0">
                  <a:latin typeface="SamsungOne 400" panose="020B0503030303020204" pitchFamily="34" charset="0"/>
                </a:rPr>
                <a:t> </a:t>
              </a:r>
              <a:r>
                <a:rPr lang="ko-KR" altLang="en-US" sz="1300" dirty="0">
                  <a:latin typeface="SamsungOne 400" panose="020B0503030303020204" pitchFamily="34" charset="0"/>
                </a:rPr>
                <a:t> </a:t>
              </a:r>
            </a:p>
          </p:txBody>
        </p:sp>
        <p:sp>
          <p:nvSpPr>
            <p:cNvPr id="63" name="직사각형 62">
              <a:extLst>
                <a:ext uri="{FF2B5EF4-FFF2-40B4-BE49-F238E27FC236}">
                  <a16:creationId xmlns:a16="http://schemas.microsoft.com/office/drawing/2014/main" id="{6C1E4AAE-B048-4DB0-9CEB-F925956175D0}"/>
                </a:ext>
              </a:extLst>
            </p:cNvPr>
            <p:cNvSpPr/>
            <p:nvPr/>
          </p:nvSpPr>
          <p:spPr>
            <a:xfrm>
              <a:off x="3027912" y="5012495"/>
              <a:ext cx="1364476" cy="292388"/>
            </a:xfrm>
            <a:prstGeom prst="rect">
              <a:avLst/>
            </a:prstGeom>
          </p:spPr>
          <p:txBody>
            <a:bodyPr wrap="none">
              <a:spAutoFit/>
            </a:bodyPr>
            <a:lstStyle/>
            <a:p>
              <a:pPr algn="ctr"/>
              <a:r>
                <a:rPr lang="en-US" altLang="ko-KR" sz="1300" dirty="0">
                  <a:latin typeface="SamsungOne 400" panose="020B0503030303020204" pitchFamily="34" charset="0"/>
                </a:rPr>
                <a:t>Thu </a:t>
              </a:r>
              <a:r>
                <a:rPr lang="en-US" altLang="ko-KR" sz="1300" dirty="0" err="1">
                  <a:latin typeface="SamsungOne 400" panose="020B0503030303020204" pitchFamily="34" charset="0"/>
                </a:rPr>
                <a:t>thập</a:t>
              </a:r>
              <a:r>
                <a:rPr lang="en-US" altLang="ko-KR" sz="1300" dirty="0">
                  <a:latin typeface="SamsungOne 400" panose="020B0503030303020204" pitchFamily="34" charset="0"/>
                </a:rPr>
                <a:t> </a:t>
              </a:r>
              <a:r>
                <a:rPr lang="en-US" altLang="ko-KR" sz="1300" dirty="0" err="1">
                  <a:latin typeface="SamsungOne 400" panose="020B0503030303020204" pitchFamily="34" charset="0"/>
                </a:rPr>
                <a:t>dữ</a:t>
              </a:r>
              <a:r>
                <a:rPr lang="en-US" altLang="ko-KR" sz="1300" dirty="0">
                  <a:latin typeface="SamsungOne 400" panose="020B0503030303020204" pitchFamily="34" charset="0"/>
                </a:rPr>
                <a:t> </a:t>
              </a:r>
              <a:r>
                <a:rPr lang="en-US" altLang="ko-KR" sz="1300" dirty="0" err="1">
                  <a:latin typeface="SamsungOne 400" panose="020B0503030303020204" pitchFamily="34" charset="0"/>
                </a:rPr>
                <a:t>liệu</a:t>
              </a:r>
              <a:endParaRPr lang="ko-KR" altLang="en-US" sz="1300" dirty="0">
                <a:latin typeface="SamsungOne 400" panose="020B0503030303020204" pitchFamily="34" charset="0"/>
              </a:endParaRPr>
            </a:p>
          </p:txBody>
        </p:sp>
        <p:sp>
          <p:nvSpPr>
            <p:cNvPr id="64" name="직사각형 63">
              <a:extLst>
                <a:ext uri="{FF2B5EF4-FFF2-40B4-BE49-F238E27FC236}">
                  <a16:creationId xmlns:a16="http://schemas.microsoft.com/office/drawing/2014/main" id="{85BD9271-1C5B-4DDD-B5E4-E4B75A09BC7A}"/>
                </a:ext>
              </a:extLst>
            </p:cNvPr>
            <p:cNvSpPr/>
            <p:nvPr/>
          </p:nvSpPr>
          <p:spPr>
            <a:xfrm>
              <a:off x="2922112" y="2311773"/>
              <a:ext cx="1576072" cy="492443"/>
            </a:xfrm>
            <a:prstGeom prst="rect">
              <a:avLst/>
            </a:prstGeom>
          </p:spPr>
          <p:txBody>
            <a:bodyPr wrap="none">
              <a:spAutoFit/>
            </a:bodyPr>
            <a:lstStyle/>
            <a:p>
              <a:pPr algn="ctr"/>
              <a:r>
                <a:rPr lang="en-US" altLang="ko-KR" sz="1300" dirty="0" err="1">
                  <a:latin typeface="SamsungOne 400" panose="020B0503030303020204" pitchFamily="34" charset="0"/>
                </a:rPr>
                <a:t>Tiền</a:t>
              </a:r>
              <a:r>
                <a:rPr lang="en-US" altLang="ko-KR" sz="1300" dirty="0">
                  <a:latin typeface="SamsungOne 400" panose="020B0503030303020204" pitchFamily="34" charset="0"/>
                </a:rPr>
                <a:t> </a:t>
              </a:r>
              <a:r>
                <a:rPr lang="en-US" altLang="ko-KR" sz="1300" dirty="0" err="1">
                  <a:latin typeface="SamsungOne 400" panose="020B0503030303020204" pitchFamily="34" charset="0"/>
                </a:rPr>
                <a:t>xử</a:t>
              </a:r>
              <a:r>
                <a:rPr lang="en-US" altLang="ko-KR" sz="1300" dirty="0">
                  <a:latin typeface="SamsungOne 400" panose="020B0503030303020204" pitchFamily="34" charset="0"/>
                </a:rPr>
                <a:t> </a:t>
              </a:r>
              <a:r>
                <a:rPr lang="en-US" altLang="ko-KR" sz="1300" dirty="0" err="1">
                  <a:latin typeface="SamsungOne 400" panose="020B0503030303020204" pitchFamily="34" charset="0"/>
                </a:rPr>
                <a:t>lý</a:t>
              </a:r>
              <a:r>
                <a:rPr lang="en-US" altLang="ko-KR" sz="1300" dirty="0">
                  <a:latin typeface="SamsungOne 400" panose="020B0503030303020204" pitchFamily="34" charset="0"/>
                </a:rPr>
                <a:t> 
</a:t>
              </a:r>
              <a:r>
                <a:rPr lang="en-US" altLang="ko-KR" sz="1300" dirty="0" err="1">
                  <a:latin typeface="SamsungOne 400" panose="020B0503030303020204" pitchFamily="34" charset="0"/>
                </a:rPr>
                <a:t>và</a:t>
              </a:r>
              <a:r>
                <a:rPr lang="en-US" altLang="ko-KR" sz="1300" dirty="0">
                  <a:latin typeface="SamsungOne 400" panose="020B0503030303020204" pitchFamily="34" charset="0"/>
                </a:rPr>
                <a:t> </a:t>
              </a:r>
              <a:r>
                <a:rPr lang="en-US" altLang="ko-KR" sz="1300" dirty="0" err="1">
                  <a:latin typeface="SamsungOne 400" panose="020B0503030303020204" pitchFamily="34" charset="0"/>
                </a:rPr>
                <a:t>tìm</a:t>
              </a:r>
              <a:r>
                <a:rPr lang="en-US" altLang="ko-KR" sz="1300" dirty="0">
                  <a:latin typeface="SamsungOne 400" panose="020B0503030303020204" pitchFamily="34" charset="0"/>
                </a:rPr>
                <a:t> </a:t>
              </a:r>
              <a:r>
                <a:rPr lang="en-US" altLang="ko-KR" sz="1300" dirty="0" err="1">
                  <a:latin typeface="SamsungOne 400" panose="020B0503030303020204" pitchFamily="34" charset="0"/>
                </a:rPr>
                <a:t>kiếm</a:t>
              </a:r>
              <a:r>
                <a:rPr lang="en-US" altLang="ko-KR" sz="1300" dirty="0">
                  <a:latin typeface="SamsungOne 400" panose="020B0503030303020204" pitchFamily="34" charset="0"/>
                </a:rPr>
                <a:t> </a:t>
              </a:r>
              <a:r>
                <a:rPr lang="en-US" altLang="ko-KR" sz="1300" dirty="0" err="1">
                  <a:latin typeface="SamsungOne 400" panose="020B0503030303020204" pitchFamily="34" charset="0"/>
                </a:rPr>
                <a:t>dữ</a:t>
              </a:r>
              <a:r>
                <a:rPr lang="en-US" altLang="ko-KR" sz="1300" dirty="0">
                  <a:latin typeface="SamsungOne 400" panose="020B0503030303020204" pitchFamily="34" charset="0"/>
                </a:rPr>
                <a:t> </a:t>
              </a:r>
              <a:r>
                <a:rPr lang="en-US" altLang="ko-KR" sz="1300" dirty="0" err="1">
                  <a:latin typeface="SamsungOne 400" panose="020B0503030303020204" pitchFamily="34" charset="0"/>
                </a:rPr>
                <a:t>liệu</a:t>
              </a:r>
              <a:endParaRPr lang="ko-KR" altLang="en-US" sz="1300" dirty="0">
                <a:latin typeface="SamsungOne 400" panose="020B0503030303020204" pitchFamily="34" charset="0"/>
              </a:endParaRPr>
            </a:p>
          </p:txBody>
        </p:sp>
        <p:sp>
          <p:nvSpPr>
            <p:cNvPr id="65" name="직사각형 64">
              <a:extLst>
                <a:ext uri="{FF2B5EF4-FFF2-40B4-BE49-F238E27FC236}">
                  <a16:creationId xmlns:a16="http://schemas.microsoft.com/office/drawing/2014/main" id="{8C94B77A-00AE-4F76-A95D-5ABF3170DB64}"/>
                </a:ext>
              </a:extLst>
            </p:cNvPr>
            <p:cNvSpPr/>
            <p:nvPr/>
          </p:nvSpPr>
          <p:spPr>
            <a:xfrm>
              <a:off x="6922190" y="3304711"/>
              <a:ext cx="2077813" cy="276999"/>
            </a:xfrm>
            <a:prstGeom prst="rect">
              <a:avLst/>
            </a:prstGeom>
          </p:spPr>
          <p:txBody>
            <a:bodyPr wrap="none">
              <a:spAutoFit/>
            </a:bodyPr>
            <a:lstStyle/>
            <a:p>
              <a:pPr algn="ctr"/>
              <a:r>
                <a:rPr lang="vi-VN" altLang="ko-KR" sz="1200" dirty="0">
                  <a:latin typeface="SamsungOne 400" panose="020B0503030303020204" pitchFamily="34" charset="0"/>
                </a:rPr>
                <a:t>Dữ liệu huấn luyện mô hình</a:t>
              </a:r>
              <a:r>
                <a:rPr lang="ko-KR" altLang="en-US" sz="1200" dirty="0">
                  <a:latin typeface="SamsungOne 400" panose="020B0503030303020204" pitchFamily="34" charset="0"/>
                </a:rPr>
                <a:t> </a:t>
              </a:r>
            </a:p>
          </p:txBody>
        </p:sp>
        <p:sp>
          <p:nvSpPr>
            <p:cNvPr id="66" name="직사각형 65">
              <a:extLst>
                <a:ext uri="{FF2B5EF4-FFF2-40B4-BE49-F238E27FC236}">
                  <a16:creationId xmlns:a16="http://schemas.microsoft.com/office/drawing/2014/main" id="{72D497DC-080A-47B4-A90A-879EC64ECF5C}"/>
                </a:ext>
              </a:extLst>
            </p:cNvPr>
            <p:cNvSpPr/>
            <p:nvPr/>
          </p:nvSpPr>
          <p:spPr>
            <a:xfrm>
              <a:off x="7183698" y="4545269"/>
              <a:ext cx="1526380" cy="461665"/>
            </a:xfrm>
            <a:prstGeom prst="rect">
              <a:avLst/>
            </a:prstGeom>
          </p:spPr>
          <p:txBody>
            <a:bodyPr wrap="none">
              <a:spAutoFit/>
            </a:bodyPr>
            <a:lstStyle/>
            <a:p>
              <a:pPr algn="ctr"/>
              <a:r>
                <a:rPr lang="en-US" altLang="ko-KR" sz="1200" dirty="0" err="1">
                  <a:latin typeface="SamsungOne 400" panose="020B0503030303020204" pitchFamily="34" charset="0"/>
                </a:rPr>
                <a:t>Đánh</a:t>
              </a:r>
              <a:r>
                <a:rPr lang="en-US" altLang="ko-KR" sz="1200" dirty="0">
                  <a:latin typeface="SamsungOne 400" panose="020B0503030303020204" pitchFamily="34" charset="0"/>
                </a:rPr>
                <a:t> </a:t>
              </a:r>
              <a:r>
                <a:rPr lang="en-US" altLang="ko-KR" sz="1200" dirty="0" err="1">
                  <a:latin typeface="SamsungOne 400" panose="020B0503030303020204" pitchFamily="34" charset="0"/>
                </a:rPr>
                <a:t>giá</a:t>
              </a:r>
              <a:r>
                <a:rPr lang="en-US" altLang="ko-KR" sz="1200" dirty="0">
                  <a:latin typeface="SamsungOne 400" panose="020B0503030303020204" pitchFamily="34" charset="0"/>
                </a:rPr>
                <a:t> </a:t>
              </a:r>
              <a:r>
                <a:rPr lang="en-US" altLang="ko-KR" sz="1200" dirty="0" err="1">
                  <a:latin typeface="SamsungOne 400" panose="020B0503030303020204" pitchFamily="34" charset="0"/>
                </a:rPr>
                <a:t>hiệu</a:t>
              </a:r>
              <a:r>
                <a:rPr lang="vi-VN" altLang="ko-KR" sz="1200" dirty="0">
                  <a:latin typeface="SamsungOne 400" panose="020B0503030303020204" pitchFamily="34" charset="0"/>
                </a:rPr>
                <a:t> năng </a:t>
              </a:r>
            </a:p>
            <a:p>
              <a:pPr algn="ctr"/>
              <a:r>
                <a:rPr lang="vi-VN" altLang="ko-KR" sz="1200" dirty="0">
                  <a:latin typeface="SamsungOne 400" panose="020B0503030303020204" pitchFamily="34" charset="0"/>
                </a:rPr>
                <a:t>của</a:t>
              </a:r>
              <a:r>
                <a:rPr lang="en-US" altLang="ko-KR" sz="1200" dirty="0">
                  <a:latin typeface="SamsungOne 400" panose="020B0503030303020204" pitchFamily="34" charset="0"/>
                </a:rPr>
                <a:t> </a:t>
              </a:r>
              <a:r>
                <a:rPr lang="en-US" altLang="ko-KR" sz="1200" dirty="0" err="1">
                  <a:latin typeface="SamsungOne 400" panose="020B0503030303020204" pitchFamily="34" charset="0"/>
                </a:rPr>
                <a:t>mô</a:t>
              </a:r>
              <a:r>
                <a:rPr lang="en-US" altLang="ko-KR" sz="1200" dirty="0">
                  <a:latin typeface="SamsungOne 400" panose="020B0503030303020204" pitchFamily="34" charset="0"/>
                </a:rPr>
                <a:t> </a:t>
              </a:r>
              <a:r>
                <a:rPr lang="en-US" altLang="ko-KR" sz="1200" dirty="0" err="1">
                  <a:latin typeface="SamsungOne 400" panose="020B0503030303020204" pitchFamily="34" charset="0"/>
                </a:rPr>
                <a:t>hình</a:t>
              </a:r>
              <a:r>
                <a:rPr lang="en-US" altLang="ko-KR" sz="1200" dirty="0">
                  <a:latin typeface="SamsungOne 400" panose="020B0503030303020204" pitchFamily="34" charset="0"/>
                </a:rPr>
                <a:t> </a:t>
              </a:r>
              <a:endParaRPr lang="ko-KR" altLang="en-US" sz="1200" dirty="0">
                <a:latin typeface="SamsungOne 400" panose="020B0503030303020204" pitchFamily="34" charset="0"/>
              </a:endParaRPr>
            </a:p>
          </p:txBody>
        </p:sp>
        <p:sp>
          <p:nvSpPr>
            <p:cNvPr id="67" name="직사각형 66">
              <a:extLst>
                <a:ext uri="{FF2B5EF4-FFF2-40B4-BE49-F238E27FC236}">
                  <a16:creationId xmlns:a16="http://schemas.microsoft.com/office/drawing/2014/main" id="{93D2C81B-0B49-48F7-9333-1371A59FB542}"/>
                </a:ext>
              </a:extLst>
            </p:cNvPr>
            <p:cNvSpPr/>
            <p:nvPr/>
          </p:nvSpPr>
          <p:spPr>
            <a:xfrm>
              <a:off x="4342284" y="5090018"/>
              <a:ext cx="2422458" cy="492443"/>
            </a:xfrm>
            <a:prstGeom prst="rect">
              <a:avLst/>
            </a:prstGeom>
          </p:spPr>
          <p:txBody>
            <a:bodyPr wrap="none">
              <a:spAutoFit/>
            </a:bodyPr>
            <a:lstStyle/>
            <a:p>
              <a:pPr algn="ctr"/>
              <a:r>
                <a:rPr lang="en-US" altLang="ko-KR" sz="1300" dirty="0" err="1">
                  <a:latin typeface="SamsungOne 400" panose="020B0503030303020204" pitchFamily="34" charset="0"/>
                </a:rPr>
                <a:t>Nâng</a:t>
              </a:r>
              <a:r>
                <a:rPr lang="en-US" altLang="ko-KR" sz="1300" dirty="0">
                  <a:latin typeface="SamsungOne 400" panose="020B0503030303020204" pitchFamily="34" charset="0"/>
                </a:rPr>
                <a:t> </a:t>
              </a:r>
              <a:r>
                <a:rPr lang="en-US" altLang="ko-KR" sz="1300" dirty="0" err="1">
                  <a:latin typeface="SamsungOne 400" panose="020B0503030303020204" pitchFamily="34" charset="0"/>
                </a:rPr>
                <a:t>cao</a:t>
              </a:r>
              <a:r>
                <a:rPr lang="en-US" altLang="ko-KR" sz="1300" dirty="0">
                  <a:latin typeface="SamsungOne 400" panose="020B0503030303020204" pitchFamily="34" charset="0"/>
                </a:rPr>
                <a:t> </a:t>
              </a:r>
              <a:r>
                <a:rPr lang="en-US" altLang="ko-KR" sz="1300" dirty="0" err="1">
                  <a:latin typeface="SamsungOne 400" panose="020B0503030303020204" pitchFamily="34" charset="0"/>
                </a:rPr>
                <a:t>hiệu</a:t>
              </a:r>
              <a:r>
                <a:rPr lang="en-US" altLang="ko-KR" sz="1300" dirty="0">
                  <a:latin typeface="SamsungOne 400" panose="020B0503030303020204" pitchFamily="34" charset="0"/>
                </a:rPr>
                <a:t> </a:t>
              </a:r>
              <a:r>
                <a:rPr lang="en-US" altLang="ko-KR" sz="1300" dirty="0" err="1">
                  <a:latin typeface="SamsungOne 400" panose="020B0503030303020204" pitchFamily="34" charset="0"/>
                </a:rPr>
                <a:t>suất</a:t>
              </a:r>
              <a:r>
                <a:rPr lang="en-US" altLang="ko-KR" sz="1300" dirty="0">
                  <a:latin typeface="SamsungOne 400" panose="020B0503030303020204" pitchFamily="34" charset="0"/>
                </a:rPr>
                <a:t> </a:t>
              </a:r>
              <a:r>
                <a:rPr lang="en-US" altLang="ko-KR" sz="1300" dirty="0" err="1">
                  <a:latin typeface="SamsungOne 400" panose="020B0503030303020204" pitchFamily="34" charset="0"/>
                </a:rPr>
                <a:t>mô</a:t>
              </a:r>
              <a:r>
                <a:rPr lang="en-US" altLang="ko-KR" sz="1300" dirty="0">
                  <a:latin typeface="SamsungOne 400" panose="020B0503030303020204" pitchFamily="34" charset="0"/>
                </a:rPr>
                <a:t> </a:t>
              </a:r>
              <a:r>
                <a:rPr lang="en-US" altLang="ko-KR" sz="1300" dirty="0" err="1">
                  <a:latin typeface="SamsungOne 400" panose="020B0503030303020204" pitchFamily="34" charset="0"/>
                </a:rPr>
                <a:t>hình</a:t>
              </a:r>
              <a:r>
                <a:rPr lang="en-US" altLang="ko-KR" sz="1300" dirty="0">
                  <a:latin typeface="SamsungOne 400" panose="020B0503030303020204" pitchFamily="34" charset="0"/>
                </a:rPr>
                <a:t> </a:t>
              </a:r>
              <a:r>
                <a:rPr lang="en-US" altLang="ko-KR" sz="1300" dirty="0" err="1">
                  <a:latin typeface="SamsungOne 400" panose="020B0503030303020204" pitchFamily="34" charset="0"/>
                </a:rPr>
                <a:t>và</a:t>
              </a:r>
              <a:r>
                <a:rPr lang="en-US" altLang="ko-KR" sz="1300" dirty="0">
                  <a:latin typeface="SamsungOne 400" panose="020B0503030303020204" pitchFamily="34" charset="0"/>
                </a:rPr>
                <a:t>
</a:t>
              </a:r>
              <a:r>
                <a:rPr lang="en-US" altLang="ko-KR" sz="1300" dirty="0" err="1">
                  <a:latin typeface="SamsungOne 400" panose="020B0503030303020204" pitchFamily="34" charset="0"/>
                </a:rPr>
                <a:t>Ứng</a:t>
              </a:r>
              <a:r>
                <a:rPr lang="en-US" altLang="ko-KR" sz="1300" dirty="0">
                  <a:latin typeface="SamsungOne 400" panose="020B0503030303020204" pitchFamily="34" charset="0"/>
                </a:rPr>
                <a:t> </a:t>
              </a:r>
              <a:r>
                <a:rPr lang="en-US" altLang="ko-KR" sz="1300" dirty="0" err="1">
                  <a:latin typeface="SamsungOne 400" panose="020B0503030303020204" pitchFamily="34" charset="0"/>
                </a:rPr>
                <a:t>dụng</a:t>
              </a:r>
              <a:r>
                <a:rPr lang="en-US" altLang="ko-KR" sz="1300" dirty="0">
                  <a:latin typeface="SamsungOne 400" panose="020B0503030303020204" pitchFamily="34" charset="0"/>
                </a:rPr>
                <a:t> </a:t>
              </a:r>
              <a:r>
                <a:rPr lang="en-US" altLang="ko-KR" sz="1300" dirty="0" err="1">
                  <a:latin typeface="SamsungOne 400" panose="020B0503030303020204" pitchFamily="34" charset="0"/>
                </a:rPr>
                <a:t>vào</a:t>
              </a:r>
              <a:r>
                <a:rPr lang="en-US" altLang="ko-KR" sz="1300" dirty="0">
                  <a:latin typeface="SamsungOne 400" panose="020B0503030303020204" pitchFamily="34" charset="0"/>
                </a:rPr>
                <a:t> </a:t>
              </a:r>
              <a:r>
                <a:rPr lang="en-US" altLang="ko-KR" sz="1300" dirty="0" err="1">
                  <a:latin typeface="SamsungOne 400" panose="020B0503030303020204" pitchFamily="34" charset="0"/>
                </a:rPr>
                <a:t>thực</a:t>
              </a:r>
              <a:r>
                <a:rPr lang="en-US" altLang="ko-KR" sz="1300" dirty="0">
                  <a:latin typeface="SamsungOne 400" panose="020B0503030303020204" pitchFamily="34" charset="0"/>
                </a:rPr>
                <a:t> </a:t>
              </a:r>
              <a:r>
                <a:rPr lang="en-US" altLang="ko-KR" sz="1300" dirty="0" err="1">
                  <a:latin typeface="SamsungOne 400" panose="020B0503030303020204" pitchFamily="34" charset="0"/>
                </a:rPr>
                <a:t>tế</a:t>
              </a:r>
              <a:endParaRPr lang="ko-KR" altLang="en-US" sz="1300" dirty="0">
                <a:latin typeface="SamsungOne 400" panose="020B0503030303020204" pitchFamily="34" charset="0"/>
              </a:endParaRPr>
            </a:p>
          </p:txBody>
        </p:sp>
        <p:cxnSp>
          <p:nvCxnSpPr>
            <p:cNvPr id="68" name="직선 화살표 연결선 67">
              <a:extLst>
                <a:ext uri="{FF2B5EF4-FFF2-40B4-BE49-F238E27FC236}">
                  <a16:creationId xmlns:a16="http://schemas.microsoft.com/office/drawing/2014/main" id="{C56FB5A2-DB7F-418D-8C54-6D1481928385}"/>
                </a:ext>
              </a:extLst>
            </p:cNvPr>
            <p:cNvCxnSpPr>
              <a:endCxn id="67" idx="0"/>
            </p:cNvCxnSpPr>
            <p:nvPr/>
          </p:nvCxnSpPr>
          <p:spPr>
            <a:xfrm flipH="1">
              <a:off x="5553513" y="4513089"/>
              <a:ext cx="5591" cy="576929"/>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50318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Sắp</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xếp</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tỷ</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lệ</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giữa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các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tính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năng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biến</a:t>
            </a:r>
            <a:r>
              <a:rPr lang="en-US" altLang="ko-KR" sz="1400" dirty="0">
                <a:solidFill>
                  <a:schemeClr val="tx1"/>
                </a:solidFill>
                <a:latin typeface="SamsungOne 400" panose="020B0503030303020204" pitchFamily="34" charset="0"/>
                <a:ea typeface="SamsungOne 400" panose="020B0503030303020204" pitchFamily="34" charset="0"/>
              </a:rPr>
              <a:t>)</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13" name="직사각형 12">
            <a:extLst>
              <a:ext uri="{FF2B5EF4-FFF2-40B4-BE49-F238E27FC236}">
                <a16:creationId xmlns:a16="http://schemas.microsoft.com/office/drawing/2014/main" id="{B32FBCDC-2C13-44BD-9F3D-D320021A9AFF}"/>
              </a:ext>
            </a:extLst>
          </p:cNvPr>
          <p:cNvSpPr/>
          <p:nvPr/>
        </p:nvSpPr>
        <p:spPr>
          <a:xfrm>
            <a:off x="657376" y="164418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Tham khảo mã thực hành (Chương5_Bài1) để biết mã chi tiết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4" name="그룹 3"/>
          <p:cNvGrpSpPr/>
          <p:nvPr/>
        </p:nvGrpSpPr>
        <p:grpSpPr>
          <a:xfrm>
            <a:off x="670098" y="2232827"/>
            <a:ext cx="8677276" cy="2024265"/>
            <a:chOff x="670098" y="2183404"/>
            <a:chExt cx="8677276" cy="2024265"/>
          </a:xfrm>
        </p:grpSpPr>
        <p:sp>
          <p:nvSpPr>
            <p:cNvPr id="11" name="모서리가 둥근 직사각형 4">
              <a:extLst>
                <a:ext uri="{FF2B5EF4-FFF2-40B4-BE49-F238E27FC236}">
                  <a16:creationId xmlns:a16="http://schemas.microsoft.com/office/drawing/2014/main" id="{ADDF9713-7347-4CF3-B1CD-7A4EB9301D91}"/>
                </a:ext>
              </a:extLst>
            </p:cNvPr>
            <p:cNvSpPr/>
            <p:nvPr/>
          </p:nvSpPr>
          <p:spPr>
            <a:xfrm>
              <a:off x="670098" y="2183404"/>
              <a:ext cx="8677276" cy="202426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그림 11">
              <a:extLst>
                <a:ext uri="{FF2B5EF4-FFF2-40B4-BE49-F238E27FC236}">
                  <a16:creationId xmlns:a16="http://schemas.microsoft.com/office/drawing/2014/main" id="{D486D8DC-8E5F-4A6B-BE93-FA3C90C140C2}"/>
                </a:ext>
              </a:extLst>
            </p:cNvPr>
            <p:cNvPicPr>
              <a:picLocks noChangeAspect="1"/>
            </p:cNvPicPr>
            <p:nvPr/>
          </p:nvPicPr>
          <p:blipFill rotWithShape="1">
            <a:blip r:embed="rId4"/>
            <a:srcRect l="2207" r="92209" b="62791"/>
            <a:stretch/>
          </p:blipFill>
          <p:spPr>
            <a:xfrm>
              <a:off x="847725" y="2204864"/>
              <a:ext cx="611299" cy="576064"/>
            </a:xfrm>
            <a:prstGeom prst="rect">
              <a:avLst/>
            </a:prstGeom>
            <a:ln>
              <a:noFill/>
            </a:ln>
          </p:spPr>
        </p:pic>
        <p:grpSp>
          <p:nvGrpSpPr>
            <p:cNvPr id="3" name="그룹 2"/>
            <p:cNvGrpSpPr/>
            <p:nvPr/>
          </p:nvGrpSpPr>
          <p:grpSpPr>
            <a:xfrm>
              <a:off x="1495028" y="2227620"/>
              <a:ext cx="7852346" cy="985356"/>
              <a:chOff x="1495028" y="2265050"/>
              <a:chExt cx="7852346" cy="985356"/>
            </a:xfrm>
          </p:grpSpPr>
          <p:pic>
            <p:nvPicPr>
              <p:cNvPr id="15" name="그림 14">
                <a:extLst>
                  <a:ext uri="{FF2B5EF4-FFF2-40B4-BE49-F238E27FC236}">
                    <a16:creationId xmlns:a16="http://schemas.microsoft.com/office/drawing/2014/main" id="{D486D8DC-8E5F-4A6B-BE93-FA3C90C140C2}"/>
                  </a:ext>
                </a:extLst>
              </p:cNvPr>
              <p:cNvPicPr>
                <a:picLocks noChangeAspect="1"/>
              </p:cNvPicPr>
              <p:nvPr/>
            </p:nvPicPr>
            <p:blipFill rotWithShape="1">
              <a:blip r:embed="rId4"/>
              <a:srcRect l="8043" r="20178" b="62791"/>
              <a:stretch/>
            </p:blipFill>
            <p:spPr>
              <a:xfrm>
                <a:off x="1495028" y="2265050"/>
                <a:ext cx="7852346" cy="985356"/>
              </a:xfrm>
              <a:prstGeom prst="rect">
                <a:avLst/>
              </a:prstGeom>
              <a:ln>
                <a:noFill/>
              </a:ln>
            </p:spPr>
          </p:pic>
          <p:sp>
            <p:nvSpPr>
              <p:cNvPr id="9" name="직사각형 8">
                <a:extLst>
                  <a:ext uri="{FF2B5EF4-FFF2-40B4-BE49-F238E27FC236}">
                    <a16:creationId xmlns:a16="http://schemas.microsoft.com/office/drawing/2014/main" id="{544BD69E-7562-4348-BF51-AF7DA86AB2AA}"/>
                  </a:ext>
                </a:extLst>
              </p:cNvPr>
              <p:cNvSpPr/>
              <p:nvPr/>
            </p:nvSpPr>
            <p:spPr>
              <a:xfrm>
                <a:off x="1552178" y="2343643"/>
                <a:ext cx="7795195" cy="801996"/>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200" i="1" dirty="0">
                    <a:solidFill>
                      <a:srgbClr val="397780"/>
                    </a:solidFill>
                    <a:latin typeface="D2Coding" panose="020B0609020101020101" pitchFamily="49" charset="-127"/>
                    <a:ea typeface="D2Coding" panose="020B0609020101020101" pitchFamily="49" charset="-127"/>
                  </a:rPr>
                  <a:t>#</a:t>
                </a:r>
                <a:r>
                  <a:rPr lang="en-US" altLang="ko-KR" sz="1200" i="1" dirty="0" err="1">
                    <a:solidFill>
                      <a:srgbClr val="397780"/>
                    </a:solidFill>
                    <a:latin typeface="D2Coding" panose="020B0609020101020101" pitchFamily="49" charset="-127"/>
                    <a:ea typeface="D2Coding" panose="020B0609020101020101" pitchFamily="49" charset="-127"/>
                  </a:rPr>
                  <a:t>MaxAbsScaler</a:t>
                </a:r>
                <a:r>
                  <a:rPr lang="en-US" altLang="ko-KR" sz="1200" i="1" dirty="0">
                    <a:solidFill>
                      <a:srgbClr val="397780"/>
                    </a:solidFill>
                    <a:latin typeface="D2Coding" panose="020B0609020101020101" pitchFamily="49" charset="-127"/>
                    <a:ea typeface="D2Coding" panose="020B0609020101020101" pitchFamily="49" charset="-127"/>
                  </a:rPr>
                  <a:t> divides the data into the maximum absolute value based on each feature. Thus, the maximum value of each feature becomes 1.</a:t>
                </a:r>
              </a:p>
              <a:p>
                <a:pPr>
                  <a:spcAft>
                    <a:spcPts val="800"/>
                  </a:spcAft>
                  <a:buClr>
                    <a:srgbClr val="193EB0"/>
                  </a:buClr>
                </a:pPr>
                <a:r>
                  <a:rPr lang="en-US" altLang="ko-KR" sz="1200" i="1" dirty="0">
                    <a:solidFill>
                      <a:srgbClr val="397780"/>
                    </a:solidFill>
                    <a:latin typeface="D2Coding" panose="020B0609020101020101" pitchFamily="49" charset="-127"/>
                    <a:ea typeface="D2Coding" panose="020B0609020101020101" pitchFamily="49" charset="-127"/>
                  </a:rPr>
                  <a:t>#The overall feature changes to [-1, 1] range.</a:t>
                </a:r>
              </a:p>
            </p:txBody>
          </p:sp>
        </p:grpSp>
        <p:pic>
          <p:nvPicPr>
            <p:cNvPr id="14" name="그림 13">
              <a:extLst>
                <a:ext uri="{FF2B5EF4-FFF2-40B4-BE49-F238E27FC236}">
                  <a16:creationId xmlns:a16="http://schemas.microsoft.com/office/drawing/2014/main" id="{D486D8DC-8E5F-4A6B-BE93-FA3C90C140C2}"/>
                </a:ext>
              </a:extLst>
            </p:cNvPr>
            <p:cNvPicPr>
              <a:picLocks noChangeAspect="1"/>
            </p:cNvPicPr>
            <p:nvPr/>
          </p:nvPicPr>
          <p:blipFill rotWithShape="1">
            <a:blip r:embed="rId4"/>
            <a:srcRect l="2207" t="36604" r="20178"/>
            <a:stretch/>
          </p:blipFill>
          <p:spPr>
            <a:xfrm>
              <a:off x="847725" y="3167597"/>
              <a:ext cx="8496300" cy="981483"/>
            </a:xfrm>
            <a:prstGeom prst="rect">
              <a:avLst/>
            </a:prstGeom>
            <a:ln>
              <a:noFill/>
            </a:ln>
          </p:spPr>
        </p:pic>
      </p:grpSp>
    </p:spTree>
    <p:extLst>
      <p:ext uri="{BB962C8B-B14F-4D97-AF65-F5344CB8AC3E}">
        <p14:creationId xmlns:p14="http://schemas.microsoft.com/office/powerpoint/2010/main" val="38880514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7" name="직사각형 26">
            <a:extLst>
              <a:ext uri="{FF2B5EF4-FFF2-40B4-BE49-F238E27FC236}">
                <a16:creationId xmlns:a16="http://schemas.microsoft.com/office/drawing/2014/main" id="{27404FC2-DE98-4D13-B8E1-FD41E93BAF80}"/>
              </a:ext>
            </a:extLst>
          </p:cNvPr>
          <p:cNvSpPr/>
          <p:nvPr/>
        </p:nvSpPr>
        <p:spPr>
          <a:xfrm>
            <a:off x="449998" y="1375101"/>
            <a:ext cx="9004986"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Hạn</a:t>
            </a:r>
            <a:r>
              <a:rPr lang="en-US" altLang="ko-KR" sz="16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16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chế</a:t>
            </a:r>
            <a:r>
              <a:rPr lang="en-US" altLang="ko-KR" sz="16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16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độ</a:t>
            </a:r>
            <a:r>
              <a:rPr lang="en-US" altLang="ko-KR" sz="16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16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phức</a:t>
            </a:r>
            <a:r>
              <a:rPr lang="en-US" altLang="ko-KR" sz="16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16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tạp</a:t>
            </a:r>
            <a:r>
              <a:rPr lang="en-US" altLang="ko-KR" sz="16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16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của</a:t>
            </a:r>
            <a:r>
              <a:rPr lang="en-US" altLang="ko-KR" sz="16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16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mô</a:t>
            </a:r>
            <a:r>
              <a:rPr lang="en-US" altLang="ko-KR" sz="16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16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hình</a:t>
            </a:r>
            <a:r>
              <a:rPr lang="en-US" altLang="ko-KR" sz="16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16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thông</a:t>
            </a:r>
            <a:r>
              <a:rPr lang="en-US" altLang="ko-KR" sz="16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qua </a:t>
            </a:r>
            <a:r>
              <a:rPr lang="en-US" altLang="ko-KR" sz="16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các</a:t>
            </a:r>
            <a:r>
              <a:rPr lang="en-US" altLang="ko-KR" sz="16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16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quy</a:t>
            </a:r>
            <a:r>
              <a:rPr lang="en-US" altLang="ko-KR" sz="16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16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trình</a:t>
            </a:r>
            <a:r>
              <a:rPr lang="en-US" altLang="ko-KR" sz="16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vi-VN" altLang="ko-KR" sz="16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chuẩn hóa </a:t>
            </a:r>
            <a:r>
              <a:rPr lang="en-US" altLang="ko-KR" sz="16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L1 </a:t>
            </a:r>
            <a:r>
              <a:rPr lang="en-US" altLang="ko-KR" sz="16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và</a:t>
            </a:r>
            <a:r>
              <a:rPr lang="en-US" altLang="ko-KR" sz="16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L2 </a:t>
            </a:r>
            <a:endParaRPr lang="ko-KR" altLang="en-US" sz="1600" dirty="0">
              <a:solidFill>
                <a:schemeClr val="tx1">
                  <a:lumMod val="95000"/>
                  <a:lumOff val="5000"/>
                </a:schemeClr>
              </a:solidFill>
              <a:latin typeface="iCiel Samsung Sharp Sans Regula" pitchFamily="2" charset="0"/>
              <a:ea typeface="Samsung Sharp Sans" pitchFamily="2" charset="0"/>
              <a:cs typeface="iCiel Samsung Sharp Sans Regula" pitchFamily="2" charset="0"/>
            </a:endParaRPr>
          </a:p>
        </p:txBody>
      </p:sp>
      <p:sp>
        <p:nvSpPr>
          <p:cNvPr id="28" name="직사각형 27">
            <a:extLst>
              <a:ext uri="{FF2B5EF4-FFF2-40B4-BE49-F238E27FC236}">
                <a16:creationId xmlns:a16="http://schemas.microsoft.com/office/drawing/2014/main" id="{1ADC1D4B-BEE0-431F-83C7-77A5B95E0E0C}"/>
              </a:ext>
            </a:extLst>
          </p:cNvPr>
          <p:cNvSpPr/>
          <p:nvPr/>
        </p:nvSpPr>
        <p:spPr>
          <a:xfrm>
            <a:off x="558800" y="1844058"/>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Độ lệch và Phương sai</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30" name="직사각형 29">
            <a:extLst>
              <a:ext uri="{FF2B5EF4-FFF2-40B4-BE49-F238E27FC236}">
                <a16:creationId xmlns:a16="http://schemas.microsoft.com/office/drawing/2014/main" id="{BD56C405-6DBF-4B19-BB5D-730EB11C9453}"/>
              </a:ext>
            </a:extLst>
          </p:cNvPr>
          <p:cNvSpPr/>
          <p:nvPr/>
        </p:nvSpPr>
        <p:spPr>
          <a:xfrm>
            <a:off x="672080" y="2120564"/>
            <a:ext cx="8763637" cy="1648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Nếu các giá trị dự đoán có độ lệch cao so với giá trị mục tiêu thực tế nói chung, người ta nói rằng có độ lệch cao trong kết quả. Khi các giá trị dự đoán nằm rải rác cách xa nhau, người ta nói rằng nó có phương sai cao trong kết quả</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Hình dưới đây thể hiện kết quả dự đoán của mô hình trên mục tiêu. Độ lệch cao đề cập đến kết quả khi nó lệch đáng kể khỏi trung tâm của mục tiêu. Mặt khác, nếu các giá trị dự đoán được tập hợp lại ở trung tâm của mục tiêu, nó có độ lệch thấp. độ chênh đề cập đến sự tương đồng tổng thể giữa các giá trị được dự đoán và các giá trị thực tế. Trong hình, phương sai cao là khi các giá trị dự đoán cách xa nhau rất nhiều. Ngược lại, phương sai thấp là khi các giá trị dự đoán được tập hợp chặt chẽ với nhau. Do đó, phương sai đề cập đến sự tương đồng tổng thể giữa các giá trị dự đoán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grpSp>
        <p:nvGrpSpPr>
          <p:cNvPr id="6" name="그룹 5">
            <a:extLst>
              <a:ext uri="{FF2B5EF4-FFF2-40B4-BE49-F238E27FC236}">
                <a16:creationId xmlns:a16="http://schemas.microsoft.com/office/drawing/2014/main" id="{61E22970-4F24-46F1-BC1A-0AC0F745F276}"/>
              </a:ext>
            </a:extLst>
          </p:cNvPr>
          <p:cNvGrpSpPr/>
          <p:nvPr/>
        </p:nvGrpSpPr>
        <p:grpSpPr>
          <a:xfrm>
            <a:off x="3510597" y="4054962"/>
            <a:ext cx="2467875" cy="2218354"/>
            <a:chOff x="3511745" y="3948552"/>
            <a:chExt cx="2565663" cy="2306254"/>
          </a:xfrm>
        </p:grpSpPr>
        <p:sp>
          <p:nvSpPr>
            <p:cNvPr id="13" name="TextBox 12">
              <a:extLst>
                <a:ext uri="{FF2B5EF4-FFF2-40B4-BE49-F238E27FC236}">
                  <a16:creationId xmlns:a16="http://schemas.microsoft.com/office/drawing/2014/main" id="{5CC306E9-B8E2-424E-959B-72A0B0355886}"/>
                </a:ext>
              </a:extLst>
            </p:cNvPr>
            <p:cNvSpPr txBox="1"/>
            <p:nvPr/>
          </p:nvSpPr>
          <p:spPr>
            <a:xfrm>
              <a:off x="4188111" y="3948552"/>
              <a:ext cx="968581" cy="479958"/>
            </a:xfrm>
            <a:prstGeom prst="rect">
              <a:avLst/>
            </a:prstGeom>
            <a:solidFill>
              <a:schemeClr val="bg1"/>
            </a:solidFill>
          </p:spPr>
          <p:txBody>
            <a:bodyPr wrap="none" rtlCol="0">
              <a:spAutoFit/>
            </a:bodyPr>
            <a:lstStyle/>
            <a:p>
              <a:pPr algn="ctr"/>
              <a:r>
                <a:rPr lang="vi-VN" altLang="ko-KR" sz="1200" dirty="0">
                  <a:latin typeface="SamsungOne 400" panose="020B0503030303020204" pitchFamily="34" charset="0"/>
                  <a:ea typeface="SamsungOne 400" panose="020B0503030303020204" pitchFamily="34" charset="0"/>
                </a:rPr>
                <a:t>Phương sai</a:t>
              </a:r>
            </a:p>
            <a:p>
              <a:pPr algn="ctr"/>
              <a:r>
                <a:rPr lang="vi-VN" sz="1200" dirty="0">
                  <a:latin typeface="SamsungOne 400" panose="020B0503030303020204" pitchFamily="34" charset="0"/>
                  <a:ea typeface="SamsungOne 400" panose="020B0503030303020204" pitchFamily="34" charset="0"/>
                </a:rPr>
                <a:t>thấp</a:t>
              </a:r>
              <a:endParaRPr lang="en-US" sz="1200" dirty="0">
                <a:latin typeface="SamsungOne 400" panose="020B0503030303020204" pitchFamily="34" charset="0"/>
                <a:ea typeface="SamsungOne 400" panose="020B0503030303020204" pitchFamily="34" charset="0"/>
              </a:endParaRPr>
            </a:p>
          </p:txBody>
        </p:sp>
        <p:sp>
          <p:nvSpPr>
            <p:cNvPr id="14" name="TextBox 13">
              <a:extLst>
                <a:ext uri="{FF2B5EF4-FFF2-40B4-BE49-F238E27FC236}">
                  <a16:creationId xmlns:a16="http://schemas.microsoft.com/office/drawing/2014/main" id="{BFFF4D9F-4A66-419E-A718-7F7D95B1399B}"/>
                </a:ext>
              </a:extLst>
            </p:cNvPr>
            <p:cNvSpPr txBox="1"/>
            <p:nvPr/>
          </p:nvSpPr>
          <p:spPr>
            <a:xfrm>
              <a:off x="5108826" y="3948552"/>
              <a:ext cx="968582" cy="479958"/>
            </a:xfrm>
            <a:prstGeom prst="rect">
              <a:avLst/>
            </a:prstGeom>
            <a:solidFill>
              <a:schemeClr val="bg1"/>
            </a:solidFill>
          </p:spPr>
          <p:txBody>
            <a:bodyPr wrap="none" rtlCol="0">
              <a:spAutoFit/>
            </a:bodyPr>
            <a:lstStyle/>
            <a:p>
              <a:pPr algn="ctr"/>
              <a:r>
                <a:rPr lang="vi-VN" altLang="ko-KR" sz="1200" dirty="0">
                  <a:latin typeface="SamsungOne 400" panose="020B0503030303020204" pitchFamily="34" charset="0"/>
                  <a:ea typeface="SamsungOne 400" panose="020B0503030303020204" pitchFamily="34" charset="0"/>
                </a:rPr>
                <a:t>Phương sai</a:t>
              </a:r>
            </a:p>
            <a:p>
              <a:pPr algn="ctr"/>
              <a:r>
                <a:rPr lang="vi-VN" sz="1200" dirty="0">
                  <a:latin typeface="SamsungOne 400" panose="020B0503030303020204" pitchFamily="34" charset="0"/>
                  <a:ea typeface="SamsungOne 400" panose="020B0503030303020204" pitchFamily="34" charset="0"/>
                </a:rPr>
                <a:t>cao</a:t>
              </a:r>
              <a:endParaRPr lang="en-US" sz="1200" dirty="0">
                <a:latin typeface="SamsungOne 400" panose="020B0503030303020204" pitchFamily="34" charset="0"/>
                <a:ea typeface="SamsungOne 400" panose="020B0503030303020204" pitchFamily="34" charset="0"/>
              </a:endParaRPr>
            </a:p>
          </p:txBody>
        </p:sp>
        <p:sp>
          <p:nvSpPr>
            <p:cNvPr id="15" name="TextBox 14">
              <a:extLst>
                <a:ext uri="{FF2B5EF4-FFF2-40B4-BE49-F238E27FC236}">
                  <a16:creationId xmlns:a16="http://schemas.microsoft.com/office/drawing/2014/main" id="{79F802E4-2E6D-4F8A-B224-41C5543692FF}"/>
                </a:ext>
              </a:extLst>
            </p:cNvPr>
            <p:cNvSpPr txBox="1"/>
            <p:nvPr/>
          </p:nvSpPr>
          <p:spPr>
            <a:xfrm>
              <a:off x="3511745" y="4667573"/>
              <a:ext cx="762843" cy="479958"/>
            </a:xfrm>
            <a:prstGeom prst="rect">
              <a:avLst/>
            </a:prstGeom>
            <a:solidFill>
              <a:schemeClr val="bg1"/>
            </a:solidFill>
          </p:spPr>
          <p:txBody>
            <a:bodyPr wrap="square" rtlCol="0">
              <a:spAutoFit/>
            </a:bodyPr>
            <a:lstStyle/>
            <a:p>
              <a:pPr algn="ctr"/>
              <a:r>
                <a:rPr lang="vi-VN" altLang="ko-KR" sz="1200" dirty="0">
                  <a:latin typeface="SamsungOne 400" panose="020B0503030303020204" pitchFamily="34" charset="0"/>
                  <a:ea typeface="SamsungOne 400" panose="020B0503030303020204" pitchFamily="34" charset="0"/>
                </a:rPr>
                <a:t>Độ lệch</a:t>
              </a:r>
            </a:p>
            <a:p>
              <a:pPr algn="ctr"/>
              <a:r>
                <a:rPr lang="vi-VN" altLang="ko-KR" sz="1200" dirty="0">
                  <a:latin typeface="SamsungOne 400" panose="020B0503030303020204" pitchFamily="34" charset="0"/>
                  <a:ea typeface="SamsungOne 400" panose="020B0503030303020204" pitchFamily="34" charset="0"/>
                </a:rPr>
                <a:t>cao</a:t>
              </a:r>
              <a:endParaRPr lang="en-US" sz="1200" dirty="0">
                <a:latin typeface="SamsungOne 400" panose="020B0503030303020204" pitchFamily="34" charset="0"/>
                <a:ea typeface="SamsungOne 400" panose="020B0503030303020204" pitchFamily="34" charset="0"/>
              </a:endParaRPr>
            </a:p>
          </p:txBody>
        </p:sp>
        <p:sp>
          <p:nvSpPr>
            <p:cNvPr id="16" name="TextBox 15">
              <a:extLst>
                <a:ext uri="{FF2B5EF4-FFF2-40B4-BE49-F238E27FC236}">
                  <a16:creationId xmlns:a16="http://schemas.microsoft.com/office/drawing/2014/main" id="{A90912C0-9C89-4848-A005-731AA957450D}"/>
                </a:ext>
              </a:extLst>
            </p:cNvPr>
            <p:cNvSpPr txBox="1"/>
            <p:nvPr/>
          </p:nvSpPr>
          <p:spPr>
            <a:xfrm>
              <a:off x="3511746" y="5589240"/>
              <a:ext cx="771766" cy="479958"/>
            </a:xfrm>
            <a:prstGeom prst="rect">
              <a:avLst/>
            </a:prstGeom>
            <a:solidFill>
              <a:schemeClr val="bg1"/>
            </a:solidFill>
          </p:spPr>
          <p:txBody>
            <a:bodyPr wrap="square" rtlCol="0">
              <a:spAutoFit/>
            </a:bodyPr>
            <a:lstStyle/>
            <a:p>
              <a:pPr algn="ctr"/>
              <a:r>
                <a:rPr lang="vi-VN" altLang="ko-KR" sz="1200" dirty="0">
                  <a:latin typeface="SamsungOne 400" panose="020B0503030303020204" pitchFamily="34" charset="0"/>
                  <a:ea typeface="SamsungOne 400" panose="020B0503030303020204" pitchFamily="34" charset="0"/>
                </a:rPr>
                <a:t>Độ lệch </a:t>
              </a:r>
            </a:p>
            <a:p>
              <a:pPr algn="ctr"/>
              <a:r>
                <a:rPr lang="vi-VN" altLang="ko-KR" sz="1200" dirty="0">
                  <a:latin typeface="SamsungOne 400" panose="020B0503030303020204" pitchFamily="34" charset="0"/>
                  <a:ea typeface="SamsungOne 400" panose="020B0503030303020204" pitchFamily="34" charset="0"/>
                </a:rPr>
                <a:t>thấp</a:t>
              </a:r>
              <a:endParaRPr lang="en-US" sz="1200" dirty="0">
                <a:latin typeface="SamsungOne 400" panose="020B0503030303020204" pitchFamily="34" charset="0"/>
                <a:ea typeface="SamsungOne 400" panose="020B0503030303020204" pitchFamily="34" charset="0"/>
              </a:endParaRPr>
            </a:p>
          </p:txBody>
        </p:sp>
        <p:grpSp>
          <p:nvGrpSpPr>
            <p:cNvPr id="5" name="그룹 4">
              <a:extLst>
                <a:ext uri="{FF2B5EF4-FFF2-40B4-BE49-F238E27FC236}">
                  <a16:creationId xmlns:a16="http://schemas.microsoft.com/office/drawing/2014/main" id="{229AA6F3-0066-4408-8007-73DD771D461C}"/>
                </a:ext>
              </a:extLst>
            </p:cNvPr>
            <p:cNvGrpSpPr/>
            <p:nvPr/>
          </p:nvGrpSpPr>
          <p:grpSpPr>
            <a:xfrm>
              <a:off x="5611134" y="4378881"/>
              <a:ext cx="409142" cy="545346"/>
              <a:chOff x="5611134" y="4378881"/>
              <a:chExt cx="409142" cy="545346"/>
            </a:xfrm>
          </p:grpSpPr>
          <p:sp>
            <p:nvSpPr>
              <p:cNvPr id="21" name="TextBox 20">
                <a:extLst>
                  <a:ext uri="{FF2B5EF4-FFF2-40B4-BE49-F238E27FC236}">
                    <a16:creationId xmlns:a16="http://schemas.microsoft.com/office/drawing/2014/main" id="{090751F6-B89D-49CF-A60C-A19923E88F64}"/>
                  </a:ext>
                </a:extLst>
              </p:cNvPr>
              <p:cNvSpPr txBox="1"/>
              <p:nvPr/>
            </p:nvSpPr>
            <p:spPr>
              <a:xfrm>
                <a:off x="5722894" y="4378881"/>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sp>
            <p:nvSpPr>
              <p:cNvPr id="22" name="TextBox 21">
                <a:extLst>
                  <a:ext uri="{FF2B5EF4-FFF2-40B4-BE49-F238E27FC236}">
                    <a16:creationId xmlns:a16="http://schemas.microsoft.com/office/drawing/2014/main" id="{3BE0F5FD-C530-42F7-A148-142DC88A6883}"/>
                  </a:ext>
                </a:extLst>
              </p:cNvPr>
              <p:cNvSpPr txBox="1"/>
              <p:nvPr/>
            </p:nvSpPr>
            <p:spPr>
              <a:xfrm>
                <a:off x="5644154" y="4490641"/>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sp>
            <p:nvSpPr>
              <p:cNvPr id="26" name="TextBox 25">
                <a:extLst>
                  <a:ext uri="{FF2B5EF4-FFF2-40B4-BE49-F238E27FC236}">
                    <a16:creationId xmlns:a16="http://schemas.microsoft.com/office/drawing/2014/main" id="{52DF77A0-1757-4166-AE56-BA39D068E227}"/>
                  </a:ext>
                </a:extLst>
              </p:cNvPr>
              <p:cNvSpPr txBox="1"/>
              <p:nvPr/>
            </p:nvSpPr>
            <p:spPr>
              <a:xfrm>
                <a:off x="5933714" y="4493181"/>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sp>
            <p:nvSpPr>
              <p:cNvPr id="29" name="TextBox 28">
                <a:extLst>
                  <a:ext uri="{FF2B5EF4-FFF2-40B4-BE49-F238E27FC236}">
                    <a16:creationId xmlns:a16="http://schemas.microsoft.com/office/drawing/2014/main" id="{0AC2BDE7-AF9A-41E2-84C7-1E160846896D}"/>
                  </a:ext>
                </a:extLst>
              </p:cNvPr>
              <p:cNvSpPr txBox="1"/>
              <p:nvPr/>
            </p:nvSpPr>
            <p:spPr>
              <a:xfrm>
                <a:off x="5821954" y="4513501"/>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sp>
            <p:nvSpPr>
              <p:cNvPr id="31" name="TextBox 30">
                <a:extLst>
                  <a:ext uri="{FF2B5EF4-FFF2-40B4-BE49-F238E27FC236}">
                    <a16:creationId xmlns:a16="http://schemas.microsoft.com/office/drawing/2014/main" id="{38EBFC22-72B5-4791-93D0-8839ACBEF74B}"/>
                  </a:ext>
                </a:extLst>
              </p:cNvPr>
              <p:cNvSpPr txBox="1"/>
              <p:nvPr/>
            </p:nvSpPr>
            <p:spPr>
              <a:xfrm>
                <a:off x="5801634" y="4569381"/>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sp>
            <p:nvSpPr>
              <p:cNvPr id="33" name="TextBox 32">
                <a:extLst>
                  <a:ext uri="{FF2B5EF4-FFF2-40B4-BE49-F238E27FC236}">
                    <a16:creationId xmlns:a16="http://schemas.microsoft.com/office/drawing/2014/main" id="{441C160C-3791-4AA9-9190-D1A1503C5240}"/>
                  </a:ext>
                </a:extLst>
              </p:cNvPr>
              <p:cNvSpPr txBox="1"/>
              <p:nvPr/>
            </p:nvSpPr>
            <p:spPr>
              <a:xfrm>
                <a:off x="5857514" y="4721781"/>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sp>
            <p:nvSpPr>
              <p:cNvPr id="34" name="TextBox 33">
                <a:extLst>
                  <a:ext uri="{FF2B5EF4-FFF2-40B4-BE49-F238E27FC236}">
                    <a16:creationId xmlns:a16="http://schemas.microsoft.com/office/drawing/2014/main" id="{CC67D713-3E9B-476E-957B-426ED925E81E}"/>
                  </a:ext>
                </a:extLst>
              </p:cNvPr>
              <p:cNvSpPr txBox="1"/>
              <p:nvPr/>
            </p:nvSpPr>
            <p:spPr>
              <a:xfrm>
                <a:off x="5611134" y="4739561"/>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grpSp>
        <p:grpSp>
          <p:nvGrpSpPr>
            <p:cNvPr id="4" name="그룹 3">
              <a:extLst>
                <a:ext uri="{FF2B5EF4-FFF2-40B4-BE49-F238E27FC236}">
                  <a16:creationId xmlns:a16="http://schemas.microsoft.com/office/drawing/2014/main" id="{61F1A52E-0B36-4AC2-962C-CF06039C21A7}"/>
                </a:ext>
              </a:extLst>
            </p:cNvPr>
            <p:cNvGrpSpPr/>
            <p:nvPr/>
          </p:nvGrpSpPr>
          <p:grpSpPr>
            <a:xfrm>
              <a:off x="4296212" y="4512521"/>
              <a:ext cx="762843" cy="762843"/>
              <a:chOff x="4296212" y="4512521"/>
              <a:chExt cx="762843" cy="762843"/>
            </a:xfrm>
          </p:grpSpPr>
          <p:sp>
            <p:nvSpPr>
              <p:cNvPr id="3" name="타원 2">
                <a:extLst>
                  <a:ext uri="{FF2B5EF4-FFF2-40B4-BE49-F238E27FC236}">
                    <a16:creationId xmlns:a16="http://schemas.microsoft.com/office/drawing/2014/main" id="{44C00359-11CD-4B0C-B30A-866194E58471}"/>
                  </a:ext>
                </a:extLst>
              </p:cNvPr>
              <p:cNvSpPr/>
              <p:nvPr/>
            </p:nvSpPr>
            <p:spPr>
              <a:xfrm>
                <a:off x="4296212" y="4512521"/>
                <a:ext cx="762843" cy="762843"/>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7">
                <a:extLst>
                  <a:ext uri="{FF2B5EF4-FFF2-40B4-BE49-F238E27FC236}">
                    <a16:creationId xmlns:a16="http://schemas.microsoft.com/office/drawing/2014/main" id="{665D74F6-9A52-4FF4-B440-3D4B4EF79440}"/>
                  </a:ext>
                </a:extLst>
              </p:cNvPr>
              <p:cNvSpPr/>
              <p:nvPr/>
            </p:nvSpPr>
            <p:spPr>
              <a:xfrm>
                <a:off x="4441789" y="4658403"/>
                <a:ext cx="471080" cy="47108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타원 18">
                <a:extLst>
                  <a:ext uri="{FF2B5EF4-FFF2-40B4-BE49-F238E27FC236}">
                    <a16:creationId xmlns:a16="http://schemas.microsoft.com/office/drawing/2014/main" id="{8DE7761A-DD94-4761-8157-96733C8EF2F9}"/>
                  </a:ext>
                </a:extLst>
              </p:cNvPr>
              <p:cNvSpPr/>
              <p:nvPr/>
            </p:nvSpPr>
            <p:spPr>
              <a:xfrm>
                <a:off x="4597238" y="4813852"/>
                <a:ext cx="160182" cy="160182"/>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8" name="그룹 47">
              <a:extLst>
                <a:ext uri="{FF2B5EF4-FFF2-40B4-BE49-F238E27FC236}">
                  <a16:creationId xmlns:a16="http://schemas.microsoft.com/office/drawing/2014/main" id="{64CAC2E3-2655-4CC6-AEF6-914BAE47B5B3}"/>
                </a:ext>
              </a:extLst>
            </p:cNvPr>
            <p:cNvGrpSpPr/>
            <p:nvPr/>
          </p:nvGrpSpPr>
          <p:grpSpPr>
            <a:xfrm>
              <a:off x="5219232" y="4512521"/>
              <a:ext cx="762843" cy="762843"/>
              <a:chOff x="4296212" y="4512521"/>
              <a:chExt cx="762843" cy="762843"/>
            </a:xfrm>
          </p:grpSpPr>
          <p:sp>
            <p:nvSpPr>
              <p:cNvPr id="49" name="타원 48">
                <a:extLst>
                  <a:ext uri="{FF2B5EF4-FFF2-40B4-BE49-F238E27FC236}">
                    <a16:creationId xmlns:a16="http://schemas.microsoft.com/office/drawing/2014/main" id="{1B1EE430-BF39-4652-8F7A-3E4EF56303EB}"/>
                  </a:ext>
                </a:extLst>
              </p:cNvPr>
              <p:cNvSpPr/>
              <p:nvPr/>
            </p:nvSpPr>
            <p:spPr>
              <a:xfrm>
                <a:off x="4296212" y="4512521"/>
                <a:ext cx="762843" cy="762843"/>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a:extLst>
                  <a:ext uri="{FF2B5EF4-FFF2-40B4-BE49-F238E27FC236}">
                    <a16:creationId xmlns:a16="http://schemas.microsoft.com/office/drawing/2014/main" id="{37FB7B8D-1AAC-48C7-AA96-9813B72BDD5B}"/>
                  </a:ext>
                </a:extLst>
              </p:cNvPr>
              <p:cNvSpPr/>
              <p:nvPr/>
            </p:nvSpPr>
            <p:spPr>
              <a:xfrm>
                <a:off x="4441789" y="4658403"/>
                <a:ext cx="471080" cy="47108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1" name="타원 50">
                <a:extLst>
                  <a:ext uri="{FF2B5EF4-FFF2-40B4-BE49-F238E27FC236}">
                    <a16:creationId xmlns:a16="http://schemas.microsoft.com/office/drawing/2014/main" id="{C4C37325-631E-4E2B-BE2D-E6999FAEEF0A}"/>
                  </a:ext>
                </a:extLst>
              </p:cNvPr>
              <p:cNvSpPr/>
              <p:nvPr/>
            </p:nvSpPr>
            <p:spPr>
              <a:xfrm>
                <a:off x="4597238" y="4813852"/>
                <a:ext cx="160182" cy="160182"/>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2" name="그룹 51">
              <a:extLst>
                <a:ext uri="{FF2B5EF4-FFF2-40B4-BE49-F238E27FC236}">
                  <a16:creationId xmlns:a16="http://schemas.microsoft.com/office/drawing/2014/main" id="{0325B884-3D79-472A-B86D-65A28AA246BE}"/>
                </a:ext>
              </a:extLst>
            </p:cNvPr>
            <p:cNvGrpSpPr/>
            <p:nvPr/>
          </p:nvGrpSpPr>
          <p:grpSpPr>
            <a:xfrm>
              <a:off x="4854416" y="4474131"/>
              <a:ext cx="166572" cy="285631"/>
              <a:chOff x="5684159" y="4474131"/>
              <a:chExt cx="166572" cy="285631"/>
            </a:xfrm>
          </p:grpSpPr>
          <p:sp>
            <p:nvSpPr>
              <p:cNvPr id="53" name="TextBox 52">
                <a:extLst>
                  <a:ext uri="{FF2B5EF4-FFF2-40B4-BE49-F238E27FC236}">
                    <a16:creationId xmlns:a16="http://schemas.microsoft.com/office/drawing/2014/main" id="{3EA46A54-9CF5-4F3E-803E-0A0FD55F3C46}"/>
                  </a:ext>
                </a:extLst>
              </p:cNvPr>
              <p:cNvSpPr txBox="1"/>
              <p:nvPr/>
            </p:nvSpPr>
            <p:spPr>
              <a:xfrm>
                <a:off x="5743849" y="4474131"/>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sp>
            <p:nvSpPr>
              <p:cNvPr id="54" name="TextBox 53">
                <a:extLst>
                  <a:ext uri="{FF2B5EF4-FFF2-40B4-BE49-F238E27FC236}">
                    <a16:creationId xmlns:a16="http://schemas.microsoft.com/office/drawing/2014/main" id="{13671C3E-D232-4E34-A073-0C1CFA7809F4}"/>
                  </a:ext>
                </a:extLst>
              </p:cNvPr>
              <p:cNvSpPr txBox="1"/>
              <p:nvPr/>
            </p:nvSpPr>
            <p:spPr>
              <a:xfrm>
                <a:off x="5684159" y="4500166"/>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sp>
            <p:nvSpPr>
              <p:cNvPr id="55" name="TextBox 54">
                <a:extLst>
                  <a:ext uri="{FF2B5EF4-FFF2-40B4-BE49-F238E27FC236}">
                    <a16:creationId xmlns:a16="http://schemas.microsoft.com/office/drawing/2014/main" id="{F82B708A-06EA-4A4B-A3E6-56C18BD0FFB4}"/>
                  </a:ext>
                </a:extLst>
              </p:cNvPr>
              <p:cNvSpPr txBox="1"/>
              <p:nvPr/>
            </p:nvSpPr>
            <p:spPr>
              <a:xfrm>
                <a:off x="5764169" y="4536996"/>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sp>
            <p:nvSpPr>
              <p:cNvPr id="56" name="TextBox 55">
                <a:extLst>
                  <a:ext uri="{FF2B5EF4-FFF2-40B4-BE49-F238E27FC236}">
                    <a16:creationId xmlns:a16="http://schemas.microsoft.com/office/drawing/2014/main" id="{85E776D1-136F-4469-B9D5-DE8947854F0B}"/>
                  </a:ext>
                </a:extLst>
              </p:cNvPr>
              <p:cNvSpPr txBox="1"/>
              <p:nvPr/>
            </p:nvSpPr>
            <p:spPr>
              <a:xfrm>
                <a:off x="5759089" y="4519216"/>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sp>
            <p:nvSpPr>
              <p:cNvPr id="57" name="TextBox 56">
                <a:extLst>
                  <a:ext uri="{FF2B5EF4-FFF2-40B4-BE49-F238E27FC236}">
                    <a16:creationId xmlns:a16="http://schemas.microsoft.com/office/drawing/2014/main" id="{5DC122D5-EF36-494A-ACBD-F7FAC367A7FC}"/>
                  </a:ext>
                </a:extLst>
              </p:cNvPr>
              <p:cNvSpPr txBox="1"/>
              <p:nvPr/>
            </p:nvSpPr>
            <p:spPr>
              <a:xfrm>
                <a:off x="5685429" y="4550331"/>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sp>
            <p:nvSpPr>
              <p:cNvPr id="58" name="TextBox 57">
                <a:extLst>
                  <a:ext uri="{FF2B5EF4-FFF2-40B4-BE49-F238E27FC236}">
                    <a16:creationId xmlns:a16="http://schemas.microsoft.com/office/drawing/2014/main" id="{289ED06D-7D24-4F08-BD29-2ADE949DEDE8}"/>
                  </a:ext>
                </a:extLst>
              </p:cNvPr>
              <p:cNvSpPr txBox="1"/>
              <p:nvPr/>
            </p:nvSpPr>
            <p:spPr>
              <a:xfrm>
                <a:off x="5722259" y="4575096"/>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sp>
            <p:nvSpPr>
              <p:cNvPr id="59" name="TextBox 58">
                <a:extLst>
                  <a:ext uri="{FF2B5EF4-FFF2-40B4-BE49-F238E27FC236}">
                    <a16:creationId xmlns:a16="http://schemas.microsoft.com/office/drawing/2014/main" id="{810800C8-9449-423E-935F-9F94BC98BBAD}"/>
                  </a:ext>
                </a:extLst>
              </p:cNvPr>
              <p:cNvSpPr txBox="1"/>
              <p:nvPr/>
            </p:nvSpPr>
            <p:spPr>
              <a:xfrm>
                <a:off x="5702331" y="4520923"/>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grpSp>
        <p:grpSp>
          <p:nvGrpSpPr>
            <p:cNvPr id="60" name="그룹 59">
              <a:extLst>
                <a:ext uri="{FF2B5EF4-FFF2-40B4-BE49-F238E27FC236}">
                  <a16:creationId xmlns:a16="http://schemas.microsoft.com/office/drawing/2014/main" id="{B2B35CAD-6928-49BB-B02E-8A9C1889FFE2}"/>
                </a:ext>
              </a:extLst>
            </p:cNvPr>
            <p:cNvGrpSpPr/>
            <p:nvPr/>
          </p:nvGrpSpPr>
          <p:grpSpPr>
            <a:xfrm>
              <a:off x="5296809" y="5473240"/>
              <a:ext cx="625309" cy="781566"/>
              <a:chOff x="5296809" y="4534456"/>
              <a:chExt cx="625309" cy="781566"/>
            </a:xfrm>
          </p:grpSpPr>
          <p:sp>
            <p:nvSpPr>
              <p:cNvPr id="61" name="TextBox 60">
                <a:extLst>
                  <a:ext uri="{FF2B5EF4-FFF2-40B4-BE49-F238E27FC236}">
                    <a16:creationId xmlns:a16="http://schemas.microsoft.com/office/drawing/2014/main" id="{4B49AE3D-F4A9-4DE1-970E-243E6EC721DA}"/>
                  </a:ext>
                </a:extLst>
              </p:cNvPr>
              <p:cNvSpPr txBox="1"/>
              <p:nvPr/>
            </p:nvSpPr>
            <p:spPr>
              <a:xfrm>
                <a:off x="5509534" y="4714161"/>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sp>
            <p:nvSpPr>
              <p:cNvPr id="62" name="TextBox 61">
                <a:extLst>
                  <a:ext uri="{FF2B5EF4-FFF2-40B4-BE49-F238E27FC236}">
                    <a16:creationId xmlns:a16="http://schemas.microsoft.com/office/drawing/2014/main" id="{4FCE7347-7E2B-45A3-87D5-8C41E9ED645A}"/>
                  </a:ext>
                </a:extLst>
              </p:cNvPr>
              <p:cNvSpPr txBox="1"/>
              <p:nvPr/>
            </p:nvSpPr>
            <p:spPr>
              <a:xfrm>
                <a:off x="5470799" y="4534456"/>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sp>
            <p:nvSpPr>
              <p:cNvPr id="63" name="TextBox 62">
                <a:extLst>
                  <a:ext uri="{FF2B5EF4-FFF2-40B4-BE49-F238E27FC236}">
                    <a16:creationId xmlns:a16="http://schemas.microsoft.com/office/drawing/2014/main" id="{475AD062-8EF9-43D0-AB15-6FC5B779B65B}"/>
                  </a:ext>
                </a:extLst>
              </p:cNvPr>
              <p:cNvSpPr txBox="1"/>
              <p:nvPr/>
            </p:nvSpPr>
            <p:spPr>
              <a:xfrm>
                <a:off x="5775599" y="4832271"/>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sp>
            <p:nvSpPr>
              <p:cNvPr id="64" name="TextBox 63">
                <a:extLst>
                  <a:ext uri="{FF2B5EF4-FFF2-40B4-BE49-F238E27FC236}">
                    <a16:creationId xmlns:a16="http://schemas.microsoft.com/office/drawing/2014/main" id="{3CD7E550-E738-4CE7-9EB8-1C481BD3A421}"/>
                  </a:ext>
                </a:extLst>
              </p:cNvPr>
              <p:cNvSpPr txBox="1"/>
              <p:nvPr/>
            </p:nvSpPr>
            <p:spPr>
              <a:xfrm>
                <a:off x="5820049" y="4865926"/>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sp>
            <p:nvSpPr>
              <p:cNvPr id="65" name="TextBox 64">
                <a:extLst>
                  <a:ext uri="{FF2B5EF4-FFF2-40B4-BE49-F238E27FC236}">
                    <a16:creationId xmlns:a16="http://schemas.microsoft.com/office/drawing/2014/main" id="{15AAF939-14BF-4A3A-96A0-42A578E02712}"/>
                  </a:ext>
                </a:extLst>
              </p:cNvPr>
              <p:cNvSpPr txBox="1"/>
              <p:nvPr/>
            </p:nvSpPr>
            <p:spPr>
              <a:xfrm>
                <a:off x="5296809" y="4599861"/>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sp>
            <p:nvSpPr>
              <p:cNvPr id="66" name="TextBox 65">
                <a:extLst>
                  <a:ext uri="{FF2B5EF4-FFF2-40B4-BE49-F238E27FC236}">
                    <a16:creationId xmlns:a16="http://schemas.microsoft.com/office/drawing/2014/main" id="{27EDF0CF-D22F-4EC8-851E-411158B3C5E0}"/>
                  </a:ext>
                </a:extLst>
              </p:cNvPr>
              <p:cNvSpPr txBox="1"/>
              <p:nvPr/>
            </p:nvSpPr>
            <p:spPr>
              <a:xfrm>
                <a:off x="5745119" y="5131356"/>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sp>
            <p:nvSpPr>
              <p:cNvPr id="67" name="TextBox 66">
                <a:extLst>
                  <a:ext uri="{FF2B5EF4-FFF2-40B4-BE49-F238E27FC236}">
                    <a16:creationId xmlns:a16="http://schemas.microsoft.com/office/drawing/2014/main" id="{52553B7F-6CED-4384-8EA4-5318B2E6B3BF}"/>
                  </a:ext>
                </a:extLst>
              </p:cNvPr>
              <p:cNvSpPr txBox="1"/>
              <p:nvPr/>
            </p:nvSpPr>
            <p:spPr>
              <a:xfrm>
                <a:off x="5397774" y="4964351"/>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sp>
            <p:nvSpPr>
              <p:cNvPr id="86" name="TextBox 85">
                <a:extLst>
                  <a:ext uri="{FF2B5EF4-FFF2-40B4-BE49-F238E27FC236}">
                    <a16:creationId xmlns:a16="http://schemas.microsoft.com/office/drawing/2014/main" id="{1C254B80-A5A9-49D4-9447-960BC7302C5C}"/>
                  </a:ext>
                </a:extLst>
              </p:cNvPr>
              <p:cNvSpPr txBox="1"/>
              <p:nvPr/>
            </p:nvSpPr>
            <p:spPr>
              <a:xfrm>
                <a:off x="5835556" y="4676460"/>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grpSp>
        <p:grpSp>
          <p:nvGrpSpPr>
            <p:cNvPr id="68" name="그룹 67">
              <a:extLst>
                <a:ext uri="{FF2B5EF4-FFF2-40B4-BE49-F238E27FC236}">
                  <a16:creationId xmlns:a16="http://schemas.microsoft.com/office/drawing/2014/main" id="{696C8222-B4E8-48EE-B02C-57EEB0AC2765}"/>
                </a:ext>
              </a:extLst>
            </p:cNvPr>
            <p:cNvGrpSpPr/>
            <p:nvPr/>
          </p:nvGrpSpPr>
          <p:grpSpPr>
            <a:xfrm>
              <a:off x="4296212" y="5451305"/>
              <a:ext cx="762843" cy="762843"/>
              <a:chOff x="4296212" y="4512521"/>
              <a:chExt cx="762843" cy="762843"/>
            </a:xfrm>
          </p:grpSpPr>
          <p:sp>
            <p:nvSpPr>
              <p:cNvPr id="69" name="타원 68">
                <a:extLst>
                  <a:ext uri="{FF2B5EF4-FFF2-40B4-BE49-F238E27FC236}">
                    <a16:creationId xmlns:a16="http://schemas.microsoft.com/office/drawing/2014/main" id="{F35CB258-FA0F-40A3-B8B1-C116611EE57C}"/>
                  </a:ext>
                </a:extLst>
              </p:cNvPr>
              <p:cNvSpPr/>
              <p:nvPr/>
            </p:nvSpPr>
            <p:spPr>
              <a:xfrm>
                <a:off x="4296212" y="4512521"/>
                <a:ext cx="762843" cy="762843"/>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타원 69">
                <a:extLst>
                  <a:ext uri="{FF2B5EF4-FFF2-40B4-BE49-F238E27FC236}">
                    <a16:creationId xmlns:a16="http://schemas.microsoft.com/office/drawing/2014/main" id="{2545C36C-9E20-467C-A53B-75F123A5E6F3}"/>
                  </a:ext>
                </a:extLst>
              </p:cNvPr>
              <p:cNvSpPr/>
              <p:nvPr/>
            </p:nvSpPr>
            <p:spPr>
              <a:xfrm>
                <a:off x="4441789" y="4658403"/>
                <a:ext cx="471080" cy="47108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1" name="타원 70">
                <a:extLst>
                  <a:ext uri="{FF2B5EF4-FFF2-40B4-BE49-F238E27FC236}">
                    <a16:creationId xmlns:a16="http://schemas.microsoft.com/office/drawing/2014/main" id="{D04E41E6-88E8-4DA8-A06A-3BD15291AE51}"/>
                  </a:ext>
                </a:extLst>
              </p:cNvPr>
              <p:cNvSpPr/>
              <p:nvPr/>
            </p:nvSpPr>
            <p:spPr>
              <a:xfrm>
                <a:off x="4597238" y="4813852"/>
                <a:ext cx="160182" cy="160182"/>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B191585A-0914-4322-A6B4-0B21C43128B4}"/>
                </a:ext>
              </a:extLst>
            </p:cNvPr>
            <p:cNvGrpSpPr/>
            <p:nvPr/>
          </p:nvGrpSpPr>
          <p:grpSpPr>
            <a:xfrm>
              <a:off x="5219232" y="5451305"/>
              <a:ext cx="762843" cy="762843"/>
              <a:chOff x="4296212" y="4512521"/>
              <a:chExt cx="762843" cy="762843"/>
            </a:xfrm>
          </p:grpSpPr>
          <p:sp>
            <p:nvSpPr>
              <p:cNvPr id="73" name="타원 72">
                <a:extLst>
                  <a:ext uri="{FF2B5EF4-FFF2-40B4-BE49-F238E27FC236}">
                    <a16:creationId xmlns:a16="http://schemas.microsoft.com/office/drawing/2014/main" id="{1DE7E0A9-4272-4270-8CB7-2DD5B65C0C25}"/>
                  </a:ext>
                </a:extLst>
              </p:cNvPr>
              <p:cNvSpPr/>
              <p:nvPr/>
            </p:nvSpPr>
            <p:spPr>
              <a:xfrm>
                <a:off x="4296212" y="4512521"/>
                <a:ext cx="762843" cy="762843"/>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타원 73">
                <a:extLst>
                  <a:ext uri="{FF2B5EF4-FFF2-40B4-BE49-F238E27FC236}">
                    <a16:creationId xmlns:a16="http://schemas.microsoft.com/office/drawing/2014/main" id="{855DE2AB-2CB7-4A1C-BB31-3379EC158936}"/>
                  </a:ext>
                </a:extLst>
              </p:cNvPr>
              <p:cNvSpPr/>
              <p:nvPr/>
            </p:nvSpPr>
            <p:spPr>
              <a:xfrm>
                <a:off x="4441789" y="4658403"/>
                <a:ext cx="471080" cy="47108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5" name="타원 74">
                <a:extLst>
                  <a:ext uri="{FF2B5EF4-FFF2-40B4-BE49-F238E27FC236}">
                    <a16:creationId xmlns:a16="http://schemas.microsoft.com/office/drawing/2014/main" id="{5AB9D9D0-8F45-4E28-A21E-6FE9330A21C5}"/>
                  </a:ext>
                </a:extLst>
              </p:cNvPr>
              <p:cNvSpPr/>
              <p:nvPr/>
            </p:nvSpPr>
            <p:spPr>
              <a:xfrm>
                <a:off x="4597238" y="4813852"/>
                <a:ext cx="160182" cy="160182"/>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6" name="그룹 75">
              <a:extLst>
                <a:ext uri="{FF2B5EF4-FFF2-40B4-BE49-F238E27FC236}">
                  <a16:creationId xmlns:a16="http://schemas.microsoft.com/office/drawing/2014/main" id="{66960EC4-E98D-49A0-BEE8-606A76A6ABE1}"/>
                </a:ext>
              </a:extLst>
            </p:cNvPr>
            <p:cNvGrpSpPr/>
            <p:nvPr/>
          </p:nvGrpSpPr>
          <p:grpSpPr>
            <a:xfrm>
              <a:off x="4583483" y="5682265"/>
              <a:ext cx="182565" cy="280333"/>
              <a:chOff x="5668166" y="4466486"/>
              <a:chExt cx="182565" cy="280333"/>
            </a:xfrm>
          </p:grpSpPr>
          <p:sp>
            <p:nvSpPr>
              <p:cNvPr id="77" name="TextBox 76">
                <a:extLst>
                  <a:ext uri="{FF2B5EF4-FFF2-40B4-BE49-F238E27FC236}">
                    <a16:creationId xmlns:a16="http://schemas.microsoft.com/office/drawing/2014/main" id="{2A88E56C-EFEE-404A-97EC-7BAE6D1DC828}"/>
                  </a:ext>
                </a:extLst>
              </p:cNvPr>
              <p:cNvSpPr txBox="1"/>
              <p:nvPr/>
            </p:nvSpPr>
            <p:spPr>
              <a:xfrm>
                <a:off x="5757575" y="4473154"/>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sp>
            <p:nvSpPr>
              <p:cNvPr id="78" name="TextBox 77">
                <a:extLst>
                  <a:ext uri="{FF2B5EF4-FFF2-40B4-BE49-F238E27FC236}">
                    <a16:creationId xmlns:a16="http://schemas.microsoft.com/office/drawing/2014/main" id="{33A34025-52AB-4677-B8EE-6A2B69C7AE73}"/>
                  </a:ext>
                </a:extLst>
              </p:cNvPr>
              <p:cNvSpPr txBox="1"/>
              <p:nvPr/>
            </p:nvSpPr>
            <p:spPr>
              <a:xfrm>
                <a:off x="5668166" y="4492221"/>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sp>
            <p:nvSpPr>
              <p:cNvPr id="79" name="TextBox 78">
                <a:extLst>
                  <a:ext uri="{FF2B5EF4-FFF2-40B4-BE49-F238E27FC236}">
                    <a16:creationId xmlns:a16="http://schemas.microsoft.com/office/drawing/2014/main" id="{3ADD8650-BC8F-40BF-81F0-3773E0866560}"/>
                  </a:ext>
                </a:extLst>
              </p:cNvPr>
              <p:cNvSpPr txBox="1"/>
              <p:nvPr/>
            </p:nvSpPr>
            <p:spPr>
              <a:xfrm>
                <a:off x="5764169" y="4536996"/>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sp>
            <p:nvSpPr>
              <p:cNvPr id="80" name="TextBox 79">
                <a:extLst>
                  <a:ext uri="{FF2B5EF4-FFF2-40B4-BE49-F238E27FC236}">
                    <a16:creationId xmlns:a16="http://schemas.microsoft.com/office/drawing/2014/main" id="{ABCA703F-7B7C-407A-8BF6-5EB4651D4E7C}"/>
                  </a:ext>
                </a:extLst>
              </p:cNvPr>
              <p:cNvSpPr txBox="1"/>
              <p:nvPr/>
            </p:nvSpPr>
            <p:spPr>
              <a:xfrm>
                <a:off x="5753526" y="4545851"/>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sp>
            <p:nvSpPr>
              <p:cNvPr id="81" name="TextBox 80">
                <a:extLst>
                  <a:ext uri="{FF2B5EF4-FFF2-40B4-BE49-F238E27FC236}">
                    <a16:creationId xmlns:a16="http://schemas.microsoft.com/office/drawing/2014/main" id="{6B1EAA4D-4E19-4813-AF4D-8C3D693BCA63}"/>
                  </a:ext>
                </a:extLst>
              </p:cNvPr>
              <p:cNvSpPr txBox="1"/>
              <p:nvPr/>
            </p:nvSpPr>
            <p:spPr>
              <a:xfrm>
                <a:off x="5685429" y="4550331"/>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sp>
            <p:nvSpPr>
              <p:cNvPr id="82" name="TextBox 81">
                <a:extLst>
                  <a:ext uri="{FF2B5EF4-FFF2-40B4-BE49-F238E27FC236}">
                    <a16:creationId xmlns:a16="http://schemas.microsoft.com/office/drawing/2014/main" id="{AFBEDF83-3C7B-47E0-A67B-FC1DFEFDDD56}"/>
                  </a:ext>
                </a:extLst>
              </p:cNvPr>
              <p:cNvSpPr txBox="1"/>
              <p:nvPr/>
            </p:nvSpPr>
            <p:spPr>
              <a:xfrm>
                <a:off x="5724471" y="4562153"/>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sp>
            <p:nvSpPr>
              <p:cNvPr id="83" name="TextBox 82">
                <a:extLst>
                  <a:ext uri="{FF2B5EF4-FFF2-40B4-BE49-F238E27FC236}">
                    <a16:creationId xmlns:a16="http://schemas.microsoft.com/office/drawing/2014/main" id="{714BE97B-AB78-494B-8F04-FF85FC069C17}"/>
                  </a:ext>
                </a:extLst>
              </p:cNvPr>
              <p:cNvSpPr txBox="1"/>
              <p:nvPr/>
            </p:nvSpPr>
            <p:spPr>
              <a:xfrm>
                <a:off x="5688233" y="4466486"/>
                <a:ext cx="86562" cy="184666"/>
              </a:xfrm>
              <a:prstGeom prst="rect">
                <a:avLst/>
              </a:prstGeom>
              <a:noFill/>
            </p:spPr>
            <p:txBody>
              <a:bodyPr wrap="none" lIns="0" tIns="0" rIns="0" bIns="0" rtlCol="0">
                <a:spAutoFit/>
              </a:bodyPr>
              <a:lstStyle/>
              <a:p>
                <a:pPr algn="ctr"/>
                <a:r>
                  <a:rPr lang="en-US" altLang="ko-KR" sz="1200" dirty="0">
                    <a:solidFill>
                      <a:schemeClr val="bg1">
                        <a:lumMod val="50000"/>
                      </a:schemeClr>
                    </a:solidFill>
                    <a:latin typeface="SamsungOne 400" panose="020B0503030303020204" pitchFamily="34" charset="0"/>
                    <a:ea typeface="SamsungOne 400" panose="020B0503030303020204" pitchFamily="34" charset="0"/>
                  </a:rPr>
                  <a:t>×</a:t>
                </a:r>
                <a:endParaRPr lang="en-US" sz="1200" dirty="0">
                  <a:solidFill>
                    <a:schemeClr val="bg1">
                      <a:lumMod val="50000"/>
                    </a:schemeClr>
                  </a:solidFill>
                  <a:latin typeface="SamsungOne 400" panose="020B0503030303020204" pitchFamily="34" charset="0"/>
                  <a:ea typeface="SamsungOne 400" panose="020B0503030303020204" pitchFamily="34" charset="0"/>
                </a:endParaRPr>
              </a:p>
            </p:txBody>
          </p:sp>
        </p:grpSp>
      </p:grpSp>
    </p:spTree>
    <p:extLst>
      <p:ext uri="{BB962C8B-B14F-4D97-AF65-F5344CB8AC3E}">
        <p14:creationId xmlns:p14="http://schemas.microsoft.com/office/powerpoint/2010/main" val="33057641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Đánh đổi</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B32FBCDC-2C13-44BD-9F3D-D320021A9AFF}"/>
              </a:ext>
            </a:extLst>
          </p:cNvPr>
          <p:cNvSpPr/>
          <p:nvPr/>
        </p:nvSpPr>
        <p:spPr>
          <a:xfrm>
            <a:off x="671261" y="1700808"/>
            <a:ext cx="8632825" cy="1345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độ chênh và phương sai có mối quan hệ đánh đổi trong đó khi cái này tăng, cái kia giảm và ngược lại. Mô hình trở nên phức tạp khi bắt đầu học; Chi phí lỗi tổng thể giảm do giảm độ lệch. Tuy nhiên, tại một số thời điểm, mô hình tiếp tục học hỏi và trở nên phức tạp hơn nhiều, điều này gây ra phương sai cao hơn và tăng chi phí lỗi tổng thể. Nói cách khác, mô hình bị quá khớp cho dữ liệu huấn luyện. Một cách để ngăn chặn quá khớp là ngừng học vào thời điểm thích hợp. Chuẩn hóa là một phương thức để ngăn chặn quá khớp bằng cách giảm phương sai. Tuy nhiên, thay vào đó, nó có thể làm tăng độ lệch do mối quan hệ đánh đổi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grpSp>
        <p:nvGrpSpPr>
          <p:cNvPr id="32" name="그룹 31">
            <a:extLst>
              <a:ext uri="{FF2B5EF4-FFF2-40B4-BE49-F238E27FC236}">
                <a16:creationId xmlns:a16="http://schemas.microsoft.com/office/drawing/2014/main" id="{9FF9D11B-9F97-4FBF-89DF-6C199EFB91D7}"/>
              </a:ext>
            </a:extLst>
          </p:cNvPr>
          <p:cNvGrpSpPr/>
          <p:nvPr/>
        </p:nvGrpSpPr>
        <p:grpSpPr>
          <a:xfrm>
            <a:off x="2793896" y="3177540"/>
            <a:ext cx="4497776" cy="2916749"/>
            <a:chOff x="2793896" y="3177540"/>
            <a:chExt cx="4497776" cy="2916749"/>
          </a:xfrm>
        </p:grpSpPr>
        <p:grpSp>
          <p:nvGrpSpPr>
            <p:cNvPr id="6" name="그룹 5">
              <a:extLst>
                <a:ext uri="{FF2B5EF4-FFF2-40B4-BE49-F238E27FC236}">
                  <a16:creationId xmlns:a16="http://schemas.microsoft.com/office/drawing/2014/main" id="{BD8BB083-A084-4F75-84CD-FEE71EE3D72E}"/>
                </a:ext>
              </a:extLst>
            </p:cNvPr>
            <p:cNvGrpSpPr/>
            <p:nvPr/>
          </p:nvGrpSpPr>
          <p:grpSpPr>
            <a:xfrm>
              <a:off x="3187216" y="3429000"/>
              <a:ext cx="3780420" cy="2340260"/>
              <a:chOff x="3187216" y="3429000"/>
              <a:chExt cx="3780420" cy="2340260"/>
            </a:xfrm>
          </p:grpSpPr>
          <p:cxnSp>
            <p:nvCxnSpPr>
              <p:cNvPr id="3" name="직선 화살표 연결선 2">
                <a:extLst>
                  <a:ext uri="{FF2B5EF4-FFF2-40B4-BE49-F238E27FC236}">
                    <a16:creationId xmlns:a16="http://schemas.microsoft.com/office/drawing/2014/main" id="{F4C410A4-A68B-49EF-A1BA-5B16E40CEA36}"/>
                  </a:ext>
                </a:extLst>
              </p:cNvPr>
              <p:cNvCxnSpPr/>
              <p:nvPr/>
            </p:nvCxnSpPr>
            <p:spPr>
              <a:xfrm flipV="1">
                <a:off x="3187216" y="3429000"/>
                <a:ext cx="0" cy="23402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직선 화살표 연결선 4">
                <a:extLst>
                  <a:ext uri="{FF2B5EF4-FFF2-40B4-BE49-F238E27FC236}">
                    <a16:creationId xmlns:a16="http://schemas.microsoft.com/office/drawing/2014/main" id="{F32805AA-3F9B-45F2-90B2-5E1E15DF0A98}"/>
                  </a:ext>
                </a:extLst>
              </p:cNvPr>
              <p:cNvCxnSpPr/>
              <p:nvPr/>
            </p:nvCxnSpPr>
            <p:spPr>
              <a:xfrm>
                <a:off x="3187216" y="5769260"/>
                <a:ext cx="378042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그룹 19">
              <a:extLst>
                <a:ext uri="{FF2B5EF4-FFF2-40B4-BE49-F238E27FC236}">
                  <a16:creationId xmlns:a16="http://schemas.microsoft.com/office/drawing/2014/main" id="{42162531-2EF7-42BB-9E03-C3D261ADBFF1}"/>
                </a:ext>
              </a:extLst>
            </p:cNvPr>
            <p:cNvGrpSpPr/>
            <p:nvPr/>
          </p:nvGrpSpPr>
          <p:grpSpPr>
            <a:xfrm>
              <a:off x="3352800" y="3459479"/>
              <a:ext cx="3459480" cy="2087881"/>
              <a:chOff x="3352800" y="3459479"/>
              <a:chExt cx="3459480" cy="2087881"/>
            </a:xfrm>
          </p:grpSpPr>
          <p:sp>
            <p:nvSpPr>
              <p:cNvPr id="7" name="자유형: 도형 6">
                <a:extLst>
                  <a:ext uri="{FF2B5EF4-FFF2-40B4-BE49-F238E27FC236}">
                    <a16:creationId xmlns:a16="http://schemas.microsoft.com/office/drawing/2014/main" id="{8180EF09-8993-4544-AF71-34B2A6AC8467}"/>
                  </a:ext>
                </a:extLst>
              </p:cNvPr>
              <p:cNvSpPr/>
              <p:nvPr/>
            </p:nvSpPr>
            <p:spPr>
              <a:xfrm>
                <a:off x="3368040" y="3459479"/>
                <a:ext cx="3223260" cy="1494923"/>
              </a:xfrm>
              <a:custGeom>
                <a:avLst/>
                <a:gdLst>
                  <a:gd name="connsiteX0" fmla="*/ 0 w 3223260"/>
                  <a:gd name="connsiteY0" fmla="*/ 45720 h 1495288"/>
                  <a:gd name="connsiteX1" fmla="*/ 480060 w 3223260"/>
                  <a:gd name="connsiteY1" fmla="*/ 792480 h 1495288"/>
                  <a:gd name="connsiteX2" fmla="*/ 952500 w 3223260"/>
                  <a:gd name="connsiteY2" fmla="*/ 1234440 h 1495288"/>
                  <a:gd name="connsiteX3" fmla="*/ 1295400 w 3223260"/>
                  <a:gd name="connsiteY3" fmla="*/ 1455420 h 1495288"/>
                  <a:gd name="connsiteX4" fmla="*/ 1912620 w 3223260"/>
                  <a:gd name="connsiteY4" fmla="*/ 1470660 h 1495288"/>
                  <a:gd name="connsiteX5" fmla="*/ 2575560 w 3223260"/>
                  <a:gd name="connsiteY5" fmla="*/ 1196340 h 1495288"/>
                  <a:gd name="connsiteX6" fmla="*/ 3032760 w 3223260"/>
                  <a:gd name="connsiteY6" fmla="*/ 670560 h 1495288"/>
                  <a:gd name="connsiteX7" fmla="*/ 3223260 w 3223260"/>
                  <a:gd name="connsiteY7" fmla="*/ 0 h 1495288"/>
                  <a:gd name="connsiteX0" fmla="*/ 0 w 3223260"/>
                  <a:gd name="connsiteY0" fmla="*/ 45720 h 1495288"/>
                  <a:gd name="connsiteX1" fmla="*/ 480060 w 3223260"/>
                  <a:gd name="connsiteY1" fmla="*/ 792480 h 1495288"/>
                  <a:gd name="connsiteX2" fmla="*/ 952500 w 3223260"/>
                  <a:gd name="connsiteY2" fmla="*/ 1234440 h 1495288"/>
                  <a:gd name="connsiteX3" fmla="*/ 1318260 w 3223260"/>
                  <a:gd name="connsiteY3" fmla="*/ 1455420 h 1495288"/>
                  <a:gd name="connsiteX4" fmla="*/ 1912620 w 3223260"/>
                  <a:gd name="connsiteY4" fmla="*/ 1470660 h 1495288"/>
                  <a:gd name="connsiteX5" fmla="*/ 2575560 w 3223260"/>
                  <a:gd name="connsiteY5" fmla="*/ 1196340 h 1495288"/>
                  <a:gd name="connsiteX6" fmla="*/ 3032760 w 3223260"/>
                  <a:gd name="connsiteY6" fmla="*/ 670560 h 1495288"/>
                  <a:gd name="connsiteX7" fmla="*/ 3223260 w 3223260"/>
                  <a:gd name="connsiteY7" fmla="*/ 0 h 1495288"/>
                  <a:gd name="connsiteX0" fmla="*/ 0 w 3223260"/>
                  <a:gd name="connsiteY0" fmla="*/ 45720 h 1494923"/>
                  <a:gd name="connsiteX1" fmla="*/ 480060 w 3223260"/>
                  <a:gd name="connsiteY1" fmla="*/ 792480 h 1494923"/>
                  <a:gd name="connsiteX2" fmla="*/ 929640 w 3223260"/>
                  <a:gd name="connsiteY2" fmla="*/ 1242060 h 1494923"/>
                  <a:gd name="connsiteX3" fmla="*/ 1318260 w 3223260"/>
                  <a:gd name="connsiteY3" fmla="*/ 1455420 h 1494923"/>
                  <a:gd name="connsiteX4" fmla="*/ 1912620 w 3223260"/>
                  <a:gd name="connsiteY4" fmla="*/ 1470660 h 1494923"/>
                  <a:gd name="connsiteX5" fmla="*/ 2575560 w 3223260"/>
                  <a:gd name="connsiteY5" fmla="*/ 1196340 h 1494923"/>
                  <a:gd name="connsiteX6" fmla="*/ 3032760 w 3223260"/>
                  <a:gd name="connsiteY6" fmla="*/ 670560 h 1494923"/>
                  <a:gd name="connsiteX7" fmla="*/ 3223260 w 3223260"/>
                  <a:gd name="connsiteY7" fmla="*/ 0 h 1494923"/>
                  <a:gd name="connsiteX0" fmla="*/ 0 w 3223260"/>
                  <a:gd name="connsiteY0" fmla="*/ 45720 h 1494923"/>
                  <a:gd name="connsiteX1" fmla="*/ 480060 w 3223260"/>
                  <a:gd name="connsiteY1" fmla="*/ 792480 h 1494923"/>
                  <a:gd name="connsiteX2" fmla="*/ 929640 w 3223260"/>
                  <a:gd name="connsiteY2" fmla="*/ 1242060 h 1494923"/>
                  <a:gd name="connsiteX3" fmla="*/ 1325880 w 3223260"/>
                  <a:gd name="connsiteY3" fmla="*/ 1455420 h 1494923"/>
                  <a:gd name="connsiteX4" fmla="*/ 1912620 w 3223260"/>
                  <a:gd name="connsiteY4" fmla="*/ 1470660 h 1494923"/>
                  <a:gd name="connsiteX5" fmla="*/ 2575560 w 3223260"/>
                  <a:gd name="connsiteY5" fmla="*/ 1196340 h 1494923"/>
                  <a:gd name="connsiteX6" fmla="*/ 3032760 w 3223260"/>
                  <a:gd name="connsiteY6" fmla="*/ 670560 h 1494923"/>
                  <a:gd name="connsiteX7" fmla="*/ 3223260 w 3223260"/>
                  <a:gd name="connsiteY7" fmla="*/ 0 h 1494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3260" h="1494923">
                    <a:moveTo>
                      <a:pt x="0" y="45720"/>
                    </a:moveTo>
                    <a:cubicBezTo>
                      <a:pt x="160655" y="320040"/>
                      <a:pt x="325120" y="593090"/>
                      <a:pt x="480060" y="792480"/>
                    </a:cubicBezTo>
                    <a:cubicBezTo>
                      <a:pt x="635000" y="991870"/>
                      <a:pt x="788670" y="1131570"/>
                      <a:pt x="929640" y="1242060"/>
                    </a:cubicBezTo>
                    <a:cubicBezTo>
                      <a:pt x="1070610" y="1352550"/>
                      <a:pt x="1162050" y="1417320"/>
                      <a:pt x="1325880" y="1455420"/>
                    </a:cubicBezTo>
                    <a:cubicBezTo>
                      <a:pt x="1489710" y="1493520"/>
                      <a:pt x="1704340" y="1513840"/>
                      <a:pt x="1912620" y="1470660"/>
                    </a:cubicBezTo>
                    <a:cubicBezTo>
                      <a:pt x="2120900" y="1427480"/>
                      <a:pt x="2388870" y="1329690"/>
                      <a:pt x="2575560" y="1196340"/>
                    </a:cubicBezTo>
                    <a:cubicBezTo>
                      <a:pt x="2762250" y="1062990"/>
                      <a:pt x="2924810" y="869950"/>
                      <a:pt x="3032760" y="670560"/>
                    </a:cubicBezTo>
                    <a:cubicBezTo>
                      <a:pt x="3140710" y="471170"/>
                      <a:pt x="3181985" y="235585"/>
                      <a:pt x="3223260" y="0"/>
                    </a:cubicBezTo>
                  </a:path>
                </a:pathLst>
              </a:custGeom>
              <a:noFill/>
              <a:ln w="19050">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자유형: 도형 8">
                <a:extLst>
                  <a:ext uri="{FF2B5EF4-FFF2-40B4-BE49-F238E27FC236}">
                    <a16:creationId xmlns:a16="http://schemas.microsoft.com/office/drawing/2014/main" id="{15DCD0CB-AF4F-4480-A801-52229FCE3E53}"/>
                  </a:ext>
                </a:extLst>
              </p:cNvPr>
              <p:cNvSpPr/>
              <p:nvPr/>
            </p:nvSpPr>
            <p:spPr>
              <a:xfrm>
                <a:off x="3352800" y="3779520"/>
                <a:ext cx="3459480" cy="1767840"/>
              </a:xfrm>
              <a:custGeom>
                <a:avLst/>
                <a:gdLst>
                  <a:gd name="connsiteX0" fmla="*/ 0 w 3459480"/>
                  <a:gd name="connsiteY0" fmla="*/ 0 h 1767840"/>
                  <a:gd name="connsiteX1" fmla="*/ 320040 w 3459480"/>
                  <a:gd name="connsiteY1" fmla="*/ 624840 h 1767840"/>
                  <a:gd name="connsiteX2" fmla="*/ 579120 w 3459480"/>
                  <a:gd name="connsiteY2" fmla="*/ 1013460 h 1767840"/>
                  <a:gd name="connsiteX3" fmla="*/ 1135380 w 3459480"/>
                  <a:gd name="connsiteY3" fmla="*/ 1409700 h 1767840"/>
                  <a:gd name="connsiteX4" fmla="*/ 1706880 w 3459480"/>
                  <a:gd name="connsiteY4" fmla="*/ 1630680 h 1767840"/>
                  <a:gd name="connsiteX5" fmla="*/ 2423160 w 3459480"/>
                  <a:gd name="connsiteY5" fmla="*/ 1714500 h 1767840"/>
                  <a:gd name="connsiteX6" fmla="*/ 3459480 w 3459480"/>
                  <a:gd name="connsiteY6" fmla="*/ 1767840 h 1767840"/>
                  <a:gd name="connsiteX0" fmla="*/ 0 w 3459480"/>
                  <a:gd name="connsiteY0" fmla="*/ 0 h 1767840"/>
                  <a:gd name="connsiteX1" fmla="*/ 320040 w 3459480"/>
                  <a:gd name="connsiteY1" fmla="*/ 624840 h 1767840"/>
                  <a:gd name="connsiteX2" fmla="*/ 609600 w 3459480"/>
                  <a:gd name="connsiteY2" fmla="*/ 1021080 h 1767840"/>
                  <a:gd name="connsiteX3" fmla="*/ 1135380 w 3459480"/>
                  <a:gd name="connsiteY3" fmla="*/ 1409700 h 1767840"/>
                  <a:gd name="connsiteX4" fmla="*/ 1706880 w 3459480"/>
                  <a:gd name="connsiteY4" fmla="*/ 1630680 h 1767840"/>
                  <a:gd name="connsiteX5" fmla="*/ 2423160 w 3459480"/>
                  <a:gd name="connsiteY5" fmla="*/ 1714500 h 1767840"/>
                  <a:gd name="connsiteX6" fmla="*/ 3459480 w 3459480"/>
                  <a:gd name="connsiteY6" fmla="*/ 1767840 h 176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9480" h="1767840">
                    <a:moveTo>
                      <a:pt x="0" y="0"/>
                    </a:moveTo>
                    <a:cubicBezTo>
                      <a:pt x="111760" y="227965"/>
                      <a:pt x="218440" y="454660"/>
                      <a:pt x="320040" y="624840"/>
                    </a:cubicBezTo>
                    <a:cubicBezTo>
                      <a:pt x="421640" y="795020"/>
                      <a:pt x="473710" y="890270"/>
                      <a:pt x="609600" y="1021080"/>
                    </a:cubicBezTo>
                    <a:cubicBezTo>
                      <a:pt x="745490" y="1151890"/>
                      <a:pt x="952500" y="1308100"/>
                      <a:pt x="1135380" y="1409700"/>
                    </a:cubicBezTo>
                    <a:cubicBezTo>
                      <a:pt x="1318260" y="1511300"/>
                      <a:pt x="1492250" y="1579880"/>
                      <a:pt x="1706880" y="1630680"/>
                    </a:cubicBezTo>
                    <a:cubicBezTo>
                      <a:pt x="1921510" y="1681480"/>
                      <a:pt x="2131060" y="1691640"/>
                      <a:pt x="2423160" y="1714500"/>
                    </a:cubicBezTo>
                    <a:cubicBezTo>
                      <a:pt x="2715260" y="1737360"/>
                      <a:pt x="3459480" y="1767840"/>
                      <a:pt x="3459480" y="1767840"/>
                    </a:cubicBezTo>
                  </a:path>
                </a:pathLst>
              </a:custGeom>
              <a:noFill/>
              <a:ln w="19050">
                <a:solidFill>
                  <a:srgbClr val="C000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도형 18">
                <a:extLst>
                  <a:ext uri="{FF2B5EF4-FFF2-40B4-BE49-F238E27FC236}">
                    <a16:creationId xmlns:a16="http://schemas.microsoft.com/office/drawing/2014/main" id="{A4B41804-EFB8-4BD6-9594-77D706DE4599}"/>
                  </a:ext>
                </a:extLst>
              </p:cNvPr>
              <p:cNvSpPr/>
              <p:nvPr/>
            </p:nvSpPr>
            <p:spPr>
              <a:xfrm>
                <a:off x="3436620" y="3680460"/>
                <a:ext cx="3345180" cy="1836420"/>
              </a:xfrm>
              <a:custGeom>
                <a:avLst/>
                <a:gdLst>
                  <a:gd name="connsiteX0" fmla="*/ 0 w 3345180"/>
                  <a:gd name="connsiteY0" fmla="*/ 1836420 h 1836420"/>
                  <a:gd name="connsiteX1" fmla="*/ 731520 w 3345180"/>
                  <a:gd name="connsiteY1" fmla="*/ 1828800 h 1836420"/>
                  <a:gd name="connsiteX2" fmla="*/ 1531620 w 3345180"/>
                  <a:gd name="connsiteY2" fmla="*/ 1775460 h 1836420"/>
                  <a:gd name="connsiteX3" fmla="*/ 2004060 w 3345180"/>
                  <a:gd name="connsiteY3" fmla="*/ 1653540 h 1836420"/>
                  <a:gd name="connsiteX4" fmla="*/ 2476500 w 3345180"/>
                  <a:gd name="connsiteY4" fmla="*/ 1356360 h 1836420"/>
                  <a:gd name="connsiteX5" fmla="*/ 2842260 w 3345180"/>
                  <a:gd name="connsiteY5" fmla="*/ 998220 h 1836420"/>
                  <a:gd name="connsiteX6" fmla="*/ 3048000 w 3345180"/>
                  <a:gd name="connsiteY6" fmla="*/ 678180 h 1836420"/>
                  <a:gd name="connsiteX7" fmla="*/ 3345180 w 3345180"/>
                  <a:gd name="connsiteY7" fmla="*/ 0 h 1836420"/>
                  <a:gd name="connsiteX0" fmla="*/ 0 w 3345180"/>
                  <a:gd name="connsiteY0" fmla="*/ 1836420 h 1836420"/>
                  <a:gd name="connsiteX1" fmla="*/ 731520 w 3345180"/>
                  <a:gd name="connsiteY1" fmla="*/ 1828800 h 1836420"/>
                  <a:gd name="connsiteX2" fmla="*/ 1531620 w 3345180"/>
                  <a:gd name="connsiteY2" fmla="*/ 1775460 h 1836420"/>
                  <a:gd name="connsiteX3" fmla="*/ 2004060 w 3345180"/>
                  <a:gd name="connsiteY3" fmla="*/ 1653540 h 1836420"/>
                  <a:gd name="connsiteX4" fmla="*/ 2476500 w 3345180"/>
                  <a:gd name="connsiteY4" fmla="*/ 1356360 h 1836420"/>
                  <a:gd name="connsiteX5" fmla="*/ 2842260 w 3345180"/>
                  <a:gd name="connsiteY5" fmla="*/ 998220 h 1836420"/>
                  <a:gd name="connsiteX6" fmla="*/ 3068320 w 3345180"/>
                  <a:gd name="connsiteY6" fmla="*/ 632460 h 1836420"/>
                  <a:gd name="connsiteX7" fmla="*/ 3345180 w 3345180"/>
                  <a:gd name="connsiteY7" fmla="*/ 0 h 183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5180" h="1836420">
                    <a:moveTo>
                      <a:pt x="0" y="1836420"/>
                    </a:moveTo>
                    <a:lnTo>
                      <a:pt x="731520" y="1828800"/>
                    </a:lnTo>
                    <a:cubicBezTo>
                      <a:pt x="986790" y="1818640"/>
                      <a:pt x="1319530" y="1804670"/>
                      <a:pt x="1531620" y="1775460"/>
                    </a:cubicBezTo>
                    <a:cubicBezTo>
                      <a:pt x="1743710" y="1746250"/>
                      <a:pt x="1846580" y="1723390"/>
                      <a:pt x="2004060" y="1653540"/>
                    </a:cubicBezTo>
                    <a:cubicBezTo>
                      <a:pt x="2161540" y="1583690"/>
                      <a:pt x="2336800" y="1465580"/>
                      <a:pt x="2476500" y="1356360"/>
                    </a:cubicBezTo>
                    <a:cubicBezTo>
                      <a:pt x="2616200" y="1247140"/>
                      <a:pt x="2743623" y="1118870"/>
                      <a:pt x="2842260" y="998220"/>
                    </a:cubicBezTo>
                    <a:cubicBezTo>
                      <a:pt x="2940897" y="877570"/>
                      <a:pt x="2984500" y="798830"/>
                      <a:pt x="3068320" y="632460"/>
                    </a:cubicBezTo>
                    <a:cubicBezTo>
                      <a:pt x="3152140" y="466090"/>
                      <a:pt x="3238500" y="255905"/>
                      <a:pt x="3345180" y="0"/>
                    </a:cubicBezTo>
                  </a:path>
                </a:pathLst>
              </a:custGeom>
              <a:noFill/>
              <a:ln w="19050">
                <a:solidFill>
                  <a:srgbClr val="419E98"/>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TextBox 25">
              <a:extLst>
                <a:ext uri="{FF2B5EF4-FFF2-40B4-BE49-F238E27FC236}">
                  <a16:creationId xmlns:a16="http://schemas.microsoft.com/office/drawing/2014/main" id="{349BE33E-1CC1-4A89-8FFF-889BB6363D37}"/>
                </a:ext>
              </a:extLst>
            </p:cNvPr>
            <p:cNvSpPr txBox="1"/>
            <p:nvPr/>
          </p:nvSpPr>
          <p:spPr>
            <a:xfrm>
              <a:off x="5674747" y="3459480"/>
              <a:ext cx="800466" cy="257369"/>
            </a:xfrm>
            <a:prstGeom prst="rect">
              <a:avLst/>
            </a:prstGeom>
            <a:solidFill>
              <a:schemeClr val="bg1"/>
            </a:solidFill>
          </p:spPr>
          <p:txBody>
            <a:bodyPr wrap="none" lIns="36000" tIns="36000" rIns="36000" bIns="36000" rtlCol="0">
              <a:spAutoFit/>
            </a:bodyPr>
            <a:lstStyle/>
            <a:p>
              <a:pPr algn="ctr"/>
              <a:r>
                <a:rPr lang="en-US" sz="1200" dirty="0" err="1">
                  <a:latin typeface="SamsungOne 400" panose="020B0503030303020204" pitchFamily="34" charset="0"/>
                  <a:ea typeface="SamsungOne 400" panose="020B0503030303020204" pitchFamily="34" charset="0"/>
                </a:rPr>
                <a:t>Tổng</a:t>
              </a:r>
              <a:r>
                <a:rPr lang="en-US" sz="1200" dirty="0">
                  <a:latin typeface="SamsungOne 400" panose="020B0503030303020204" pitchFamily="34" charset="0"/>
                  <a:ea typeface="SamsungOne 400" panose="020B0503030303020204" pitchFamily="34" charset="0"/>
                </a:rPr>
                <a:t> </a:t>
              </a:r>
              <a:r>
                <a:rPr lang="en-US" sz="1200" dirty="0" err="1">
                  <a:latin typeface="SamsungOne 400" panose="020B0503030303020204" pitchFamily="34" charset="0"/>
                  <a:ea typeface="SamsungOne 400" panose="020B0503030303020204" pitchFamily="34" charset="0"/>
                </a:rPr>
                <a:t>số</a:t>
              </a:r>
              <a:r>
                <a:rPr lang="en-US" sz="1200" dirty="0">
                  <a:latin typeface="SamsungOne 400" panose="020B0503030303020204" pitchFamily="34" charset="0"/>
                  <a:ea typeface="SamsungOne 400" panose="020B0503030303020204" pitchFamily="34" charset="0"/>
                </a:rPr>
                <a:t> </a:t>
              </a:r>
              <a:r>
                <a:rPr lang="en-US" sz="1200" dirty="0" err="1">
                  <a:latin typeface="SamsungOne 400" panose="020B0503030303020204" pitchFamily="34" charset="0"/>
                  <a:ea typeface="SamsungOne 400" panose="020B0503030303020204" pitchFamily="34" charset="0"/>
                </a:rPr>
                <a:t>lỗi</a:t>
              </a:r>
              <a:endParaRPr lang="en-US" sz="1200" dirty="0">
                <a:latin typeface="SamsungOne 400" panose="020B0503030303020204" pitchFamily="34" charset="0"/>
                <a:ea typeface="SamsungOne 400" panose="020B0503030303020204" pitchFamily="34" charset="0"/>
              </a:endParaRPr>
            </a:p>
          </p:txBody>
        </p:sp>
        <p:sp>
          <p:nvSpPr>
            <p:cNvPr id="27" name="TextBox 26">
              <a:extLst>
                <a:ext uri="{FF2B5EF4-FFF2-40B4-BE49-F238E27FC236}">
                  <a16:creationId xmlns:a16="http://schemas.microsoft.com/office/drawing/2014/main" id="{1D048C5E-F14B-4B33-897A-ECA1C791BD64}"/>
                </a:ext>
              </a:extLst>
            </p:cNvPr>
            <p:cNvSpPr txBox="1"/>
            <p:nvPr/>
          </p:nvSpPr>
          <p:spPr>
            <a:xfrm>
              <a:off x="6471970" y="4473116"/>
              <a:ext cx="819702" cy="257369"/>
            </a:xfrm>
            <a:prstGeom prst="rect">
              <a:avLst/>
            </a:prstGeom>
            <a:solidFill>
              <a:schemeClr val="bg1"/>
            </a:solidFill>
          </p:spPr>
          <p:txBody>
            <a:bodyPr wrap="none" lIns="36000" tIns="36000" rIns="36000" bIns="36000" rtlCol="0">
              <a:spAutoFit/>
            </a:bodyPr>
            <a:lstStyle/>
            <a:p>
              <a:pPr algn="ctr"/>
              <a:r>
                <a:rPr lang="vi-VN" sz="1200" dirty="0">
                  <a:solidFill>
                    <a:srgbClr val="419E98"/>
                  </a:solidFill>
                  <a:latin typeface="SamsungOne 400" panose="020B0503030303020204" pitchFamily="34" charset="0"/>
                  <a:ea typeface="SamsungOne 400" panose="020B0503030303020204" pitchFamily="34" charset="0"/>
                </a:rPr>
                <a:t>Phương sai</a:t>
              </a:r>
              <a:endParaRPr lang="en-US" sz="1200" dirty="0">
                <a:solidFill>
                  <a:srgbClr val="419E98"/>
                </a:solidFill>
                <a:latin typeface="SamsungOne 400" panose="020B0503030303020204" pitchFamily="34" charset="0"/>
                <a:ea typeface="SamsungOne 400" panose="020B0503030303020204" pitchFamily="34" charset="0"/>
              </a:endParaRPr>
            </a:p>
          </p:txBody>
        </p:sp>
        <p:sp>
          <p:nvSpPr>
            <p:cNvPr id="28" name="TextBox 27">
              <a:extLst>
                <a:ext uri="{FF2B5EF4-FFF2-40B4-BE49-F238E27FC236}">
                  <a16:creationId xmlns:a16="http://schemas.microsoft.com/office/drawing/2014/main" id="{6A7FF71B-1B64-4B1B-8B2B-A5D8C8638C8B}"/>
                </a:ext>
              </a:extLst>
            </p:cNvPr>
            <p:cNvSpPr txBox="1"/>
            <p:nvPr/>
          </p:nvSpPr>
          <p:spPr>
            <a:xfrm>
              <a:off x="6327234" y="5239020"/>
              <a:ext cx="635358" cy="257369"/>
            </a:xfrm>
            <a:prstGeom prst="rect">
              <a:avLst/>
            </a:prstGeom>
            <a:solidFill>
              <a:schemeClr val="bg1"/>
            </a:solidFill>
          </p:spPr>
          <p:txBody>
            <a:bodyPr wrap="none" lIns="36000" tIns="36000" rIns="36000" bIns="36000" rtlCol="0">
              <a:spAutoFit/>
            </a:bodyPr>
            <a:lstStyle/>
            <a:p>
              <a:pPr algn="ctr"/>
              <a:r>
                <a:rPr lang="vi-VN" sz="1200" dirty="0">
                  <a:solidFill>
                    <a:srgbClr val="C00000"/>
                  </a:solidFill>
                  <a:latin typeface="SamsungOne 400" panose="020B0503030303020204" pitchFamily="34" charset="0"/>
                  <a:ea typeface="SamsungOne 400" panose="020B0503030303020204" pitchFamily="34" charset="0"/>
                </a:rPr>
                <a:t>Độ lệch</a:t>
              </a:r>
              <a:r>
                <a:rPr lang="en-US" sz="1200" baseline="30000" dirty="0">
                  <a:solidFill>
                    <a:srgbClr val="C00000"/>
                  </a:solidFill>
                  <a:latin typeface="SamsungOne 400" panose="020B0503030303020204" pitchFamily="34" charset="0"/>
                  <a:ea typeface="SamsungOne 400" panose="020B0503030303020204" pitchFamily="34" charset="0"/>
                </a:rPr>
                <a:t>2</a:t>
              </a:r>
            </a:p>
          </p:txBody>
        </p:sp>
        <p:sp>
          <p:nvSpPr>
            <p:cNvPr id="29" name="TextBox 28">
              <a:extLst>
                <a:ext uri="{FF2B5EF4-FFF2-40B4-BE49-F238E27FC236}">
                  <a16:creationId xmlns:a16="http://schemas.microsoft.com/office/drawing/2014/main" id="{EA505B37-397B-4B6A-BB59-86ED15A8CBE8}"/>
                </a:ext>
              </a:extLst>
            </p:cNvPr>
            <p:cNvSpPr txBox="1"/>
            <p:nvPr/>
          </p:nvSpPr>
          <p:spPr>
            <a:xfrm rot="16200000">
              <a:off x="2785240" y="4568942"/>
              <a:ext cx="274681" cy="257369"/>
            </a:xfrm>
            <a:prstGeom prst="rect">
              <a:avLst/>
            </a:prstGeom>
            <a:solidFill>
              <a:schemeClr val="bg1"/>
            </a:solidFill>
          </p:spPr>
          <p:txBody>
            <a:bodyPr wrap="none" lIns="36000" tIns="36000" rIns="36000" bIns="36000" rtlCol="0">
              <a:spAutoFit/>
            </a:bodyPr>
            <a:lstStyle/>
            <a:p>
              <a:pPr algn="ctr"/>
              <a:r>
                <a:rPr lang="en-US" sz="1200" dirty="0" err="1">
                  <a:latin typeface="SamsungOne 400" panose="020B0503030303020204" pitchFamily="34" charset="0"/>
                  <a:ea typeface="SamsungOne 400" panose="020B0503030303020204" pitchFamily="34" charset="0"/>
                </a:rPr>
                <a:t>Lỗi</a:t>
              </a:r>
              <a:endParaRPr lang="en-US" sz="1200" dirty="0">
                <a:latin typeface="SamsungOne 400" panose="020B0503030303020204" pitchFamily="34" charset="0"/>
                <a:ea typeface="SamsungOne 400" panose="020B0503030303020204" pitchFamily="34" charset="0"/>
              </a:endParaRPr>
            </a:p>
          </p:txBody>
        </p:sp>
        <p:sp>
          <p:nvSpPr>
            <p:cNvPr id="30" name="TextBox 29">
              <a:extLst>
                <a:ext uri="{FF2B5EF4-FFF2-40B4-BE49-F238E27FC236}">
                  <a16:creationId xmlns:a16="http://schemas.microsoft.com/office/drawing/2014/main" id="{38CF9586-1C8D-48A8-BF74-005D6F19DBF9}"/>
                </a:ext>
              </a:extLst>
            </p:cNvPr>
            <p:cNvSpPr txBox="1"/>
            <p:nvPr/>
          </p:nvSpPr>
          <p:spPr>
            <a:xfrm>
              <a:off x="4202704" y="5836920"/>
              <a:ext cx="1749444" cy="257369"/>
            </a:xfrm>
            <a:prstGeom prst="rect">
              <a:avLst/>
            </a:prstGeom>
            <a:solidFill>
              <a:schemeClr val="bg1"/>
            </a:solidFill>
          </p:spPr>
          <p:txBody>
            <a:bodyPr wrap="none" lIns="36000" tIns="36000" rIns="36000" bIns="36000" rtlCol="0">
              <a:spAutoFit/>
            </a:bodyPr>
            <a:lstStyle/>
            <a:p>
              <a:pPr algn="ctr"/>
              <a:r>
                <a:rPr lang="en-US" sz="1200" dirty="0" err="1">
                  <a:latin typeface="SamsungOne 400" panose="020B0503030303020204" pitchFamily="34" charset="0"/>
                  <a:ea typeface="SamsungOne 400" panose="020B0503030303020204" pitchFamily="34" charset="0"/>
                </a:rPr>
                <a:t>Độ</a:t>
              </a:r>
              <a:r>
                <a:rPr lang="en-US" sz="1200" dirty="0">
                  <a:latin typeface="SamsungOne 400" panose="020B0503030303020204" pitchFamily="34" charset="0"/>
                  <a:ea typeface="SamsungOne 400" panose="020B0503030303020204" pitchFamily="34" charset="0"/>
                </a:rPr>
                <a:t> </a:t>
              </a:r>
              <a:r>
                <a:rPr lang="en-US" sz="1200" dirty="0" err="1">
                  <a:latin typeface="SamsungOne 400" panose="020B0503030303020204" pitchFamily="34" charset="0"/>
                  <a:ea typeface="SamsungOne 400" panose="020B0503030303020204" pitchFamily="34" charset="0"/>
                </a:rPr>
                <a:t>phức</a:t>
              </a:r>
              <a:r>
                <a:rPr lang="en-US" sz="1200" dirty="0">
                  <a:latin typeface="SamsungOne 400" panose="020B0503030303020204" pitchFamily="34" charset="0"/>
                  <a:ea typeface="SamsungOne 400" panose="020B0503030303020204" pitchFamily="34" charset="0"/>
                </a:rPr>
                <a:t> </a:t>
              </a:r>
              <a:r>
                <a:rPr lang="en-US" sz="1200" dirty="0" err="1">
                  <a:latin typeface="SamsungOne 400" panose="020B0503030303020204" pitchFamily="34" charset="0"/>
                  <a:ea typeface="SamsungOne 400" panose="020B0503030303020204" pitchFamily="34" charset="0"/>
                </a:rPr>
                <a:t>tạp</a:t>
              </a:r>
              <a:r>
                <a:rPr lang="en-US" sz="1200" dirty="0">
                  <a:latin typeface="SamsungOne 400" panose="020B0503030303020204" pitchFamily="34" charset="0"/>
                  <a:ea typeface="SamsungOne 400" panose="020B0503030303020204" pitchFamily="34" charset="0"/>
                </a:rPr>
                <a:t> </a:t>
              </a:r>
              <a:r>
                <a:rPr lang="en-US" sz="1200" dirty="0" err="1">
                  <a:latin typeface="SamsungOne 400" panose="020B0503030303020204" pitchFamily="34" charset="0"/>
                  <a:ea typeface="SamsungOne 400" panose="020B0503030303020204" pitchFamily="34" charset="0"/>
                </a:rPr>
                <a:t>của</a:t>
              </a:r>
              <a:r>
                <a:rPr lang="en-US" sz="1200" dirty="0">
                  <a:latin typeface="SamsungOne 400" panose="020B0503030303020204" pitchFamily="34" charset="0"/>
                  <a:ea typeface="SamsungOne 400" panose="020B0503030303020204" pitchFamily="34" charset="0"/>
                </a:rPr>
                <a:t> </a:t>
              </a:r>
              <a:r>
                <a:rPr lang="en-US" sz="1200" dirty="0" err="1">
                  <a:latin typeface="SamsungOne 400" panose="020B0503030303020204" pitchFamily="34" charset="0"/>
                  <a:ea typeface="SamsungOne 400" panose="020B0503030303020204" pitchFamily="34" charset="0"/>
                </a:rPr>
                <a:t>mô</a:t>
              </a:r>
              <a:r>
                <a:rPr lang="en-US" sz="1200" dirty="0">
                  <a:latin typeface="SamsungOne 400" panose="020B0503030303020204" pitchFamily="34" charset="0"/>
                  <a:ea typeface="SamsungOne 400" panose="020B0503030303020204" pitchFamily="34" charset="0"/>
                </a:rPr>
                <a:t> </a:t>
              </a:r>
              <a:r>
                <a:rPr lang="en-US" sz="1200" dirty="0" err="1">
                  <a:latin typeface="SamsungOne 400" panose="020B0503030303020204" pitchFamily="34" charset="0"/>
                  <a:ea typeface="SamsungOne 400" panose="020B0503030303020204" pitchFamily="34" charset="0"/>
                </a:rPr>
                <a:t>hình</a:t>
              </a:r>
              <a:endParaRPr lang="en-US" sz="1200" dirty="0">
                <a:latin typeface="SamsungOne 400" panose="020B0503030303020204" pitchFamily="34" charset="0"/>
                <a:ea typeface="SamsungOne 400" panose="020B0503030303020204" pitchFamily="34" charset="0"/>
              </a:endParaRPr>
            </a:p>
          </p:txBody>
        </p:sp>
        <p:sp>
          <p:nvSpPr>
            <p:cNvPr id="31" name="TextBox 30">
              <a:extLst>
                <a:ext uri="{FF2B5EF4-FFF2-40B4-BE49-F238E27FC236}">
                  <a16:creationId xmlns:a16="http://schemas.microsoft.com/office/drawing/2014/main" id="{95852875-34F5-4D0F-B4B1-ACCBB1CF32B8}"/>
                </a:ext>
              </a:extLst>
            </p:cNvPr>
            <p:cNvSpPr txBox="1"/>
            <p:nvPr/>
          </p:nvSpPr>
          <p:spPr>
            <a:xfrm rot="16200000">
              <a:off x="3993077" y="3899746"/>
              <a:ext cx="1655616" cy="211203"/>
            </a:xfrm>
            <a:prstGeom prst="rect">
              <a:avLst/>
            </a:prstGeom>
            <a:solidFill>
              <a:schemeClr val="bg1"/>
            </a:solidFill>
          </p:spPr>
          <p:txBody>
            <a:bodyPr wrap="square" lIns="36000" tIns="36000" rIns="36000" bIns="36000" rtlCol="0">
              <a:spAutoFit/>
            </a:bodyPr>
            <a:lstStyle/>
            <a:p>
              <a:pPr algn="ctr"/>
              <a:r>
                <a:rPr lang="vi-VN" sz="900" dirty="0">
                  <a:latin typeface="SamsungOne 400" panose="020B0503030303020204" pitchFamily="34" charset="0"/>
                  <a:ea typeface="SamsungOne 400" panose="020B0503030303020204" pitchFamily="34" charset="0"/>
                </a:rPr>
                <a:t>Độ phức tạp của mô hình tối ưu</a:t>
              </a:r>
              <a:endParaRPr lang="en-US" sz="900" dirty="0">
                <a:latin typeface="SamsungOne 400" panose="020B0503030303020204" pitchFamily="34" charset="0"/>
                <a:ea typeface="SamsungOne 400" panose="020B0503030303020204" pitchFamily="34" charset="0"/>
              </a:endParaRPr>
            </a:p>
          </p:txBody>
        </p:sp>
        <p:cxnSp>
          <p:nvCxnSpPr>
            <p:cNvPr id="22" name="직선 연결선 21">
              <a:extLst>
                <a:ext uri="{FF2B5EF4-FFF2-40B4-BE49-F238E27FC236}">
                  <a16:creationId xmlns:a16="http://schemas.microsoft.com/office/drawing/2014/main" id="{4600E430-C438-4546-96A1-2402055E8DFD}"/>
                </a:ext>
              </a:extLst>
            </p:cNvPr>
            <p:cNvCxnSpPr/>
            <p:nvPr/>
          </p:nvCxnSpPr>
          <p:spPr>
            <a:xfrm flipV="1">
              <a:off x="4951412" y="3429000"/>
              <a:ext cx="0" cy="2340260"/>
            </a:xfrm>
            <a:prstGeom prst="line">
              <a:avLst/>
            </a:prstGeom>
            <a:ln w="19050">
              <a:solidFill>
                <a:schemeClr val="bg1">
                  <a:lumMod val="50000"/>
                </a:schemeClr>
              </a:solidFill>
              <a:prstDash val="sysDash"/>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00987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Hồi quy Ridge</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B32FBCDC-2C13-44BD-9F3D-D320021A9AFF}"/>
              </a:ext>
            </a:extLst>
          </p:cNvPr>
          <p:cNvSpPr/>
          <p:nvPr/>
        </p:nvSpPr>
        <p:spPr>
          <a:xfrm>
            <a:off x="671261" y="1700808"/>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Mô hình Hồi quy Ridge là một kỹ thuật để giới hạn L2norm của w, là vectơ hệ số hồi quy. Một constraint được thêm vào để giảm thiểu tổng bình phương trọng số trong hàm chi phí của hồi quy tuyến tính. Nếu mô hình hồi quy tuyến tính như sau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3E0A8BF8-7581-496C-8B8B-57D4D005DAC5}"/>
                  </a:ext>
                </a:extLst>
              </p:cNvPr>
              <p:cNvSpPr/>
              <p:nvPr/>
            </p:nvSpPr>
            <p:spPr>
              <a:xfrm>
                <a:off x="1937143" y="2450788"/>
                <a:ext cx="6028537" cy="12662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14:m>
                  <m:oMath xmlns:m="http://schemas.openxmlformats.org/officeDocument/2006/math">
                    <m:acc>
                      <m:accPr>
                        <m:chr m:val="̂"/>
                        <m:ctrlPr>
                          <a:rPr lang="en-US" altLang="ko-KR" sz="1600" i="1" smtClean="0">
                            <a:solidFill>
                              <a:schemeClr val="tx1">
                                <a:lumMod val="85000"/>
                                <a:lumOff val="15000"/>
                              </a:schemeClr>
                            </a:solidFill>
                            <a:latin typeface="Cambria Math" panose="02040503050406030204" pitchFamily="18" charset="0"/>
                          </a:rPr>
                        </m:ctrlPr>
                      </m:accPr>
                      <m:e>
                        <m:r>
                          <a:rPr lang="en-US" altLang="ko-KR" sz="1600" i="1" smtClean="0">
                            <a:solidFill>
                              <a:schemeClr val="tx1">
                                <a:lumMod val="85000"/>
                                <a:lumOff val="15000"/>
                              </a:schemeClr>
                            </a:solidFill>
                            <a:latin typeface="Cambria Math" panose="02040503050406030204" pitchFamily="18" charset="0"/>
                          </a:rPr>
                          <m:t>𝑦</m:t>
                        </m:r>
                      </m:e>
                    </m:acc>
                    <m:r>
                      <a:rPr lang="en-US" altLang="ko-KR" sz="1600" i="1" smtClean="0">
                        <a:solidFill>
                          <a:schemeClr val="tx1">
                            <a:lumMod val="85000"/>
                            <a:lumOff val="15000"/>
                          </a:schemeClr>
                        </a:solidFill>
                        <a:latin typeface="Cambria Math" panose="02040503050406030204" pitchFamily="18" charset="0"/>
                      </a:rPr>
                      <m:t>=</m:t>
                    </m:r>
                    <m:sSub>
                      <m:sSubPr>
                        <m:ctrlPr>
                          <a:rPr lang="en-US" altLang="ko-KR" sz="1600" i="1" smtClean="0">
                            <a:solidFill>
                              <a:schemeClr val="tx1">
                                <a:lumMod val="85000"/>
                                <a:lumOff val="15000"/>
                              </a:schemeClr>
                            </a:solidFill>
                            <a:latin typeface="Cambria Math" panose="02040503050406030204" pitchFamily="18" charset="0"/>
                          </a:rPr>
                        </m:ctrlPr>
                      </m:sSubPr>
                      <m:e>
                        <m:r>
                          <a:rPr lang="en-US" altLang="ko-KR" sz="1600" i="1" smtClean="0">
                            <a:solidFill>
                              <a:schemeClr val="tx1">
                                <a:lumMod val="85000"/>
                                <a:lumOff val="15000"/>
                              </a:schemeClr>
                            </a:solidFill>
                            <a:latin typeface="Cambria Math" panose="02040503050406030204" pitchFamily="18" charset="0"/>
                          </a:rPr>
                          <m:t>𝑤</m:t>
                        </m:r>
                      </m:e>
                      <m:sub>
                        <m:r>
                          <a:rPr lang="en-US" altLang="ko-KR" sz="1600" i="1" smtClean="0">
                            <a:solidFill>
                              <a:schemeClr val="tx1">
                                <a:lumMod val="85000"/>
                                <a:lumOff val="15000"/>
                              </a:schemeClr>
                            </a:solidFill>
                            <a:latin typeface="Cambria Math" panose="02040503050406030204" pitchFamily="18" charset="0"/>
                          </a:rPr>
                          <m:t>0</m:t>
                        </m:r>
                      </m:sub>
                    </m:sSub>
                    <m:r>
                      <a:rPr lang="en-US" altLang="ko-KR" sz="1600" i="1" smtClean="0">
                        <a:solidFill>
                          <a:schemeClr val="tx1">
                            <a:lumMod val="85000"/>
                            <a:lumOff val="15000"/>
                          </a:schemeClr>
                        </a:solidFill>
                        <a:latin typeface="Cambria Math" panose="02040503050406030204" pitchFamily="18" charset="0"/>
                      </a:rPr>
                      <m:t>+</m:t>
                    </m:r>
                    <m:sSub>
                      <m:sSubPr>
                        <m:ctrlPr>
                          <a:rPr lang="en-US" altLang="ko-KR" sz="1600" i="1" smtClean="0">
                            <a:solidFill>
                              <a:schemeClr val="tx1">
                                <a:lumMod val="85000"/>
                                <a:lumOff val="15000"/>
                              </a:schemeClr>
                            </a:solidFill>
                            <a:latin typeface="Cambria Math" panose="02040503050406030204" pitchFamily="18" charset="0"/>
                          </a:rPr>
                        </m:ctrlPr>
                      </m:sSubPr>
                      <m:e>
                        <m:r>
                          <a:rPr lang="en-US" altLang="ko-KR" sz="1600" i="1" smtClean="0">
                            <a:solidFill>
                              <a:schemeClr val="tx1">
                                <a:lumMod val="85000"/>
                                <a:lumOff val="15000"/>
                              </a:schemeClr>
                            </a:solidFill>
                            <a:latin typeface="Cambria Math" panose="02040503050406030204" pitchFamily="18" charset="0"/>
                          </a:rPr>
                          <m:t>𝑤</m:t>
                        </m:r>
                      </m:e>
                      <m:sub>
                        <m:r>
                          <a:rPr lang="en-US" altLang="ko-KR" sz="1600" i="1" smtClean="0">
                            <a:solidFill>
                              <a:schemeClr val="tx1">
                                <a:lumMod val="85000"/>
                                <a:lumOff val="15000"/>
                              </a:schemeClr>
                            </a:solidFill>
                            <a:latin typeface="Cambria Math" panose="02040503050406030204" pitchFamily="18" charset="0"/>
                          </a:rPr>
                          <m:t>1</m:t>
                        </m:r>
                      </m:sub>
                    </m:sSub>
                    <m:sSub>
                      <m:sSubPr>
                        <m:ctrlPr>
                          <a:rPr lang="en-US" altLang="ko-KR" sz="1600" i="1" smtClean="0">
                            <a:solidFill>
                              <a:schemeClr val="tx1">
                                <a:lumMod val="85000"/>
                                <a:lumOff val="15000"/>
                              </a:schemeClr>
                            </a:solidFill>
                            <a:latin typeface="Cambria Math" panose="02040503050406030204" pitchFamily="18" charset="0"/>
                          </a:rPr>
                        </m:ctrlPr>
                      </m:sSubPr>
                      <m:e>
                        <m:r>
                          <a:rPr lang="en-US" altLang="ko-KR" sz="1600" i="1" smtClean="0">
                            <a:solidFill>
                              <a:schemeClr val="tx1">
                                <a:lumMod val="85000"/>
                                <a:lumOff val="15000"/>
                              </a:schemeClr>
                            </a:solidFill>
                            <a:latin typeface="Cambria Math" panose="02040503050406030204" pitchFamily="18" charset="0"/>
                          </a:rPr>
                          <m:t>𝑥</m:t>
                        </m:r>
                      </m:e>
                      <m:sub>
                        <m:r>
                          <a:rPr lang="en-US" altLang="ko-KR" sz="1600" i="1" smtClean="0">
                            <a:solidFill>
                              <a:schemeClr val="tx1">
                                <a:lumMod val="85000"/>
                                <a:lumOff val="15000"/>
                              </a:schemeClr>
                            </a:solidFill>
                            <a:latin typeface="Cambria Math" panose="02040503050406030204" pitchFamily="18" charset="0"/>
                          </a:rPr>
                          <m:t>1</m:t>
                        </m:r>
                      </m:sub>
                    </m:sSub>
                    <m:r>
                      <a:rPr lang="en-US" altLang="ko-KR" sz="1600" i="1" smtClean="0">
                        <a:solidFill>
                          <a:schemeClr val="tx1">
                            <a:lumMod val="85000"/>
                            <a:lumOff val="15000"/>
                          </a:schemeClr>
                        </a:solidFill>
                        <a:latin typeface="Cambria Math" panose="02040503050406030204" pitchFamily="18" charset="0"/>
                      </a:rPr>
                      <m:t>+</m:t>
                    </m:r>
                    <m:sSub>
                      <m:sSubPr>
                        <m:ctrlPr>
                          <a:rPr lang="en-US" altLang="ko-KR" sz="1600" i="1" smtClean="0">
                            <a:solidFill>
                              <a:schemeClr val="tx1">
                                <a:lumMod val="85000"/>
                                <a:lumOff val="15000"/>
                              </a:schemeClr>
                            </a:solidFill>
                            <a:latin typeface="Cambria Math" panose="02040503050406030204" pitchFamily="18" charset="0"/>
                          </a:rPr>
                        </m:ctrlPr>
                      </m:sSubPr>
                      <m:e>
                        <m:r>
                          <a:rPr lang="en-US" altLang="ko-KR" sz="1600" i="1" smtClean="0">
                            <a:solidFill>
                              <a:schemeClr val="tx1">
                                <a:lumMod val="85000"/>
                                <a:lumOff val="15000"/>
                              </a:schemeClr>
                            </a:solidFill>
                            <a:latin typeface="Cambria Math" panose="02040503050406030204" pitchFamily="18" charset="0"/>
                          </a:rPr>
                          <m:t>𝑤</m:t>
                        </m:r>
                      </m:e>
                      <m:sub>
                        <m:r>
                          <a:rPr lang="en-US" altLang="ko-KR" sz="1600" i="1" smtClean="0">
                            <a:solidFill>
                              <a:schemeClr val="tx1">
                                <a:lumMod val="85000"/>
                                <a:lumOff val="15000"/>
                              </a:schemeClr>
                            </a:solidFill>
                            <a:latin typeface="Cambria Math" panose="02040503050406030204" pitchFamily="18" charset="0"/>
                          </a:rPr>
                          <m:t>2</m:t>
                        </m:r>
                      </m:sub>
                    </m:sSub>
                    <m:sSub>
                      <m:sSubPr>
                        <m:ctrlPr>
                          <a:rPr lang="en-US" altLang="ko-KR" sz="1600" i="1" smtClean="0">
                            <a:solidFill>
                              <a:schemeClr val="tx1">
                                <a:lumMod val="85000"/>
                                <a:lumOff val="15000"/>
                              </a:schemeClr>
                            </a:solidFill>
                            <a:latin typeface="Cambria Math" panose="02040503050406030204" pitchFamily="18" charset="0"/>
                          </a:rPr>
                        </m:ctrlPr>
                      </m:sSubPr>
                      <m:e>
                        <m:r>
                          <a:rPr lang="en-US" altLang="ko-KR" sz="1600" i="1" smtClean="0">
                            <a:solidFill>
                              <a:schemeClr val="tx1">
                                <a:lumMod val="85000"/>
                                <a:lumOff val="15000"/>
                              </a:schemeClr>
                            </a:solidFill>
                            <a:latin typeface="Cambria Math" panose="02040503050406030204" pitchFamily="18" charset="0"/>
                          </a:rPr>
                          <m:t>𝑥</m:t>
                        </m:r>
                      </m:e>
                      <m:sub>
                        <m:r>
                          <a:rPr lang="en-US" altLang="ko-KR" sz="1600" i="1" smtClean="0">
                            <a:solidFill>
                              <a:schemeClr val="tx1">
                                <a:lumMod val="85000"/>
                                <a:lumOff val="15000"/>
                              </a:schemeClr>
                            </a:solidFill>
                            <a:latin typeface="Cambria Math" panose="02040503050406030204" pitchFamily="18" charset="0"/>
                          </a:rPr>
                          <m:t>2</m:t>
                        </m:r>
                      </m:sub>
                    </m:sSub>
                    <m:r>
                      <a:rPr lang="en-US" altLang="ko-KR" sz="1600" i="1" smtClean="0">
                        <a:solidFill>
                          <a:schemeClr val="tx1">
                            <a:lumMod val="85000"/>
                            <a:lumOff val="15000"/>
                          </a:schemeClr>
                        </a:solidFill>
                        <a:latin typeface="Cambria Math" panose="02040503050406030204" pitchFamily="18" charset="0"/>
                      </a:rPr>
                      <m:t>+…+</m:t>
                    </m:r>
                    <m:sSub>
                      <m:sSubPr>
                        <m:ctrlPr>
                          <a:rPr lang="en-US" altLang="ko-KR" sz="1600" i="1" smtClean="0">
                            <a:solidFill>
                              <a:schemeClr val="tx1">
                                <a:lumMod val="85000"/>
                                <a:lumOff val="15000"/>
                              </a:schemeClr>
                            </a:solidFill>
                            <a:latin typeface="Cambria Math" panose="02040503050406030204" pitchFamily="18" charset="0"/>
                          </a:rPr>
                        </m:ctrlPr>
                      </m:sSubPr>
                      <m:e>
                        <m:r>
                          <a:rPr lang="en-US" altLang="ko-KR" sz="1600" i="1" smtClean="0">
                            <a:solidFill>
                              <a:schemeClr val="tx1">
                                <a:lumMod val="85000"/>
                                <a:lumOff val="15000"/>
                              </a:schemeClr>
                            </a:solidFill>
                            <a:latin typeface="Cambria Math" panose="02040503050406030204" pitchFamily="18" charset="0"/>
                          </a:rPr>
                          <m:t>𝑤</m:t>
                        </m:r>
                      </m:e>
                      <m:sub>
                        <m:r>
                          <a:rPr lang="en-US" altLang="ko-KR" sz="1600" i="1" smtClean="0">
                            <a:solidFill>
                              <a:schemeClr val="tx1">
                                <a:lumMod val="85000"/>
                                <a:lumOff val="15000"/>
                              </a:schemeClr>
                            </a:solidFill>
                            <a:latin typeface="Cambria Math" panose="02040503050406030204" pitchFamily="18" charset="0"/>
                          </a:rPr>
                          <m:t>𝑛</m:t>
                        </m:r>
                      </m:sub>
                    </m:sSub>
                    <m:sSub>
                      <m:sSubPr>
                        <m:ctrlPr>
                          <a:rPr lang="en-US" altLang="ko-KR" sz="1600" i="1" smtClean="0">
                            <a:solidFill>
                              <a:schemeClr val="tx1">
                                <a:lumMod val="85000"/>
                                <a:lumOff val="15000"/>
                              </a:schemeClr>
                            </a:solidFill>
                            <a:latin typeface="Cambria Math" panose="02040503050406030204" pitchFamily="18" charset="0"/>
                          </a:rPr>
                        </m:ctrlPr>
                      </m:sSubPr>
                      <m:e>
                        <m:r>
                          <a:rPr lang="en-US" altLang="ko-KR" sz="1600" i="1" smtClean="0">
                            <a:solidFill>
                              <a:schemeClr val="tx1">
                                <a:lumMod val="85000"/>
                                <a:lumOff val="15000"/>
                              </a:schemeClr>
                            </a:solidFill>
                            <a:latin typeface="Cambria Math" panose="02040503050406030204" pitchFamily="18" charset="0"/>
                          </a:rPr>
                          <m:t>𝑥</m:t>
                        </m:r>
                      </m:e>
                      <m:sub>
                        <m:r>
                          <a:rPr lang="en-US" altLang="ko-KR" sz="1600" i="1" smtClean="0">
                            <a:solidFill>
                              <a:schemeClr val="tx1">
                                <a:lumMod val="85000"/>
                                <a:lumOff val="15000"/>
                              </a:schemeClr>
                            </a:solidFill>
                            <a:latin typeface="Cambria Math" panose="02040503050406030204" pitchFamily="18" charset="0"/>
                          </a:rPr>
                          <m:t>𝑛</m:t>
                        </m:r>
                      </m:sub>
                    </m:sSub>
                    <m:r>
                      <a:rPr lang="en-US" altLang="ko-KR" sz="1600" i="1" smtClean="0">
                        <a:solidFill>
                          <a:schemeClr val="tx1">
                            <a:lumMod val="85000"/>
                            <a:lumOff val="15000"/>
                          </a:schemeClr>
                        </a:solidFill>
                        <a:latin typeface="Cambria Math" panose="02040503050406030204" pitchFamily="18" charset="0"/>
                      </a:rPr>
                      <m:t>=</m:t>
                    </m:r>
                    <m:r>
                      <a:rPr lang="en-US" altLang="ko-KR" sz="1600" i="1" smtClean="0">
                        <a:solidFill>
                          <a:schemeClr val="tx1">
                            <a:lumMod val="85000"/>
                            <a:lumOff val="15000"/>
                          </a:schemeClr>
                        </a:solidFill>
                        <a:latin typeface="Cambria Math" panose="02040503050406030204" pitchFamily="18" charset="0"/>
                      </a:rPr>
                      <m:t>𝑋𝑤</m:t>
                    </m:r>
                  </m:oMath>
                </a14:m>
                <a:r>
                  <a:rPr lang="en-US" altLang="ko-KR" sz="1600" dirty="0">
                    <a:solidFill>
                      <a:schemeClr val="tx1">
                        <a:lumMod val="85000"/>
                        <a:lumOff val="15000"/>
                      </a:schemeClr>
                    </a:solidFill>
                    <a:latin typeface="Cambria Math" panose="02040503050406030204" pitchFamily="18" charset="0"/>
                  </a:rPr>
                  <a:t>     ( </a:t>
                </a:r>
                <a14:m>
                  <m:oMath xmlns:m="http://schemas.openxmlformats.org/officeDocument/2006/math">
                    <m:r>
                      <m:rPr>
                        <m:sty m:val="p"/>
                      </m:rPr>
                      <a:rPr lang="el-GR" altLang="ko-KR" sz="1600" i="1" dirty="0" smtClean="0">
                        <a:solidFill>
                          <a:schemeClr val="tx1">
                            <a:lumMod val="85000"/>
                            <a:lumOff val="15000"/>
                          </a:schemeClr>
                        </a:solidFill>
                        <a:latin typeface="Cambria Math" panose="02040503050406030204" pitchFamily="18" charset="0"/>
                        <a:ea typeface="Cambria Math" panose="02040503050406030204" pitchFamily="18" charset="0"/>
                      </a:rPr>
                      <m:t>Χ</m:t>
                    </m:r>
                    <m:r>
                      <a:rPr lang="en-US" altLang="ko-KR" sz="1600" b="0" i="1" dirty="0" smtClean="0">
                        <a:solidFill>
                          <a:schemeClr val="tx1">
                            <a:lumMod val="85000"/>
                            <a:lumOff val="15000"/>
                          </a:schemeClr>
                        </a:solidFill>
                        <a:latin typeface="Cambria Math" panose="02040503050406030204" pitchFamily="18" charset="0"/>
                        <a:ea typeface="Cambria Math" panose="02040503050406030204" pitchFamily="18" charset="0"/>
                      </a:rPr>
                      <m:t>=</m:t>
                    </m:r>
                    <m:d>
                      <m:dPr>
                        <m:begChr m:val="["/>
                        <m:endChr m:val="]"/>
                        <m:ctrlPr>
                          <a:rPr lang="en-US" altLang="ko-KR" sz="1600" b="0" i="1" dirty="0" smtClean="0">
                            <a:solidFill>
                              <a:schemeClr val="tx1">
                                <a:lumMod val="85000"/>
                                <a:lumOff val="15000"/>
                              </a:schemeClr>
                            </a:solidFill>
                            <a:latin typeface="Cambria Math" panose="02040503050406030204" pitchFamily="18" charset="0"/>
                            <a:ea typeface="Cambria Math" panose="02040503050406030204" pitchFamily="18" charset="0"/>
                          </a:rPr>
                        </m:ctrlPr>
                      </m:dPr>
                      <m:e>
                        <m:eqArr>
                          <m:eqArrPr>
                            <m:ctrlPr>
                              <a:rPr lang="en-US" altLang="ko-KR" sz="1600" i="1" dirty="0">
                                <a:solidFill>
                                  <a:schemeClr val="tx1">
                                    <a:lumMod val="85000"/>
                                    <a:lumOff val="15000"/>
                                  </a:schemeClr>
                                </a:solidFill>
                                <a:latin typeface="Cambria Math" panose="02040503050406030204" pitchFamily="18" charset="0"/>
                                <a:ea typeface="Cambria Math" panose="02040503050406030204" pitchFamily="18" charset="0"/>
                              </a:rPr>
                            </m:ctrlPr>
                          </m:eqArrPr>
                          <m:e>
                            <m:r>
                              <a:rPr lang="en-US" altLang="ko-KR" sz="1600" i="1" dirty="0">
                                <a:solidFill>
                                  <a:schemeClr val="tx1">
                                    <a:lumMod val="85000"/>
                                    <a:lumOff val="15000"/>
                                  </a:schemeClr>
                                </a:solidFill>
                                <a:latin typeface="Cambria Math" panose="02040503050406030204" pitchFamily="18" charset="0"/>
                                <a:ea typeface="Cambria Math" panose="02040503050406030204" pitchFamily="18" charset="0"/>
                              </a:rPr>
                              <m:t>1</m:t>
                            </m:r>
                          </m:e>
                          <m:e>
                            <m:sSub>
                              <m:sSubPr>
                                <m:ctrlPr>
                                  <a:rPr lang="en-US" altLang="ko-KR" sz="1600" i="1" dirty="0">
                                    <a:solidFill>
                                      <a:schemeClr val="tx1">
                                        <a:lumMod val="85000"/>
                                        <a:lumOff val="15000"/>
                                      </a:schemeClr>
                                    </a:solidFill>
                                    <a:latin typeface="Cambria Math" panose="02040503050406030204" pitchFamily="18" charset="0"/>
                                    <a:ea typeface="Cambria Math" panose="02040503050406030204" pitchFamily="18" charset="0"/>
                                  </a:rPr>
                                </m:ctrlPr>
                              </m:sSubPr>
                              <m:e>
                                <m:r>
                                  <a:rPr lang="en-US" altLang="ko-KR" sz="1600" i="1" dirty="0">
                                    <a:solidFill>
                                      <a:schemeClr val="tx1">
                                        <a:lumMod val="85000"/>
                                        <a:lumOff val="15000"/>
                                      </a:schemeClr>
                                    </a:solidFill>
                                    <a:latin typeface="Cambria Math" panose="02040503050406030204" pitchFamily="18" charset="0"/>
                                    <a:ea typeface="Cambria Math" panose="02040503050406030204" pitchFamily="18" charset="0"/>
                                  </a:rPr>
                                  <m:t>𝑥</m:t>
                                </m:r>
                              </m:e>
                              <m:sub>
                                <m:r>
                                  <a:rPr lang="en-US" altLang="ko-KR" sz="1600" i="1" dirty="0">
                                    <a:solidFill>
                                      <a:schemeClr val="tx1">
                                        <a:lumMod val="85000"/>
                                        <a:lumOff val="15000"/>
                                      </a:schemeClr>
                                    </a:solidFill>
                                    <a:latin typeface="Cambria Math" panose="02040503050406030204" pitchFamily="18" charset="0"/>
                                    <a:ea typeface="Cambria Math" panose="02040503050406030204" pitchFamily="18" charset="0"/>
                                  </a:rPr>
                                  <m:t>1</m:t>
                                </m:r>
                              </m:sub>
                            </m:sSub>
                          </m:e>
                          <m:e>
                            <m:sSub>
                              <m:sSubPr>
                                <m:ctrlPr>
                                  <a:rPr lang="en-US" altLang="ko-KR" sz="1600" i="1" dirty="0">
                                    <a:solidFill>
                                      <a:schemeClr val="tx1">
                                        <a:lumMod val="85000"/>
                                        <a:lumOff val="15000"/>
                                      </a:schemeClr>
                                    </a:solidFill>
                                    <a:latin typeface="Cambria Math" panose="02040503050406030204" pitchFamily="18" charset="0"/>
                                    <a:ea typeface="Cambria Math" panose="02040503050406030204" pitchFamily="18" charset="0"/>
                                  </a:rPr>
                                </m:ctrlPr>
                              </m:sSubPr>
                              <m:e>
                                <m:r>
                                  <a:rPr lang="en-US" altLang="ko-KR" sz="1600" i="1" dirty="0">
                                    <a:solidFill>
                                      <a:schemeClr val="tx1">
                                        <a:lumMod val="85000"/>
                                        <a:lumOff val="15000"/>
                                      </a:schemeClr>
                                    </a:solidFill>
                                    <a:latin typeface="Cambria Math" panose="02040503050406030204" pitchFamily="18" charset="0"/>
                                    <a:ea typeface="Cambria Math" panose="02040503050406030204" pitchFamily="18" charset="0"/>
                                  </a:rPr>
                                  <m:t>𝑥</m:t>
                                </m:r>
                              </m:e>
                              <m:sub>
                                <m:r>
                                  <a:rPr lang="en-US" altLang="ko-KR" sz="1600" i="1" dirty="0">
                                    <a:solidFill>
                                      <a:schemeClr val="tx1">
                                        <a:lumMod val="85000"/>
                                        <a:lumOff val="15000"/>
                                      </a:schemeClr>
                                    </a:solidFill>
                                    <a:latin typeface="Cambria Math" panose="02040503050406030204" pitchFamily="18" charset="0"/>
                                    <a:ea typeface="Cambria Math" panose="02040503050406030204" pitchFamily="18" charset="0"/>
                                  </a:rPr>
                                  <m:t>2</m:t>
                                </m:r>
                              </m:sub>
                            </m:sSub>
                          </m:e>
                          <m:e>
                            <m:r>
                              <a:rPr lang="en-US" altLang="ko-KR" sz="1600" i="1" dirty="0">
                                <a:solidFill>
                                  <a:schemeClr val="tx1">
                                    <a:lumMod val="85000"/>
                                    <a:lumOff val="15000"/>
                                  </a:schemeClr>
                                </a:solidFill>
                                <a:latin typeface="Cambria Math" panose="02040503050406030204" pitchFamily="18" charset="0"/>
                                <a:ea typeface="Cambria Math" panose="02040503050406030204" pitchFamily="18" charset="0"/>
                              </a:rPr>
                              <m:t>⋮</m:t>
                            </m:r>
                          </m:e>
                          <m:e>
                            <m:sSub>
                              <m:sSubPr>
                                <m:ctrlPr>
                                  <a:rPr lang="en-US" altLang="ko-KR" sz="1600" i="1" dirty="0">
                                    <a:solidFill>
                                      <a:schemeClr val="tx1">
                                        <a:lumMod val="85000"/>
                                        <a:lumOff val="15000"/>
                                      </a:schemeClr>
                                    </a:solidFill>
                                    <a:latin typeface="Cambria Math" panose="02040503050406030204" pitchFamily="18" charset="0"/>
                                    <a:ea typeface="Cambria Math" panose="02040503050406030204" pitchFamily="18" charset="0"/>
                                  </a:rPr>
                                </m:ctrlPr>
                              </m:sSubPr>
                              <m:e>
                                <m:r>
                                  <a:rPr lang="en-US" altLang="ko-KR" sz="1600" i="1" dirty="0">
                                    <a:solidFill>
                                      <a:schemeClr val="tx1">
                                        <a:lumMod val="85000"/>
                                        <a:lumOff val="15000"/>
                                      </a:schemeClr>
                                    </a:solidFill>
                                    <a:latin typeface="Cambria Math" panose="02040503050406030204" pitchFamily="18" charset="0"/>
                                    <a:ea typeface="Cambria Math" panose="02040503050406030204" pitchFamily="18" charset="0"/>
                                  </a:rPr>
                                  <m:t>𝑥</m:t>
                                </m:r>
                              </m:e>
                              <m:sub>
                                <m:r>
                                  <a:rPr lang="en-US" altLang="ko-KR" sz="1600" i="1" dirty="0">
                                    <a:solidFill>
                                      <a:schemeClr val="tx1">
                                        <a:lumMod val="85000"/>
                                        <a:lumOff val="15000"/>
                                      </a:schemeClr>
                                    </a:solidFill>
                                    <a:latin typeface="Cambria Math" panose="02040503050406030204" pitchFamily="18" charset="0"/>
                                    <a:ea typeface="Cambria Math" panose="02040503050406030204" pitchFamily="18" charset="0"/>
                                  </a:rPr>
                                  <m:t>𝑛</m:t>
                                </m:r>
                              </m:sub>
                            </m:sSub>
                          </m:e>
                        </m:eqArr>
                      </m:e>
                    </m:d>
                  </m:oMath>
                </a14:m>
                <a:r>
                  <a:rPr lang="en-US" altLang="ko-KR" sz="1600" dirty="0">
                    <a:solidFill>
                      <a:schemeClr val="tx1">
                        <a:lumMod val="85000"/>
                        <a:lumOff val="15000"/>
                      </a:schemeClr>
                    </a:solidFill>
                    <a:latin typeface="Cambria Math" panose="02040503050406030204" pitchFamily="18" charset="0"/>
                  </a:rPr>
                  <a:t>, w =</a:t>
                </a:r>
                <a:r>
                  <a:rPr lang="en-US" altLang="ko-KR" sz="1600" dirty="0">
                    <a:solidFill>
                      <a:schemeClr val="tx1">
                        <a:lumMod val="85000"/>
                        <a:lumOff val="15000"/>
                      </a:schemeClr>
                    </a:solidFill>
                    <a:ea typeface="Cambria Math" panose="02040503050406030204" pitchFamily="18" charset="0"/>
                  </a:rPr>
                  <a:t> </a:t>
                </a:r>
                <a14:m>
                  <m:oMath xmlns:m="http://schemas.openxmlformats.org/officeDocument/2006/math">
                    <m:d>
                      <m:dPr>
                        <m:begChr m:val="["/>
                        <m:endChr m:val="]"/>
                        <m:ctrlPr>
                          <a:rPr lang="en-US" altLang="ko-KR" sz="1600" i="1" dirty="0">
                            <a:solidFill>
                              <a:schemeClr val="tx1">
                                <a:lumMod val="85000"/>
                                <a:lumOff val="15000"/>
                              </a:schemeClr>
                            </a:solidFill>
                            <a:latin typeface="Cambria Math" panose="02040503050406030204" pitchFamily="18" charset="0"/>
                            <a:ea typeface="Cambria Math" panose="02040503050406030204" pitchFamily="18" charset="0"/>
                          </a:rPr>
                        </m:ctrlPr>
                      </m:dPr>
                      <m:e>
                        <m:eqArr>
                          <m:eqArrPr>
                            <m:ctrlPr>
                              <a:rPr lang="en-US" altLang="ko-KR" sz="1600" i="1" dirty="0">
                                <a:solidFill>
                                  <a:schemeClr val="tx1">
                                    <a:lumMod val="85000"/>
                                    <a:lumOff val="15000"/>
                                  </a:schemeClr>
                                </a:solidFill>
                                <a:latin typeface="Cambria Math" panose="02040503050406030204" pitchFamily="18" charset="0"/>
                                <a:ea typeface="Cambria Math" panose="02040503050406030204" pitchFamily="18" charset="0"/>
                              </a:rPr>
                            </m:ctrlPr>
                          </m:eqArrPr>
                          <m:e>
                            <m:sSub>
                              <m:sSubPr>
                                <m:ctrlPr>
                                  <a:rPr lang="en-US" altLang="ko-KR" sz="1600" i="1" dirty="0">
                                    <a:solidFill>
                                      <a:schemeClr val="tx1">
                                        <a:lumMod val="85000"/>
                                        <a:lumOff val="15000"/>
                                      </a:schemeClr>
                                    </a:solidFill>
                                    <a:latin typeface="Cambria Math" panose="02040503050406030204" pitchFamily="18" charset="0"/>
                                    <a:ea typeface="Cambria Math" panose="02040503050406030204" pitchFamily="18" charset="0"/>
                                  </a:rPr>
                                </m:ctrlPr>
                              </m:sSubPr>
                              <m:e>
                                <m:r>
                                  <a:rPr lang="en-US" altLang="ko-KR" sz="1600" i="1" dirty="0">
                                    <a:solidFill>
                                      <a:schemeClr val="tx1">
                                        <a:lumMod val="85000"/>
                                        <a:lumOff val="15000"/>
                                      </a:schemeClr>
                                    </a:solidFill>
                                    <a:latin typeface="Cambria Math" panose="02040503050406030204" pitchFamily="18" charset="0"/>
                                    <a:ea typeface="Cambria Math" panose="02040503050406030204" pitchFamily="18" charset="0"/>
                                  </a:rPr>
                                  <m:t>𝑤</m:t>
                                </m:r>
                              </m:e>
                              <m:sub>
                                <m:r>
                                  <a:rPr lang="en-US" altLang="ko-KR" sz="1600" i="1" dirty="0">
                                    <a:solidFill>
                                      <a:schemeClr val="tx1">
                                        <a:lumMod val="85000"/>
                                        <a:lumOff val="15000"/>
                                      </a:schemeClr>
                                    </a:solidFill>
                                    <a:latin typeface="Cambria Math" panose="02040503050406030204" pitchFamily="18" charset="0"/>
                                    <a:ea typeface="Cambria Math" panose="02040503050406030204" pitchFamily="18" charset="0"/>
                                  </a:rPr>
                                  <m:t>0</m:t>
                                </m:r>
                              </m:sub>
                            </m:sSub>
                          </m:e>
                          <m:e>
                            <m:sSub>
                              <m:sSubPr>
                                <m:ctrlPr>
                                  <a:rPr lang="en-US" altLang="ko-KR" sz="1600" i="1" dirty="0">
                                    <a:solidFill>
                                      <a:schemeClr val="tx1">
                                        <a:lumMod val="85000"/>
                                        <a:lumOff val="15000"/>
                                      </a:schemeClr>
                                    </a:solidFill>
                                    <a:latin typeface="Cambria Math" panose="02040503050406030204" pitchFamily="18" charset="0"/>
                                    <a:ea typeface="Cambria Math" panose="02040503050406030204" pitchFamily="18" charset="0"/>
                                  </a:rPr>
                                </m:ctrlPr>
                              </m:sSubPr>
                              <m:e>
                                <m:r>
                                  <a:rPr lang="en-US" altLang="ko-KR" sz="1600" i="1" dirty="0">
                                    <a:solidFill>
                                      <a:schemeClr val="tx1">
                                        <a:lumMod val="85000"/>
                                        <a:lumOff val="15000"/>
                                      </a:schemeClr>
                                    </a:solidFill>
                                    <a:latin typeface="Cambria Math" panose="02040503050406030204" pitchFamily="18" charset="0"/>
                                    <a:ea typeface="Cambria Math" panose="02040503050406030204" pitchFamily="18" charset="0"/>
                                  </a:rPr>
                                  <m:t>𝑤</m:t>
                                </m:r>
                              </m:e>
                              <m:sub>
                                <m:r>
                                  <a:rPr lang="en-US" altLang="ko-KR" sz="1600" i="1" dirty="0">
                                    <a:solidFill>
                                      <a:schemeClr val="tx1">
                                        <a:lumMod val="85000"/>
                                        <a:lumOff val="15000"/>
                                      </a:schemeClr>
                                    </a:solidFill>
                                    <a:latin typeface="Cambria Math" panose="02040503050406030204" pitchFamily="18" charset="0"/>
                                    <a:ea typeface="Cambria Math" panose="02040503050406030204" pitchFamily="18" charset="0"/>
                                  </a:rPr>
                                  <m:t>1</m:t>
                                </m:r>
                              </m:sub>
                            </m:sSub>
                          </m:e>
                          <m:e>
                            <m:sSub>
                              <m:sSubPr>
                                <m:ctrlPr>
                                  <a:rPr lang="en-US" altLang="ko-KR" sz="1600" i="1" dirty="0">
                                    <a:solidFill>
                                      <a:schemeClr val="tx1">
                                        <a:lumMod val="85000"/>
                                        <a:lumOff val="15000"/>
                                      </a:schemeClr>
                                    </a:solidFill>
                                    <a:latin typeface="Cambria Math" panose="02040503050406030204" pitchFamily="18" charset="0"/>
                                    <a:ea typeface="Cambria Math" panose="02040503050406030204" pitchFamily="18" charset="0"/>
                                  </a:rPr>
                                </m:ctrlPr>
                              </m:sSubPr>
                              <m:e>
                                <m:r>
                                  <a:rPr lang="en-US" altLang="ko-KR" sz="1600" i="1" dirty="0">
                                    <a:solidFill>
                                      <a:schemeClr val="tx1">
                                        <a:lumMod val="85000"/>
                                        <a:lumOff val="15000"/>
                                      </a:schemeClr>
                                    </a:solidFill>
                                    <a:latin typeface="Cambria Math" panose="02040503050406030204" pitchFamily="18" charset="0"/>
                                    <a:ea typeface="Cambria Math" panose="02040503050406030204" pitchFamily="18" charset="0"/>
                                  </a:rPr>
                                  <m:t>𝑤</m:t>
                                </m:r>
                              </m:e>
                              <m:sub>
                                <m:r>
                                  <a:rPr lang="en-US" altLang="ko-KR" sz="1600" i="1" dirty="0">
                                    <a:solidFill>
                                      <a:schemeClr val="tx1">
                                        <a:lumMod val="85000"/>
                                        <a:lumOff val="15000"/>
                                      </a:schemeClr>
                                    </a:solidFill>
                                    <a:latin typeface="Cambria Math" panose="02040503050406030204" pitchFamily="18" charset="0"/>
                                    <a:ea typeface="Cambria Math" panose="02040503050406030204" pitchFamily="18" charset="0"/>
                                  </a:rPr>
                                  <m:t>2</m:t>
                                </m:r>
                              </m:sub>
                            </m:sSub>
                          </m:e>
                          <m:e>
                            <m:r>
                              <a:rPr lang="en-US" altLang="ko-KR" sz="1600" i="1" dirty="0">
                                <a:solidFill>
                                  <a:schemeClr val="tx1">
                                    <a:lumMod val="85000"/>
                                    <a:lumOff val="15000"/>
                                  </a:schemeClr>
                                </a:solidFill>
                                <a:latin typeface="Cambria Math" panose="02040503050406030204" pitchFamily="18" charset="0"/>
                                <a:ea typeface="Cambria Math" panose="02040503050406030204" pitchFamily="18" charset="0"/>
                              </a:rPr>
                              <m:t>⋮</m:t>
                            </m:r>
                          </m:e>
                          <m:e>
                            <m:sSub>
                              <m:sSubPr>
                                <m:ctrlPr>
                                  <a:rPr lang="en-US" altLang="ko-KR" sz="1600" i="1" dirty="0">
                                    <a:solidFill>
                                      <a:schemeClr val="tx1">
                                        <a:lumMod val="85000"/>
                                        <a:lumOff val="15000"/>
                                      </a:schemeClr>
                                    </a:solidFill>
                                    <a:latin typeface="Cambria Math" panose="02040503050406030204" pitchFamily="18" charset="0"/>
                                    <a:ea typeface="Cambria Math" panose="02040503050406030204" pitchFamily="18" charset="0"/>
                                  </a:rPr>
                                </m:ctrlPr>
                              </m:sSubPr>
                              <m:e>
                                <m:r>
                                  <a:rPr lang="en-US" altLang="ko-KR" sz="1600" i="1" dirty="0">
                                    <a:solidFill>
                                      <a:schemeClr val="tx1">
                                        <a:lumMod val="85000"/>
                                        <a:lumOff val="15000"/>
                                      </a:schemeClr>
                                    </a:solidFill>
                                    <a:latin typeface="Cambria Math" panose="02040503050406030204" pitchFamily="18" charset="0"/>
                                    <a:ea typeface="Cambria Math" panose="02040503050406030204" pitchFamily="18" charset="0"/>
                                  </a:rPr>
                                  <m:t>𝑤</m:t>
                                </m:r>
                              </m:e>
                              <m:sub>
                                <m:r>
                                  <a:rPr lang="en-US" altLang="ko-KR" sz="1600" i="1" dirty="0">
                                    <a:solidFill>
                                      <a:schemeClr val="tx1">
                                        <a:lumMod val="85000"/>
                                        <a:lumOff val="15000"/>
                                      </a:schemeClr>
                                    </a:solidFill>
                                    <a:latin typeface="Cambria Math" panose="02040503050406030204" pitchFamily="18" charset="0"/>
                                    <a:ea typeface="Cambria Math" panose="02040503050406030204" pitchFamily="18" charset="0"/>
                                  </a:rPr>
                                  <m:t>𝑛</m:t>
                                </m:r>
                              </m:sub>
                            </m:sSub>
                          </m:e>
                        </m:eqArr>
                      </m:e>
                    </m:d>
                  </m:oMath>
                </a14:m>
                <a:r>
                  <a:rPr lang="en-US" altLang="ko-KR" sz="1600" dirty="0">
                    <a:solidFill>
                      <a:schemeClr val="tx1">
                        <a:lumMod val="85000"/>
                        <a:lumOff val="15000"/>
                      </a:schemeClr>
                    </a:solidFill>
                    <a:latin typeface="Cambria Math" panose="02040503050406030204" pitchFamily="18" charset="0"/>
                  </a:rPr>
                  <a:t> )</a:t>
                </a:r>
              </a:p>
            </p:txBody>
          </p:sp>
        </mc:Choice>
        <mc:Fallback xmlns="">
          <p:sp>
            <p:nvSpPr>
              <p:cNvPr id="35" name="직사각형 34">
                <a:extLst>
                  <a:ext uri="{FF2B5EF4-FFF2-40B4-BE49-F238E27FC236}">
                    <a16:creationId xmlns:a16="http://schemas.microsoft.com/office/drawing/2014/main" xmlns="" xmlns:a14="http://schemas.microsoft.com/office/drawing/2010/main" id="{3E0A8BF8-7581-496C-8B8B-57D4D005DAC5}"/>
                  </a:ext>
                </a:extLst>
              </p:cNvPr>
              <p:cNvSpPr>
                <a:spLocks noRot="1" noChangeAspect="1" noMove="1" noResize="1" noEditPoints="1" noAdjustHandles="1" noChangeArrowheads="1" noChangeShapeType="1" noTextEdit="1"/>
              </p:cNvSpPr>
              <p:nvPr/>
            </p:nvSpPr>
            <p:spPr>
              <a:xfrm>
                <a:off x="1937143" y="2450788"/>
                <a:ext cx="6028537" cy="1266244"/>
              </a:xfrm>
              <a:prstGeom prst="rect">
                <a:avLst/>
              </a:prstGeom>
              <a:blipFill rotWithShape="0">
                <a:blip r:embed="rId4"/>
                <a:stretch>
                  <a:fillRect/>
                </a:stretch>
              </a:blipFill>
              <a:ln>
                <a:noFill/>
              </a:ln>
            </p:spPr>
            <p:txBody>
              <a:bodyPr/>
              <a:lstStyle/>
              <a:p>
                <a:r>
                  <a:rPr lang="ko-KR" altLang="en-US">
                    <a:noFill/>
                  </a:rPr>
                  <a:t> </a:t>
                </a:r>
              </a:p>
            </p:txBody>
          </p:sp>
        </mc:Fallback>
      </mc:AlternateContent>
      <p:sp>
        <p:nvSpPr>
          <p:cNvPr id="37" name="직사각형 36">
            <a:extLst>
              <a:ext uri="{FF2B5EF4-FFF2-40B4-BE49-F238E27FC236}">
                <a16:creationId xmlns:a16="http://schemas.microsoft.com/office/drawing/2014/main" id="{F8F106FE-03E9-4052-AA18-50956AA8901F}"/>
              </a:ext>
            </a:extLst>
          </p:cNvPr>
          <p:cNvSpPr/>
          <p:nvPr/>
        </p:nvSpPr>
        <p:spPr>
          <a:xfrm>
            <a:off x="671261" y="3789040"/>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Sau đó, hàm chi phí của mô hình Hồi quy Ridge như sau. N là số lượng dữ liệu và M là số phần tử của vectơ hệ số hồi quy. Một ràng buộc được thêm vào SSE hiện có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(Sum of Squared Errors).</a:t>
            </a:r>
          </a:p>
        </p:txBody>
      </p:sp>
      <mc:AlternateContent xmlns:mc="http://schemas.openxmlformats.org/markup-compatibility/2006" xmlns:a14="http://schemas.microsoft.com/office/drawing/2010/main">
        <mc:Choice Requires="a14">
          <p:sp>
            <p:nvSpPr>
              <p:cNvPr id="39" name="직사각형 38">
                <a:extLst>
                  <a:ext uri="{FF2B5EF4-FFF2-40B4-BE49-F238E27FC236}">
                    <a16:creationId xmlns:a16="http://schemas.microsoft.com/office/drawing/2014/main" id="{41989AFA-1230-4153-879A-7829B538C014}"/>
                  </a:ext>
                </a:extLst>
              </p:cNvPr>
              <p:cNvSpPr/>
              <p:nvPr/>
            </p:nvSpPr>
            <p:spPr>
              <a:xfrm>
                <a:off x="2650127" y="4356174"/>
                <a:ext cx="4602570" cy="9810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14:m>
                  <m:oMathPara xmlns:m="http://schemas.openxmlformats.org/officeDocument/2006/math">
                    <m:oMathParaPr>
                      <m:jc m:val="center"/>
                    </m:oMathParaPr>
                    <m:oMath xmlns:m="http://schemas.openxmlformats.org/officeDocument/2006/math">
                      <m:sSup>
                        <m:sSupPr>
                          <m:ctrlPr>
                            <a:rPr lang="en-US" altLang="ko-KR" sz="1600" i="1" smtClean="0">
                              <a:solidFill>
                                <a:schemeClr val="tx1">
                                  <a:lumMod val="85000"/>
                                  <a:lumOff val="15000"/>
                                </a:schemeClr>
                              </a:solidFill>
                              <a:latin typeface="Cambria Math" panose="02040503050406030204" pitchFamily="18" charset="0"/>
                            </a:rPr>
                          </m:ctrlPr>
                        </m:sSupPr>
                        <m:e>
                          <m:acc>
                            <m:accPr>
                              <m:chr m:val="̂"/>
                              <m:ctrlPr>
                                <a:rPr lang="en-US" altLang="ko-KR" sz="1600" i="1" smtClean="0">
                                  <a:solidFill>
                                    <a:schemeClr val="tx1">
                                      <a:lumMod val="85000"/>
                                      <a:lumOff val="15000"/>
                                    </a:schemeClr>
                                  </a:solidFill>
                                  <a:latin typeface="Cambria Math" panose="02040503050406030204" pitchFamily="18" charset="0"/>
                                </a:rPr>
                              </m:ctrlPr>
                            </m:accPr>
                            <m:e>
                              <m:r>
                                <a:rPr lang="en-US" altLang="ko-KR" sz="1600" i="1" smtClean="0">
                                  <a:solidFill>
                                    <a:schemeClr val="tx1">
                                      <a:lumMod val="85000"/>
                                      <a:lumOff val="15000"/>
                                    </a:schemeClr>
                                  </a:solidFill>
                                  <a:latin typeface="Cambria Math" panose="02040503050406030204" pitchFamily="18" charset="0"/>
                                </a:rPr>
                                <m:t>𝑤</m:t>
                              </m:r>
                            </m:e>
                          </m:acc>
                        </m:e>
                        <m:sup>
                          <m:r>
                            <a:rPr lang="en-US" altLang="ko-KR" sz="1600" i="1" smtClean="0">
                              <a:solidFill>
                                <a:schemeClr val="tx1">
                                  <a:lumMod val="85000"/>
                                  <a:lumOff val="15000"/>
                                </a:schemeClr>
                              </a:solidFill>
                              <a:latin typeface="Cambria Math" panose="02040503050406030204" pitchFamily="18" charset="0"/>
                            </a:rPr>
                            <m:t>𝑟</m:t>
                          </m:r>
                          <m:r>
                            <a:rPr lang="en-US" altLang="ko-KR" sz="1600" i="1" smtClean="0">
                              <a:solidFill>
                                <a:schemeClr val="tx1">
                                  <a:lumMod val="85000"/>
                                  <a:lumOff val="15000"/>
                                </a:schemeClr>
                              </a:solidFill>
                              <a:latin typeface="Cambria Math" panose="02040503050406030204" pitchFamily="18" charset="0"/>
                            </a:rPr>
                            <m:t>ⅈ</m:t>
                          </m:r>
                          <m:r>
                            <a:rPr lang="en-US" altLang="ko-KR" sz="1600" i="1" smtClean="0">
                              <a:solidFill>
                                <a:schemeClr val="tx1">
                                  <a:lumMod val="85000"/>
                                  <a:lumOff val="15000"/>
                                </a:schemeClr>
                              </a:solidFill>
                              <a:latin typeface="Cambria Math" panose="02040503050406030204" pitchFamily="18" charset="0"/>
                            </a:rPr>
                            <m:t>𝑑𝑔</m:t>
                          </m:r>
                          <m:r>
                            <a:rPr lang="en-US" altLang="ko-KR" sz="1600" i="1" smtClean="0">
                              <a:solidFill>
                                <a:schemeClr val="tx1">
                                  <a:lumMod val="85000"/>
                                  <a:lumOff val="15000"/>
                                </a:schemeClr>
                              </a:solidFill>
                              <a:latin typeface="Cambria Math" panose="02040503050406030204" pitchFamily="18" charset="0"/>
                            </a:rPr>
                            <m:t>ⅇ</m:t>
                          </m:r>
                        </m:sup>
                      </m:sSup>
                      <m:r>
                        <a:rPr lang="en-US" altLang="ko-KR" sz="1600" i="1" smtClean="0">
                          <a:solidFill>
                            <a:schemeClr val="tx1">
                              <a:lumMod val="85000"/>
                              <a:lumOff val="15000"/>
                            </a:schemeClr>
                          </a:solidFill>
                          <a:latin typeface="Cambria Math" panose="02040503050406030204" pitchFamily="18" charset="0"/>
                        </a:rPr>
                        <m:t>=</m:t>
                      </m:r>
                      <m:sSub>
                        <m:sSubPr>
                          <m:ctrlPr>
                            <a:rPr lang="en-US" altLang="ko-KR" sz="1600" b="0" i="1" smtClean="0">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𝑎𝑟𝑔𝑚𝑖𝑛</m:t>
                          </m:r>
                        </m:e>
                        <m:sub>
                          <m:r>
                            <a:rPr lang="en-US" altLang="ko-KR" sz="1600" b="0" i="1" smtClean="0">
                              <a:solidFill>
                                <a:schemeClr val="tx1">
                                  <a:lumMod val="85000"/>
                                  <a:lumOff val="15000"/>
                                </a:schemeClr>
                              </a:solidFill>
                              <a:latin typeface="Cambria Math" panose="02040503050406030204" pitchFamily="18" charset="0"/>
                            </a:rPr>
                            <m:t>𝑤</m:t>
                          </m:r>
                        </m:sub>
                      </m:sSub>
                      <m:r>
                        <a:rPr lang="en-US" altLang="ko-KR" sz="1600" b="0" i="1" smtClean="0">
                          <a:solidFill>
                            <a:schemeClr val="tx1">
                              <a:lumMod val="85000"/>
                              <a:lumOff val="15000"/>
                            </a:schemeClr>
                          </a:solidFill>
                          <a:latin typeface="Cambria Math" panose="02040503050406030204" pitchFamily="18" charset="0"/>
                        </a:rPr>
                        <m:t> </m:t>
                      </m:r>
                      <m:d>
                        <m:dPr>
                          <m:begChr m:val="{"/>
                          <m:endChr m:val="}"/>
                          <m:ctrlPr>
                            <a:rPr lang="en-US" altLang="ko-KR" sz="1600" b="0" i="1" smtClean="0">
                              <a:solidFill>
                                <a:schemeClr val="tx1">
                                  <a:lumMod val="85000"/>
                                  <a:lumOff val="15000"/>
                                </a:schemeClr>
                              </a:solidFill>
                              <a:latin typeface="Cambria Math" panose="02040503050406030204" pitchFamily="18" charset="0"/>
                            </a:rPr>
                          </m:ctrlPr>
                        </m:dPr>
                        <m:e>
                          <m:nary>
                            <m:naryPr>
                              <m:chr m:val="∑"/>
                              <m:ctrlPr>
                                <a:rPr lang="en-US" altLang="ko-KR" sz="1600" i="1">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𝑖</m:t>
                              </m:r>
                              <m:r>
                                <a:rPr lang="en-US" altLang="ko-KR" sz="1600" i="1">
                                  <a:solidFill>
                                    <a:schemeClr val="tx1">
                                      <a:lumMod val="85000"/>
                                      <a:lumOff val="15000"/>
                                    </a:schemeClr>
                                  </a:solidFill>
                                  <a:latin typeface="Cambria Math" panose="02040503050406030204" pitchFamily="18" charset="0"/>
                                </a:rPr>
                                <m:t>=</m:t>
                              </m:r>
                              <m:r>
                                <m:rPr>
                                  <m:brk m:alnAt="23"/>
                                </m:rP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𝑁</m:t>
                              </m:r>
                            </m:sup>
                            <m:e>
                              <m:sSup>
                                <m:sSupPr>
                                  <m:ctrlPr>
                                    <a:rPr lang="en-US" altLang="ko-KR" sz="1600" i="1">
                                      <a:solidFill>
                                        <a:schemeClr val="tx1">
                                          <a:lumMod val="85000"/>
                                          <a:lumOff val="15000"/>
                                        </a:schemeClr>
                                      </a:solidFill>
                                      <a:latin typeface="Cambria Math" panose="02040503050406030204" pitchFamily="18" charset="0"/>
                                    </a:rPr>
                                  </m:ctrlPr>
                                </m:sSupPr>
                                <m:e>
                                  <m:r>
                                    <a:rPr lang="en-US" altLang="ko-KR" sz="1600" i="1">
                                      <a:solidFill>
                                        <a:schemeClr val="tx1">
                                          <a:lumMod val="85000"/>
                                          <a:lumOff val="15000"/>
                                        </a:schemeClr>
                                      </a:solidFill>
                                      <a:latin typeface="Cambria Math" panose="02040503050406030204" pitchFamily="18" charset="0"/>
                                    </a:rPr>
                                    <m:t>(</m:t>
                                  </m:r>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𝑦</m:t>
                                      </m:r>
                                    </m:e>
                                    <m:sub>
                                      <m:r>
                                        <a:rPr lang="en-US" altLang="ko-KR" sz="1600" i="1">
                                          <a:solidFill>
                                            <a:schemeClr val="tx1">
                                              <a:lumMod val="85000"/>
                                              <a:lumOff val="15000"/>
                                            </a:schemeClr>
                                          </a:solidFill>
                                          <a:latin typeface="Cambria Math" panose="02040503050406030204" pitchFamily="18" charset="0"/>
                                        </a:rPr>
                                        <m:t>𝑖</m:t>
                                      </m:r>
                                    </m:sub>
                                  </m:sSub>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𝑤𝑋</m:t>
                                  </m:r>
                                  <m:r>
                                    <a:rPr lang="en-US" altLang="ko-KR" sz="1600" i="1">
                                      <a:solidFill>
                                        <a:schemeClr val="tx1">
                                          <a:lumMod val="85000"/>
                                          <a:lumOff val="15000"/>
                                        </a:schemeClr>
                                      </a:solidFill>
                                      <a:latin typeface="Cambria Math" panose="02040503050406030204" pitchFamily="18" charset="0"/>
                                    </a:rPr>
                                    <m:t>)</m:t>
                                  </m:r>
                                </m:e>
                                <m:sup>
                                  <m:r>
                                    <a:rPr lang="en-US" altLang="ko-KR" sz="1600" i="1">
                                      <a:solidFill>
                                        <a:schemeClr val="tx1">
                                          <a:lumMod val="85000"/>
                                          <a:lumOff val="15000"/>
                                        </a:schemeClr>
                                      </a:solidFill>
                                      <a:latin typeface="Cambria Math" panose="02040503050406030204" pitchFamily="18" charset="0"/>
                                    </a:rPr>
                                    <m:t>2</m:t>
                                  </m:r>
                                </m:sup>
                              </m:sSup>
                            </m:e>
                          </m:nary>
                          <m:r>
                            <a:rPr lang="en-US" altLang="ko-KR" sz="1600" b="0" i="1" smtClean="0">
                              <a:solidFill>
                                <a:schemeClr val="tx1">
                                  <a:lumMod val="85000"/>
                                  <a:lumOff val="15000"/>
                                </a:schemeClr>
                              </a:solidFill>
                              <a:latin typeface="Cambria Math" panose="02040503050406030204" pitchFamily="18" charset="0"/>
                            </a:rPr>
                            <m:t>+</m:t>
                          </m:r>
                          <m:r>
                            <a:rPr lang="el-GR" altLang="ko-KR" sz="1600" i="1">
                              <a:solidFill>
                                <a:schemeClr val="tx1">
                                  <a:lumMod val="85000"/>
                                  <a:lumOff val="15000"/>
                                </a:schemeClr>
                              </a:solidFill>
                              <a:latin typeface="Cambria Math" panose="02040503050406030204" pitchFamily="18" charset="0"/>
                            </a:rPr>
                            <m:t>𝜆</m:t>
                          </m:r>
                          <m:nary>
                            <m:naryPr>
                              <m:chr m:val="∑"/>
                              <m:ctrlPr>
                                <a:rPr lang="en-US" altLang="ko-KR" sz="1600" i="1">
                                  <a:solidFill>
                                    <a:schemeClr val="tx1">
                                      <a:lumMod val="85000"/>
                                      <a:lumOff val="15000"/>
                                    </a:schemeClr>
                                  </a:solidFill>
                                  <a:latin typeface="Cambria Math" panose="02040503050406030204" pitchFamily="18" charset="0"/>
                                </a:rPr>
                              </m:ctrlPr>
                            </m:naryPr>
                            <m:sub>
                              <m:r>
                                <a:rPr lang="en-US" altLang="ko-KR" sz="1600" b="0" i="1" smtClean="0">
                                  <a:solidFill>
                                    <a:schemeClr val="tx1">
                                      <a:lumMod val="85000"/>
                                      <a:lumOff val="15000"/>
                                    </a:schemeClr>
                                  </a:solidFill>
                                  <a:latin typeface="Cambria Math" panose="02040503050406030204" pitchFamily="18" charset="0"/>
                                </a:rPr>
                                <m:t>𝑗</m:t>
                              </m:r>
                              <m:r>
                                <a:rPr lang="en-US" altLang="ko-KR" sz="1600" i="1">
                                  <a:solidFill>
                                    <a:schemeClr val="tx1">
                                      <a:lumMod val="85000"/>
                                      <a:lumOff val="15000"/>
                                    </a:schemeClr>
                                  </a:solidFill>
                                  <a:latin typeface="Cambria Math" panose="02040503050406030204" pitchFamily="18" charset="0"/>
                                </a:rPr>
                                <m:t>=</m:t>
                              </m:r>
                              <m:r>
                                <m:rPr>
                                  <m:brk m:alnAt="23"/>
                                </m:rPr>
                                <a:rPr lang="en-US" altLang="ko-KR" sz="1600" i="1">
                                  <a:solidFill>
                                    <a:schemeClr val="tx1">
                                      <a:lumMod val="85000"/>
                                      <a:lumOff val="15000"/>
                                    </a:schemeClr>
                                  </a:solidFill>
                                  <a:latin typeface="Cambria Math" panose="02040503050406030204" pitchFamily="18" charset="0"/>
                                </a:rPr>
                                <m:t>1</m:t>
                              </m:r>
                            </m:sub>
                            <m:sup>
                              <m:r>
                                <a:rPr lang="en-US" altLang="ko-KR" sz="1600" b="0" i="1" smtClean="0">
                                  <a:solidFill>
                                    <a:schemeClr val="tx1">
                                      <a:lumMod val="85000"/>
                                      <a:lumOff val="15000"/>
                                    </a:schemeClr>
                                  </a:solidFill>
                                  <a:latin typeface="Cambria Math" panose="02040503050406030204" pitchFamily="18" charset="0"/>
                                </a:rPr>
                                <m:t>𝑀</m:t>
                              </m:r>
                            </m:sup>
                            <m:e>
                              <m:sSubSup>
                                <m:sSubSupPr>
                                  <m:ctrlPr>
                                    <a:rPr lang="en-US" altLang="ko-KR" sz="1600" i="1" smtClean="0">
                                      <a:solidFill>
                                        <a:schemeClr val="tx1">
                                          <a:lumMod val="85000"/>
                                          <a:lumOff val="15000"/>
                                        </a:schemeClr>
                                      </a:solidFill>
                                      <a:latin typeface="Cambria Math" panose="02040503050406030204" pitchFamily="18" charset="0"/>
                                    </a:rPr>
                                  </m:ctrlPr>
                                </m:sSubSupPr>
                                <m:e>
                                  <m:r>
                                    <a:rPr lang="en-US" altLang="ko-KR" sz="1600" b="0" i="1" smtClean="0">
                                      <a:solidFill>
                                        <a:schemeClr val="tx1">
                                          <a:lumMod val="85000"/>
                                          <a:lumOff val="15000"/>
                                        </a:schemeClr>
                                      </a:solidFill>
                                      <a:latin typeface="Cambria Math" panose="02040503050406030204" pitchFamily="18" charset="0"/>
                                    </a:rPr>
                                    <m:t>𝑤</m:t>
                                  </m:r>
                                </m:e>
                                <m:sub>
                                  <m:r>
                                    <a:rPr lang="en-US" altLang="ko-KR" sz="1600" b="0" i="1" smtClean="0">
                                      <a:solidFill>
                                        <a:schemeClr val="tx1">
                                          <a:lumMod val="85000"/>
                                          <a:lumOff val="15000"/>
                                        </a:schemeClr>
                                      </a:solidFill>
                                      <a:latin typeface="Cambria Math" panose="02040503050406030204" pitchFamily="18" charset="0"/>
                                    </a:rPr>
                                    <m:t>𝑗</m:t>
                                  </m:r>
                                </m:sub>
                                <m:sup>
                                  <m:r>
                                    <a:rPr lang="en-US" altLang="ko-KR" sz="1600" b="0" i="1" smtClean="0">
                                      <a:solidFill>
                                        <a:schemeClr val="tx1">
                                          <a:lumMod val="85000"/>
                                          <a:lumOff val="15000"/>
                                        </a:schemeClr>
                                      </a:solidFill>
                                      <a:latin typeface="Cambria Math" panose="02040503050406030204" pitchFamily="18" charset="0"/>
                                    </a:rPr>
                                    <m:t>2</m:t>
                                  </m:r>
                                </m:sup>
                              </m:sSubSup>
                            </m:e>
                          </m:nary>
                        </m:e>
                      </m:d>
                    </m:oMath>
                  </m:oMathPara>
                </a14:m>
                <a:endParaRPr lang="en-US" altLang="ko-KR" sz="1600" dirty="0">
                  <a:solidFill>
                    <a:schemeClr val="tx1">
                      <a:lumMod val="85000"/>
                      <a:lumOff val="15000"/>
                    </a:schemeClr>
                  </a:solidFill>
                  <a:latin typeface="Cambria Math" panose="02040503050406030204" pitchFamily="18" charset="0"/>
                </a:endParaRPr>
              </a:p>
            </p:txBody>
          </p:sp>
        </mc:Choice>
        <mc:Fallback xmlns="">
          <p:sp>
            <p:nvSpPr>
              <p:cNvPr id="39" name="직사각형 38">
                <a:extLst>
                  <a:ext uri="{FF2B5EF4-FFF2-40B4-BE49-F238E27FC236}">
                    <a16:creationId xmlns:a16="http://schemas.microsoft.com/office/drawing/2014/main" xmlns="" xmlns:a14="http://schemas.microsoft.com/office/drawing/2010/main" id="{41989AFA-1230-4153-879A-7829B538C014}"/>
                  </a:ext>
                </a:extLst>
              </p:cNvPr>
              <p:cNvSpPr>
                <a:spLocks noRot="1" noChangeAspect="1" noMove="1" noResize="1" noEditPoints="1" noAdjustHandles="1" noChangeArrowheads="1" noChangeShapeType="1" noTextEdit="1"/>
              </p:cNvSpPr>
              <p:nvPr/>
            </p:nvSpPr>
            <p:spPr>
              <a:xfrm>
                <a:off x="2650127" y="4356174"/>
                <a:ext cx="4602570" cy="981038"/>
              </a:xfrm>
              <a:prstGeom prst="rect">
                <a:avLst/>
              </a:prstGeom>
              <a:blipFill rotWithShape="0">
                <a:blip r:embed="rId5"/>
                <a:stretch>
                  <a:fillRect/>
                </a:stretch>
              </a:blipFill>
              <a:ln>
                <a:noFill/>
              </a:ln>
            </p:spPr>
            <p:txBody>
              <a:bodyPr/>
              <a:lstStyle/>
              <a:p>
                <a:r>
                  <a:rPr lang="ko-KR" altLang="en-US">
                    <a:noFill/>
                  </a:rPr>
                  <a:t> </a:t>
                </a:r>
              </a:p>
            </p:txBody>
          </p:sp>
        </mc:Fallback>
      </mc:AlternateContent>
      <p:sp>
        <p:nvSpPr>
          <p:cNvPr id="40" name="직사각형 39">
            <a:extLst>
              <a:ext uri="{FF2B5EF4-FFF2-40B4-BE49-F238E27FC236}">
                <a16:creationId xmlns:a16="http://schemas.microsoft.com/office/drawing/2014/main" id="{16A7D6A7-B939-4094-A818-7FC4590643BB}"/>
              </a:ext>
            </a:extLst>
          </p:cNvPr>
          <p:cNvSpPr/>
          <p:nvPr/>
        </p:nvSpPr>
        <p:spPr>
          <a:xfrm>
            <a:off x="671261" y="5409220"/>
            <a:ext cx="8632825" cy="94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kumimoji="1" lang="el-GR" altLang="ko-KR" sz="1300" dirty="0">
                <a:solidFill>
                  <a:prstClr val="black">
                    <a:lumMod val="85000"/>
                    <a:lumOff val="15000"/>
                  </a:prstClr>
                </a:solidFill>
                <a:latin typeface="SamsungOne 400" panose="020B0503030303020204" pitchFamily="34" charset="0"/>
                <a:ea typeface="SamsungOne 400" panose="020B0503030303020204" pitchFamily="34" charset="0"/>
              </a:rPr>
              <a:t>λ </a:t>
            </a:r>
            <a:r>
              <a:rPr kumimoji="1"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là một siêu tham số để điều chỉnh trọng số của SSE hiện có và thêm ràng buộc.</a:t>
            </a:r>
            <a:br>
              <a:rPr kumimoji="1"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kumimoji="1"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Khi </a:t>
            </a:r>
            <a:r>
              <a:rPr kumimoji="1" lang="el-GR" altLang="ko-KR" sz="1300" dirty="0">
                <a:solidFill>
                  <a:prstClr val="black">
                    <a:lumMod val="85000"/>
                    <a:lumOff val="15000"/>
                  </a:prstClr>
                </a:solidFill>
                <a:latin typeface="SamsungOne 400" panose="020B0503030303020204" pitchFamily="34" charset="0"/>
                <a:ea typeface="SamsungOne 400" panose="020B0503030303020204" pitchFamily="34" charset="0"/>
              </a:rPr>
              <a:t>λ </a:t>
            </a:r>
            <a:r>
              <a:rPr kumimoji="1"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lớn, việc chính quy hóa được áp dụng rất nhiều và các hệ số hồi quy trở nên thấp hơn. Khi </a:t>
            </a:r>
            <a:r>
              <a:rPr kumimoji="1" lang="el-GR" altLang="ko-KR" sz="1300" dirty="0">
                <a:solidFill>
                  <a:prstClr val="black">
                    <a:lumMod val="85000"/>
                    <a:lumOff val="15000"/>
                  </a:prstClr>
                </a:solidFill>
                <a:latin typeface="SamsungOne 400" panose="020B0503030303020204" pitchFamily="34" charset="0"/>
                <a:ea typeface="SamsungOne 400" panose="020B0503030303020204" pitchFamily="34" charset="0"/>
              </a:rPr>
              <a:t>λ </a:t>
            </a:r>
            <a:r>
              <a:rPr kumimoji="1"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trở nên nhỏ hơn, quá trình chính quy hóa trở nên yếu hơn. Khi </a:t>
            </a:r>
            <a:r>
              <a:rPr kumimoji="1" lang="el-GR" altLang="ko-KR" sz="1300" dirty="0">
                <a:solidFill>
                  <a:prstClr val="black">
                    <a:lumMod val="85000"/>
                    <a:lumOff val="15000"/>
                  </a:prstClr>
                </a:solidFill>
                <a:latin typeface="SamsungOne 400" panose="020B0503030303020204" pitchFamily="34" charset="0"/>
                <a:ea typeface="SamsungOne 400" panose="020B0503030303020204" pitchFamily="34" charset="0"/>
              </a:rPr>
              <a:t>λ </a:t>
            </a:r>
            <a:r>
              <a:rPr kumimoji="1"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bằng 0, mệnh đề ràng buộc cũng trở thành 0, giống như mô hình hồi quy tuyến tính chung</a:t>
            </a:r>
            <a:r>
              <a:rPr kumimoji="1"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spTree>
    <p:extLst>
      <p:ext uri="{BB962C8B-B14F-4D97-AF65-F5344CB8AC3E}">
        <p14:creationId xmlns:p14="http://schemas.microsoft.com/office/powerpoint/2010/main" val="24719531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Hồi quy Ridge</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B32FBCDC-2C13-44BD-9F3D-D320021A9AFF}"/>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Sau đây là một ví dụ về phương trình mô hình hồi quy tuyến tính đơn giản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3E0A8BF8-7581-496C-8B8B-57D4D005DAC5}"/>
                  </a:ext>
                </a:extLst>
              </p:cNvPr>
              <p:cNvSpPr/>
              <p:nvPr/>
            </p:nvSpPr>
            <p:spPr>
              <a:xfrm>
                <a:off x="1937144" y="2205038"/>
                <a:ext cx="5138504" cy="22114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a:spcAft>
                    <a:spcPts val="800"/>
                  </a:spcAft>
                  <a:buClr>
                    <a:srgbClr val="193EB0"/>
                  </a:buClr>
                </a:pPr>
                <a14:m>
                  <m:oMathPara xmlns:m="http://schemas.openxmlformats.org/officeDocument/2006/math">
                    <m:oMathParaPr>
                      <m:jc m:val="left"/>
                    </m:oMathParaPr>
                    <m:oMath xmlns:m="http://schemas.openxmlformats.org/officeDocument/2006/math">
                      <m:r>
                        <a:rPr lang="en-US" altLang="ko-KR" sz="1600" i="1" smtClean="0">
                          <a:solidFill>
                            <a:schemeClr val="tx1">
                              <a:lumMod val="85000"/>
                              <a:lumOff val="15000"/>
                            </a:schemeClr>
                          </a:solidFill>
                          <a:latin typeface="Cambria Math" panose="02040503050406030204" pitchFamily="18" charset="0"/>
                        </a:rPr>
                        <m:t>𝑆</m:t>
                      </m:r>
                      <m:r>
                        <a:rPr lang="en-US" altLang="ko-KR" sz="1600" b="0" i="1" smtClean="0">
                          <a:solidFill>
                            <a:schemeClr val="tx1">
                              <a:lumMod val="85000"/>
                              <a:lumOff val="15000"/>
                            </a:schemeClr>
                          </a:solidFill>
                          <a:latin typeface="Cambria Math" panose="02040503050406030204" pitchFamily="18" charset="0"/>
                        </a:rPr>
                        <m:t>𝑆𝐸</m:t>
                      </m:r>
                      <m:d>
                        <m:dPr>
                          <m:ctrlPr>
                            <a:rPr lang="en-US" altLang="ko-KR" sz="1600" b="0" i="1" smtClean="0">
                              <a:solidFill>
                                <a:schemeClr val="tx1">
                                  <a:lumMod val="85000"/>
                                  <a:lumOff val="15000"/>
                                </a:schemeClr>
                              </a:solidFill>
                              <a:latin typeface="Cambria Math" panose="02040503050406030204" pitchFamily="18" charset="0"/>
                            </a:rPr>
                          </m:ctrlPr>
                        </m:dPr>
                        <m:e>
                          <m:sSub>
                            <m:sSubPr>
                              <m:ctrlPr>
                                <a:rPr lang="en-US" altLang="ko-KR" sz="1600" b="0" i="1" smtClean="0">
                                  <a:solidFill>
                                    <a:schemeClr val="tx1">
                                      <a:lumMod val="85000"/>
                                      <a:lumOff val="15000"/>
                                    </a:schemeClr>
                                  </a:solidFill>
                                  <a:latin typeface="Cambria Math" panose="02040503050406030204" pitchFamily="18" charset="0"/>
                                </a:rPr>
                              </m:ctrlPr>
                            </m:sSubPr>
                            <m:e>
                              <m:r>
                                <a:rPr lang="en-US" altLang="ko-KR" sz="1600" b="0" i="1" smtClean="0">
                                  <a:solidFill>
                                    <a:schemeClr val="tx1">
                                      <a:lumMod val="85000"/>
                                      <a:lumOff val="15000"/>
                                    </a:schemeClr>
                                  </a:solidFill>
                                  <a:latin typeface="Cambria Math" panose="02040503050406030204" pitchFamily="18" charset="0"/>
                                </a:rPr>
                                <m:t>𝑤</m:t>
                              </m:r>
                            </m:e>
                            <m:sub>
                              <m:r>
                                <a:rPr lang="en-US" altLang="ko-KR" sz="1600" b="0" i="1" smtClean="0">
                                  <a:solidFill>
                                    <a:schemeClr val="tx1">
                                      <a:lumMod val="85000"/>
                                      <a:lumOff val="15000"/>
                                    </a:schemeClr>
                                  </a:solidFill>
                                  <a:latin typeface="Cambria Math" panose="02040503050406030204" pitchFamily="18" charset="0"/>
                                </a:rPr>
                                <m:t>1</m:t>
                              </m:r>
                            </m:sub>
                          </m:sSub>
                          <m:r>
                            <a:rPr lang="en-US" altLang="ko-KR" sz="1600" b="0" i="1" smtClean="0">
                              <a:solidFill>
                                <a:schemeClr val="tx1">
                                  <a:lumMod val="85000"/>
                                  <a:lumOff val="15000"/>
                                </a:schemeClr>
                              </a:solidFill>
                              <a:latin typeface="Cambria Math" panose="02040503050406030204" pitchFamily="18" charset="0"/>
                            </a:rPr>
                            <m:t>, </m:t>
                          </m:r>
                          <m:sSub>
                            <m:sSubPr>
                              <m:ctrlPr>
                                <a:rPr lang="en-US" altLang="ko-KR" sz="1600" b="0" i="1" smtClean="0">
                                  <a:solidFill>
                                    <a:schemeClr val="tx1">
                                      <a:lumMod val="85000"/>
                                      <a:lumOff val="15000"/>
                                    </a:schemeClr>
                                  </a:solidFill>
                                  <a:latin typeface="Cambria Math" panose="02040503050406030204" pitchFamily="18" charset="0"/>
                                </a:rPr>
                              </m:ctrlPr>
                            </m:sSubPr>
                            <m:e>
                              <m:r>
                                <a:rPr lang="en-US" altLang="ko-KR" sz="1600" b="0" i="1" smtClean="0">
                                  <a:solidFill>
                                    <a:schemeClr val="tx1">
                                      <a:lumMod val="85000"/>
                                      <a:lumOff val="15000"/>
                                    </a:schemeClr>
                                  </a:solidFill>
                                  <a:latin typeface="Cambria Math" panose="02040503050406030204" pitchFamily="18" charset="0"/>
                                </a:rPr>
                                <m:t>𝑤</m:t>
                              </m:r>
                            </m:e>
                            <m:sub>
                              <m:r>
                                <a:rPr lang="en-US" altLang="ko-KR" sz="1600" b="0" i="1" smtClean="0">
                                  <a:solidFill>
                                    <a:schemeClr val="tx1">
                                      <a:lumMod val="85000"/>
                                      <a:lumOff val="15000"/>
                                    </a:schemeClr>
                                  </a:solidFill>
                                  <a:latin typeface="Cambria Math" panose="02040503050406030204" pitchFamily="18" charset="0"/>
                                </a:rPr>
                                <m:t>2</m:t>
                              </m:r>
                            </m:sub>
                          </m:sSub>
                        </m:e>
                      </m:d>
                      <m:r>
                        <a:rPr lang="en-US" altLang="ko-KR" sz="1600" b="0" i="1" smtClean="0">
                          <a:solidFill>
                            <a:schemeClr val="tx1">
                              <a:lumMod val="85000"/>
                              <a:lumOff val="15000"/>
                            </a:schemeClr>
                          </a:solidFill>
                          <a:latin typeface="Cambria Math" panose="02040503050406030204" pitchFamily="18" charset="0"/>
                        </a:rPr>
                        <m:t>= </m:t>
                      </m:r>
                      <m:nary>
                        <m:naryPr>
                          <m:chr m:val="∑"/>
                          <m:ctrlPr>
                            <a:rPr lang="en-US" altLang="ko-KR" sz="1600" b="0" i="1" smtClean="0">
                              <a:solidFill>
                                <a:schemeClr val="tx1">
                                  <a:lumMod val="85000"/>
                                  <a:lumOff val="15000"/>
                                </a:schemeClr>
                              </a:solidFill>
                              <a:latin typeface="Cambria Math" panose="02040503050406030204" pitchFamily="18" charset="0"/>
                            </a:rPr>
                          </m:ctrlPr>
                        </m:naryPr>
                        <m:sub>
                          <m:r>
                            <a:rPr lang="en-US" altLang="ko-KR" sz="1600" b="0" i="1" smtClean="0">
                              <a:solidFill>
                                <a:schemeClr val="tx1">
                                  <a:lumMod val="85000"/>
                                  <a:lumOff val="15000"/>
                                </a:schemeClr>
                              </a:solidFill>
                              <a:latin typeface="Cambria Math" panose="02040503050406030204" pitchFamily="18" charset="0"/>
                            </a:rPr>
                            <m:t>𝑖</m:t>
                          </m:r>
                          <m:r>
                            <a:rPr lang="en-US" altLang="ko-KR" sz="1600" b="0" i="1" smtClean="0">
                              <a:solidFill>
                                <a:schemeClr val="tx1">
                                  <a:lumMod val="85000"/>
                                  <a:lumOff val="15000"/>
                                </a:schemeClr>
                              </a:solidFill>
                              <a:latin typeface="Cambria Math" panose="02040503050406030204" pitchFamily="18" charset="0"/>
                            </a:rPr>
                            <m:t>=1</m:t>
                          </m:r>
                        </m:sub>
                        <m:sup>
                          <m:r>
                            <a:rPr lang="en-US" altLang="ko-KR" sz="1600" b="0" i="1" smtClean="0">
                              <a:solidFill>
                                <a:schemeClr val="tx1">
                                  <a:lumMod val="85000"/>
                                  <a:lumOff val="15000"/>
                                </a:schemeClr>
                              </a:solidFill>
                              <a:latin typeface="Cambria Math" panose="02040503050406030204" pitchFamily="18" charset="0"/>
                            </a:rPr>
                            <m:t>𝑛</m:t>
                          </m:r>
                        </m:sup>
                        <m:e>
                          <m:sSup>
                            <m:sSupPr>
                              <m:ctrlPr>
                                <a:rPr lang="en-US" altLang="ko-KR" sz="1600" b="0" i="1" smtClean="0">
                                  <a:solidFill>
                                    <a:schemeClr val="tx1">
                                      <a:lumMod val="85000"/>
                                      <a:lumOff val="15000"/>
                                    </a:schemeClr>
                                  </a:solidFill>
                                  <a:latin typeface="Cambria Math" panose="02040503050406030204" pitchFamily="18" charset="0"/>
                                </a:rPr>
                              </m:ctrlPr>
                            </m:sSupPr>
                            <m:e>
                              <m:d>
                                <m:dPr>
                                  <m:begChr m:val="{"/>
                                  <m:endChr m:val="}"/>
                                  <m:ctrlPr>
                                    <a:rPr lang="en-US" altLang="ko-KR" sz="1600" b="0" i="1" smtClean="0">
                                      <a:solidFill>
                                        <a:schemeClr val="tx1">
                                          <a:lumMod val="85000"/>
                                          <a:lumOff val="15000"/>
                                        </a:schemeClr>
                                      </a:solidFill>
                                      <a:latin typeface="Cambria Math" panose="02040503050406030204" pitchFamily="18" charset="0"/>
                                    </a:rPr>
                                  </m:ctrlPr>
                                </m:dPr>
                                <m:e>
                                  <m:sSub>
                                    <m:sSubPr>
                                      <m:ctrlPr>
                                        <a:rPr lang="en-US" altLang="ko-KR" sz="1600" b="0" i="1" smtClean="0">
                                          <a:solidFill>
                                            <a:schemeClr val="tx1">
                                              <a:lumMod val="85000"/>
                                              <a:lumOff val="15000"/>
                                            </a:schemeClr>
                                          </a:solidFill>
                                          <a:latin typeface="Cambria Math" panose="02040503050406030204" pitchFamily="18" charset="0"/>
                                        </a:rPr>
                                      </m:ctrlPr>
                                    </m:sSubPr>
                                    <m:e>
                                      <m:r>
                                        <a:rPr lang="en-US" altLang="ko-KR" sz="1600" b="0" i="1" smtClean="0">
                                          <a:solidFill>
                                            <a:schemeClr val="tx1">
                                              <a:lumMod val="85000"/>
                                              <a:lumOff val="15000"/>
                                            </a:schemeClr>
                                          </a:solidFill>
                                          <a:latin typeface="Cambria Math" panose="02040503050406030204" pitchFamily="18" charset="0"/>
                                        </a:rPr>
                                        <m:t>𝑦</m:t>
                                      </m:r>
                                    </m:e>
                                    <m:sub>
                                      <m:r>
                                        <a:rPr lang="en-US" altLang="ko-KR" sz="1600" b="0" i="1" smtClean="0">
                                          <a:solidFill>
                                            <a:schemeClr val="tx1">
                                              <a:lumMod val="85000"/>
                                              <a:lumOff val="15000"/>
                                            </a:schemeClr>
                                          </a:solidFill>
                                          <a:latin typeface="Cambria Math" panose="02040503050406030204" pitchFamily="18" charset="0"/>
                                        </a:rPr>
                                        <m:t>𝑖</m:t>
                                      </m:r>
                                    </m:sub>
                                  </m:sSub>
                                  <m:r>
                                    <a:rPr lang="en-US" altLang="ko-KR" sz="1600" b="0" i="1" smtClean="0">
                                      <a:solidFill>
                                        <a:schemeClr val="tx1">
                                          <a:lumMod val="85000"/>
                                          <a:lumOff val="15000"/>
                                        </a:schemeClr>
                                      </a:solidFill>
                                      <a:latin typeface="Cambria Math" panose="02040503050406030204" pitchFamily="18" charset="0"/>
                                    </a:rPr>
                                    <m:t>−(</m:t>
                                  </m:r>
                                  <m:sSub>
                                    <m:sSubPr>
                                      <m:ctrlPr>
                                        <a:rPr lang="en-US" altLang="ko-KR" sz="1600" b="0" i="1" smtClean="0">
                                          <a:solidFill>
                                            <a:schemeClr val="tx1">
                                              <a:lumMod val="85000"/>
                                              <a:lumOff val="15000"/>
                                            </a:schemeClr>
                                          </a:solidFill>
                                          <a:latin typeface="Cambria Math" panose="02040503050406030204" pitchFamily="18" charset="0"/>
                                        </a:rPr>
                                      </m:ctrlPr>
                                    </m:sSubPr>
                                    <m:e>
                                      <m:r>
                                        <a:rPr lang="en-US" altLang="ko-KR" sz="1600" b="0" i="1" smtClean="0">
                                          <a:solidFill>
                                            <a:schemeClr val="tx1">
                                              <a:lumMod val="85000"/>
                                              <a:lumOff val="15000"/>
                                            </a:schemeClr>
                                          </a:solidFill>
                                          <a:latin typeface="Cambria Math" panose="02040503050406030204" pitchFamily="18" charset="0"/>
                                        </a:rPr>
                                        <m:t>𝑤</m:t>
                                      </m:r>
                                    </m:e>
                                    <m:sub>
                                      <m:r>
                                        <a:rPr lang="en-US" altLang="ko-KR" sz="1600" b="0" i="1" smtClean="0">
                                          <a:solidFill>
                                            <a:schemeClr val="tx1">
                                              <a:lumMod val="85000"/>
                                              <a:lumOff val="15000"/>
                                            </a:schemeClr>
                                          </a:solidFill>
                                          <a:latin typeface="Cambria Math" panose="02040503050406030204" pitchFamily="18" charset="0"/>
                                        </a:rPr>
                                        <m:t>1</m:t>
                                      </m:r>
                                    </m:sub>
                                  </m:sSub>
                                  <m:sSub>
                                    <m:sSubPr>
                                      <m:ctrlPr>
                                        <a:rPr lang="en-US" altLang="ko-KR" sz="1600" b="0" i="1" smtClean="0">
                                          <a:solidFill>
                                            <a:schemeClr val="tx1">
                                              <a:lumMod val="85000"/>
                                              <a:lumOff val="15000"/>
                                            </a:schemeClr>
                                          </a:solidFill>
                                          <a:latin typeface="Cambria Math" panose="02040503050406030204" pitchFamily="18" charset="0"/>
                                        </a:rPr>
                                      </m:ctrlPr>
                                    </m:sSubPr>
                                    <m:e>
                                      <m:r>
                                        <a:rPr lang="en-US" altLang="ko-KR" sz="1600" b="0" i="1" smtClean="0">
                                          <a:solidFill>
                                            <a:schemeClr val="tx1">
                                              <a:lumMod val="85000"/>
                                              <a:lumOff val="15000"/>
                                            </a:schemeClr>
                                          </a:solidFill>
                                          <a:latin typeface="Cambria Math" panose="02040503050406030204" pitchFamily="18" charset="0"/>
                                        </a:rPr>
                                        <m:t>𝑥</m:t>
                                      </m:r>
                                    </m:e>
                                    <m:sub>
                                      <m:r>
                                        <a:rPr lang="en-US" altLang="ko-KR" sz="1600" b="0" i="1" smtClean="0">
                                          <a:solidFill>
                                            <a:schemeClr val="tx1">
                                              <a:lumMod val="85000"/>
                                              <a:lumOff val="15000"/>
                                            </a:schemeClr>
                                          </a:solidFill>
                                          <a:latin typeface="Cambria Math" panose="02040503050406030204" pitchFamily="18" charset="0"/>
                                        </a:rPr>
                                        <m:t>𝑖</m:t>
                                      </m:r>
                                    </m:sub>
                                  </m:sSub>
                                  <m:r>
                                    <a:rPr lang="en-US" altLang="ko-KR" sz="1600" b="0" i="1" smtClean="0">
                                      <a:solidFill>
                                        <a:schemeClr val="tx1">
                                          <a:lumMod val="85000"/>
                                          <a:lumOff val="15000"/>
                                        </a:schemeClr>
                                      </a:solidFill>
                                      <a:latin typeface="Cambria Math" panose="02040503050406030204" pitchFamily="18" charset="0"/>
                                    </a:rPr>
                                    <m:t>+</m:t>
                                  </m:r>
                                  <m:sSub>
                                    <m:sSubPr>
                                      <m:ctrlPr>
                                        <a:rPr lang="en-US" altLang="ko-KR" sz="1600" b="0" i="1" smtClean="0">
                                          <a:solidFill>
                                            <a:schemeClr val="tx1">
                                              <a:lumMod val="85000"/>
                                              <a:lumOff val="15000"/>
                                            </a:schemeClr>
                                          </a:solidFill>
                                          <a:latin typeface="Cambria Math" panose="02040503050406030204" pitchFamily="18" charset="0"/>
                                        </a:rPr>
                                      </m:ctrlPr>
                                    </m:sSubPr>
                                    <m:e>
                                      <m:r>
                                        <a:rPr lang="en-US" altLang="ko-KR" sz="1600" b="0" i="1" smtClean="0">
                                          <a:solidFill>
                                            <a:schemeClr val="tx1">
                                              <a:lumMod val="85000"/>
                                              <a:lumOff val="15000"/>
                                            </a:schemeClr>
                                          </a:solidFill>
                                          <a:latin typeface="Cambria Math" panose="02040503050406030204" pitchFamily="18" charset="0"/>
                                        </a:rPr>
                                        <m:t>𝑤</m:t>
                                      </m:r>
                                    </m:e>
                                    <m:sub>
                                      <m:r>
                                        <a:rPr lang="en-US" altLang="ko-KR" sz="1600" b="0" i="1" smtClean="0">
                                          <a:solidFill>
                                            <a:schemeClr val="tx1">
                                              <a:lumMod val="85000"/>
                                              <a:lumOff val="15000"/>
                                            </a:schemeClr>
                                          </a:solidFill>
                                          <a:latin typeface="Cambria Math" panose="02040503050406030204" pitchFamily="18" charset="0"/>
                                        </a:rPr>
                                        <m:t>2</m:t>
                                      </m:r>
                                    </m:sub>
                                  </m:sSub>
                                  <m:r>
                                    <a:rPr lang="en-US" altLang="ko-KR" sz="1600" b="0" i="1" smtClean="0">
                                      <a:solidFill>
                                        <a:schemeClr val="tx1">
                                          <a:lumMod val="85000"/>
                                          <a:lumOff val="15000"/>
                                        </a:schemeClr>
                                      </a:solidFill>
                                      <a:latin typeface="Cambria Math" panose="02040503050406030204" pitchFamily="18" charset="0"/>
                                    </a:rPr>
                                    <m:t>)</m:t>
                                  </m:r>
                                </m:e>
                              </m:d>
                            </m:e>
                            <m:sup>
                              <m:r>
                                <a:rPr lang="en-US" altLang="ko-KR" sz="1600" b="0" i="1" smtClean="0">
                                  <a:solidFill>
                                    <a:schemeClr val="tx1">
                                      <a:lumMod val="85000"/>
                                      <a:lumOff val="15000"/>
                                    </a:schemeClr>
                                  </a:solidFill>
                                  <a:latin typeface="Cambria Math" panose="02040503050406030204" pitchFamily="18" charset="0"/>
                                </a:rPr>
                                <m:t>2</m:t>
                              </m:r>
                            </m:sup>
                          </m:sSup>
                        </m:e>
                      </m:nary>
                    </m:oMath>
                  </m:oMathPara>
                </a14:m>
                <a:br>
                  <a:rPr lang="en-US" altLang="ko-KR" sz="1600" b="0" i="1" dirty="0">
                    <a:solidFill>
                      <a:schemeClr val="tx1">
                        <a:lumMod val="85000"/>
                        <a:lumOff val="15000"/>
                      </a:schemeClr>
                    </a:solidFill>
                    <a:latin typeface="Cambria Math" panose="02040503050406030204" pitchFamily="18" charset="0"/>
                  </a:rPr>
                </a:br>
                <a:endParaRPr lang="en-US" altLang="ko-KR" sz="1600" b="0" i="1" dirty="0">
                  <a:solidFill>
                    <a:schemeClr val="tx1">
                      <a:lumMod val="85000"/>
                      <a:lumOff val="15000"/>
                    </a:schemeClr>
                  </a:solidFill>
                  <a:latin typeface="Cambria Math" panose="02040503050406030204" pitchFamily="18" charset="0"/>
                </a:endParaRPr>
              </a:p>
              <a:p>
                <a:pPr marL="1076325">
                  <a:spcAft>
                    <a:spcPts val="800"/>
                  </a:spcAft>
                  <a:buClr>
                    <a:srgbClr val="193EB0"/>
                  </a:buClr>
                </a:pPr>
                <a14:m>
                  <m:oMathPara xmlns:m="http://schemas.openxmlformats.org/officeDocument/2006/math">
                    <m:oMathParaPr>
                      <m:jc m:val="left"/>
                    </m:oMathParaPr>
                    <m:oMath xmlns:m="http://schemas.openxmlformats.org/officeDocument/2006/math">
                      <m:r>
                        <a:rPr lang="en-US" altLang="ko-KR" sz="1600" b="0" i="1" smtClean="0">
                          <a:solidFill>
                            <a:schemeClr val="tx1">
                              <a:lumMod val="85000"/>
                              <a:lumOff val="15000"/>
                            </a:schemeClr>
                          </a:solidFill>
                          <a:latin typeface="Cambria Math" panose="02040503050406030204" pitchFamily="18" charset="0"/>
                        </a:rPr>
                        <m:t>=</m:t>
                      </m:r>
                      <m:d>
                        <m:dPr>
                          <m:ctrlPr>
                            <a:rPr lang="en-US" altLang="ko-KR" sz="1600" b="0" i="1" smtClean="0">
                              <a:solidFill>
                                <a:schemeClr val="tx1">
                                  <a:lumMod val="85000"/>
                                  <a:lumOff val="15000"/>
                                </a:schemeClr>
                              </a:solidFill>
                              <a:latin typeface="Cambria Math" panose="02040503050406030204" pitchFamily="18" charset="0"/>
                            </a:rPr>
                          </m:ctrlPr>
                        </m:dPr>
                        <m:e>
                          <m:nary>
                            <m:naryPr>
                              <m:chr m:val="∑"/>
                              <m:ctrlPr>
                                <a:rPr lang="en-US" altLang="ko-KR" sz="1600" i="1">
                                  <a:solidFill>
                                    <a:schemeClr val="tx1">
                                      <a:lumMod val="85000"/>
                                      <a:lumOff val="15000"/>
                                    </a:schemeClr>
                                  </a:solidFill>
                                  <a:latin typeface="Cambria Math" panose="02040503050406030204" pitchFamily="18" charset="0"/>
                                </a:rPr>
                              </m:ctrlPr>
                            </m:naryPr>
                            <m:sub>
                              <m:r>
                                <a:rPr lang="en-US" altLang="ko-KR" sz="1600" i="1">
                                  <a:solidFill>
                                    <a:schemeClr val="tx1">
                                      <a:lumMod val="85000"/>
                                      <a:lumOff val="15000"/>
                                    </a:schemeClr>
                                  </a:solidFill>
                                  <a:latin typeface="Cambria Math" panose="02040503050406030204" pitchFamily="18" charset="0"/>
                                </a:rPr>
                                <m:t>𝑖</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sSubSup>
                                <m:sSubSupPr>
                                  <m:ctrlPr>
                                    <a:rPr lang="en-US" altLang="ko-KR" sz="1600" i="1">
                                      <a:solidFill>
                                        <a:schemeClr val="tx1">
                                          <a:lumMod val="85000"/>
                                          <a:lumOff val="15000"/>
                                        </a:schemeClr>
                                      </a:solidFill>
                                      <a:latin typeface="Cambria Math" panose="02040503050406030204" pitchFamily="18" charset="0"/>
                                    </a:rPr>
                                  </m:ctrlPr>
                                </m:sSubSupPr>
                                <m:e>
                                  <m:r>
                                    <a:rPr lang="en-US" altLang="ko-KR" sz="1600" i="1">
                                      <a:solidFill>
                                        <a:schemeClr val="tx1">
                                          <a:lumMod val="85000"/>
                                          <a:lumOff val="15000"/>
                                        </a:schemeClr>
                                      </a:solidFill>
                                      <a:latin typeface="Cambria Math" panose="02040503050406030204" pitchFamily="18" charset="0"/>
                                    </a:rPr>
                                    <m:t>𝑥</m:t>
                                  </m:r>
                                </m:e>
                                <m:sub>
                                  <m:r>
                                    <a:rPr lang="en-US" altLang="ko-KR" sz="1600" i="1">
                                      <a:solidFill>
                                        <a:schemeClr val="tx1">
                                          <a:lumMod val="85000"/>
                                          <a:lumOff val="15000"/>
                                        </a:schemeClr>
                                      </a:solidFill>
                                      <a:latin typeface="Cambria Math" panose="02040503050406030204" pitchFamily="18" charset="0"/>
                                    </a:rPr>
                                    <m:t>𝑖</m:t>
                                  </m:r>
                                </m:sub>
                                <m:sup>
                                  <m:r>
                                    <a:rPr lang="en-US" altLang="ko-KR" sz="1600" i="1">
                                      <a:solidFill>
                                        <a:schemeClr val="tx1">
                                          <a:lumMod val="85000"/>
                                          <a:lumOff val="15000"/>
                                        </a:schemeClr>
                                      </a:solidFill>
                                      <a:latin typeface="Cambria Math" panose="02040503050406030204" pitchFamily="18" charset="0"/>
                                    </a:rPr>
                                    <m:t>2</m:t>
                                  </m:r>
                                </m:sup>
                              </m:sSubSup>
                            </m:e>
                          </m:nary>
                        </m:e>
                      </m:d>
                      <m:sSubSup>
                        <m:sSubSupPr>
                          <m:ctrlPr>
                            <a:rPr lang="en-US" altLang="ko-KR" sz="1600" b="0" i="1" smtClean="0">
                              <a:solidFill>
                                <a:schemeClr val="tx1">
                                  <a:lumMod val="85000"/>
                                  <a:lumOff val="15000"/>
                                </a:schemeClr>
                              </a:solidFill>
                              <a:latin typeface="Cambria Math" panose="02040503050406030204" pitchFamily="18" charset="0"/>
                            </a:rPr>
                          </m:ctrlPr>
                        </m:sSubSupPr>
                        <m:e>
                          <m:r>
                            <a:rPr lang="en-US" altLang="ko-KR" sz="1600" b="0" i="1" smtClean="0">
                              <a:solidFill>
                                <a:schemeClr val="tx1">
                                  <a:lumMod val="85000"/>
                                  <a:lumOff val="15000"/>
                                </a:schemeClr>
                              </a:solidFill>
                              <a:latin typeface="Cambria Math" panose="02040503050406030204" pitchFamily="18" charset="0"/>
                            </a:rPr>
                            <m:t>𝑤</m:t>
                          </m:r>
                        </m:e>
                        <m:sub>
                          <m:r>
                            <a:rPr lang="en-US" altLang="ko-KR" sz="1600" b="0" i="1" smtClean="0">
                              <a:solidFill>
                                <a:schemeClr val="tx1">
                                  <a:lumMod val="85000"/>
                                  <a:lumOff val="15000"/>
                                </a:schemeClr>
                              </a:solidFill>
                              <a:latin typeface="Cambria Math" panose="02040503050406030204" pitchFamily="18" charset="0"/>
                            </a:rPr>
                            <m:t>1</m:t>
                          </m:r>
                        </m:sub>
                        <m:sup>
                          <m:r>
                            <a:rPr lang="en-US" altLang="ko-KR" sz="1600" b="0" i="1" smtClean="0">
                              <a:solidFill>
                                <a:schemeClr val="tx1">
                                  <a:lumMod val="85000"/>
                                  <a:lumOff val="15000"/>
                                </a:schemeClr>
                              </a:solidFill>
                              <a:latin typeface="Cambria Math" panose="02040503050406030204" pitchFamily="18" charset="0"/>
                            </a:rPr>
                            <m:t>2</m:t>
                          </m:r>
                        </m:sup>
                      </m:sSubSup>
                      <m:r>
                        <a:rPr lang="en-US" altLang="ko-KR" sz="1600" b="0" i="1" smtClean="0">
                          <a:solidFill>
                            <a:schemeClr val="tx1">
                              <a:lumMod val="85000"/>
                              <a:lumOff val="15000"/>
                            </a:schemeClr>
                          </a:solidFill>
                          <a:latin typeface="Cambria Math" panose="02040503050406030204" pitchFamily="18" charset="0"/>
                        </a:rPr>
                        <m:t>+</m:t>
                      </m:r>
                      <m:d>
                        <m:dPr>
                          <m:ctrlPr>
                            <a:rPr lang="en-US" altLang="ko-KR" sz="1600" b="0" i="1" smtClean="0">
                              <a:solidFill>
                                <a:schemeClr val="tx1">
                                  <a:lumMod val="85000"/>
                                  <a:lumOff val="15000"/>
                                </a:schemeClr>
                              </a:solidFill>
                              <a:latin typeface="Cambria Math" panose="02040503050406030204" pitchFamily="18" charset="0"/>
                            </a:rPr>
                          </m:ctrlPr>
                        </m:dPr>
                        <m:e>
                          <m:r>
                            <a:rPr lang="en-US" altLang="ko-KR" sz="1600" b="0" i="1" smtClean="0">
                              <a:solidFill>
                                <a:schemeClr val="tx1">
                                  <a:lumMod val="85000"/>
                                  <a:lumOff val="15000"/>
                                </a:schemeClr>
                              </a:solidFill>
                              <a:latin typeface="Cambria Math" panose="02040503050406030204" pitchFamily="18" charset="0"/>
                            </a:rPr>
                            <m:t>𝑛</m:t>
                          </m:r>
                        </m:e>
                      </m:d>
                      <m:sSubSup>
                        <m:sSubSupPr>
                          <m:ctrlPr>
                            <a:rPr lang="en-US" altLang="ko-KR" sz="1600" b="0" i="1" smtClean="0">
                              <a:solidFill>
                                <a:schemeClr val="tx1">
                                  <a:lumMod val="85000"/>
                                  <a:lumOff val="15000"/>
                                </a:schemeClr>
                              </a:solidFill>
                              <a:latin typeface="Cambria Math" panose="02040503050406030204" pitchFamily="18" charset="0"/>
                            </a:rPr>
                          </m:ctrlPr>
                        </m:sSubSupPr>
                        <m:e>
                          <m:r>
                            <a:rPr lang="en-US" altLang="ko-KR" sz="1600" b="0" i="1" smtClean="0">
                              <a:solidFill>
                                <a:schemeClr val="tx1">
                                  <a:lumMod val="85000"/>
                                  <a:lumOff val="15000"/>
                                </a:schemeClr>
                              </a:solidFill>
                              <a:latin typeface="Cambria Math" panose="02040503050406030204" pitchFamily="18" charset="0"/>
                            </a:rPr>
                            <m:t>𝑤</m:t>
                          </m:r>
                        </m:e>
                        <m:sub>
                          <m:r>
                            <a:rPr lang="en-US" altLang="ko-KR" sz="1600" b="0" i="1" smtClean="0">
                              <a:solidFill>
                                <a:schemeClr val="tx1">
                                  <a:lumMod val="85000"/>
                                  <a:lumOff val="15000"/>
                                </a:schemeClr>
                              </a:solidFill>
                              <a:latin typeface="Cambria Math" panose="02040503050406030204" pitchFamily="18" charset="0"/>
                            </a:rPr>
                            <m:t>2</m:t>
                          </m:r>
                        </m:sub>
                        <m:sup>
                          <m:r>
                            <a:rPr lang="en-US" altLang="ko-KR" sz="1600" b="0" i="1" smtClean="0">
                              <a:solidFill>
                                <a:schemeClr val="tx1">
                                  <a:lumMod val="85000"/>
                                  <a:lumOff val="15000"/>
                                </a:schemeClr>
                              </a:solidFill>
                              <a:latin typeface="Cambria Math" panose="02040503050406030204" pitchFamily="18" charset="0"/>
                            </a:rPr>
                            <m:t>2</m:t>
                          </m:r>
                        </m:sup>
                      </m:sSubSup>
                      <m:r>
                        <a:rPr lang="en-US" altLang="ko-KR" sz="1600" i="1">
                          <a:solidFill>
                            <a:schemeClr val="tx1">
                              <a:lumMod val="85000"/>
                              <a:lumOff val="15000"/>
                            </a:schemeClr>
                          </a:solidFill>
                          <a:latin typeface="Cambria Math" panose="02040503050406030204" pitchFamily="18" charset="0"/>
                        </a:rPr>
                        <m:t>+2</m:t>
                      </m:r>
                      <m:d>
                        <m:dPr>
                          <m:ctrlPr>
                            <a:rPr lang="en-US" altLang="ko-KR" sz="1600" i="1">
                              <a:solidFill>
                                <a:schemeClr val="tx1">
                                  <a:lumMod val="85000"/>
                                  <a:lumOff val="15000"/>
                                </a:schemeClr>
                              </a:solidFill>
                              <a:latin typeface="Cambria Math" panose="02040503050406030204" pitchFamily="18" charset="0"/>
                            </a:rPr>
                          </m:ctrlPr>
                        </m:dPr>
                        <m:e>
                          <m:nary>
                            <m:naryPr>
                              <m:chr m:val="∑"/>
                              <m:ctrlPr>
                                <a:rPr lang="en-US" altLang="ko-KR" sz="1600" i="1">
                                  <a:solidFill>
                                    <a:schemeClr val="tx1">
                                      <a:lumMod val="85000"/>
                                      <a:lumOff val="15000"/>
                                    </a:schemeClr>
                                  </a:solidFill>
                                  <a:latin typeface="Cambria Math" panose="02040503050406030204" pitchFamily="18" charset="0"/>
                                </a:rPr>
                              </m:ctrlPr>
                            </m:naryPr>
                            <m:sub>
                              <m:r>
                                <a:rPr lang="en-US" altLang="ko-KR" sz="1600" i="1">
                                  <a:solidFill>
                                    <a:schemeClr val="tx1">
                                      <a:lumMod val="85000"/>
                                      <a:lumOff val="15000"/>
                                    </a:schemeClr>
                                  </a:solidFill>
                                  <a:latin typeface="Cambria Math" panose="02040503050406030204" pitchFamily="18" charset="0"/>
                                </a:rPr>
                                <m:t>𝑖</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sSubSup>
                                <m:sSubSupPr>
                                  <m:ctrlPr>
                                    <a:rPr lang="en-US" altLang="ko-KR" sz="1600" i="1">
                                      <a:solidFill>
                                        <a:schemeClr val="tx1">
                                          <a:lumMod val="85000"/>
                                          <a:lumOff val="15000"/>
                                        </a:schemeClr>
                                      </a:solidFill>
                                      <a:latin typeface="Cambria Math" panose="02040503050406030204" pitchFamily="18" charset="0"/>
                                    </a:rPr>
                                  </m:ctrlPr>
                                </m:sSubSupPr>
                                <m:e>
                                  <m:r>
                                    <a:rPr lang="en-US" altLang="ko-KR" sz="1600" i="1">
                                      <a:solidFill>
                                        <a:schemeClr val="tx1">
                                          <a:lumMod val="85000"/>
                                          <a:lumOff val="15000"/>
                                        </a:schemeClr>
                                      </a:solidFill>
                                      <a:latin typeface="Cambria Math" panose="02040503050406030204" pitchFamily="18" charset="0"/>
                                    </a:rPr>
                                    <m:t>𝑥</m:t>
                                  </m:r>
                                </m:e>
                                <m:sub>
                                  <m:r>
                                    <a:rPr lang="en-US" altLang="ko-KR" sz="1600" i="1">
                                      <a:solidFill>
                                        <a:schemeClr val="tx1">
                                          <a:lumMod val="85000"/>
                                          <a:lumOff val="15000"/>
                                        </a:schemeClr>
                                      </a:solidFill>
                                      <a:latin typeface="Cambria Math" panose="02040503050406030204" pitchFamily="18" charset="0"/>
                                    </a:rPr>
                                    <m:t>𝑖</m:t>
                                  </m:r>
                                </m:sub>
                                <m:sup>
                                  <m:r>
                                    <a:rPr lang="en-US" altLang="ko-KR" sz="1600" i="1">
                                      <a:solidFill>
                                        <a:schemeClr val="tx1">
                                          <a:lumMod val="85000"/>
                                          <a:lumOff val="15000"/>
                                        </a:schemeClr>
                                      </a:solidFill>
                                      <a:latin typeface="Cambria Math" panose="02040503050406030204" pitchFamily="18" charset="0"/>
                                    </a:rPr>
                                    <m:t>2</m:t>
                                  </m:r>
                                </m:sup>
                              </m:sSubSup>
                            </m:e>
                          </m:nary>
                        </m:e>
                      </m:d>
                      <m:sSub>
                        <m:sSubPr>
                          <m:ctrlPr>
                            <a:rPr lang="en-US" altLang="ko-KR" sz="1600" i="1" smtClean="0">
                              <a:solidFill>
                                <a:schemeClr val="tx1">
                                  <a:lumMod val="85000"/>
                                  <a:lumOff val="15000"/>
                                </a:schemeClr>
                              </a:solidFill>
                              <a:latin typeface="Cambria Math" panose="02040503050406030204" pitchFamily="18" charset="0"/>
                            </a:rPr>
                          </m:ctrlPr>
                        </m:sSubPr>
                        <m:e>
                          <m:r>
                            <a:rPr lang="en-US" altLang="ko-KR" sz="1600" b="0" i="1" smtClean="0">
                              <a:solidFill>
                                <a:schemeClr val="tx1">
                                  <a:lumMod val="85000"/>
                                  <a:lumOff val="15000"/>
                                </a:schemeClr>
                              </a:solidFill>
                              <a:latin typeface="Cambria Math" panose="02040503050406030204" pitchFamily="18" charset="0"/>
                            </a:rPr>
                            <m:t>𝑤</m:t>
                          </m:r>
                        </m:e>
                        <m:sub>
                          <m:r>
                            <a:rPr lang="en-US" altLang="ko-KR" sz="1600" b="0" i="1" smtClean="0">
                              <a:solidFill>
                                <a:schemeClr val="tx1">
                                  <a:lumMod val="85000"/>
                                  <a:lumOff val="15000"/>
                                </a:schemeClr>
                              </a:solidFill>
                              <a:latin typeface="Cambria Math" panose="02040503050406030204" pitchFamily="18" charset="0"/>
                            </a:rPr>
                            <m:t>1</m:t>
                          </m:r>
                        </m:sub>
                      </m:sSub>
                      <m:sSub>
                        <m:sSubPr>
                          <m:ctrlPr>
                            <a:rPr lang="en-US" altLang="ko-KR" sz="1600" i="1" smtClean="0">
                              <a:solidFill>
                                <a:schemeClr val="tx1">
                                  <a:lumMod val="85000"/>
                                  <a:lumOff val="15000"/>
                                </a:schemeClr>
                              </a:solidFill>
                              <a:latin typeface="Cambria Math" panose="02040503050406030204" pitchFamily="18" charset="0"/>
                            </a:rPr>
                          </m:ctrlPr>
                        </m:sSubPr>
                        <m:e>
                          <m:r>
                            <a:rPr lang="en-US" altLang="ko-KR" sz="1600" b="0" i="1" smtClean="0">
                              <a:solidFill>
                                <a:schemeClr val="tx1">
                                  <a:lumMod val="85000"/>
                                  <a:lumOff val="15000"/>
                                </a:schemeClr>
                              </a:solidFill>
                              <a:latin typeface="Cambria Math" panose="02040503050406030204" pitchFamily="18" charset="0"/>
                            </a:rPr>
                            <m:t>𝑤</m:t>
                          </m:r>
                        </m:e>
                        <m:sub>
                          <m:r>
                            <a:rPr lang="en-US" altLang="ko-KR" sz="1600" b="0" i="1" smtClean="0">
                              <a:solidFill>
                                <a:schemeClr val="tx1">
                                  <a:lumMod val="85000"/>
                                  <a:lumOff val="15000"/>
                                </a:schemeClr>
                              </a:solidFill>
                              <a:latin typeface="Cambria Math" panose="02040503050406030204" pitchFamily="18" charset="0"/>
                            </a:rPr>
                            <m:t>2</m:t>
                          </m:r>
                        </m:sub>
                      </m:sSub>
                    </m:oMath>
                  </m:oMathPara>
                </a14:m>
                <a:br>
                  <a:rPr lang="en-US" altLang="ko-KR" sz="1600" i="1" dirty="0">
                    <a:solidFill>
                      <a:schemeClr val="tx1">
                        <a:lumMod val="85000"/>
                        <a:lumOff val="15000"/>
                      </a:schemeClr>
                    </a:solidFill>
                    <a:latin typeface="Cambria Math" panose="02040503050406030204" pitchFamily="18" charset="0"/>
                  </a:rPr>
                </a:br>
                <a:endParaRPr lang="en-US" altLang="ko-KR" sz="1600" i="1" dirty="0">
                  <a:solidFill>
                    <a:schemeClr val="tx1">
                      <a:lumMod val="85000"/>
                      <a:lumOff val="15000"/>
                    </a:schemeClr>
                  </a:solidFill>
                  <a:latin typeface="Cambria Math" panose="02040503050406030204" pitchFamily="18" charset="0"/>
                </a:endParaRPr>
              </a:p>
              <a:p>
                <a:pPr marL="1076325">
                  <a:spcAft>
                    <a:spcPts val="800"/>
                  </a:spcAft>
                  <a:buClr>
                    <a:srgbClr val="193EB0"/>
                  </a:buClr>
                </a:pPr>
                <a14:m>
                  <m:oMathPara xmlns:m="http://schemas.openxmlformats.org/officeDocument/2006/math">
                    <m:oMathParaPr>
                      <m:jc m:val="left"/>
                    </m:oMathParaPr>
                    <m:oMath xmlns:m="http://schemas.openxmlformats.org/officeDocument/2006/math">
                      <m:r>
                        <a:rPr lang="en-US" altLang="ko-KR" sz="1600" b="0" i="1" smtClean="0">
                          <a:solidFill>
                            <a:schemeClr val="tx1">
                              <a:lumMod val="85000"/>
                              <a:lumOff val="15000"/>
                            </a:schemeClr>
                          </a:solidFill>
                          <a:latin typeface="Cambria Math" panose="02040503050406030204" pitchFamily="18" charset="0"/>
                        </a:rPr>
                        <m:t>−2</m:t>
                      </m:r>
                      <m:d>
                        <m:dPr>
                          <m:ctrlPr>
                            <a:rPr lang="en-US" altLang="ko-KR" sz="1600" i="1">
                              <a:solidFill>
                                <a:schemeClr val="tx1">
                                  <a:lumMod val="85000"/>
                                  <a:lumOff val="15000"/>
                                </a:schemeClr>
                              </a:solidFill>
                              <a:latin typeface="Cambria Math" panose="02040503050406030204" pitchFamily="18" charset="0"/>
                            </a:rPr>
                          </m:ctrlPr>
                        </m:dPr>
                        <m:e>
                          <m:nary>
                            <m:naryPr>
                              <m:chr m:val="∑"/>
                              <m:ctrlPr>
                                <a:rPr lang="en-US" altLang="ko-KR" sz="1600" i="1">
                                  <a:solidFill>
                                    <a:schemeClr val="tx1">
                                      <a:lumMod val="85000"/>
                                      <a:lumOff val="15000"/>
                                    </a:schemeClr>
                                  </a:solidFill>
                                  <a:latin typeface="Cambria Math" panose="02040503050406030204" pitchFamily="18" charset="0"/>
                                </a:rPr>
                              </m:ctrlPr>
                            </m:naryPr>
                            <m:sub>
                              <m:r>
                                <a:rPr lang="en-US" altLang="ko-KR" sz="1600" i="1">
                                  <a:solidFill>
                                    <a:schemeClr val="tx1">
                                      <a:lumMod val="85000"/>
                                      <a:lumOff val="15000"/>
                                    </a:schemeClr>
                                  </a:solidFill>
                                  <a:latin typeface="Cambria Math" panose="02040503050406030204" pitchFamily="18" charset="0"/>
                                </a:rPr>
                                <m:t>𝑖</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sSub>
                                <m:sSubPr>
                                  <m:ctrlPr>
                                    <a:rPr lang="en-US" altLang="ko-KR" sz="1600" i="1" smtClean="0">
                                      <a:solidFill>
                                        <a:schemeClr val="tx1">
                                          <a:lumMod val="85000"/>
                                          <a:lumOff val="15000"/>
                                        </a:schemeClr>
                                      </a:solidFill>
                                      <a:latin typeface="Cambria Math" panose="02040503050406030204" pitchFamily="18" charset="0"/>
                                    </a:rPr>
                                  </m:ctrlPr>
                                </m:sSubPr>
                                <m:e>
                                  <m:r>
                                    <a:rPr lang="en-US" altLang="ko-KR" sz="1600" b="0" i="1" smtClean="0">
                                      <a:solidFill>
                                        <a:schemeClr val="tx1">
                                          <a:lumMod val="85000"/>
                                          <a:lumOff val="15000"/>
                                        </a:schemeClr>
                                      </a:solidFill>
                                      <a:latin typeface="Cambria Math" panose="02040503050406030204" pitchFamily="18" charset="0"/>
                                    </a:rPr>
                                    <m:t>𝑦</m:t>
                                  </m:r>
                                </m:e>
                                <m:sub>
                                  <m:r>
                                    <a:rPr lang="en-US" altLang="ko-KR" sz="1600" b="0" i="1" smtClean="0">
                                      <a:solidFill>
                                        <a:schemeClr val="tx1">
                                          <a:lumMod val="85000"/>
                                          <a:lumOff val="15000"/>
                                        </a:schemeClr>
                                      </a:solidFill>
                                      <a:latin typeface="Cambria Math" panose="02040503050406030204" pitchFamily="18" charset="0"/>
                                    </a:rPr>
                                    <m:t>1</m:t>
                                  </m:r>
                                </m:sub>
                              </m:sSub>
                            </m:e>
                          </m:nary>
                        </m:e>
                      </m:d>
                      <m:sSub>
                        <m:sSubPr>
                          <m:ctrlPr>
                            <a:rPr lang="en-US" altLang="ko-KR" sz="1600" i="1" smtClean="0">
                              <a:solidFill>
                                <a:schemeClr val="tx1">
                                  <a:lumMod val="85000"/>
                                  <a:lumOff val="15000"/>
                                </a:schemeClr>
                              </a:solidFill>
                              <a:latin typeface="Cambria Math" panose="02040503050406030204" pitchFamily="18" charset="0"/>
                            </a:rPr>
                          </m:ctrlPr>
                        </m:sSubPr>
                        <m:e>
                          <m:r>
                            <a:rPr lang="en-US" altLang="ko-KR" sz="1600" b="0" i="1" smtClean="0">
                              <a:solidFill>
                                <a:schemeClr val="tx1">
                                  <a:lumMod val="85000"/>
                                  <a:lumOff val="15000"/>
                                </a:schemeClr>
                              </a:solidFill>
                              <a:latin typeface="Cambria Math" panose="02040503050406030204" pitchFamily="18" charset="0"/>
                            </a:rPr>
                            <m:t>𝑤</m:t>
                          </m:r>
                        </m:e>
                        <m:sub>
                          <m:r>
                            <a:rPr lang="en-US" altLang="ko-KR" sz="1600" b="0" i="1" smtClean="0">
                              <a:solidFill>
                                <a:schemeClr val="tx1">
                                  <a:lumMod val="85000"/>
                                  <a:lumOff val="15000"/>
                                </a:schemeClr>
                              </a:solidFill>
                              <a:latin typeface="Cambria Math" panose="02040503050406030204" pitchFamily="18" charset="0"/>
                            </a:rPr>
                            <m:t>2+</m:t>
                          </m:r>
                        </m:sub>
                      </m:sSub>
                      <m:nary>
                        <m:naryPr>
                          <m:chr m:val="∑"/>
                          <m:ctrlPr>
                            <a:rPr lang="en-US" altLang="ko-KR" sz="1600" i="1">
                              <a:solidFill>
                                <a:schemeClr val="tx1">
                                  <a:lumMod val="85000"/>
                                  <a:lumOff val="15000"/>
                                </a:schemeClr>
                              </a:solidFill>
                              <a:latin typeface="Cambria Math" panose="02040503050406030204" pitchFamily="18" charset="0"/>
                            </a:rPr>
                          </m:ctrlPr>
                        </m:naryPr>
                        <m:sub>
                          <m:r>
                            <a:rPr lang="en-US" altLang="ko-KR" sz="1600" i="1">
                              <a:solidFill>
                                <a:schemeClr val="tx1">
                                  <a:lumMod val="85000"/>
                                  <a:lumOff val="15000"/>
                                </a:schemeClr>
                              </a:solidFill>
                              <a:latin typeface="Cambria Math" panose="02040503050406030204" pitchFamily="18" charset="0"/>
                            </a:rPr>
                            <m:t>𝑖</m:t>
                          </m:r>
                          <m: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𝑛</m:t>
                          </m:r>
                        </m:sup>
                        <m:e>
                          <m:sSubSup>
                            <m:sSubSupPr>
                              <m:ctrlPr>
                                <a:rPr lang="en-US" altLang="ko-KR" sz="1600" i="1">
                                  <a:solidFill>
                                    <a:schemeClr val="tx1">
                                      <a:lumMod val="85000"/>
                                      <a:lumOff val="15000"/>
                                    </a:schemeClr>
                                  </a:solidFill>
                                  <a:latin typeface="Cambria Math" panose="02040503050406030204" pitchFamily="18" charset="0"/>
                                </a:rPr>
                              </m:ctrlPr>
                            </m:sSubSupPr>
                            <m:e>
                              <m:r>
                                <a:rPr lang="en-US" altLang="ko-KR" sz="1600" b="0" i="1" smtClean="0">
                                  <a:solidFill>
                                    <a:schemeClr val="tx1">
                                      <a:lumMod val="85000"/>
                                      <a:lumOff val="15000"/>
                                    </a:schemeClr>
                                  </a:solidFill>
                                  <a:latin typeface="Cambria Math" panose="02040503050406030204" pitchFamily="18" charset="0"/>
                                </a:rPr>
                                <m:t>𝑦</m:t>
                              </m:r>
                            </m:e>
                            <m:sub>
                              <m:r>
                                <a:rPr lang="en-US" altLang="ko-KR" sz="1600" i="1">
                                  <a:solidFill>
                                    <a:schemeClr val="tx1">
                                      <a:lumMod val="85000"/>
                                      <a:lumOff val="15000"/>
                                    </a:schemeClr>
                                  </a:solidFill>
                                  <a:latin typeface="Cambria Math" panose="02040503050406030204" pitchFamily="18" charset="0"/>
                                </a:rPr>
                                <m:t>𝑖</m:t>
                              </m:r>
                            </m:sub>
                            <m:sup>
                              <m:r>
                                <a:rPr lang="en-US" altLang="ko-KR" sz="1600" i="1">
                                  <a:solidFill>
                                    <a:schemeClr val="tx1">
                                      <a:lumMod val="85000"/>
                                      <a:lumOff val="15000"/>
                                    </a:schemeClr>
                                  </a:solidFill>
                                  <a:latin typeface="Cambria Math" panose="02040503050406030204" pitchFamily="18" charset="0"/>
                                </a:rPr>
                                <m:t>2</m:t>
                              </m:r>
                            </m:sup>
                          </m:sSubSup>
                        </m:e>
                      </m:nary>
                    </m:oMath>
                  </m:oMathPara>
                </a14:m>
                <a:endParaRPr lang="en-US" altLang="ko-KR" sz="1600" dirty="0">
                  <a:solidFill>
                    <a:schemeClr val="tx1">
                      <a:lumMod val="85000"/>
                      <a:lumOff val="15000"/>
                    </a:schemeClr>
                  </a:solidFill>
                  <a:latin typeface="Cambria Math" panose="02040503050406030204" pitchFamily="18" charset="0"/>
                </a:endParaRPr>
              </a:p>
            </p:txBody>
          </p:sp>
        </mc:Choice>
        <mc:Fallback xmlns="">
          <p:sp>
            <p:nvSpPr>
              <p:cNvPr id="35" name="직사각형 34">
                <a:extLst>
                  <a:ext uri="{FF2B5EF4-FFF2-40B4-BE49-F238E27FC236}">
                    <a16:creationId xmlns:a16="http://schemas.microsoft.com/office/drawing/2014/main" id="{3E0A8BF8-7581-496C-8B8B-57D4D005DAC5}"/>
                  </a:ext>
                </a:extLst>
              </p:cNvPr>
              <p:cNvSpPr>
                <a:spLocks noRot="1" noChangeAspect="1" noMove="1" noResize="1" noEditPoints="1" noAdjustHandles="1" noChangeArrowheads="1" noChangeShapeType="1" noTextEdit="1"/>
              </p:cNvSpPr>
              <p:nvPr/>
            </p:nvSpPr>
            <p:spPr>
              <a:xfrm>
                <a:off x="1937144" y="2205038"/>
                <a:ext cx="5138504" cy="2211439"/>
              </a:xfrm>
              <a:prstGeom prst="rect">
                <a:avLst/>
              </a:prstGeom>
              <a:blipFill>
                <a:blip r:embed="rId4"/>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3079760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Hồi quy Ridge</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B32FBCDC-2C13-44BD-9F3D-D320021A9AFF}"/>
              </a:ext>
            </a:extLst>
          </p:cNvPr>
          <p:cNvSpPr/>
          <p:nvPr/>
        </p:nvSpPr>
        <p:spPr>
          <a:xfrm>
            <a:off x="671261"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Khi vẽ hàm chi phí SSE (w1, w2) trên tọa độ với trục x và trục y, một hình elip được tạo ra như được cung cấp trong hình dưới đây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2" name="그룹 21">
            <a:extLst>
              <a:ext uri="{FF2B5EF4-FFF2-40B4-BE49-F238E27FC236}">
                <a16:creationId xmlns:a16="http://schemas.microsoft.com/office/drawing/2014/main" id="{6A83BE90-40AA-441F-9BA5-B745B6DEF3E9}"/>
              </a:ext>
            </a:extLst>
          </p:cNvPr>
          <p:cNvGrpSpPr/>
          <p:nvPr/>
        </p:nvGrpSpPr>
        <p:grpSpPr>
          <a:xfrm>
            <a:off x="2683160" y="2177459"/>
            <a:ext cx="4668928" cy="2786843"/>
            <a:chOff x="2683160" y="2205038"/>
            <a:chExt cx="4668928" cy="2786843"/>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517F38A-1094-4B6F-81AC-943E29918566}"/>
                    </a:ext>
                  </a:extLst>
                </p:cNvPr>
                <p:cNvSpPr txBox="1"/>
                <p:nvPr/>
              </p:nvSpPr>
              <p:spPr>
                <a:xfrm>
                  <a:off x="4681409" y="2256084"/>
                  <a:ext cx="288788" cy="257369"/>
                </a:xfrm>
                <a:prstGeom prst="rect">
                  <a:avLst/>
                </a:prstGeom>
                <a:noFill/>
              </p:spPr>
              <p:txBody>
                <a:bodyPr wrap="none" lIns="36000" tIns="36000" rIns="36000" bIns="3600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200" i="1" dirty="0" smtClean="0">
                                <a:solidFill>
                                  <a:srgbClr val="836967"/>
                                </a:solidFill>
                                <a:latin typeface="Cambria Math" panose="02040503050406030204" pitchFamily="18" charset="0"/>
                              </a:rPr>
                            </m:ctrlPr>
                          </m:sSubPr>
                          <m:e>
                            <m:r>
                              <a:rPr lang="ko-KR" altLang="en-US" sz="1200" i="1" dirty="0" smtClean="0">
                                <a:latin typeface="Cambria Math" panose="02040503050406030204" pitchFamily="18" charset="0"/>
                              </a:rPr>
                              <m:t>𝑤</m:t>
                            </m:r>
                          </m:e>
                          <m:sub>
                            <m:r>
                              <a:rPr lang="en-US" altLang="ko-KR" sz="1200" i="0" dirty="0" smtClean="0">
                                <a:latin typeface="Cambria Math" panose="02040503050406030204" pitchFamily="18" charset="0"/>
                              </a:rPr>
                              <m:t>2</m:t>
                            </m:r>
                          </m:sub>
                        </m:sSub>
                      </m:oMath>
                    </m:oMathPara>
                  </a14:m>
                  <a:endParaRPr lang="en-US" sz="1200" dirty="0">
                    <a:latin typeface="SamsungOne 400" panose="020B0503030303020204" pitchFamily="34" charset="0"/>
                    <a:ea typeface="SamsungOne 400" panose="020B0503030303020204" pitchFamily="34" charset="0"/>
                  </a:endParaRPr>
                </a:p>
              </p:txBody>
            </p:sp>
          </mc:Choice>
          <mc:Fallback xmlns="">
            <p:sp>
              <p:nvSpPr>
                <p:cNvPr id="11" name="TextBox 10">
                  <a:extLst>
                    <a:ext uri="{FF2B5EF4-FFF2-40B4-BE49-F238E27FC236}">
                      <a16:creationId xmlns:a16="http://schemas.microsoft.com/office/drawing/2014/main" id="{1517F38A-1094-4B6F-81AC-943E29918566}"/>
                    </a:ext>
                  </a:extLst>
                </p:cNvPr>
                <p:cNvSpPr txBox="1">
                  <a:spLocks noRot="1" noChangeAspect="1" noMove="1" noResize="1" noEditPoints="1" noAdjustHandles="1" noChangeArrowheads="1" noChangeShapeType="1" noTextEdit="1"/>
                </p:cNvSpPr>
                <p:nvPr/>
              </p:nvSpPr>
              <p:spPr>
                <a:xfrm>
                  <a:off x="4681409" y="2256084"/>
                  <a:ext cx="288788" cy="257369"/>
                </a:xfrm>
                <a:prstGeom prst="rect">
                  <a:avLst/>
                </a:prstGeom>
                <a:blipFill>
                  <a:blip r:embed="rId4"/>
                  <a:stretch>
                    <a:fillRect/>
                  </a:stretch>
                </a:blipFill>
              </p:spPr>
              <p:txBody>
                <a:bodyPr/>
                <a:lstStyle/>
                <a:p>
                  <a:r>
                    <a:rPr lang="ko-KR" altLang="en-US">
                      <a:noFill/>
                    </a:rPr>
                    <a:t> </a:t>
                  </a:r>
                </a:p>
              </p:txBody>
            </p:sp>
          </mc:Fallback>
        </mc:AlternateContent>
        <p:sp>
          <p:nvSpPr>
            <p:cNvPr id="12" name="타원 11">
              <a:extLst>
                <a:ext uri="{FF2B5EF4-FFF2-40B4-BE49-F238E27FC236}">
                  <a16:creationId xmlns:a16="http://schemas.microsoft.com/office/drawing/2014/main" id="{F263A88B-1C9A-4D53-848D-084A17F804DD}"/>
                </a:ext>
              </a:extLst>
            </p:cNvPr>
            <p:cNvSpPr/>
            <p:nvPr/>
          </p:nvSpPr>
          <p:spPr>
            <a:xfrm>
              <a:off x="4303341" y="3653790"/>
              <a:ext cx="1275450" cy="1021080"/>
            </a:xfrm>
            <a:prstGeom prst="ellipse">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D2609E36-4830-4548-8136-6D64652C02B3}"/>
                </a:ext>
              </a:extLst>
            </p:cNvPr>
            <p:cNvGrpSpPr/>
            <p:nvPr/>
          </p:nvGrpSpPr>
          <p:grpSpPr>
            <a:xfrm>
              <a:off x="4054720" y="2599952"/>
              <a:ext cx="2993769" cy="1503895"/>
              <a:chOff x="3874700" y="2607572"/>
              <a:chExt cx="2993769" cy="1503895"/>
            </a:xfrm>
          </p:grpSpPr>
          <p:sp>
            <p:nvSpPr>
              <p:cNvPr id="27" name="타원 26">
                <a:extLst>
                  <a:ext uri="{FF2B5EF4-FFF2-40B4-BE49-F238E27FC236}">
                    <a16:creationId xmlns:a16="http://schemas.microsoft.com/office/drawing/2014/main" id="{C967567B-3E56-4EEE-98BC-F5D830FD7E45}"/>
                  </a:ext>
                </a:extLst>
              </p:cNvPr>
              <p:cNvSpPr/>
              <p:nvPr/>
            </p:nvSpPr>
            <p:spPr>
              <a:xfrm>
                <a:off x="5265584" y="3339465"/>
                <a:ext cx="120046"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D6C4C482-4247-4621-A2B2-C30DB46506AD}"/>
                  </a:ext>
                </a:extLst>
              </p:cNvPr>
              <p:cNvSpPr/>
              <p:nvPr/>
            </p:nvSpPr>
            <p:spPr>
              <a:xfrm rot="900000">
                <a:off x="3874700" y="2607572"/>
                <a:ext cx="2993769" cy="1503895"/>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B06AE68D-BA96-4F03-9FFB-DF0780AD5A4D}"/>
                  </a:ext>
                </a:extLst>
              </p:cNvPr>
              <p:cNvSpPr/>
              <p:nvPr/>
            </p:nvSpPr>
            <p:spPr>
              <a:xfrm rot="900000">
                <a:off x="5021753" y="3271663"/>
                <a:ext cx="594896" cy="223896"/>
              </a:xfrm>
              <a:prstGeom prst="ellipse">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A80DB20F-FC59-4F74-A5D2-F9811A5C4CB5}"/>
                  </a:ext>
                </a:extLst>
              </p:cNvPr>
              <p:cNvSpPr/>
              <p:nvPr/>
            </p:nvSpPr>
            <p:spPr>
              <a:xfrm rot="900000">
                <a:off x="4930734" y="3192888"/>
                <a:ext cx="832673" cy="375919"/>
              </a:xfrm>
              <a:prstGeom prst="ellipse">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89F253B4-1F31-4C49-898D-CBD594C33A1B}"/>
                  </a:ext>
                </a:extLst>
              </p:cNvPr>
              <p:cNvSpPr/>
              <p:nvPr/>
            </p:nvSpPr>
            <p:spPr>
              <a:xfrm rot="900000">
                <a:off x="4736464" y="3083521"/>
                <a:ext cx="1188622" cy="578503"/>
              </a:xfrm>
              <a:prstGeom prst="ellipse">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8042E92B-8279-4919-9FD7-E5F262033DB5}"/>
                  </a:ext>
                </a:extLst>
              </p:cNvPr>
              <p:cNvSpPr/>
              <p:nvPr/>
            </p:nvSpPr>
            <p:spPr>
              <a:xfrm rot="900000">
                <a:off x="4582949" y="2960423"/>
                <a:ext cx="1530260" cy="831709"/>
              </a:xfrm>
              <a:prstGeom prst="ellipse">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35">
                <a:extLst>
                  <a:ext uri="{FF2B5EF4-FFF2-40B4-BE49-F238E27FC236}">
                    <a16:creationId xmlns:a16="http://schemas.microsoft.com/office/drawing/2014/main" id="{C2A1D7F4-21F1-410B-A6A4-6D27CABABFED}"/>
                  </a:ext>
                </a:extLst>
              </p:cNvPr>
              <p:cNvSpPr/>
              <p:nvPr/>
            </p:nvSpPr>
            <p:spPr>
              <a:xfrm rot="900000">
                <a:off x="4255826" y="2799028"/>
                <a:ext cx="2231518" cy="1120984"/>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E0A6D30-1BB2-4383-BEAD-57D8BA3D093D}"/>
                    </a:ext>
                  </a:extLst>
                </p:cNvPr>
                <p:cNvSpPr txBox="1"/>
                <p:nvPr/>
              </p:nvSpPr>
              <p:spPr>
                <a:xfrm>
                  <a:off x="6273243" y="4145761"/>
                  <a:ext cx="288788" cy="257369"/>
                </a:xfrm>
                <a:prstGeom prst="rect">
                  <a:avLst/>
                </a:prstGeom>
                <a:noFill/>
              </p:spPr>
              <p:txBody>
                <a:bodyPr wrap="none" lIns="36000" tIns="36000" rIns="36000" bIns="3600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200" i="1" dirty="0" smtClean="0">
                                <a:solidFill>
                                  <a:srgbClr val="836967"/>
                                </a:solidFill>
                                <a:latin typeface="Cambria Math" panose="02040503050406030204" pitchFamily="18" charset="0"/>
                              </a:rPr>
                            </m:ctrlPr>
                          </m:sSubPr>
                          <m:e>
                            <m:r>
                              <a:rPr lang="ko-KR" altLang="en-US" sz="1200" i="1" dirty="0" smtClean="0">
                                <a:latin typeface="Cambria Math" panose="02040503050406030204" pitchFamily="18" charset="0"/>
                              </a:rPr>
                              <m:t>𝑤</m:t>
                            </m:r>
                          </m:e>
                          <m:sub>
                            <m:r>
                              <a:rPr lang="en-US" altLang="ko-KR" sz="1200" b="0" i="0" dirty="0" smtClean="0">
                                <a:latin typeface="Cambria Math" panose="02040503050406030204" pitchFamily="18" charset="0"/>
                              </a:rPr>
                              <m:t>1</m:t>
                            </m:r>
                          </m:sub>
                        </m:sSub>
                      </m:oMath>
                    </m:oMathPara>
                  </a14:m>
                  <a:endParaRPr lang="en-US" sz="1200" dirty="0">
                    <a:latin typeface="SamsungOne 400" panose="020B0503030303020204" pitchFamily="34" charset="0"/>
                    <a:ea typeface="SamsungOne 400" panose="020B0503030303020204" pitchFamily="34" charset="0"/>
                  </a:endParaRPr>
                </a:p>
              </p:txBody>
            </p:sp>
          </mc:Choice>
          <mc:Fallback xmlns="">
            <p:sp>
              <p:nvSpPr>
                <p:cNvPr id="38" name="TextBox 37">
                  <a:extLst>
                    <a:ext uri="{FF2B5EF4-FFF2-40B4-BE49-F238E27FC236}">
                      <a16:creationId xmlns:a16="http://schemas.microsoft.com/office/drawing/2014/main" id="{0E0A6D30-1BB2-4383-BEAD-57D8BA3D093D}"/>
                    </a:ext>
                  </a:extLst>
                </p:cNvPr>
                <p:cNvSpPr txBox="1">
                  <a:spLocks noRot="1" noChangeAspect="1" noMove="1" noResize="1" noEditPoints="1" noAdjustHandles="1" noChangeArrowheads="1" noChangeShapeType="1" noTextEdit="1"/>
                </p:cNvSpPr>
                <p:nvPr/>
              </p:nvSpPr>
              <p:spPr>
                <a:xfrm>
                  <a:off x="6273243" y="4145761"/>
                  <a:ext cx="288788" cy="25736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E7314C0-8BBB-4357-AAC9-3A13695B3674}"/>
                    </a:ext>
                  </a:extLst>
                </p:cNvPr>
                <p:cNvSpPr txBox="1"/>
                <p:nvPr/>
              </p:nvSpPr>
              <p:spPr>
                <a:xfrm>
                  <a:off x="3675912" y="3627237"/>
                  <a:ext cx="729100" cy="418375"/>
                </a:xfrm>
                <a:prstGeom prst="rect">
                  <a:avLst/>
                </a:prstGeom>
                <a:noFill/>
              </p:spPr>
              <p:txBody>
                <a:bodyPr wrap="square" lIns="36000" tIns="36000" rIns="36000" bIns="36000" rtlCol="0">
                  <a:spAutoFit/>
                </a:bodyPr>
                <a:lstStyle/>
                <a:p>
                  <a:pPr algn="ctr"/>
                  <a14:m>
                    <m:oMathPara xmlns:m="http://schemas.openxmlformats.org/officeDocument/2006/math">
                      <m:oMathParaPr>
                        <m:jc m:val="centerGroup"/>
                      </m:oMathParaPr>
                      <m:oMath xmlns:m="http://schemas.openxmlformats.org/officeDocument/2006/math">
                        <m:r>
                          <a:rPr lang="el-GR" altLang="ko-KR" sz="1200" i="1" dirty="0" smtClean="0">
                            <a:solidFill>
                              <a:schemeClr val="tx1"/>
                            </a:solidFill>
                            <a:latin typeface="Cambria Math" panose="02040503050406030204" pitchFamily="18" charset="0"/>
                            <a:ea typeface="Cambria Math" panose="02040503050406030204" pitchFamily="18" charset="0"/>
                          </a:rPr>
                          <m:t>𝜆</m:t>
                        </m:r>
                        <m:r>
                          <a:rPr lang="en-US" altLang="ko-KR" sz="1200" i="1" dirty="0" smtClean="0">
                            <a:solidFill>
                              <a:schemeClr val="tx1"/>
                            </a:solidFill>
                            <a:latin typeface="Cambria Math" panose="02040503050406030204" pitchFamily="18" charset="0"/>
                            <a:ea typeface="Cambria Math" panose="02040503050406030204" pitchFamily="18" charset="0"/>
                          </a:rPr>
                          <m:t>∥</m:t>
                        </m:r>
                        <m:r>
                          <a:rPr lang="en-US" altLang="ko-KR" sz="1200" b="0" i="1" dirty="0" smtClean="0">
                            <a:solidFill>
                              <a:schemeClr val="tx1"/>
                            </a:solidFill>
                            <a:latin typeface="Cambria Math" panose="02040503050406030204" pitchFamily="18" charset="0"/>
                            <a:ea typeface="Cambria Math" panose="02040503050406030204" pitchFamily="18" charset="0"/>
                          </a:rPr>
                          <m:t>𝑊</m:t>
                        </m:r>
                        <m:r>
                          <a:rPr lang="en-US" altLang="ko-KR" sz="1200" b="0" i="1" dirty="0" smtClean="0">
                            <a:solidFill>
                              <a:schemeClr val="tx1"/>
                            </a:solidFill>
                            <a:latin typeface="Cambria Math" panose="02040503050406030204" pitchFamily="18" charset="0"/>
                            <a:ea typeface="Cambria Math" panose="02040503050406030204" pitchFamily="18" charset="0"/>
                          </a:rPr>
                          <m:t>∥</m:t>
                        </m:r>
                        <m:f>
                          <m:fPr>
                            <m:ctrlPr>
                              <a:rPr lang="en-US" altLang="ko-KR" sz="1200" b="0" i="1" dirty="0" smtClean="0">
                                <a:solidFill>
                                  <a:schemeClr val="tx1"/>
                                </a:solidFill>
                                <a:latin typeface="Cambria Math" panose="02040503050406030204" pitchFamily="18" charset="0"/>
                                <a:ea typeface="Cambria Math" panose="02040503050406030204" pitchFamily="18" charset="0"/>
                              </a:rPr>
                            </m:ctrlPr>
                          </m:fPr>
                          <m:num>
                            <m:r>
                              <a:rPr lang="en-US" altLang="ko-KR" sz="1200" b="0" i="1" dirty="0" smtClean="0">
                                <a:solidFill>
                                  <a:schemeClr val="tx1"/>
                                </a:solidFill>
                                <a:latin typeface="Cambria Math" panose="02040503050406030204" pitchFamily="18" charset="0"/>
                                <a:ea typeface="Cambria Math" panose="02040503050406030204" pitchFamily="18" charset="0"/>
                              </a:rPr>
                              <m:t>2</m:t>
                            </m:r>
                          </m:num>
                          <m:den>
                            <m:r>
                              <a:rPr lang="en-US" altLang="ko-KR" sz="1200" b="0" i="1" dirty="0" smtClean="0">
                                <a:solidFill>
                                  <a:schemeClr val="tx1"/>
                                </a:solidFill>
                                <a:latin typeface="Cambria Math" panose="02040503050406030204" pitchFamily="18" charset="0"/>
                                <a:ea typeface="Cambria Math" panose="02040503050406030204" pitchFamily="18" charset="0"/>
                              </a:rPr>
                              <m:t>2</m:t>
                            </m:r>
                          </m:den>
                        </m:f>
                      </m:oMath>
                    </m:oMathPara>
                  </a14:m>
                  <a:endParaRPr lang="en-US" sz="1200" dirty="0">
                    <a:solidFill>
                      <a:schemeClr val="tx1"/>
                    </a:solidFill>
                    <a:latin typeface="SamsungOne 400" panose="020B0503030303020204" pitchFamily="34" charset="0"/>
                    <a:ea typeface="SamsungOne 400" panose="020B0503030303020204" pitchFamily="34" charset="0"/>
                  </a:endParaRPr>
                </a:p>
              </p:txBody>
            </p:sp>
          </mc:Choice>
          <mc:Fallback xmlns="">
            <p:sp>
              <p:nvSpPr>
                <p:cNvPr id="39" name="TextBox 38">
                  <a:extLst>
                    <a:ext uri="{FF2B5EF4-FFF2-40B4-BE49-F238E27FC236}">
                      <a16:creationId xmlns:a16="http://schemas.microsoft.com/office/drawing/2014/main" id="{1E7314C0-8BBB-4357-AAC9-3A13695B3674}"/>
                    </a:ext>
                  </a:extLst>
                </p:cNvPr>
                <p:cNvSpPr txBox="1">
                  <a:spLocks noRot="1" noChangeAspect="1" noMove="1" noResize="1" noEditPoints="1" noAdjustHandles="1" noChangeArrowheads="1" noChangeShapeType="1" noTextEdit="1"/>
                </p:cNvSpPr>
                <p:nvPr/>
              </p:nvSpPr>
              <p:spPr>
                <a:xfrm>
                  <a:off x="3675912" y="3627237"/>
                  <a:ext cx="729100" cy="418375"/>
                </a:xfrm>
                <a:prstGeom prst="rect">
                  <a:avLst/>
                </a:prstGeom>
                <a:blipFill>
                  <a:blip r:embed="rId6"/>
                  <a:stretch>
                    <a:fillRect l="-3333" b="-2899"/>
                  </a:stretch>
                </a:blipFill>
              </p:spPr>
              <p:txBody>
                <a:bodyPr/>
                <a:lstStyle/>
                <a:p>
                  <a:r>
                    <a:rPr lang="ko-KR" altLang="en-US">
                      <a:noFill/>
                    </a:rPr>
                    <a:t> </a:t>
                  </a:r>
                </a:p>
              </p:txBody>
            </p:sp>
          </mc:Fallback>
        </mc:AlternateContent>
        <p:sp>
          <p:nvSpPr>
            <p:cNvPr id="40" name="TextBox 39">
              <a:extLst>
                <a:ext uri="{FF2B5EF4-FFF2-40B4-BE49-F238E27FC236}">
                  <a16:creationId xmlns:a16="http://schemas.microsoft.com/office/drawing/2014/main" id="{3B56E3C7-DF8A-471E-8B51-099F2FA4CFD2}"/>
                </a:ext>
              </a:extLst>
            </p:cNvPr>
            <p:cNvSpPr txBox="1"/>
            <p:nvPr/>
          </p:nvSpPr>
          <p:spPr>
            <a:xfrm>
              <a:off x="5717388" y="2419930"/>
              <a:ext cx="1300603" cy="257369"/>
            </a:xfrm>
            <a:prstGeom prst="rect">
              <a:avLst/>
            </a:prstGeom>
            <a:noFill/>
          </p:spPr>
          <p:txBody>
            <a:bodyPr wrap="none" lIns="36000" tIns="36000" rIns="36000" bIns="36000" rtlCol="0">
              <a:spAutoFit/>
            </a:bodyPr>
            <a:lstStyle/>
            <a:p>
              <a:pPr algn="ctr"/>
              <a:r>
                <a:rPr kumimoji="1"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Giảm</a:t>
              </a:r>
              <a:r>
                <a:rPr kumimoji="1"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kumimoji="1"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thiểu</a:t>
              </a:r>
              <a:r>
                <a:rPr kumimoji="1"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chi </a:t>
              </a:r>
              <a:r>
                <a:rPr kumimoji="1"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phí</a:t>
              </a:r>
              <a:endParaRPr lang="en-US" sz="1200" dirty="0">
                <a:latin typeface="SamsungOne 400" panose="020B0503030303020204" pitchFamily="34" charset="0"/>
                <a:ea typeface="SamsungOne 400" panose="020B0503030303020204" pitchFamily="34" charset="0"/>
              </a:endParaRPr>
            </a:p>
          </p:txBody>
        </p:sp>
        <p:sp>
          <p:nvSpPr>
            <p:cNvPr id="41" name="TextBox 40">
              <a:extLst>
                <a:ext uri="{FF2B5EF4-FFF2-40B4-BE49-F238E27FC236}">
                  <a16:creationId xmlns:a16="http://schemas.microsoft.com/office/drawing/2014/main" id="{94FE1C45-E42A-4FCF-9950-3B624CDC1A88}"/>
                </a:ext>
              </a:extLst>
            </p:cNvPr>
            <p:cNvSpPr txBox="1"/>
            <p:nvPr/>
          </p:nvSpPr>
          <p:spPr>
            <a:xfrm>
              <a:off x="3426958" y="4734512"/>
              <a:ext cx="1162746" cy="257369"/>
            </a:xfrm>
            <a:prstGeom prst="rect">
              <a:avLst/>
            </a:prstGeom>
            <a:noFill/>
          </p:spPr>
          <p:txBody>
            <a:bodyPr wrap="none" lIns="36000" tIns="36000" rIns="36000" bIns="36000" rtlCol="0">
              <a:spAutoFit/>
            </a:bodyPr>
            <a:lstStyle/>
            <a:p>
              <a:pPr algn="ctr"/>
              <a:r>
                <a:rPr kumimoji="1"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Giảm</a:t>
              </a:r>
              <a:r>
                <a:rPr kumimoji="1"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kumimoji="1"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thiểu</a:t>
              </a:r>
              <a:r>
                <a:rPr kumimoji="1"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kumimoji="1" lang="vi-VN" altLang="ko-KR" sz="1200" dirty="0">
                  <a:solidFill>
                    <a:prstClr val="black">
                      <a:lumMod val="85000"/>
                      <a:lumOff val="15000"/>
                    </a:prstClr>
                  </a:solidFill>
                  <a:latin typeface="SamsungOne 400" panose="020B0503030303020204" pitchFamily="34" charset="0"/>
                  <a:ea typeface="SamsungOne 400" panose="020B0503030303020204" pitchFamily="34" charset="0"/>
                </a:rPr>
                <a:t>phạt</a:t>
              </a:r>
              <a:endParaRPr lang="en-US" sz="1200" dirty="0">
                <a:latin typeface="SamsungOne 400" panose="020B0503030303020204" pitchFamily="34" charset="0"/>
                <a:ea typeface="SamsungOne 400" panose="020B0503030303020204" pitchFamily="34" charset="0"/>
              </a:endParaRPr>
            </a:p>
          </p:txBody>
        </p:sp>
        <p:sp>
          <p:nvSpPr>
            <p:cNvPr id="42" name="TextBox 41">
              <a:extLst>
                <a:ext uri="{FF2B5EF4-FFF2-40B4-BE49-F238E27FC236}">
                  <a16:creationId xmlns:a16="http://schemas.microsoft.com/office/drawing/2014/main" id="{A474B8A1-7D52-4B48-BD5F-DFE5EE2F72CA}"/>
                </a:ext>
              </a:extLst>
            </p:cNvPr>
            <p:cNvSpPr txBox="1"/>
            <p:nvPr/>
          </p:nvSpPr>
          <p:spPr>
            <a:xfrm>
              <a:off x="5581805" y="4674870"/>
              <a:ext cx="1770283" cy="257369"/>
            </a:xfrm>
            <a:prstGeom prst="rect">
              <a:avLst/>
            </a:prstGeom>
            <a:noFill/>
          </p:spPr>
          <p:txBody>
            <a:bodyPr wrap="none" lIns="36000" tIns="36000" rIns="36000" bIns="36000" rtlCol="0">
              <a:spAutoFit/>
            </a:bodyPr>
            <a:lstStyle/>
            <a:p>
              <a:pPr algn="ctr"/>
              <a:r>
                <a:rPr kumimoji="1"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Giảm</a:t>
              </a:r>
              <a:r>
                <a:rPr kumimoji="1"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kumimoji="1"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thiểu</a:t>
              </a:r>
              <a:r>
                <a:rPr kumimoji="1"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chi </a:t>
              </a:r>
              <a:r>
                <a:rPr kumimoji="1"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phí</a:t>
              </a:r>
              <a:r>
                <a:rPr kumimoji="1"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 </a:t>
              </a:r>
              <a:r>
                <a:rPr kumimoji="1"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phạt</a:t>
              </a:r>
              <a:endParaRPr lang="en-US" sz="1200" dirty="0">
                <a:latin typeface="SamsungOne 400" panose="020B0503030303020204" pitchFamily="34" charset="0"/>
                <a:ea typeface="SamsungOne 400" panose="020B0503030303020204" pitchFamily="34" charset="0"/>
              </a:endParaRPr>
            </a:p>
          </p:txBody>
        </p:sp>
        <p:grpSp>
          <p:nvGrpSpPr>
            <p:cNvPr id="7" name="그룹 6">
              <a:extLst>
                <a:ext uri="{FF2B5EF4-FFF2-40B4-BE49-F238E27FC236}">
                  <a16:creationId xmlns:a16="http://schemas.microsoft.com/office/drawing/2014/main" id="{7ACA8CE6-CE8B-424B-9C6C-EBEC51CFA184}"/>
                </a:ext>
              </a:extLst>
            </p:cNvPr>
            <p:cNvGrpSpPr/>
            <p:nvPr/>
          </p:nvGrpSpPr>
          <p:grpSpPr>
            <a:xfrm>
              <a:off x="2683160" y="2205038"/>
              <a:ext cx="3888432" cy="2700126"/>
              <a:chOff x="2503140" y="2205038"/>
              <a:chExt cx="3888432" cy="2700126"/>
            </a:xfrm>
          </p:grpSpPr>
          <p:cxnSp>
            <p:nvCxnSpPr>
              <p:cNvPr id="4" name="직선 화살표 연결선 3">
                <a:extLst>
                  <a:ext uri="{FF2B5EF4-FFF2-40B4-BE49-F238E27FC236}">
                    <a16:creationId xmlns:a16="http://schemas.microsoft.com/office/drawing/2014/main" id="{964F2A39-4BBE-4654-8F32-7CE08CD5B0CA}"/>
                  </a:ext>
                </a:extLst>
              </p:cNvPr>
              <p:cNvCxnSpPr/>
              <p:nvPr/>
            </p:nvCxnSpPr>
            <p:spPr>
              <a:xfrm>
                <a:off x="2503140" y="4156700"/>
                <a:ext cx="3888432"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직선 화살표 연결선 5">
                <a:extLst>
                  <a:ext uri="{FF2B5EF4-FFF2-40B4-BE49-F238E27FC236}">
                    <a16:creationId xmlns:a16="http://schemas.microsoft.com/office/drawing/2014/main" id="{84FBE9FB-8FCD-4A41-877C-1CF85B3F94A5}"/>
                  </a:ext>
                </a:extLst>
              </p:cNvPr>
              <p:cNvCxnSpPr/>
              <p:nvPr/>
            </p:nvCxnSpPr>
            <p:spPr>
              <a:xfrm flipV="1">
                <a:off x="4771392" y="2205038"/>
                <a:ext cx="0" cy="2700126"/>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타원 18">
              <a:extLst>
                <a:ext uri="{FF2B5EF4-FFF2-40B4-BE49-F238E27FC236}">
                  <a16:creationId xmlns:a16="http://schemas.microsoft.com/office/drawing/2014/main" id="{BC414510-5F1C-476B-89C9-6AAA79FE5368}"/>
                </a:ext>
              </a:extLst>
            </p:cNvPr>
            <p:cNvSpPr/>
            <p:nvPr/>
          </p:nvSpPr>
          <p:spPr>
            <a:xfrm>
              <a:off x="4891389" y="4118610"/>
              <a:ext cx="120046"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타원 25">
              <a:extLst>
                <a:ext uri="{FF2B5EF4-FFF2-40B4-BE49-F238E27FC236}">
                  <a16:creationId xmlns:a16="http://schemas.microsoft.com/office/drawing/2014/main" id="{43885F5B-CD8C-4A73-8F40-7F4F39B77C85}"/>
                </a:ext>
              </a:extLst>
            </p:cNvPr>
            <p:cNvSpPr/>
            <p:nvPr/>
          </p:nvSpPr>
          <p:spPr>
            <a:xfrm>
              <a:off x="5121754" y="3653790"/>
              <a:ext cx="120046"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A911FE7A-AFFE-4CF6-AF79-AE1629C2F57D}"/>
                </a:ext>
              </a:extLst>
            </p:cNvPr>
            <p:cNvCxnSpPr/>
            <p:nvPr/>
          </p:nvCxnSpPr>
          <p:spPr>
            <a:xfrm flipV="1">
              <a:off x="3911106" y="4198620"/>
              <a:ext cx="962834" cy="562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D7C8436-737E-46DC-A967-CF99066D8AE6}"/>
                </a:ext>
              </a:extLst>
            </p:cNvPr>
            <p:cNvCxnSpPr/>
            <p:nvPr/>
          </p:nvCxnSpPr>
          <p:spPr>
            <a:xfrm flipH="1" flipV="1">
              <a:off x="5239444" y="3759500"/>
              <a:ext cx="776592" cy="9220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46DCA026-4771-4051-A0C4-E429CAB94E8C}"/>
                </a:ext>
              </a:extLst>
            </p:cNvPr>
            <p:cNvCxnSpPr/>
            <p:nvPr/>
          </p:nvCxnSpPr>
          <p:spPr>
            <a:xfrm flipH="1">
              <a:off x="5578791" y="2665296"/>
              <a:ext cx="668765" cy="6480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직사각형 42">
            <a:extLst>
              <a:ext uri="{FF2B5EF4-FFF2-40B4-BE49-F238E27FC236}">
                <a16:creationId xmlns:a16="http://schemas.microsoft.com/office/drawing/2014/main" id="{CD8AF8DF-BF9D-4C53-B59B-3A50966974FE}"/>
              </a:ext>
            </a:extLst>
          </p:cNvPr>
          <p:cNvSpPr/>
          <p:nvPr/>
        </p:nvSpPr>
        <p:spPr>
          <a:xfrm>
            <a:off x="653784" y="5039343"/>
            <a:ext cx="8632825" cy="1145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Trong hình trên, hình elip được vẽ theo một đường liền nét là hàm chi phí, là sự kết hợp của w1 và w2 với cùng chi phí (SSE). Điểm trung tâm của hình elip là khi chi phí trở thành 0. Bên ngoài của hình elip là sự kết hợp của w1 và w2 với chi phí cao hơn, đây là mô hình có sai số cao hơn (bao gồm trọng số w1 và w2). Vòng tròn màu đề cập đến sự ràng buộc. Vòng tròn trở nên nhỏ hơn khi </a:t>
            </a:r>
            <a:r>
              <a:rPr lang="el-GR" altLang="ko-KR" sz="1300" dirty="0">
                <a:solidFill>
                  <a:prstClr val="black">
                    <a:lumMod val="85000"/>
                    <a:lumOff val="15000"/>
                  </a:prstClr>
                </a:solidFill>
                <a:latin typeface="SamsungOne 400" panose="020B0503030303020204" pitchFamily="34" charset="0"/>
                <a:ea typeface="SamsungOne 400" panose="020B0503030303020204" pitchFamily="34" charset="0"/>
              </a:rPr>
              <a:t>λ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lớn hơn và ngược lại. Điểm mà hàm chi phí (hình elip) và ràng buộc (vòng tròn màu) gặp nhau là giải pháp tối ưu trong đó chi phí của mô hình Hồi quy Ridge là tối thiểu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6139092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Hồi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quy</a:t>
            </a:r>
            <a:r>
              <a:rPr lang="en-US" altLang="ko-KR" sz="1400" dirty="0">
                <a:solidFill>
                  <a:schemeClr val="tx1"/>
                </a:solidFill>
                <a:latin typeface="SamsungOne 400" panose="020B0503030303020204" pitchFamily="34" charset="0"/>
                <a:ea typeface="SamsungOne 400" panose="020B0503030303020204" pitchFamily="34" charset="0"/>
              </a:rPr>
              <a:t> Lasso</a:t>
            </a:r>
          </a:p>
        </p:txBody>
      </p:sp>
      <p:sp>
        <p:nvSpPr>
          <p:cNvPr id="8" name="직사각형 7">
            <a:extLst>
              <a:ext uri="{FF2B5EF4-FFF2-40B4-BE49-F238E27FC236}">
                <a16:creationId xmlns:a16="http://schemas.microsoft.com/office/drawing/2014/main" id="{B32FBCDC-2C13-44BD-9F3D-D320021A9AFF}"/>
              </a:ext>
            </a:extLst>
          </p:cNvPr>
          <p:cNvSpPr/>
          <p:nvPr/>
        </p:nvSpPr>
        <p:spPr>
          <a:xfrm>
            <a:off x="671261" y="1700808"/>
            <a:ext cx="8632825" cy="94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Mô hình hồi quy Lasso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Least Absolute Shrinkage and Selection Operator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 Toán tử thu nhỏ và lựa chọn tối thiểu tuyệt đối) là một kỹ thuật để giới hạn L1norn của vectơ hệ số hồi quy w. Một ràng buộc được thêm vào để giảm thiểu tổng các giá trị tuyệt đối của các trọng số trong hàm chi phí của hồi quy tuyến tính. Hình dưới đây cho thấy hàm chi phí của mô hình hồi quy Lasso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3E0A8BF8-7581-496C-8B8B-57D4D005DAC5}"/>
                  </a:ext>
                </a:extLst>
              </p:cNvPr>
              <p:cNvSpPr/>
              <p:nvPr/>
            </p:nvSpPr>
            <p:spPr>
              <a:xfrm>
                <a:off x="2382160" y="2735994"/>
                <a:ext cx="5138504" cy="9810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a:spcAft>
                    <a:spcPts val="800"/>
                  </a:spcAft>
                  <a:buClr>
                    <a:srgbClr val="193EB0"/>
                  </a:buClr>
                </a:pPr>
                <a14:m>
                  <m:oMathPara xmlns:m="http://schemas.openxmlformats.org/officeDocument/2006/math">
                    <m:oMathParaPr>
                      <m:jc m:val="center"/>
                    </m:oMathParaPr>
                    <m:oMath xmlns:m="http://schemas.openxmlformats.org/officeDocument/2006/math">
                      <m:sSup>
                        <m:sSupPr>
                          <m:ctrlPr>
                            <a:rPr lang="en-US" altLang="ko-KR" sz="1600" i="1" smtClean="0">
                              <a:solidFill>
                                <a:schemeClr val="tx1">
                                  <a:lumMod val="85000"/>
                                  <a:lumOff val="15000"/>
                                </a:schemeClr>
                              </a:solidFill>
                              <a:latin typeface="Cambria Math" panose="02040503050406030204" pitchFamily="18" charset="0"/>
                            </a:rPr>
                          </m:ctrlPr>
                        </m:sSupPr>
                        <m:e>
                          <m:acc>
                            <m:accPr>
                              <m:chr m:val="̂"/>
                              <m:ctrlPr>
                                <a:rPr lang="en-US" altLang="ko-KR" sz="1600" i="1">
                                  <a:solidFill>
                                    <a:schemeClr val="tx1">
                                      <a:lumMod val="85000"/>
                                      <a:lumOff val="15000"/>
                                    </a:schemeClr>
                                  </a:solidFill>
                                  <a:latin typeface="Cambria Math" panose="02040503050406030204" pitchFamily="18" charset="0"/>
                                </a:rPr>
                              </m:ctrlPr>
                            </m:accPr>
                            <m:e>
                              <m:r>
                                <a:rPr lang="en-US" altLang="ko-KR" sz="1600" i="1">
                                  <a:solidFill>
                                    <a:schemeClr val="tx1">
                                      <a:lumMod val="85000"/>
                                      <a:lumOff val="15000"/>
                                    </a:schemeClr>
                                  </a:solidFill>
                                  <a:latin typeface="Cambria Math" panose="02040503050406030204" pitchFamily="18" charset="0"/>
                                </a:rPr>
                                <m:t>𝑤</m:t>
                              </m:r>
                            </m:e>
                          </m:acc>
                        </m:e>
                        <m:sup>
                          <m:r>
                            <a:rPr lang="en-US" altLang="ko-KR" sz="1600" b="0" i="1" smtClean="0">
                              <a:solidFill>
                                <a:schemeClr val="tx1">
                                  <a:lumMod val="85000"/>
                                  <a:lumOff val="15000"/>
                                </a:schemeClr>
                              </a:solidFill>
                              <a:latin typeface="Cambria Math" panose="02040503050406030204" pitchFamily="18" charset="0"/>
                            </a:rPr>
                            <m:t>𝑙𝑎𝑠𝑠𝑜</m:t>
                          </m:r>
                        </m:sup>
                      </m:sSup>
                      <m:r>
                        <a:rPr lang="en-US" altLang="ko-KR" sz="1600" i="1">
                          <a:solidFill>
                            <a:schemeClr val="tx1">
                              <a:lumMod val="85000"/>
                              <a:lumOff val="15000"/>
                            </a:schemeClr>
                          </a:solidFill>
                          <a:latin typeface="Cambria Math" panose="02040503050406030204" pitchFamily="18" charset="0"/>
                        </a:rPr>
                        <m:t>=</m:t>
                      </m:r>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𝑎𝑟𝑔𝑚𝑖𝑛</m:t>
                          </m:r>
                        </m:e>
                        <m:sub>
                          <m:r>
                            <a:rPr lang="en-US" altLang="ko-KR" sz="1600" i="1">
                              <a:solidFill>
                                <a:schemeClr val="tx1">
                                  <a:lumMod val="85000"/>
                                  <a:lumOff val="15000"/>
                                </a:schemeClr>
                              </a:solidFill>
                              <a:latin typeface="Cambria Math" panose="02040503050406030204" pitchFamily="18" charset="0"/>
                            </a:rPr>
                            <m:t>𝑤</m:t>
                          </m:r>
                        </m:sub>
                      </m:sSub>
                      <m:r>
                        <a:rPr lang="en-US" altLang="ko-KR" sz="1600" i="1">
                          <a:solidFill>
                            <a:schemeClr val="tx1">
                              <a:lumMod val="85000"/>
                              <a:lumOff val="15000"/>
                            </a:schemeClr>
                          </a:solidFill>
                          <a:latin typeface="Cambria Math" panose="02040503050406030204" pitchFamily="18" charset="0"/>
                        </a:rPr>
                        <m:t> </m:t>
                      </m:r>
                      <m:d>
                        <m:dPr>
                          <m:begChr m:val="{"/>
                          <m:endChr m:val="}"/>
                          <m:ctrlPr>
                            <a:rPr lang="en-US" altLang="ko-KR" sz="1600" i="1">
                              <a:solidFill>
                                <a:schemeClr val="tx1">
                                  <a:lumMod val="85000"/>
                                  <a:lumOff val="15000"/>
                                </a:schemeClr>
                              </a:solidFill>
                              <a:latin typeface="Cambria Math" panose="02040503050406030204" pitchFamily="18" charset="0"/>
                            </a:rPr>
                          </m:ctrlPr>
                        </m:dPr>
                        <m:e>
                          <m:nary>
                            <m:naryPr>
                              <m:chr m:val="∑"/>
                              <m:ctrlPr>
                                <a:rPr lang="en-US" altLang="ko-KR" sz="1600" i="1">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𝑖</m:t>
                              </m:r>
                              <m:r>
                                <a:rPr lang="en-US" altLang="ko-KR" sz="1600" i="1">
                                  <a:solidFill>
                                    <a:schemeClr val="tx1">
                                      <a:lumMod val="85000"/>
                                      <a:lumOff val="15000"/>
                                    </a:schemeClr>
                                  </a:solidFill>
                                  <a:latin typeface="Cambria Math" panose="02040503050406030204" pitchFamily="18" charset="0"/>
                                </a:rPr>
                                <m:t>=</m:t>
                              </m:r>
                              <m:r>
                                <m:rPr>
                                  <m:brk m:alnAt="23"/>
                                </m:rP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𝑁</m:t>
                              </m:r>
                            </m:sup>
                            <m:e>
                              <m:sSup>
                                <m:sSupPr>
                                  <m:ctrlPr>
                                    <a:rPr lang="en-US" altLang="ko-KR" sz="1600" i="1">
                                      <a:solidFill>
                                        <a:schemeClr val="tx1">
                                          <a:lumMod val="85000"/>
                                          <a:lumOff val="15000"/>
                                        </a:schemeClr>
                                      </a:solidFill>
                                      <a:latin typeface="Cambria Math" panose="02040503050406030204" pitchFamily="18" charset="0"/>
                                    </a:rPr>
                                  </m:ctrlPr>
                                </m:sSupPr>
                                <m:e>
                                  <m:r>
                                    <a:rPr lang="en-US" altLang="ko-KR" sz="1600" i="1">
                                      <a:solidFill>
                                        <a:schemeClr val="tx1">
                                          <a:lumMod val="85000"/>
                                          <a:lumOff val="15000"/>
                                        </a:schemeClr>
                                      </a:solidFill>
                                      <a:latin typeface="Cambria Math" panose="02040503050406030204" pitchFamily="18" charset="0"/>
                                    </a:rPr>
                                    <m:t>(</m:t>
                                  </m:r>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𝑦</m:t>
                                      </m:r>
                                    </m:e>
                                    <m:sub>
                                      <m:r>
                                        <a:rPr lang="en-US" altLang="ko-KR" sz="1600" i="1">
                                          <a:solidFill>
                                            <a:schemeClr val="tx1">
                                              <a:lumMod val="85000"/>
                                              <a:lumOff val="15000"/>
                                            </a:schemeClr>
                                          </a:solidFill>
                                          <a:latin typeface="Cambria Math" panose="02040503050406030204" pitchFamily="18" charset="0"/>
                                        </a:rPr>
                                        <m:t>𝑖</m:t>
                                      </m:r>
                                    </m:sub>
                                  </m:sSub>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𝑤𝑋</m:t>
                                  </m:r>
                                  <m:r>
                                    <a:rPr lang="en-US" altLang="ko-KR" sz="1600" i="1">
                                      <a:solidFill>
                                        <a:schemeClr val="tx1">
                                          <a:lumMod val="85000"/>
                                          <a:lumOff val="15000"/>
                                        </a:schemeClr>
                                      </a:solidFill>
                                      <a:latin typeface="Cambria Math" panose="02040503050406030204" pitchFamily="18" charset="0"/>
                                    </a:rPr>
                                    <m:t>)</m:t>
                                  </m:r>
                                </m:e>
                                <m:sup>
                                  <m:r>
                                    <a:rPr lang="en-US" altLang="ko-KR" sz="1600" i="1">
                                      <a:solidFill>
                                        <a:schemeClr val="tx1">
                                          <a:lumMod val="85000"/>
                                          <a:lumOff val="15000"/>
                                        </a:schemeClr>
                                      </a:solidFill>
                                      <a:latin typeface="Cambria Math" panose="02040503050406030204" pitchFamily="18" charset="0"/>
                                    </a:rPr>
                                    <m:t>2</m:t>
                                  </m:r>
                                </m:sup>
                              </m:sSup>
                            </m:e>
                          </m:nary>
                          <m:r>
                            <a:rPr lang="en-US" altLang="ko-KR" sz="1600" i="1">
                              <a:solidFill>
                                <a:schemeClr val="tx1">
                                  <a:lumMod val="85000"/>
                                  <a:lumOff val="15000"/>
                                </a:schemeClr>
                              </a:solidFill>
                              <a:latin typeface="Cambria Math" panose="02040503050406030204" pitchFamily="18" charset="0"/>
                            </a:rPr>
                            <m:t>+</m:t>
                          </m:r>
                          <m:r>
                            <a:rPr lang="el-GR" altLang="ko-KR" sz="1600" i="1">
                              <a:solidFill>
                                <a:schemeClr val="tx1">
                                  <a:lumMod val="85000"/>
                                  <a:lumOff val="15000"/>
                                </a:schemeClr>
                              </a:solidFill>
                              <a:latin typeface="Cambria Math" panose="02040503050406030204" pitchFamily="18" charset="0"/>
                            </a:rPr>
                            <m:t>𝜆</m:t>
                          </m:r>
                          <m:nary>
                            <m:naryPr>
                              <m:chr m:val="∑"/>
                              <m:ctrlPr>
                                <a:rPr lang="en-US" altLang="ko-KR" sz="1600" i="1">
                                  <a:solidFill>
                                    <a:schemeClr val="tx1">
                                      <a:lumMod val="85000"/>
                                      <a:lumOff val="15000"/>
                                    </a:schemeClr>
                                  </a:solidFill>
                                  <a:latin typeface="Cambria Math" panose="02040503050406030204" pitchFamily="18" charset="0"/>
                                </a:rPr>
                              </m:ctrlPr>
                            </m:naryPr>
                            <m:sub>
                              <m:r>
                                <a:rPr lang="en-US" altLang="ko-KR" sz="1600" i="1">
                                  <a:solidFill>
                                    <a:schemeClr val="tx1">
                                      <a:lumMod val="85000"/>
                                      <a:lumOff val="15000"/>
                                    </a:schemeClr>
                                  </a:solidFill>
                                  <a:latin typeface="Cambria Math" panose="02040503050406030204" pitchFamily="18" charset="0"/>
                                </a:rPr>
                                <m:t>𝑗</m:t>
                              </m:r>
                              <m:r>
                                <a:rPr lang="en-US" altLang="ko-KR" sz="1600" i="1">
                                  <a:solidFill>
                                    <a:schemeClr val="tx1">
                                      <a:lumMod val="85000"/>
                                      <a:lumOff val="15000"/>
                                    </a:schemeClr>
                                  </a:solidFill>
                                  <a:latin typeface="Cambria Math" panose="02040503050406030204" pitchFamily="18" charset="0"/>
                                </a:rPr>
                                <m:t>=</m:t>
                              </m:r>
                              <m:r>
                                <m:rPr>
                                  <m:brk m:alnAt="23"/>
                                </m:rP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𝑀</m:t>
                              </m:r>
                            </m:sup>
                            <m:e>
                              <m:d>
                                <m:dPr>
                                  <m:begChr m:val="|"/>
                                  <m:endChr m:val="|"/>
                                  <m:ctrlPr>
                                    <a:rPr lang="en-US" altLang="ko-KR" sz="1600" i="1" smtClean="0">
                                      <a:solidFill>
                                        <a:schemeClr val="tx1">
                                          <a:lumMod val="85000"/>
                                          <a:lumOff val="15000"/>
                                        </a:schemeClr>
                                      </a:solidFill>
                                      <a:latin typeface="Cambria Math" panose="02040503050406030204" pitchFamily="18" charset="0"/>
                                    </a:rPr>
                                  </m:ctrlPr>
                                </m:dPr>
                                <m:e>
                                  <m:sSub>
                                    <m:sSubPr>
                                      <m:ctrlPr>
                                        <a:rPr lang="en-US" altLang="ko-KR" sz="1600" i="1" smtClean="0">
                                          <a:solidFill>
                                            <a:schemeClr val="tx1">
                                              <a:lumMod val="85000"/>
                                              <a:lumOff val="15000"/>
                                            </a:schemeClr>
                                          </a:solidFill>
                                          <a:latin typeface="Cambria Math" panose="02040503050406030204" pitchFamily="18" charset="0"/>
                                        </a:rPr>
                                      </m:ctrlPr>
                                    </m:sSubPr>
                                    <m:e>
                                      <m:r>
                                        <a:rPr lang="en-US" altLang="ko-KR" sz="1600" b="0" i="1" smtClean="0">
                                          <a:solidFill>
                                            <a:schemeClr val="tx1">
                                              <a:lumMod val="85000"/>
                                              <a:lumOff val="15000"/>
                                            </a:schemeClr>
                                          </a:solidFill>
                                          <a:latin typeface="Cambria Math" panose="02040503050406030204" pitchFamily="18" charset="0"/>
                                        </a:rPr>
                                        <m:t>𝑤</m:t>
                                      </m:r>
                                    </m:e>
                                    <m:sub>
                                      <m:r>
                                        <a:rPr lang="en-US" altLang="ko-KR" sz="1600" b="0" i="1" smtClean="0">
                                          <a:solidFill>
                                            <a:schemeClr val="tx1">
                                              <a:lumMod val="85000"/>
                                              <a:lumOff val="15000"/>
                                            </a:schemeClr>
                                          </a:solidFill>
                                          <a:latin typeface="Cambria Math" panose="02040503050406030204" pitchFamily="18" charset="0"/>
                                        </a:rPr>
                                        <m:t>𝑗</m:t>
                                      </m:r>
                                    </m:sub>
                                  </m:sSub>
                                </m:e>
                              </m:d>
                            </m:e>
                          </m:nary>
                        </m:e>
                      </m:d>
                    </m:oMath>
                  </m:oMathPara>
                </a14:m>
                <a:endParaRPr lang="en-US" altLang="ko-KR" sz="1600" dirty="0">
                  <a:solidFill>
                    <a:schemeClr val="tx1">
                      <a:lumMod val="85000"/>
                      <a:lumOff val="15000"/>
                    </a:schemeClr>
                  </a:solidFill>
                  <a:latin typeface="Cambria Math" panose="02040503050406030204" pitchFamily="18" charset="0"/>
                </a:endParaRPr>
              </a:p>
            </p:txBody>
          </p:sp>
        </mc:Choice>
        <mc:Fallback xmlns="">
          <p:sp>
            <p:nvSpPr>
              <p:cNvPr id="35" name="직사각형 34">
                <a:extLst>
                  <a:ext uri="{FF2B5EF4-FFF2-40B4-BE49-F238E27FC236}">
                    <a16:creationId xmlns:a16="http://schemas.microsoft.com/office/drawing/2014/main" id="{3E0A8BF8-7581-496C-8B8B-57D4D005DAC5}"/>
                  </a:ext>
                </a:extLst>
              </p:cNvPr>
              <p:cNvSpPr>
                <a:spLocks noRot="1" noChangeAspect="1" noMove="1" noResize="1" noEditPoints="1" noAdjustHandles="1" noChangeArrowheads="1" noChangeShapeType="1" noTextEdit="1"/>
              </p:cNvSpPr>
              <p:nvPr/>
            </p:nvSpPr>
            <p:spPr>
              <a:xfrm>
                <a:off x="2382160" y="2735994"/>
                <a:ext cx="5138504" cy="981038"/>
              </a:xfrm>
              <a:prstGeom prst="rect">
                <a:avLst/>
              </a:prstGeom>
              <a:blipFill>
                <a:blip r:embed="rId4"/>
                <a:stretch>
                  <a:fillRect/>
                </a:stretch>
              </a:blipFill>
              <a:ln>
                <a:noFill/>
              </a:ln>
            </p:spPr>
            <p:txBody>
              <a:bodyPr/>
              <a:lstStyle/>
              <a:p>
                <a:r>
                  <a:rPr lang="en-001">
                    <a:noFill/>
                  </a:rPr>
                  <a:t> </a:t>
                </a:r>
              </a:p>
            </p:txBody>
          </p:sp>
        </mc:Fallback>
      </mc:AlternateContent>
    </p:spTree>
    <p:extLst>
      <p:ext uri="{BB962C8B-B14F-4D97-AF65-F5344CB8AC3E}">
        <p14:creationId xmlns:p14="http://schemas.microsoft.com/office/powerpoint/2010/main" val="14449818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Hồi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quy</a:t>
            </a:r>
            <a:r>
              <a:rPr lang="en-US" altLang="ko-KR" sz="1400" dirty="0">
                <a:solidFill>
                  <a:schemeClr val="tx1"/>
                </a:solidFill>
                <a:latin typeface="SamsungOne 400" panose="020B0503030303020204" pitchFamily="34" charset="0"/>
                <a:ea typeface="SamsungOne 400" panose="020B0503030303020204" pitchFamily="34" charset="0"/>
              </a:rPr>
              <a:t> Lasso</a:t>
            </a:r>
          </a:p>
        </p:txBody>
      </p:sp>
      <p:sp>
        <p:nvSpPr>
          <p:cNvPr id="8" name="직사각형 7">
            <a:extLst>
              <a:ext uri="{FF2B5EF4-FFF2-40B4-BE49-F238E27FC236}">
                <a16:creationId xmlns:a16="http://schemas.microsoft.com/office/drawing/2014/main" id="{B32FBCDC-2C13-44BD-9F3D-D320021A9AFF}"/>
              </a:ext>
            </a:extLst>
          </p:cNvPr>
          <p:cNvSpPr/>
          <p:nvPr/>
        </p:nvSpPr>
        <p:spPr>
          <a:xfrm>
            <a:off x="671261"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Khi vẽ hàm chi phí của mô hình Hồi quy Lasso (w1, w2) trên tọa độ với trục x và trục y, một hình thoi được tạo ra như được cung cấp trong hình dưới đây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2" name="그룹 21">
            <a:extLst>
              <a:ext uri="{FF2B5EF4-FFF2-40B4-BE49-F238E27FC236}">
                <a16:creationId xmlns:a16="http://schemas.microsoft.com/office/drawing/2014/main" id="{6A83BE90-40AA-441F-9BA5-B745B6DEF3E9}"/>
              </a:ext>
            </a:extLst>
          </p:cNvPr>
          <p:cNvGrpSpPr/>
          <p:nvPr/>
        </p:nvGrpSpPr>
        <p:grpSpPr>
          <a:xfrm>
            <a:off x="2683160" y="2276872"/>
            <a:ext cx="4365329" cy="2830658"/>
            <a:chOff x="2683160" y="2205038"/>
            <a:chExt cx="4365329" cy="2830658"/>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517F38A-1094-4B6F-81AC-943E29918566}"/>
                    </a:ext>
                  </a:extLst>
                </p:cNvPr>
                <p:cNvSpPr txBox="1"/>
                <p:nvPr/>
              </p:nvSpPr>
              <p:spPr>
                <a:xfrm>
                  <a:off x="4681409" y="2256084"/>
                  <a:ext cx="288788" cy="257369"/>
                </a:xfrm>
                <a:prstGeom prst="rect">
                  <a:avLst/>
                </a:prstGeom>
                <a:noFill/>
              </p:spPr>
              <p:txBody>
                <a:bodyPr wrap="none" lIns="36000" tIns="36000" rIns="36000" bIns="3600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200" i="1" dirty="0" smtClean="0">
                                <a:solidFill>
                                  <a:srgbClr val="836967"/>
                                </a:solidFill>
                                <a:latin typeface="Cambria Math" panose="02040503050406030204" pitchFamily="18" charset="0"/>
                              </a:rPr>
                            </m:ctrlPr>
                          </m:sSubPr>
                          <m:e>
                            <m:r>
                              <a:rPr lang="ko-KR" altLang="en-US" sz="1200" i="1" dirty="0" smtClean="0">
                                <a:latin typeface="Cambria Math" panose="02040503050406030204" pitchFamily="18" charset="0"/>
                              </a:rPr>
                              <m:t>𝑤</m:t>
                            </m:r>
                          </m:e>
                          <m:sub>
                            <m:r>
                              <a:rPr lang="en-US" altLang="ko-KR" sz="1200" i="0" dirty="0" smtClean="0">
                                <a:latin typeface="Cambria Math" panose="02040503050406030204" pitchFamily="18" charset="0"/>
                              </a:rPr>
                              <m:t>2</m:t>
                            </m:r>
                          </m:sub>
                        </m:sSub>
                      </m:oMath>
                    </m:oMathPara>
                  </a14:m>
                  <a:endParaRPr lang="en-US" sz="1200" dirty="0">
                    <a:latin typeface="SamsungOne 400" panose="020B0503030303020204" pitchFamily="34" charset="0"/>
                    <a:ea typeface="SamsungOne 400" panose="020B0503030303020204" pitchFamily="34" charset="0"/>
                  </a:endParaRPr>
                </a:p>
              </p:txBody>
            </p:sp>
          </mc:Choice>
          <mc:Fallback xmlns="">
            <p:sp>
              <p:nvSpPr>
                <p:cNvPr id="11" name="TextBox 10">
                  <a:extLst>
                    <a:ext uri="{FF2B5EF4-FFF2-40B4-BE49-F238E27FC236}">
                      <a16:creationId xmlns:a16="http://schemas.microsoft.com/office/drawing/2014/main" id="{1517F38A-1094-4B6F-81AC-943E29918566}"/>
                    </a:ext>
                  </a:extLst>
                </p:cNvPr>
                <p:cNvSpPr txBox="1">
                  <a:spLocks noRot="1" noChangeAspect="1" noMove="1" noResize="1" noEditPoints="1" noAdjustHandles="1" noChangeArrowheads="1" noChangeShapeType="1" noTextEdit="1"/>
                </p:cNvSpPr>
                <p:nvPr/>
              </p:nvSpPr>
              <p:spPr>
                <a:xfrm>
                  <a:off x="4681409" y="2256084"/>
                  <a:ext cx="288788" cy="257369"/>
                </a:xfrm>
                <a:prstGeom prst="rect">
                  <a:avLst/>
                </a:prstGeom>
                <a:blipFill>
                  <a:blip r:embed="rId4"/>
                  <a:stretch>
                    <a:fillRect/>
                  </a:stretch>
                </a:blipFill>
              </p:spPr>
              <p:txBody>
                <a:bodyPr/>
                <a:lstStyle/>
                <a:p>
                  <a:r>
                    <a:rPr lang="ko-KR" altLang="en-US">
                      <a:noFill/>
                    </a:rPr>
                    <a:t> </a:t>
                  </a:r>
                </a:p>
              </p:txBody>
            </p:sp>
          </mc:Fallback>
        </mc:AlternateContent>
        <p:sp>
          <p:nvSpPr>
            <p:cNvPr id="12" name="순서도: 판단 11">
              <a:extLst>
                <a:ext uri="{FF2B5EF4-FFF2-40B4-BE49-F238E27FC236}">
                  <a16:creationId xmlns:a16="http://schemas.microsoft.com/office/drawing/2014/main" id="{F263A88B-1C9A-4D53-848D-084A17F804DD}"/>
                </a:ext>
              </a:extLst>
            </p:cNvPr>
            <p:cNvSpPr/>
            <p:nvPr/>
          </p:nvSpPr>
          <p:spPr>
            <a:xfrm>
              <a:off x="4107252" y="3550755"/>
              <a:ext cx="1667628" cy="1227150"/>
            </a:xfrm>
            <a:prstGeom prst="flowChartDecision">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D2609E36-4830-4548-8136-6D64652C02B3}"/>
                </a:ext>
              </a:extLst>
            </p:cNvPr>
            <p:cNvGrpSpPr/>
            <p:nvPr/>
          </p:nvGrpSpPr>
          <p:grpSpPr>
            <a:xfrm>
              <a:off x="4054720" y="2599952"/>
              <a:ext cx="2993769" cy="1503895"/>
              <a:chOff x="3874700" y="2607572"/>
              <a:chExt cx="2993769" cy="1503895"/>
            </a:xfrm>
          </p:grpSpPr>
          <p:sp>
            <p:nvSpPr>
              <p:cNvPr id="27" name="타원 26">
                <a:extLst>
                  <a:ext uri="{FF2B5EF4-FFF2-40B4-BE49-F238E27FC236}">
                    <a16:creationId xmlns:a16="http://schemas.microsoft.com/office/drawing/2014/main" id="{C967567B-3E56-4EEE-98BC-F5D830FD7E45}"/>
                  </a:ext>
                </a:extLst>
              </p:cNvPr>
              <p:cNvSpPr/>
              <p:nvPr/>
            </p:nvSpPr>
            <p:spPr>
              <a:xfrm>
                <a:off x="5265584" y="3339465"/>
                <a:ext cx="120046"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D6C4C482-4247-4621-A2B2-C30DB46506AD}"/>
                  </a:ext>
                </a:extLst>
              </p:cNvPr>
              <p:cNvSpPr/>
              <p:nvPr/>
            </p:nvSpPr>
            <p:spPr>
              <a:xfrm rot="900000">
                <a:off x="3874700" y="2607572"/>
                <a:ext cx="2993769" cy="1503895"/>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B06AE68D-BA96-4F03-9FFB-DF0780AD5A4D}"/>
                  </a:ext>
                </a:extLst>
              </p:cNvPr>
              <p:cNvSpPr/>
              <p:nvPr/>
            </p:nvSpPr>
            <p:spPr>
              <a:xfrm rot="900000">
                <a:off x="5021753" y="3271663"/>
                <a:ext cx="594896" cy="223896"/>
              </a:xfrm>
              <a:prstGeom prst="ellipse">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A80DB20F-FC59-4F74-A5D2-F9811A5C4CB5}"/>
                  </a:ext>
                </a:extLst>
              </p:cNvPr>
              <p:cNvSpPr/>
              <p:nvPr/>
            </p:nvSpPr>
            <p:spPr>
              <a:xfrm rot="900000">
                <a:off x="4930734" y="3192888"/>
                <a:ext cx="832673" cy="375919"/>
              </a:xfrm>
              <a:prstGeom prst="ellipse">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89F253B4-1F31-4C49-898D-CBD594C33A1B}"/>
                  </a:ext>
                </a:extLst>
              </p:cNvPr>
              <p:cNvSpPr/>
              <p:nvPr/>
            </p:nvSpPr>
            <p:spPr>
              <a:xfrm rot="900000">
                <a:off x="4736464" y="3083521"/>
                <a:ext cx="1188622" cy="578503"/>
              </a:xfrm>
              <a:prstGeom prst="ellipse">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8042E92B-8279-4919-9FD7-E5F262033DB5}"/>
                  </a:ext>
                </a:extLst>
              </p:cNvPr>
              <p:cNvSpPr/>
              <p:nvPr/>
            </p:nvSpPr>
            <p:spPr>
              <a:xfrm rot="900000">
                <a:off x="4582949" y="2960423"/>
                <a:ext cx="1530260" cy="831709"/>
              </a:xfrm>
              <a:prstGeom prst="ellipse">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35">
                <a:extLst>
                  <a:ext uri="{FF2B5EF4-FFF2-40B4-BE49-F238E27FC236}">
                    <a16:creationId xmlns:a16="http://schemas.microsoft.com/office/drawing/2014/main" id="{C2A1D7F4-21F1-410B-A6A4-6D27CABABFED}"/>
                  </a:ext>
                </a:extLst>
              </p:cNvPr>
              <p:cNvSpPr/>
              <p:nvPr/>
            </p:nvSpPr>
            <p:spPr>
              <a:xfrm rot="900000">
                <a:off x="4255826" y="2799028"/>
                <a:ext cx="2231518" cy="1120984"/>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E0A6D30-1BB2-4383-BEAD-57D8BA3D093D}"/>
                    </a:ext>
                  </a:extLst>
                </p:cNvPr>
                <p:cNvSpPr txBox="1"/>
                <p:nvPr/>
              </p:nvSpPr>
              <p:spPr>
                <a:xfrm>
                  <a:off x="6273243" y="4145761"/>
                  <a:ext cx="288788" cy="257369"/>
                </a:xfrm>
                <a:prstGeom prst="rect">
                  <a:avLst/>
                </a:prstGeom>
                <a:noFill/>
              </p:spPr>
              <p:txBody>
                <a:bodyPr wrap="none" lIns="36000" tIns="36000" rIns="36000" bIns="3600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200" i="1" dirty="0" smtClean="0">
                                <a:solidFill>
                                  <a:srgbClr val="836967"/>
                                </a:solidFill>
                                <a:latin typeface="Cambria Math" panose="02040503050406030204" pitchFamily="18" charset="0"/>
                              </a:rPr>
                            </m:ctrlPr>
                          </m:sSubPr>
                          <m:e>
                            <m:r>
                              <a:rPr lang="ko-KR" altLang="en-US" sz="1200" i="1" dirty="0" smtClean="0">
                                <a:latin typeface="Cambria Math" panose="02040503050406030204" pitchFamily="18" charset="0"/>
                              </a:rPr>
                              <m:t>𝑤</m:t>
                            </m:r>
                          </m:e>
                          <m:sub>
                            <m:r>
                              <a:rPr lang="en-US" altLang="ko-KR" sz="1200" b="0" i="0" dirty="0" smtClean="0">
                                <a:latin typeface="Cambria Math" panose="02040503050406030204" pitchFamily="18" charset="0"/>
                              </a:rPr>
                              <m:t>1</m:t>
                            </m:r>
                          </m:sub>
                        </m:sSub>
                      </m:oMath>
                    </m:oMathPara>
                  </a14:m>
                  <a:endParaRPr lang="en-US" sz="1200" dirty="0">
                    <a:latin typeface="SamsungOne 400" panose="020B0503030303020204" pitchFamily="34" charset="0"/>
                    <a:ea typeface="SamsungOne 400" panose="020B0503030303020204" pitchFamily="34" charset="0"/>
                  </a:endParaRPr>
                </a:p>
              </p:txBody>
            </p:sp>
          </mc:Choice>
          <mc:Fallback xmlns="">
            <p:sp>
              <p:nvSpPr>
                <p:cNvPr id="38" name="TextBox 37">
                  <a:extLst>
                    <a:ext uri="{FF2B5EF4-FFF2-40B4-BE49-F238E27FC236}">
                      <a16:creationId xmlns:a16="http://schemas.microsoft.com/office/drawing/2014/main" id="{0E0A6D30-1BB2-4383-BEAD-57D8BA3D093D}"/>
                    </a:ext>
                  </a:extLst>
                </p:cNvPr>
                <p:cNvSpPr txBox="1">
                  <a:spLocks noRot="1" noChangeAspect="1" noMove="1" noResize="1" noEditPoints="1" noAdjustHandles="1" noChangeArrowheads="1" noChangeShapeType="1" noTextEdit="1"/>
                </p:cNvSpPr>
                <p:nvPr/>
              </p:nvSpPr>
              <p:spPr>
                <a:xfrm>
                  <a:off x="6273243" y="4145761"/>
                  <a:ext cx="288788" cy="25736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E7314C0-8BBB-4357-AAC9-3A13695B3674}"/>
                    </a:ext>
                  </a:extLst>
                </p:cNvPr>
                <p:cNvSpPr txBox="1"/>
                <p:nvPr/>
              </p:nvSpPr>
              <p:spPr>
                <a:xfrm>
                  <a:off x="3675912" y="3627237"/>
                  <a:ext cx="729100" cy="257369"/>
                </a:xfrm>
                <a:prstGeom prst="rect">
                  <a:avLst/>
                </a:prstGeom>
                <a:noFill/>
              </p:spPr>
              <p:txBody>
                <a:bodyPr wrap="square" lIns="36000" tIns="36000" rIns="36000" bIns="36000" rtlCol="0">
                  <a:spAutoFit/>
                </a:bodyPr>
                <a:lstStyle/>
                <a:p>
                  <a:pPr algn="ctr"/>
                  <a14:m>
                    <m:oMathPara xmlns:m="http://schemas.openxmlformats.org/officeDocument/2006/math">
                      <m:oMathParaPr>
                        <m:jc m:val="centerGroup"/>
                      </m:oMathParaPr>
                      <m:oMath xmlns:m="http://schemas.openxmlformats.org/officeDocument/2006/math">
                        <m:r>
                          <a:rPr lang="el-GR" altLang="ko-KR" sz="1200" i="1" dirty="0" smtClean="0">
                            <a:solidFill>
                              <a:schemeClr val="tx1"/>
                            </a:solidFill>
                            <a:latin typeface="Cambria Math" panose="02040503050406030204" pitchFamily="18" charset="0"/>
                            <a:ea typeface="Cambria Math" panose="02040503050406030204" pitchFamily="18" charset="0"/>
                          </a:rPr>
                          <m:t>𝜆</m:t>
                        </m:r>
                        <m:r>
                          <a:rPr lang="en-US" altLang="ko-KR" sz="1200" i="1" dirty="0" smtClean="0">
                            <a:solidFill>
                              <a:schemeClr val="tx1"/>
                            </a:solidFill>
                            <a:latin typeface="Cambria Math" panose="02040503050406030204" pitchFamily="18" charset="0"/>
                            <a:ea typeface="Cambria Math" panose="02040503050406030204" pitchFamily="18" charset="0"/>
                          </a:rPr>
                          <m:t>∥</m:t>
                        </m:r>
                        <m:r>
                          <a:rPr lang="en-US" altLang="ko-KR" sz="1200" b="0" i="1" dirty="0" smtClean="0">
                            <a:solidFill>
                              <a:schemeClr val="tx1"/>
                            </a:solidFill>
                            <a:latin typeface="Cambria Math" panose="02040503050406030204" pitchFamily="18" charset="0"/>
                            <a:ea typeface="Cambria Math" panose="02040503050406030204" pitchFamily="18" charset="0"/>
                          </a:rPr>
                          <m:t>𝑊</m:t>
                        </m:r>
                        <m:r>
                          <a:rPr lang="en-US" altLang="ko-KR" sz="1200" b="0" i="1" dirty="0" smtClean="0">
                            <a:solidFill>
                              <a:schemeClr val="tx1"/>
                            </a:solidFill>
                            <a:latin typeface="Cambria Math" panose="02040503050406030204" pitchFamily="18" charset="0"/>
                            <a:ea typeface="Cambria Math" panose="02040503050406030204" pitchFamily="18" charset="0"/>
                          </a:rPr>
                          <m:t>∥1</m:t>
                        </m:r>
                      </m:oMath>
                    </m:oMathPara>
                  </a14:m>
                  <a:endParaRPr lang="en-US" sz="1200" baseline="-25000" dirty="0">
                    <a:solidFill>
                      <a:schemeClr val="tx1"/>
                    </a:solidFill>
                    <a:latin typeface="SamsungOne 400" panose="020B0503030303020204" pitchFamily="34" charset="0"/>
                    <a:ea typeface="SamsungOne 400" panose="020B0503030303020204" pitchFamily="34" charset="0"/>
                  </a:endParaRPr>
                </a:p>
              </p:txBody>
            </p:sp>
          </mc:Choice>
          <mc:Fallback xmlns="">
            <p:sp>
              <p:nvSpPr>
                <p:cNvPr id="39" name="TextBox 38">
                  <a:extLst>
                    <a:ext uri="{FF2B5EF4-FFF2-40B4-BE49-F238E27FC236}">
                      <a16:creationId xmlns:a16="http://schemas.microsoft.com/office/drawing/2014/main" id="{1E7314C0-8BBB-4357-AAC9-3A13695B3674}"/>
                    </a:ext>
                  </a:extLst>
                </p:cNvPr>
                <p:cNvSpPr txBox="1">
                  <a:spLocks noRot="1" noChangeAspect="1" noMove="1" noResize="1" noEditPoints="1" noAdjustHandles="1" noChangeArrowheads="1" noChangeShapeType="1" noTextEdit="1"/>
                </p:cNvSpPr>
                <p:nvPr/>
              </p:nvSpPr>
              <p:spPr>
                <a:xfrm>
                  <a:off x="3675912" y="3627237"/>
                  <a:ext cx="729100" cy="25736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474B8A1-7D52-4B48-BD5F-DFE5EE2F72CA}"/>
                    </a:ext>
                  </a:extLst>
                </p:cNvPr>
                <p:cNvSpPr txBox="1"/>
                <p:nvPr/>
              </p:nvSpPr>
              <p:spPr>
                <a:xfrm>
                  <a:off x="5256622" y="4593661"/>
                  <a:ext cx="1770284" cy="442035"/>
                </a:xfrm>
                <a:prstGeom prst="rect">
                  <a:avLst/>
                </a:prstGeom>
                <a:noFill/>
              </p:spPr>
              <p:txBody>
                <a:bodyPr wrap="none" lIns="36000" tIns="36000" rIns="36000" bIns="36000" rtlCol="0">
                  <a:spAutoFit/>
                </a:bodyPr>
                <a:lstStyle/>
                <a:p>
                  <a:r>
                    <a:rPr kumimoji="1"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Giảm</a:t>
                  </a:r>
                  <a:r>
                    <a:rPr kumimoji="1"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kumimoji="1"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thiểu</a:t>
                  </a:r>
                  <a:r>
                    <a:rPr kumimoji="1"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chi </a:t>
                  </a:r>
                  <a:r>
                    <a:rPr kumimoji="1"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phí</a:t>
                  </a:r>
                  <a:r>
                    <a:rPr kumimoji="1"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 </a:t>
                  </a:r>
                  <a:r>
                    <a:rPr kumimoji="1" lang="vi-VN" altLang="ko-KR" sz="1200" dirty="0">
                      <a:solidFill>
                        <a:prstClr val="black">
                          <a:lumMod val="85000"/>
                          <a:lumOff val="15000"/>
                        </a:prstClr>
                      </a:solidFill>
                      <a:latin typeface="SamsungOne 400" panose="020B0503030303020204" pitchFamily="34" charset="0"/>
                      <a:ea typeface="SamsungOne 400" panose="020B0503030303020204" pitchFamily="34" charset="0"/>
                    </a:rPr>
                    <a:t>phạt</a:t>
                  </a:r>
                  <a:endParaRPr kumimoji="1"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a14:m>
                    <m:oMathPara xmlns:m="http://schemas.openxmlformats.org/officeDocument/2006/math">
                      <m:oMathParaPr>
                        <m:jc m:val="left"/>
                      </m:oMathParaPr>
                      <m:oMath xmlns:m="http://schemas.openxmlformats.org/officeDocument/2006/math">
                        <m:d>
                          <m:dPr>
                            <m:ctrlPr>
                              <a:rPr lang="en-US" altLang="ko-KR" sz="1200" i="1" smtClean="0">
                                <a:latin typeface="Cambria Math" panose="02040503050406030204" pitchFamily="18" charset="0"/>
                                <a:ea typeface="SamsungOne 400" panose="020B0503030303020204" pitchFamily="34" charset="0"/>
                              </a:rPr>
                            </m:ctrlPr>
                          </m:dPr>
                          <m:e>
                            <m:sSub>
                              <m:sSubPr>
                                <m:ctrlPr>
                                  <a:rPr lang="en-US" altLang="ko-KR" sz="1200" i="1" smtClean="0">
                                    <a:latin typeface="Cambria Math" panose="02040503050406030204" pitchFamily="18" charset="0"/>
                                    <a:ea typeface="SamsungOne 400" panose="020B0503030303020204" pitchFamily="34" charset="0"/>
                                  </a:rPr>
                                </m:ctrlPr>
                              </m:sSubPr>
                              <m:e>
                                <m:r>
                                  <a:rPr lang="en-US" altLang="ko-KR" sz="1200" b="0" i="1" smtClean="0">
                                    <a:latin typeface="Cambria Math" panose="02040503050406030204" pitchFamily="18" charset="0"/>
                                    <a:ea typeface="SamsungOne 400" panose="020B0503030303020204" pitchFamily="34" charset="0"/>
                                  </a:rPr>
                                  <m:t>𝑤</m:t>
                                </m:r>
                              </m:e>
                              <m:sub>
                                <m:r>
                                  <a:rPr lang="en-US" altLang="ko-KR" sz="1200" b="0" i="1" smtClean="0">
                                    <a:latin typeface="Cambria Math" panose="02040503050406030204" pitchFamily="18" charset="0"/>
                                    <a:ea typeface="SamsungOne 400" panose="020B0503030303020204" pitchFamily="34" charset="0"/>
                                  </a:rPr>
                                  <m:t>1</m:t>
                                </m:r>
                              </m:sub>
                            </m:sSub>
                            <m:r>
                              <a:rPr lang="en-US" altLang="ko-KR" sz="1200" b="0" i="1" smtClean="0">
                                <a:latin typeface="Cambria Math" panose="02040503050406030204" pitchFamily="18" charset="0"/>
                                <a:ea typeface="SamsungOne 400" panose="020B0503030303020204" pitchFamily="34" charset="0"/>
                              </a:rPr>
                              <m:t>=0</m:t>
                            </m:r>
                          </m:e>
                        </m:d>
                      </m:oMath>
                    </m:oMathPara>
                  </a14:m>
                  <a:endParaRPr lang="en-US" sz="1200" dirty="0">
                    <a:latin typeface="SamsungOne 400" panose="020B0503030303020204" pitchFamily="34" charset="0"/>
                    <a:ea typeface="SamsungOne 400" panose="020B0503030303020204" pitchFamily="34" charset="0"/>
                  </a:endParaRPr>
                </a:p>
              </p:txBody>
            </p:sp>
          </mc:Choice>
          <mc:Fallback xmlns="">
            <p:sp>
              <p:nvSpPr>
                <p:cNvPr id="42" name="TextBox 41">
                  <a:extLst>
                    <a:ext uri="{FF2B5EF4-FFF2-40B4-BE49-F238E27FC236}">
                      <a16:creationId xmlns:a16="http://schemas.microsoft.com/office/drawing/2014/main" id="{A474B8A1-7D52-4B48-BD5F-DFE5EE2F72CA}"/>
                    </a:ext>
                  </a:extLst>
                </p:cNvPr>
                <p:cNvSpPr txBox="1">
                  <a:spLocks noRot="1" noChangeAspect="1" noMove="1" noResize="1" noEditPoints="1" noAdjustHandles="1" noChangeArrowheads="1" noChangeShapeType="1" noTextEdit="1"/>
                </p:cNvSpPr>
                <p:nvPr/>
              </p:nvSpPr>
              <p:spPr>
                <a:xfrm>
                  <a:off x="5256622" y="4593661"/>
                  <a:ext cx="1770284" cy="442035"/>
                </a:xfrm>
                <a:prstGeom prst="rect">
                  <a:avLst/>
                </a:prstGeom>
                <a:blipFill>
                  <a:blip r:embed="rId7"/>
                  <a:stretch>
                    <a:fillRect l="-3093" t="-4110" r="-2062"/>
                  </a:stretch>
                </a:blipFill>
              </p:spPr>
              <p:txBody>
                <a:bodyPr/>
                <a:lstStyle/>
                <a:p>
                  <a:r>
                    <a:rPr lang="en-001">
                      <a:noFill/>
                    </a:rPr>
                    <a:t> </a:t>
                  </a:r>
                </a:p>
              </p:txBody>
            </p:sp>
          </mc:Fallback>
        </mc:AlternateContent>
        <p:grpSp>
          <p:nvGrpSpPr>
            <p:cNvPr id="7" name="그룹 6">
              <a:extLst>
                <a:ext uri="{FF2B5EF4-FFF2-40B4-BE49-F238E27FC236}">
                  <a16:creationId xmlns:a16="http://schemas.microsoft.com/office/drawing/2014/main" id="{7ACA8CE6-CE8B-424B-9C6C-EBEC51CFA184}"/>
                </a:ext>
              </a:extLst>
            </p:cNvPr>
            <p:cNvGrpSpPr/>
            <p:nvPr/>
          </p:nvGrpSpPr>
          <p:grpSpPr>
            <a:xfrm>
              <a:off x="2683160" y="2205038"/>
              <a:ext cx="3888432" cy="2700126"/>
              <a:chOff x="2503140" y="2205038"/>
              <a:chExt cx="3888432" cy="2700126"/>
            </a:xfrm>
          </p:grpSpPr>
          <p:cxnSp>
            <p:nvCxnSpPr>
              <p:cNvPr id="4" name="직선 화살표 연결선 3">
                <a:extLst>
                  <a:ext uri="{FF2B5EF4-FFF2-40B4-BE49-F238E27FC236}">
                    <a16:creationId xmlns:a16="http://schemas.microsoft.com/office/drawing/2014/main" id="{964F2A39-4BBE-4654-8F32-7CE08CD5B0CA}"/>
                  </a:ext>
                </a:extLst>
              </p:cNvPr>
              <p:cNvCxnSpPr/>
              <p:nvPr/>
            </p:nvCxnSpPr>
            <p:spPr>
              <a:xfrm>
                <a:off x="2503140" y="4156700"/>
                <a:ext cx="3888432" cy="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직선 화살표 연결선 5">
                <a:extLst>
                  <a:ext uri="{FF2B5EF4-FFF2-40B4-BE49-F238E27FC236}">
                    <a16:creationId xmlns:a16="http://schemas.microsoft.com/office/drawing/2014/main" id="{84FBE9FB-8FCD-4A41-877C-1CF85B3F94A5}"/>
                  </a:ext>
                </a:extLst>
              </p:cNvPr>
              <p:cNvCxnSpPr/>
              <p:nvPr/>
            </p:nvCxnSpPr>
            <p:spPr>
              <a:xfrm flipV="1">
                <a:off x="4771392" y="2205038"/>
                <a:ext cx="0" cy="2700126"/>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타원 18">
              <a:extLst>
                <a:ext uri="{FF2B5EF4-FFF2-40B4-BE49-F238E27FC236}">
                  <a16:creationId xmlns:a16="http://schemas.microsoft.com/office/drawing/2014/main" id="{BC414510-5F1C-476B-89C9-6AAA79FE5368}"/>
                </a:ext>
              </a:extLst>
            </p:cNvPr>
            <p:cNvSpPr/>
            <p:nvPr/>
          </p:nvSpPr>
          <p:spPr>
            <a:xfrm>
              <a:off x="4891389" y="4118610"/>
              <a:ext cx="120046"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타원 25">
              <a:extLst>
                <a:ext uri="{FF2B5EF4-FFF2-40B4-BE49-F238E27FC236}">
                  <a16:creationId xmlns:a16="http://schemas.microsoft.com/office/drawing/2014/main" id="{43885F5B-CD8C-4A73-8F40-7F4F39B77C85}"/>
                </a:ext>
              </a:extLst>
            </p:cNvPr>
            <p:cNvSpPr/>
            <p:nvPr/>
          </p:nvSpPr>
          <p:spPr>
            <a:xfrm>
              <a:off x="4886583" y="3535797"/>
              <a:ext cx="120046" cy="914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화살표 연결선 15">
              <a:extLst>
                <a:ext uri="{FF2B5EF4-FFF2-40B4-BE49-F238E27FC236}">
                  <a16:creationId xmlns:a16="http://schemas.microsoft.com/office/drawing/2014/main" id="{7D7C8436-737E-46DC-A967-CF99066D8AE6}"/>
                </a:ext>
              </a:extLst>
            </p:cNvPr>
            <p:cNvCxnSpPr/>
            <p:nvPr/>
          </p:nvCxnSpPr>
          <p:spPr>
            <a:xfrm flipH="1" flipV="1">
              <a:off x="4991366" y="3648377"/>
              <a:ext cx="776592" cy="9220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직사각형 42">
            <a:extLst>
              <a:ext uri="{FF2B5EF4-FFF2-40B4-BE49-F238E27FC236}">
                <a16:creationId xmlns:a16="http://schemas.microsoft.com/office/drawing/2014/main" id="{CD8AF8DF-BF9D-4C53-B59B-3A50966974FE}"/>
              </a:ext>
            </a:extLst>
          </p:cNvPr>
          <p:cNvSpPr/>
          <p:nvPr/>
        </p:nvSpPr>
        <p:spPr>
          <a:xfrm>
            <a:off x="671261" y="516622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Vì hạn chế của mô hình Hồi quy Lasso là hình thoi, nên rất có thể điểm đáp ứng hàm chi phí là đỉnh của hình thoi. Các đỉnh của hình thoi luôn là các điểm mà w1 hoặc w2 là 0. Do đó, mô hình Hồi quy Lasso cho kết quả là 0 trọng 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6304514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Hồi quy Elastic-net (lưới đàn hồi)</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B32FBCDC-2C13-44BD-9F3D-D320021A9AFF}"/>
              </a:ext>
            </a:extLst>
          </p:cNvPr>
          <p:cNvSpPr/>
          <p:nvPr/>
        </p:nvSpPr>
        <p:spPr>
          <a:xfrm>
            <a:off x="671261" y="1700808"/>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Mô hình hồi quy Elastic-net áp dụng cả L2norm và L1norm cho vectơ hệ số hồi quy. Ràng buộc là cả tổng bình phương trọng số và tổng của các giá trị trọng số tuyệt đối. Hình dưới đây cho thấy hàm chi phí của Elastic-net. Có hai Siêu tham số của Elastic-net, đó là </a:t>
            </a:r>
            <a:r>
              <a:rPr lang="el-GR" altLang="ko-KR" sz="1300" dirty="0">
                <a:solidFill>
                  <a:prstClr val="black">
                    <a:lumMod val="85000"/>
                    <a:lumOff val="15000"/>
                  </a:prstClr>
                </a:solidFill>
                <a:latin typeface="SamsungOne 400" panose="020B0503030303020204" pitchFamily="34" charset="0"/>
                <a:ea typeface="SamsungOne 400" panose="020B0503030303020204" pitchFamily="34" charset="0"/>
              </a:rPr>
              <a:t>λ1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và </a:t>
            </a:r>
            <a:r>
              <a:rPr lang="el-GR" altLang="ko-KR" sz="1300" dirty="0">
                <a:solidFill>
                  <a:prstClr val="black">
                    <a:lumMod val="85000"/>
                    <a:lumOff val="15000"/>
                  </a:prstClr>
                </a:solidFill>
                <a:latin typeface="SamsungOne 400" panose="020B0503030303020204" pitchFamily="34" charset="0"/>
                <a:ea typeface="SamsungOne 400" panose="020B0503030303020204" pitchFamily="34" charset="0"/>
              </a:rPr>
              <a:t>λ2</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55" name="직사각형 54">
                <a:extLst>
                  <a:ext uri="{FF2B5EF4-FFF2-40B4-BE49-F238E27FC236}">
                    <a16:creationId xmlns:a16="http://schemas.microsoft.com/office/drawing/2014/main" id="{5B857EEC-65BB-4C4B-8066-65EB253B409E}"/>
                  </a:ext>
                </a:extLst>
              </p:cNvPr>
              <p:cNvSpPr/>
              <p:nvPr/>
            </p:nvSpPr>
            <p:spPr>
              <a:xfrm>
                <a:off x="2035088" y="2600908"/>
                <a:ext cx="5832648" cy="9810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a:spcAft>
                    <a:spcPts val="800"/>
                  </a:spcAft>
                  <a:buClr>
                    <a:srgbClr val="193EB0"/>
                  </a:buClr>
                </a:pPr>
                <a14:m>
                  <m:oMathPara xmlns:m="http://schemas.openxmlformats.org/officeDocument/2006/math">
                    <m:oMathParaPr>
                      <m:jc m:val="center"/>
                    </m:oMathParaPr>
                    <m:oMath xmlns:m="http://schemas.openxmlformats.org/officeDocument/2006/math">
                      <m:sSup>
                        <m:sSupPr>
                          <m:ctrlPr>
                            <a:rPr lang="en-US" altLang="ko-KR" sz="1600" i="1" smtClean="0">
                              <a:solidFill>
                                <a:schemeClr val="tx1">
                                  <a:lumMod val="85000"/>
                                  <a:lumOff val="15000"/>
                                </a:schemeClr>
                              </a:solidFill>
                              <a:latin typeface="Cambria Math" panose="02040503050406030204" pitchFamily="18" charset="0"/>
                            </a:rPr>
                          </m:ctrlPr>
                        </m:sSupPr>
                        <m:e>
                          <m:acc>
                            <m:accPr>
                              <m:chr m:val="̂"/>
                              <m:ctrlPr>
                                <a:rPr lang="en-US" altLang="ko-KR" sz="1600" i="1">
                                  <a:solidFill>
                                    <a:schemeClr val="tx1">
                                      <a:lumMod val="85000"/>
                                      <a:lumOff val="15000"/>
                                    </a:schemeClr>
                                  </a:solidFill>
                                  <a:latin typeface="Cambria Math" panose="02040503050406030204" pitchFamily="18" charset="0"/>
                                </a:rPr>
                              </m:ctrlPr>
                            </m:accPr>
                            <m:e>
                              <m:r>
                                <a:rPr lang="en-US" altLang="ko-KR" sz="1600" i="1">
                                  <a:solidFill>
                                    <a:schemeClr val="tx1">
                                      <a:lumMod val="85000"/>
                                      <a:lumOff val="15000"/>
                                    </a:schemeClr>
                                  </a:solidFill>
                                  <a:latin typeface="Cambria Math" panose="02040503050406030204" pitchFamily="18" charset="0"/>
                                </a:rPr>
                                <m:t>𝑤</m:t>
                              </m:r>
                            </m:e>
                          </m:acc>
                        </m:e>
                        <m:sup>
                          <m:r>
                            <a:rPr lang="en-US" altLang="ko-KR" sz="1600" b="0" i="1" smtClean="0">
                              <a:solidFill>
                                <a:schemeClr val="tx1">
                                  <a:lumMod val="85000"/>
                                  <a:lumOff val="15000"/>
                                </a:schemeClr>
                              </a:solidFill>
                              <a:latin typeface="Cambria Math" panose="02040503050406030204" pitchFamily="18" charset="0"/>
                            </a:rPr>
                            <m:t>𝑒𝑙𝑎𝑠𝑡𝑖𝑐</m:t>
                          </m:r>
                        </m:sup>
                      </m:sSup>
                      <m:r>
                        <a:rPr lang="en-US" altLang="ko-KR" sz="1600" i="1">
                          <a:solidFill>
                            <a:schemeClr val="tx1">
                              <a:lumMod val="85000"/>
                              <a:lumOff val="15000"/>
                            </a:schemeClr>
                          </a:solidFill>
                          <a:latin typeface="Cambria Math" panose="02040503050406030204" pitchFamily="18" charset="0"/>
                        </a:rPr>
                        <m:t>=</m:t>
                      </m:r>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𝑎𝑟𝑔𝑚𝑖𝑛</m:t>
                          </m:r>
                        </m:e>
                        <m:sub>
                          <m:r>
                            <a:rPr lang="en-US" altLang="ko-KR" sz="1600" i="1">
                              <a:solidFill>
                                <a:schemeClr val="tx1">
                                  <a:lumMod val="85000"/>
                                  <a:lumOff val="15000"/>
                                </a:schemeClr>
                              </a:solidFill>
                              <a:latin typeface="Cambria Math" panose="02040503050406030204" pitchFamily="18" charset="0"/>
                            </a:rPr>
                            <m:t>𝑤</m:t>
                          </m:r>
                        </m:sub>
                      </m:sSub>
                      <m:r>
                        <a:rPr lang="en-US" altLang="ko-KR" sz="1600" i="1">
                          <a:solidFill>
                            <a:schemeClr val="tx1">
                              <a:lumMod val="85000"/>
                              <a:lumOff val="15000"/>
                            </a:schemeClr>
                          </a:solidFill>
                          <a:latin typeface="Cambria Math" panose="02040503050406030204" pitchFamily="18" charset="0"/>
                        </a:rPr>
                        <m:t> </m:t>
                      </m:r>
                      <m:d>
                        <m:dPr>
                          <m:begChr m:val="{"/>
                          <m:endChr m:val="}"/>
                          <m:ctrlPr>
                            <a:rPr lang="en-US" altLang="ko-KR" sz="1600" i="1">
                              <a:solidFill>
                                <a:schemeClr val="tx1">
                                  <a:lumMod val="85000"/>
                                  <a:lumOff val="15000"/>
                                </a:schemeClr>
                              </a:solidFill>
                              <a:latin typeface="Cambria Math" panose="02040503050406030204" pitchFamily="18" charset="0"/>
                            </a:rPr>
                          </m:ctrlPr>
                        </m:dPr>
                        <m:e>
                          <m:nary>
                            <m:naryPr>
                              <m:chr m:val="∑"/>
                              <m:ctrlPr>
                                <a:rPr lang="en-US" altLang="ko-KR" sz="1600" i="1">
                                  <a:solidFill>
                                    <a:schemeClr val="tx1">
                                      <a:lumMod val="85000"/>
                                      <a:lumOff val="15000"/>
                                    </a:schemeClr>
                                  </a:solidFill>
                                  <a:latin typeface="Cambria Math" panose="02040503050406030204" pitchFamily="18" charset="0"/>
                                </a:rPr>
                              </m:ctrlPr>
                            </m:naryPr>
                            <m:sub>
                              <m:r>
                                <m:rPr>
                                  <m:brk m:alnAt="23"/>
                                </m:rPr>
                                <a:rPr lang="en-US" altLang="ko-KR" sz="1600" i="1">
                                  <a:solidFill>
                                    <a:schemeClr val="tx1">
                                      <a:lumMod val="85000"/>
                                      <a:lumOff val="15000"/>
                                    </a:schemeClr>
                                  </a:solidFill>
                                  <a:latin typeface="Cambria Math" panose="02040503050406030204" pitchFamily="18" charset="0"/>
                                </a:rPr>
                                <m:t>𝑖</m:t>
                              </m:r>
                              <m:r>
                                <a:rPr lang="en-US" altLang="ko-KR" sz="1600" i="1">
                                  <a:solidFill>
                                    <a:schemeClr val="tx1">
                                      <a:lumMod val="85000"/>
                                      <a:lumOff val="15000"/>
                                    </a:schemeClr>
                                  </a:solidFill>
                                  <a:latin typeface="Cambria Math" panose="02040503050406030204" pitchFamily="18" charset="0"/>
                                </a:rPr>
                                <m:t>=</m:t>
                              </m:r>
                              <m:r>
                                <m:rPr>
                                  <m:brk m:alnAt="23"/>
                                </m:rP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𝑁</m:t>
                              </m:r>
                            </m:sup>
                            <m:e>
                              <m:sSup>
                                <m:sSupPr>
                                  <m:ctrlPr>
                                    <a:rPr lang="en-US" altLang="ko-KR" sz="1600" i="1">
                                      <a:solidFill>
                                        <a:schemeClr val="tx1">
                                          <a:lumMod val="85000"/>
                                          <a:lumOff val="15000"/>
                                        </a:schemeClr>
                                      </a:solidFill>
                                      <a:latin typeface="Cambria Math" panose="02040503050406030204" pitchFamily="18" charset="0"/>
                                    </a:rPr>
                                  </m:ctrlPr>
                                </m:sSupPr>
                                <m:e>
                                  <m:r>
                                    <a:rPr lang="en-US" altLang="ko-KR" sz="1600" i="1">
                                      <a:solidFill>
                                        <a:schemeClr val="tx1">
                                          <a:lumMod val="85000"/>
                                          <a:lumOff val="15000"/>
                                        </a:schemeClr>
                                      </a:solidFill>
                                      <a:latin typeface="Cambria Math" panose="02040503050406030204" pitchFamily="18" charset="0"/>
                                    </a:rPr>
                                    <m:t>(</m:t>
                                  </m:r>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𝑦</m:t>
                                      </m:r>
                                    </m:e>
                                    <m:sub>
                                      <m:r>
                                        <a:rPr lang="en-US" altLang="ko-KR" sz="1600" i="1">
                                          <a:solidFill>
                                            <a:schemeClr val="tx1">
                                              <a:lumMod val="85000"/>
                                              <a:lumOff val="15000"/>
                                            </a:schemeClr>
                                          </a:solidFill>
                                          <a:latin typeface="Cambria Math" panose="02040503050406030204" pitchFamily="18" charset="0"/>
                                        </a:rPr>
                                        <m:t>𝑖</m:t>
                                      </m:r>
                                    </m:sub>
                                  </m:sSub>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𝑤𝑋</m:t>
                                  </m:r>
                                  <m:r>
                                    <a:rPr lang="en-US" altLang="ko-KR" sz="1600" i="1">
                                      <a:solidFill>
                                        <a:schemeClr val="tx1">
                                          <a:lumMod val="85000"/>
                                          <a:lumOff val="15000"/>
                                        </a:schemeClr>
                                      </a:solidFill>
                                      <a:latin typeface="Cambria Math" panose="02040503050406030204" pitchFamily="18" charset="0"/>
                                    </a:rPr>
                                    <m:t>)</m:t>
                                  </m:r>
                                </m:e>
                                <m:sup>
                                  <m:r>
                                    <a:rPr lang="en-US" altLang="ko-KR" sz="1600" i="1">
                                      <a:solidFill>
                                        <a:schemeClr val="tx1">
                                          <a:lumMod val="85000"/>
                                          <a:lumOff val="15000"/>
                                        </a:schemeClr>
                                      </a:solidFill>
                                      <a:latin typeface="Cambria Math" panose="02040503050406030204" pitchFamily="18" charset="0"/>
                                    </a:rPr>
                                    <m:t>2</m:t>
                                  </m:r>
                                </m:sup>
                              </m:sSup>
                            </m:e>
                          </m:nary>
                          <m:r>
                            <a:rPr lang="en-US" altLang="ko-KR" sz="1600" b="0" i="1" smtClean="0">
                              <a:solidFill>
                                <a:schemeClr val="tx1">
                                  <a:lumMod val="85000"/>
                                  <a:lumOff val="15000"/>
                                </a:schemeClr>
                              </a:solidFill>
                              <a:latin typeface="Cambria Math" panose="02040503050406030204" pitchFamily="18" charset="0"/>
                            </a:rPr>
                            <m:t>+</m:t>
                          </m:r>
                          <m:sSub>
                            <m:sSubPr>
                              <m:ctrlPr>
                                <a:rPr lang="en-US" altLang="ko-KR" sz="1600" b="0" i="1" smtClean="0">
                                  <a:solidFill>
                                    <a:schemeClr val="tx1">
                                      <a:lumMod val="85000"/>
                                      <a:lumOff val="15000"/>
                                    </a:schemeClr>
                                  </a:solidFill>
                                  <a:latin typeface="Cambria Math" panose="02040503050406030204" pitchFamily="18" charset="0"/>
                                </a:rPr>
                              </m:ctrlPr>
                            </m:sSubPr>
                            <m:e>
                              <m:r>
                                <a:rPr lang="el-GR" altLang="ko-KR" sz="1600" i="1">
                                  <a:solidFill>
                                    <a:schemeClr val="tx1">
                                      <a:lumMod val="85000"/>
                                      <a:lumOff val="15000"/>
                                    </a:schemeClr>
                                  </a:solidFill>
                                  <a:latin typeface="Cambria Math" panose="02040503050406030204" pitchFamily="18" charset="0"/>
                                </a:rPr>
                                <m:t>𝜆</m:t>
                              </m:r>
                            </m:e>
                            <m:sub>
                              <m:r>
                                <a:rPr lang="en-US" altLang="ko-KR" sz="1600" b="0" i="1" smtClean="0">
                                  <a:solidFill>
                                    <a:schemeClr val="tx1">
                                      <a:lumMod val="85000"/>
                                      <a:lumOff val="15000"/>
                                    </a:schemeClr>
                                  </a:solidFill>
                                  <a:latin typeface="Cambria Math" panose="02040503050406030204" pitchFamily="18" charset="0"/>
                                </a:rPr>
                                <m:t>1</m:t>
                              </m:r>
                            </m:sub>
                          </m:sSub>
                          <m:nary>
                            <m:naryPr>
                              <m:chr m:val="∑"/>
                              <m:ctrlPr>
                                <a:rPr lang="en-US" altLang="ko-KR" sz="1600" i="1">
                                  <a:solidFill>
                                    <a:schemeClr val="tx1">
                                      <a:lumMod val="85000"/>
                                      <a:lumOff val="15000"/>
                                    </a:schemeClr>
                                  </a:solidFill>
                                  <a:latin typeface="Cambria Math" panose="02040503050406030204" pitchFamily="18" charset="0"/>
                                </a:rPr>
                              </m:ctrlPr>
                            </m:naryPr>
                            <m:sub>
                              <m:r>
                                <a:rPr lang="en-US" altLang="ko-KR" sz="1600" i="1">
                                  <a:solidFill>
                                    <a:schemeClr val="tx1">
                                      <a:lumMod val="85000"/>
                                      <a:lumOff val="15000"/>
                                    </a:schemeClr>
                                  </a:solidFill>
                                  <a:latin typeface="Cambria Math" panose="02040503050406030204" pitchFamily="18" charset="0"/>
                                </a:rPr>
                                <m:t>𝑗</m:t>
                              </m:r>
                              <m:r>
                                <a:rPr lang="en-US" altLang="ko-KR" sz="1600" i="1">
                                  <a:solidFill>
                                    <a:schemeClr val="tx1">
                                      <a:lumMod val="85000"/>
                                      <a:lumOff val="15000"/>
                                    </a:schemeClr>
                                  </a:solidFill>
                                  <a:latin typeface="Cambria Math" panose="02040503050406030204" pitchFamily="18" charset="0"/>
                                </a:rPr>
                                <m:t>=</m:t>
                              </m:r>
                              <m:r>
                                <m:rPr>
                                  <m:brk m:alnAt="23"/>
                                </m:rP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𝑀</m:t>
                              </m:r>
                            </m:sup>
                            <m:e>
                              <m:sSubSup>
                                <m:sSubSupPr>
                                  <m:ctrlPr>
                                    <a:rPr lang="en-US" altLang="ko-KR" sz="1600" i="1">
                                      <a:solidFill>
                                        <a:schemeClr val="tx1">
                                          <a:lumMod val="85000"/>
                                          <a:lumOff val="15000"/>
                                        </a:schemeClr>
                                      </a:solidFill>
                                      <a:latin typeface="Cambria Math" panose="02040503050406030204" pitchFamily="18" charset="0"/>
                                    </a:rPr>
                                  </m:ctrlPr>
                                </m:sSubSupPr>
                                <m:e>
                                  <m:r>
                                    <a:rPr lang="en-US" altLang="ko-KR" sz="1600" i="1">
                                      <a:solidFill>
                                        <a:schemeClr val="tx1">
                                          <a:lumMod val="85000"/>
                                          <a:lumOff val="15000"/>
                                        </a:schemeClr>
                                      </a:solidFill>
                                      <a:latin typeface="Cambria Math" panose="02040503050406030204" pitchFamily="18" charset="0"/>
                                    </a:rPr>
                                    <m:t>𝑤</m:t>
                                  </m:r>
                                </m:e>
                                <m:sub>
                                  <m:r>
                                    <a:rPr lang="en-US" altLang="ko-KR" sz="1600" i="1">
                                      <a:solidFill>
                                        <a:schemeClr val="tx1">
                                          <a:lumMod val="85000"/>
                                          <a:lumOff val="15000"/>
                                        </a:schemeClr>
                                      </a:solidFill>
                                      <a:latin typeface="Cambria Math" panose="02040503050406030204" pitchFamily="18" charset="0"/>
                                    </a:rPr>
                                    <m:t>𝑗</m:t>
                                  </m:r>
                                </m:sub>
                                <m:sup>
                                  <m:r>
                                    <a:rPr lang="en-US" altLang="ko-KR" sz="1600" i="1">
                                      <a:solidFill>
                                        <a:schemeClr val="tx1">
                                          <a:lumMod val="85000"/>
                                          <a:lumOff val="15000"/>
                                        </a:schemeClr>
                                      </a:solidFill>
                                      <a:latin typeface="Cambria Math" panose="02040503050406030204" pitchFamily="18" charset="0"/>
                                    </a:rPr>
                                    <m:t>2</m:t>
                                  </m:r>
                                </m:sup>
                              </m:sSubSup>
                            </m:e>
                          </m:nary>
                          <m:r>
                            <a:rPr lang="en-US" altLang="ko-KR" sz="1600" i="1">
                              <a:solidFill>
                                <a:schemeClr val="tx1">
                                  <a:lumMod val="85000"/>
                                  <a:lumOff val="15000"/>
                                </a:schemeClr>
                              </a:solidFill>
                              <a:latin typeface="Cambria Math" panose="02040503050406030204" pitchFamily="18" charset="0"/>
                            </a:rPr>
                            <m:t>+</m:t>
                          </m:r>
                          <m:sSub>
                            <m:sSubPr>
                              <m:ctrlPr>
                                <a:rPr lang="en-US" altLang="ko-KR" sz="1600" i="1">
                                  <a:solidFill>
                                    <a:schemeClr val="tx1">
                                      <a:lumMod val="85000"/>
                                      <a:lumOff val="15000"/>
                                    </a:schemeClr>
                                  </a:solidFill>
                                  <a:latin typeface="Cambria Math" panose="02040503050406030204" pitchFamily="18" charset="0"/>
                                </a:rPr>
                              </m:ctrlPr>
                            </m:sSubPr>
                            <m:e>
                              <m:r>
                                <a:rPr lang="el-GR" altLang="ko-KR" sz="1600" i="1">
                                  <a:solidFill>
                                    <a:schemeClr val="tx1">
                                      <a:lumMod val="85000"/>
                                      <a:lumOff val="15000"/>
                                    </a:schemeClr>
                                  </a:solidFill>
                                  <a:latin typeface="Cambria Math" panose="02040503050406030204" pitchFamily="18" charset="0"/>
                                </a:rPr>
                                <m:t>𝜆</m:t>
                              </m:r>
                            </m:e>
                            <m:sub>
                              <m:r>
                                <a:rPr lang="en-US" altLang="ko-KR" sz="1600" b="0" i="1" smtClean="0">
                                  <a:solidFill>
                                    <a:schemeClr val="tx1">
                                      <a:lumMod val="85000"/>
                                      <a:lumOff val="15000"/>
                                    </a:schemeClr>
                                  </a:solidFill>
                                  <a:latin typeface="Cambria Math" panose="02040503050406030204" pitchFamily="18" charset="0"/>
                                </a:rPr>
                                <m:t>2</m:t>
                              </m:r>
                            </m:sub>
                          </m:sSub>
                          <m:nary>
                            <m:naryPr>
                              <m:chr m:val="∑"/>
                              <m:ctrlPr>
                                <a:rPr lang="en-US" altLang="ko-KR" sz="1600" i="1">
                                  <a:solidFill>
                                    <a:schemeClr val="tx1">
                                      <a:lumMod val="85000"/>
                                      <a:lumOff val="15000"/>
                                    </a:schemeClr>
                                  </a:solidFill>
                                  <a:latin typeface="Cambria Math" panose="02040503050406030204" pitchFamily="18" charset="0"/>
                                </a:rPr>
                              </m:ctrlPr>
                            </m:naryPr>
                            <m:sub>
                              <m:r>
                                <a:rPr lang="en-US" altLang="ko-KR" sz="1600" i="1">
                                  <a:solidFill>
                                    <a:schemeClr val="tx1">
                                      <a:lumMod val="85000"/>
                                      <a:lumOff val="15000"/>
                                    </a:schemeClr>
                                  </a:solidFill>
                                  <a:latin typeface="Cambria Math" panose="02040503050406030204" pitchFamily="18" charset="0"/>
                                </a:rPr>
                                <m:t>𝑗</m:t>
                              </m:r>
                              <m:r>
                                <a:rPr lang="en-US" altLang="ko-KR" sz="1600" i="1">
                                  <a:solidFill>
                                    <a:schemeClr val="tx1">
                                      <a:lumMod val="85000"/>
                                      <a:lumOff val="15000"/>
                                    </a:schemeClr>
                                  </a:solidFill>
                                  <a:latin typeface="Cambria Math" panose="02040503050406030204" pitchFamily="18" charset="0"/>
                                </a:rPr>
                                <m:t>=</m:t>
                              </m:r>
                              <m:r>
                                <m:rPr>
                                  <m:brk m:alnAt="23"/>
                                </m:rPr>
                                <a:rPr lang="en-US" altLang="ko-KR" sz="1600" i="1">
                                  <a:solidFill>
                                    <a:schemeClr val="tx1">
                                      <a:lumMod val="85000"/>
                                      <a:lumOff val="15000"/>
                                    </a:schemeClr>
                                  </a:solidFill>
                                  <a:latin typeface="Cambria Math" panose="02040503050406030204" pitchFamily="18" charset="0"/>
                                </a:rPr>
                                <m:t>1</m:t>
                              </m:r>
                            </m:sub>
                            <m:sup>
                              <m:r>
                                <a:rPr lang="en-US" altLang="ko-KR" sz="1600" i="1">
                                  <a:solidFill>
                                    <a:schemeClr val="tx1">
                                      <a:lumMod val="85000"/>
                                      <a:lumOff val="15000"/>
                                    </a:schemeClr>
                                  </a:solidFill>
                                  <a:latin typeface="Cambria Math" panose="02040503050406030204" pitchFamily="18" charset="0"/>
                                </a:rPr>
                                <m:t>𝑀</m:t>
                              </m:r>
                            </m:sup>
                            <m:e>
                              <m:d>
                                <m:dPr>
                                  <m:begChr m:val="|"/>
                                  <m:endChr m:val="|"/>
                                  <m:ctrlPr>
                                    <a:rPr lang="en-US" altLang="ko-KR" sz="1600" i="1" smtClean="0">
                                      <a:solidFill>
                                        <a:schemeClr val="tx1">
                                          <a:lumMod val="85000"/>
                                          <a:lumOff val="15000"/>
                                        </a:schemeClr>
                                      </a:solidFill>
                                      <a:latin typeface="Cambria Math" panose="02040503050406030204" pitchFamily="18" charset="0"/>
                                    </a:rPr>
                                  </m:ctrlPr>
                                </m:dPr>
                                <m:e>
                                  <m:sSub>
                                    <m:sSubPr>
                                      <m:ctrlPr>
                                        <a:rPr lang="en-US" altLang="ko-KR" sz="1600" i="1" smtClean="0">
                                          <a:solidFill>
                                            <a:schemeClr val="tx1">
                                              <a:lumMod val="85000"/>
                                              <a:lumOff val="15000"/>
                                            </a:schemeClr>
                                          </a:solidFill>
                                          <a:latin typeface="Cambria Math" panose="02040503050406030204" pitchFamily="18" charset="0"/>
                                        </a:rPr>
                                      </m:ctrlPr>
                                    </m:sSubPr>
                                    <m:e>
                                      <m:r>
                                        <a:rPr lang="en-US" altLang="ko-KR" sz="1600" b="0" i="1" smtClean="0">
                                          <a:solidFill>
                                            <a:schemeClr val="tx1">
                                              <a:lumMod val="85000"/>
                                              <a:lumOff val="15000"/>
                                            </a:schemeClr>
                                          </a:solidFill>
                                          <a:latin typeface="Cambria Math" panose="02040503050406030204" pitchFamily="18" charset="0"/>
                                        </a:rPr>
                                        <m:t>𝑤</m:t>
                                      </m:r>
                                    </m:e>
                                    <m:sub>
                                      <m:r>
                                        <a:rPr lang="en-US" altLang="ko-KR" sz="1600" b="0" i="1" smtClean="0">
                                          <a:solidFill>
                                            <a:schemeClr val="tx1">
                                              <a:lumMod val="85000"/>
                                              <a:lumOff val="15000"/>
                                            </a:schemeClr>
                                          </a:solidFill>
                                          <a:latin typeface="Cambria Math" panose="02040503050406030204" pitchFamily="18" charset="0"/>
                                        </a:rPr>
                                        <m:t>𝑗</m:t>
                                      </m:r>
                                    </m:sub>
                                  </m:sSub>
                                </m:e>
                              </m:d>
                            </m:e>
                          </m:nary>
                        </m:e>
                      </m:d>
                    </m:oMath>
                  </m:oMathPara>
                </a14:m>
                <a:endParaRPr lang="en-US" altLang="ko-KR" sz="1600" dirty="0">
                  <a:solidFill>
                    <a:schemeClr val="tx1">
                      <a:lumMod val="85000"/>
                      <a:lumOff val="15000"/>
                    </a:schemeClr>
                  </a:solidFill>
                  <a:latin typeface="Cambria Math" panose="02040503050406030204" pitchFamily="18" charset="0"/>
                </a:endParaRPr>
              </a:p>
            </p:txBody>
          </p:sp>
        </mc:Choice>
        <mc:Fallback xmlns="">
          <p:sp>
            <p:nvSpPr>
              <p:cNvPr id="55" name="직사각형 54">
                <a:extLst>
                  <a:ext uri="{FF2B5EF4-FFF2-40B4-BE49-F238E27FC236}">
                    <a16:creationId xmlns:a16="http://schemas.microsoft.com/office/drawing/2014/main" id="{5B857EEC-65BB-4C4B-8066-65EB253B409E}"/>
                  </a:ext>
                </a:extLst>
              </p:cNvPr>
              <p:cNvSpPr>
                <a:spLocks noRot="1" noChangeAspect="1" noMove="1" noResize="1" noEditPoints="1" noAdjustHandles="1" noChangeArrowheads="1" noChangeShapeType="1" noTextEdit="1"/>
              </p:cNvSpPr>
              <p:nvPr/>
            </p:nvSpPr>
            <p:spPr>
              <a:xfrm>
                <a:off x="2035088" y="2600908"/>
                <a:ext cx="5832648" cy="981038"/>
              </a:xfrm>
              <a:prstGeom prst="rect">
                <a:avLst/>
              </a:prstGeom>
              <a:blipFill>
                <a:blip r:embed="rId4"/>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4998861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Hồi quy Elastic-net (lưới đàn hồi)</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B32FBCDC-2C13-44BD-9F3D-D320021A9AFF}"/>
              </a:ext>
            </a:extLst>
          </p:cNvPr>
          <p:cNvSpPr/>
          <p:nvPr/>
        </p:nvSpPr>
        <p:spPr>
          <a:xfrm>
            <a:off x="671261"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Elastic-net áp dụng cả L2norn và L1norn cùng một lúc, vì vậy hạn chế nằm ở đâu đó ở giữa. Nó làm giảm trọng số lớn hơn trong khi tạo ra một trọng số không quan trọng 0</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85" name="그룹 84">
            <a:extLst>
              <a:ext uri="{FF2B5EF4-FFF2-40B4-BE49-F238E27FC236}">
                <a16:creationId xmlns:a16="http://schemas.microsoft.com/office/drawing/2014/main" id="{72CA2DD3-ABBF-4D19-918E-6C7DFC4DE9F7}"/>
              </a:ext>
            </a:extLst>
          </p:cNvPr>
          <p:cNvGrpSpPr/>
          <p:nvPr/>
        </p:nvGrpSpPr>
        <p:grpSpPr>
          <a:xfrm>
            <a:off x="2932319" y="2300629"/>
            <a:ext cx="4013225" cy="3894614"/>
            <a:chOff x="2932319" y="2300629"/>
            <a:chExt cx="4013225" cy="3894614"/>
          </a:xfrm>
        </p:grpSpPr>
        <p:grpSp>
          <p:nvGrpSpPr>
            <p:cNvPr id="81" name="그룹 80">
              <a:extLst>
                <a:ext uri="{FF2B5EF4-FFF2-40B4-BE49-F238E27FC236}">
                  <a16:creationId xmlns:a16="http://schemas.microsoft.com/office/drawing/2014/main" id="{54807FF6-7C5F-4E6D-852B-4839BA6C1DC6}"/>
                </a:ext>
              </a:extLst>
            </p:cNvPr>
            <p:cNvGrpSpPr/>
            <p:nvPr/>
          </p:nvGrpSpPr>
          <p:grpSpPr>
            <a:xfrm>
              <a:off x="3695838" y="2989131"/>
              <a:ext cx="2497699" cy="2497442"/>
              <a:chOff x="3695838" y="2989131"/>
              <a:chExt cx="2497699" cy="2497442"/>
            </a:xfrm>
          </p:grpSpPr>
          <p:sp>
            <p:nvSpPr>
              <p:cNvPr id="45" name="타원 44">
                <a:extLst>
                  <a:ext uri="{FF2B5EF4-FFF2-40B4-BE49-F238E27FC236}">
                    <a16:creationId xmlns:a16="http://schemas.microsoft.com/office/drawing/2014/main" id="{405B238B-B3AE-4D49-908C-E598798D7625}"/>
                  </a:ext>
                </a:extLst>
              </p:cNvPr>
              <p:cNvSpPr/>
              <p:nvPr/>
            </p:nvSpPr>
            <p:spPr>
              <a:xfrm>
                <a:off x="3696091" y="2989131"/>
                <a:ext cx="2497446" cy="2497442"/>
              </a:xfrm>
              <a:prstGeom prst="ellipse">
                <a:avLst/>
              </a:prstGeom>
              <a:noFill/>
              <a:ln>
                <a:solidFill>
                  <a:srgbClr val="419E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0" name="그룹 79">
                <a:extLst>
                  <a:ext uri="{FF2B5EF4-FFF2-40B4-BE49-F238E27FC236}">
                    <a16:creationId xmlns:a16="http://schemas.microsoft.com/office/drawing/2014/main" id="{715C0049-D6B2-421F-94DC-76480846149F}"/>
                  </a:ext>
                </a:extLst>
              </p:cNvPr>
              <p:cNvGrpSpPr/>
              <p:nvPr/>
            </p:nvGrpSpPr>
            <p:grpSpPr>
              <a:xfrm>
                <a:off x="3695838" y="2989332"/>
                <a:ext cx="2491464" cy="2497241"/>
                <a:chOff x="3695838" y="2989332"/>
                <a:chExt cx="2491464" cy="2497241"/>
              </a:xfrm>
            </p:grpSpPr>
            <p:grpSp>
              <p:nvGrpSpPr>
                <p:cNvPr id="58" name="그룹 57">
                  <a:extLst>
                    <a:ext uri="{FF2B5EF4-FFF2-40B4-BE49-F238E27FC236}">
                      <a16:creationId xmlns:a16="http://schemas.microsoft.com/office/drawing/2014/main" id="{E23F6913-9103-4C7A-BA23-71850C7D6D3A}"/>
                    </a:ext>
                  </a:extLst>
                </p:cNvPr>
                <p:cNvGrpSpPr/>
                <p:nvPr/>
              </p:nvGrpSpPr>
              <p:grpSpPr>
                <a:xfrm>
                  <a:off x="3695838" y="2989332"/>
                  <a:ext cx="2491464" cy="1255949"/>
                  <a:chOff x="2791172" y="2989332"/>
                  <a:chExt cx="2515792" cy="1260000"/>
                </a:xfrm>
              </p:grpSpPr>
              <p:sp>
                <p:nvSpPr>
                  <p:cNvPr id="50" name="자유형: 도형 49">
                    <a:extLst>
                      <a:ext uri="{FF2B5EF4-FFF2-40B4-BE49-F238E27FC236}">
                        <a16:creationId xmlns:a16="http://schemas.microsoft.com/office/drawing/2014/main" id="{92B44A25-AF76-4CC9-89CD-50186EF5AA5B}"/>
                      </a:ext>
                    </a:extLst>
                  </p:cNvPr>
                  <p:cNvSpPr/>
                  <p:nvPr/>
                </p:nvSpPr>
                <p:spPr>
                  <a:xfrm>
                    <a:off x="4046964" y="2989332"/>
                    <a:ext cx="1260000" cy="1260000"/>
                  </a:xfrm>
                  <a:custGeom>
                    <a:avLst/>
                    <a:gdLst>
                      <a:gd name="connsiteX0" fmla="*/ 0 w 1249680"/>
                      <a:gd name="connsiteY0" fmla="*/ 0 h 1264920"/>
                      <a:gd name="connsiteX1" fmla="*/ 609600 w 1249680"/>
                      <a:gd name="connsiteY1" fmla="*/ 320040 h 1264920"/>
                      <a:gd name="connsiteX2" fmla="*/ 1031240 w 1249680"/>
                      <a:gd name="connsiteY2" fmla="*/ 792480 h 1264920"/>
                      <a:gd name="connsiteX3" fmla="*/ 1249680 w 1249680"/>
                      <a:gd name="connsiteY3" fmla="*/ 1264920 h 1264920"/>
                      <a:gd name="connsiteX0" fmla="*/ 0 w 1249680"/>
                      <a:gd name="connsiteY0" fmla="*/ 0 h 1264920"/>
                      <a:gd name="connsiteX1" fmla="*/ 563880 w 1249680"/>
                      <a:gd name="connsiteY1" fmla="*/ 279400 h 1264920"/>
                      <a:gd name="connsiteX2" fmla="*/ 1031240 w 1249680"/>
                      <a:gd name="connsiteY2" fmla="*/ 792480 h 1264920"/>
                      <a:gd name="connsiteX3" fmla="*/ 1249680 w 1249680"/>
                      <a:gd name="connsiteY3" fmla="*/ 1264920 h 1264920"/>
                      <a:gd name="connsiteX0" fmla="*/ 0 w 1249680"/>
                      <a:gd name="connsiteY0" fmla="*/ 0 h 1264920"/>
                      <a:gd name="connsiteX1" fmla="*/ 563880 w 1249680"/>
                      <a:gd name="connsiteY1" fmla="*/ 289560 h 1264920"/>
                      <a:gd name="connsiteX2" fmla="*/ 1031240 w 1249680"/>
                      <a:gd name="connsiteY2" fmla="*/ 792480 h 1264920"/>
                      <a:gd name="connsiteX3" fmla="*/ 1249680 w 1249680"/>
                      <a:gd name="connsiteY3" fmla="*/ 1264920 h 1264920"/>
                    </a:gdLst>
                    <a:ahLst/>
                    <a:cxnLst>
                      <a:cxn ang="0">
                        <a:pos x="connsiteX0" y="connsiteY0"/>
                      </a:cxn>
                      <a:cxn ang="0">
                        <a:pos x="connsiteX1" y="connsiteY1"/>
                      </a:cxn>
                      <a:cxn ang="0">
                        <a:pos x="connsiteX2" y="connsiteY2"/>
                      </a:cxn>
                      <a:cxn ang="0">
                        <a:pos x="connsiteX3" y="connsiteY3"/>
                      </a:cxn>
                    </a:cxnLst>
                    <a:rect l="l" t="t" r="r" b="b"/>
                    <a:pathLst>
                      <a:path w="1249680" h="1264920">
                        <a:moveTo>
                          <a:pt x="0" y="0"/>
                        </a:moveTo>
                        <a:cubicBezTo>
                          <a:pt x="218863" y="93980"/>
                          <a:pt x="392007" y="157480"/>
                          <a:pt x="563880" y="289560"/>
                        </a:cubicBezTo>
                        <a:cubicBezTo>
                          <a:pt x="735753" y="421640"/>
                          <a:pt x="924560" y="635000"/>
                          <a:pt x="1031240" y="792480"/>
                        </a:cubicBezTo>
                        <a:cubicBezTo>
                          <a:pt x="1137920" y="949960"/>
                          <a:pt x="1193800" y="1107440"/>
                          <a:pt x="1249680" y="1264920"/>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자유형: 도형 53">
                    <a:extLst>
                      <a:ext uri="{FF2B5EF4-FFF2-40B4-BE49-F238E27FC236}">
                        <a16:creationId xmlns:a16="http://schemas.microsoft.com/office/drawing/2014/main" id="{D1945933-EE55-4C3A-9905-515AC744791F}"/>
                      </a:ext>
                    </a:extLst>
                  </p:cNvPr>
                  <p:cNvSpPr/>
                  <p:nvPr/>
                </p:nvSpPr>
                <p:spPr>
                  <a:xfrm rot="16200000">
                    <a:off x="2791172" y="2989332"/>
                    <a:ext cx="1260000" cy="1260000"/>
                  </a:xfrm>
                  <a:custGeom>
                    <a:avLst/>
                    <a:gdLst>
                      <a:gd name="connsiteX0" fmla="*/ 0 w 1249680"/>
                      <a:gd name="connsiteY0" fmla="*/ 0 h 1264920"/>
                      <a:gd name="connsiteX1" fmla="*/ 609600 w 1249680"/>
                      <a:gd name="connsiteY1" fmla="*/ 320040 h 1264920"/>
                      <a:gd name="connsiteX2" fmla="*/ 1031240 w 1249680"/>
                      <a:gd name="connsiteY2" fmla="*/ 792480 h 1264920"/>
                      <a:gd name="connsiteX3" fmla="*/ 1249680 w 1249680"/>
                      <a:gd name="connsiteY3" fmla="*/ 1264920 h 1264920"/>
                      <a:gd name="connsiteX0" fmla="*/ 0 w 1249680"/>
                      <a:gd name="connsiteY0" fmla="*/ 0 h 1264920"/>
                      <a:gd name="connsiteX1" fmla="*/ 563880 w 1249680"/>
                      <a:gd name="connsiteY1" fmla="*/ 279400 h 1264920"/>
                      <a:gd name="connsiteX2" fmla="*/ 1031240 w 1249680"/>
                      <a:gd name="connsiteY2" fmla="*/ 792480 h 1264920"/>
                      <a:gd name="connsiteX3" fmla="*/ 1249680 w 1249680"/>
                      <a:gd name="connsiteY3" fmla="*/ 1264920 h 1264920"/>
                      <a:gd name="connsiteX0" fmla="*/ 0 w 1249680"/>
                      <a:gd name="connsiteY0" fmla="*/ 0 h 1264920"/>
                      <a:gd name="connsiteX1" fmla="*/ 563880 w 1249680"/>
                      <a:gd name="connsiteY1" fmla="*/ 289560 h 1264920"/>
                      <a:gd name="connsiteX2" fmla="*/ 1031240 w 1249680"/>
                      <a:gd name="connsiteY2" fmla="*/ 792480 h 1264920"/>
                      <a:gd name="connsiteX3" fmla="*/ 1249680 w 1249680"/>
                      <a:gd name="connsiteY3" fmla="*/ 1264920 h 1264920"/>
                    </a:gdLst>
                    <a:ahLst/>
                    <a:cxnLst>
                      <a:cxn ang="0">
                        <a:pos x="connsiteX0" y="connsiteY0"/>
                      </a:cxn>
                      <a:cxn ang="0">
                        <a:pos x="connsiteX1" y="connsiteY1"/>
                      </a:cxn>
                      <a:cxn ang="0">
                        <a:pos x="connsiteX2" y="connsiteY2"/>
                      </a:cxn>
                      <a:cxn ang="0">
                        <a:pos x="connsiteX3" y="connsiteY3"/>
                      </a:cxn>
                    </a:cxnLst>
                    <a:rect l="l" t="t" r="r" b="b"/>
                    <a:pathLst>
                      <a:path w="1249680" h="1264920">
                        <a:moveTo>
                          <a:pt x="0" y="0"/>
                        </a:moveTo>
                        <a:cubicBezTo>
                          <a:pt x="218863" y="93980"/>
                          <a:pt x="392007" y="157480"/>
                          <a:pt x="563880" y="289560"/>
                        </a:cubicBezTo>
                        <a:cubicBezTo>
                          <a:pt x="735753" y="421640"/>
                          <a:pt x="924560" y="635000"/>
                          <a:pt x="1031240" y="792480"/>
                        </a:cubicBezTo>
                        <a:cubicBezTo>
                          <a:pt x="1137920" y="949960"/>
                          <a:pt x="1193800" y="1107440"/>
                          <a:pt x="1249680" y="1264920"/>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9" name="그룹 58">
                  <a:extLst>
                    <a:ext uri="{FF2B5EF4-FFF2-40B4-BE49-F238E27FC236}">
                      <a16:creationId xmlns:a16="http://schemas.microsoft.com/office/drawing/2014/main" id="{704CA880-9975-4696-991A-B5D44F51126A}"/>
                    </a:ext>
                  </a:extLst>
                </p:cNvPr>
                <p:cNvGrpSpPr/>
                <p:nvPr/>
              </p:nvGrpSpPr>
              <p:grpSpPr>
                <a:xfrm flipV="1">
                  <a:off x="3695838" y="4230624"/>
                  <a:ext cx="2491464" cy="1255949"/>
                  <a:chOff x="2791172" y="2989332"/>
                  <a:chExt cx="2515792" cy="1260000"/>
                </a:xfrm>
              </p:grpSpPr>
              <p:sp>
                <p:nvSpPr>
                  <p:cNvPr id="60" name="자유형: 도형 59">
                    <a:extLst>
                      <a:ext uri="{FF2B5EF4-FFF2-40B4-BE49-F238E27FC236}">
                        <a16:creationId xmlns:a16="http://schemas.microsoft.com/office/drawing/2014/main" id="{242C9225-E636-4F40-944A-026C4992FB05}"/>
                      </a:ext>
                    </a:extLst>
                  </p:cNvPr>
                  <p:cNvSpPr/>
                  <p:nvPr/>
                </p:nvSpPr>
                <p:spPr>
                  <a:xfrm>
                    <a:off x="4046964" y="2989332"/>
                    <a:ext cx="1260000" cy="1260000"/>
                  </a:xfrm>
                  <a:custGeom>
                    <a:avLst/>
                    <a:gdLst>
                      <a:gd name="connsiteX0" fmla="*/ 0 w 1249680"/>
                      <a:gd name="connsiteY0" fmla="*/ 0 h 1264920"/>
                      <a:gd name="connsiteX1" fmla="*/ 609600 w 1249680"/>
                      <a:gd name="connsiteY1" fmla="*/ 320040 h 1264920"/>
                      <a:gd name="connsiteX2" fmla="*/ 1031240 w 1249680"/>
                      <a:gd name="connsiteY2" fmla="*/ 792480 h 1264920"/>
                      <a:gd name="connsiteX3" fmla="*/ 1249680 w 1249680"/>
                      <a:gd name="connsiteY3" fmla="*/ 1264920 h 1264920"/>
                      <a:gd name="connsiteX0" fmla="*/ 0 w 1249680"/>
                      <a:gd name="connsiteY0" fmla="*/ 0 h 1264920"/>
                      <a:gd name="connsiteX1" fmla="*/ 563880 w 1249680"/>
                      <a:gd name="connsiteY1" fmla="*/ 279400 h 1264920"/>
                      <a:gd name="connsiteX2" fmla="*/ 1031240 w 1249680"/>
                      <a:gd name="connsiteY2" fmla="*/ 792480 h 1264920"/>
                      <a:gd name="connsiteX3" fmla="*/ 1249680 w 1249680"/>
                      <a:gd name="connsiteY3" fmla="*/ 1264920 h 1264920"/>
                      <a:gd name="connsiteX0" fmla="*/ 0 w 1249680"/>
                      <a:gd name="connsiteY0" fmla="*/ 0 h 1264920"/>
                      <a:gd name="connsiteX1" fmla="*/ 563880 w 1249680"/>
                      <a:gd name="connsiteY1" fmla="*/ 289560 h 1264920"/>
                      <a:gd name="connsiteX2" fmla="*/ 1031240 w 1249680"/>
                      <a:gd name="connsiteY2" fmla="*/ 792480 h 1264920"/>
                      <a:gd name="connsiteX3" fmla="*/ 1249680 w 1249680"/>
                      <a:gd name="connsiteY3" fmla="*/ 1264920 h 1264920"/>
                    </a:gdLst>
                    <a:ahLst/>
                    <a:cxnLst>
                      <a:cxn ang="0">
                        <a:pos x="connsiteX0" y="connsiteY0"/>
                      </a:cxn>
                      <a:cxn ang="0">
                        <a:pos x="connsiteX1" y="connsiteY1"/>
                      </a:cxn>
                      <a:cxn ang="0">
                        <a:pos x="connsiteX2" y="connsiteY2"/>
                      </a:cxn>
                      <a:cxn ang="0">
                        <a:pos x="connsiteX3" y="connsiteY3"/>
                      </a:cxn>
                    </a:cxnLst>
                    <a:rect l="l" t="t" r="r" b="b"/>
                    <a:pathLst>
                      <a:path w="1249680" h="1264920">
                        <a:moveTo>
                          <a:pt x="0" y="0"/>
                        </a:moveTo>
                        <a:cubicBezTo>
                          <a:pt x="218863" y="93980"/>
                          <a:pt x="392007" y="157480"/>
                          <a:pt x="563880" y="289560"/>
                        </a:cubicBezTo>
                        <a:cubicBezTo>
                          <a:pt x="735753" y="421640"/>
                          <a:pt x="924560" y="635000"/>
                          <a:pt x="1031240" y="792480"/>
                        </a:cubicBezTo>
                        <a:cubicBezTo>
                          <a:pt x="1137920" y="949960"/>
                          <a:pt x="1193800" y="1107440"/>
                          <a:pt x="1249680" y="1264920"/>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자유형: 도형 60">
                    <a:extLst>
                      <a:ext uri="{FF2B5EF4-FFF2-40B4-BE49-F238E27FC236}">
                        <a16:creationId xmlns:a16="http://schemas.microsoft.com/office/drawing/2014/main" id="{6123C5AB-EA63-4F70-A175-E2AB0F040DE5}"/>
                      </a:ext>
                    </a:extLst>
                  </p:cNvPr>
                  <p:cNvSpPr/>
                  <p:nvPr/>
                </p:nvSpPr>
                <p:spPr>
                  <a:xfrm rot="16200000">
                    <a:off x="2791172" y="2989332"/>
                    <a:ext cx="1260000" cy="1260000"/>
                  </a:xfrm>
                  <a:custGeom>
                    <a:avLst/>
                    <a:gdLst>
                      <a:gd name="connsiteX0" fmla="*/ 0 w 1249680"/>
                      <a:gd name="connsiteY0" fmla="*/ 0 h 1264920"/>
                      <a:gd name="connsiteX1" fmla="*/ 609600 w 1249680"/>
                      <a:gd name="connsiteY1" fmla="*/ 320040 h 1264920"/>
                      <a:gd name="connsiteX2" fmla="*/ 1031240 w 1249680"/>
                      <a:gd name="connsiteY2" fmla="*/ 792480 h 1264920"/>
                      <a:gd name="connsiteX3" fmla="*/ 1249680 w 1249680"/>
                      <a:gd name="connsiteY3" fmla="*/ 1264920 h 1264920"/>
                      <a:gd name="connsiteX0" fmla="*/ 0 w 1249680"/>
                      <a:gd name="connsiteY0" fmla="*/ 0 h 1264920"/>
                      <a:gd name="connsiteX1" fmla="*/ 563880 w 1249680"/>
                      <a:gd name="connsiteY1" fmla="*/ 279400 h 1264920"/>
                      <a:gd name="connsiteX2" fmla="*/ 1031240 w 1249680"/>
                      <a:gd name="connsiteY2" fmla="*/ 792480 h 1264920"/>
                      <a:gd name="connsiteX3" fmla="*/ 1249680 w 1249680"/>
                      <a:gd name="connsiteY3" fmla="*/ 1264920 h 1264920"/>
                      <a:gd name="connsiteX0" fmla="*/ 0 w 1249680"/>
                      <a:gd name="connsiteY0" fmla="*/ 0 h 1264920"/>
                      <a:gd name="connsiteX1" fmla="*/ 563880 w 1249680"/>
                      <a:gd name="connsiteY1" fmla="*/ 289560 h 1264920"/>
                      <a:gd name="connsiteX2" fmla="*/ 1031240 w 1249680"/>
                      <a:gd name="connsiteY2" fmla="*/ 792480 h 1264920"/>
                      <a:gd name="connsiteX3" fmla="*/ 1249680 w 1249680"/>
                      <a:gd name="connsiteY3" fmla="*/ 1264920 h 1264920"/>
                    </a:gdLst>
                    <a:ahLst/>
                    <a:cxnLst>
                      <a:cxn ang="0">
                        <a:pos x="connsiteX0" y="connsiteY0"/>
                      </a:cxn>
                      <a:cxn ang="0">
                        <a:pos x="connsiteX1" y="connsiteY1"/>
                      </a:cxn>
                      <a:cxn ang="0">
                        <a:pos x="connsiteX2" y="connsiteY2"/>
                      </a:cxn>
                      <a:cxn ang="0">
                        <a:pos x="connsiteX3" y="connsiteY3"/>
                      </a:cxn>
                    </a:cxnLst>
                    <a:rect l="l" t="t" r="r" b="b"/>
                    <a:pathLst>
                      <a:path w="1249680" h="1264920">
                        <a:moveTo>
                          <a:pt x="0" y="0"/>
                        </a:moveTo>
                        <a:cubicBezTo>
                          <a:pt x="218863" y="93980"/>
                          <a:pt x="392007" y="157480"/>
                          <a:pt x="563880" y="289560"/>
                        </a:cubicBezTo>
                        <a:cubicBezTo>
                          <a:pt x="735753" y="421640"/>
                          <a:pt x="924560" y="635000"/>
                          <a:pt x="1031240" y="792480"/>
                        </a:cubicBezTo>
                        <a:cubicBezTo>
                          <a:pt x="1137920" y="949960"/>
                          <a:pt x="1193800" y="1107440"/>
                          <a:pt x="1249680" y="1264920"/>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62" name="직사각형 61">
                <a:extLst>
                  <a:ext uri="{FF2B5EF4-FFF2-40B4-BE49-F238E27FC236}">
                    <a16:creationId xmlns:a16="http://schemas.microsoft.com/office/drawing/2014/main" id="{5F5931CF-95BE-48A9-AFD8-78C15AA928C0}"/>
                  </a:ext>
                </a:extLst>
              </p:cNvPr>
              <p:cNvSpPr/>
              <p:nvPr/>
            </p:nvSpPr>
            <p:spPr>
              <a:xfrm rot="2700000">
                <a:off x="4065171" y="3363863"/>
                <a:ext cx="1759651" cy="175965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3" name="TextBox 62">
              <a:extLst>
                <a:ext uri="{FF2B5EF4-FFF2-40B4-BE49-F238E27FC236}">
                  <a16:creationId xmlns:a16="http://schemas.microsoft.com/office/drawing/2014/main" id="{EA905D03-4C16-49CE-819D-09D9EB4BFDDA}"/>
                </a:ext>
              </a:extLst>
            </p:cNvPr>
            <p:cNvSpPr txBox="1"/>
            <p:nvPr/>
          </p:nvSpPr>
          <p:spPr>
            <a:xfrm rot="2700000">
              <a:off x="3910813" y="4942219"/>
              <a:ext cx="609141" cy="153888"/>
            </a:xfrm>
            <a:prstGeom prst="rect">
              <a:avLst/>
            </a:prstGeom>
            <a:solidFill>
              <a:schemeClr val="bg1"/>
            </a:solidFill>
          </p:spPr>
          <p:txBody>
            <a:bodyPr wrap="none" lIns="0" tIns="0" rIns="0" bIns="0" rtlCol="0">
              <a:spAutoFit/>
            </a:bodyPr>
            <a:lstStyle/>
            <a:p>
              <a:pPr algn="ctr"/>
              <a:r>
                <a:rPr lang="en-US" sz="1000" dirty="0">
                  <a:solidFill>
                    <a:schemeClr val="accent4"/>
                  </a:solidFill>
                  <a:latin typeface="SamsungOne 400" panose="020B0503030303020204" pitchFamily="34" charset="0"/>
                  <a:ea typeface="SamsungOne 400" panose="020B0503030303020204" pitchFamily="34" charset="0"/>
                </a:rPr>
                <a:t>elastic-net</a:t>
              </a:r>
            </a:p>
          </p:txBody>
        </p:sp>
        <p:sp>
          <p:nvSpPr>
            <p:cNvPr id="64" name="TextBox 63">
              <a:extLst>
                <a:ext uri="{FF2B5EF4-FFF2-40B4-BE49-F238E27FC236}">
                  <a16:creationId xmlns:a16="http://schemas.microsoft.com/office/drawing/2014/main" id="{7D8CE58F-29B3-4536-AB12-B0325427A00D}"/>
                </a:ext>
              </a:extLst>
            </p:cNvPr>
            <p:cNvSpPr txBox="1"/>
            <p:nvPr/>
          </p:nvSpPr>
          <p:spPr>
            <a:xfrm rot="2700000">
              <a:off x="4006926" y="5052710"/>
              <a:ext cx="131446" cy="153888"/>
            </a:xfrm>
            <a:prstGeom prst="rect">
              <a:avLst/>
            </a:prstGeom>
            <a:solidFill>
              <a:schemeClr val="bg1"/>
            </a:solidFill>
          </p:spPr>
          <p:txBody>
            <a:bodyPr wrap="square" lIns="0" tIns="0" rIns="0" bIns="0" rtlCol="0">
              <a:spAutoFit/>
            </a:bodyPr>
            <a:lstStyle/>
            <a:p>
              <a:pPr algn="ctr"/>
              <a:r>
                <a:rPr lang="en-US" sz="1000" dirty="0">
                  <a:solidFill>
                    <a:srgbClr val="419E98"/>
                  </a:solidFill>
                  <a:latin typeface="SamsungOne 400" panose="020B0503030303020204" pitchFamily="34" charset="0"/>
                  <a:ea typeface="SamsungOne 400" panose="020B0503030303020204" pitchFamily="34" charset="0"/>
                </a:rPr>
                <a:t>L2</a:t>
              </a:r>
            </a:p>
          </p:txBody>
        </p:sp>
        <p:sp>
          <p:nvSpPr>
            <p:cNvPr id="65" name="TextBox 64">
              <a:extLst>
                <a:ext uri="{FF2B5EF4-FFF2-40B4-BE49-F238E27FC236}">
                  <a16:creationId xmlns:a16="http://schemas.microsoft.com/office/drawing/2014/main" id="{ABD2B213-233D-408B-8743-D8EEBA1849FB}"/>
                </a:ext>
              </a:extLst>
            </p:cNvPr>
            <p:cNvSpPr txBox="1"/>
            <p:nvPr/>
          </p:nvSpPr>
          <p:spPr>
            <a:xfrm rot="2700000">
              <a:off x="4260775" y="4800540"/>
              <a:ext cx="131446" cy="153888"/>
            </a:xfrm>
            <a:prstGeom prst="rect">
              <a:avLst/>
            </a:prstGeom>
            <a:solidFill>
              <a:schemeClr val="bg1"/>
            </a:solidFill>
          </p:spPr>
          <p:txBody>
            <a:bodyPr wrap="square" lIns="0" tIns="0" rIns="0" bIns="0" rtlCol="0">
              <a:spAutoFit/>
            </a:bodyPr>
            <a:lstStyle/>
            <a:p>
              <a:pPr algn="ctr"/>
              <a:r>
                <a:rPr lang="en-US" sz="1000" dirty="0">
                  <a:solidFill>
                    <a:srgbClr val="7030A0"/>
                  </a:solidFill>
                  <a:latin typeface="SamsungOne 400" panose="020B0503030303020204" pitchFamily="34" charset="0"/>
                  <a:ea typeface="SamsungOne 400" panose="020B0503030303020204" pitchFamily="34" charset="0"/>
                </a:rPr>
                <a:t>L1</a:t>
              </a:r>
            </a:p>
          </p:txBody>
        </p:sp>
        <p:grpSp>
          <p:nvGrpSpPr>
            <p:cNvPr id="83" name="그룹 82">
              <a:extLst>
                <a:ext uri="{FF2B5EF4-FFF2-40B4-BE49-F238E27FC236}">
                  <a16:creationId xmlns:a16="http://schemas.microsoft.com/office/drawing/2014/main" id="{B5A4DC6E-F201-42BF-BAB6-623ED33FBF63}"/>
                </a:ext>
              </a:extLst>
            </p:cNvPr>
            <p:cNvGrpSpPr/>
            <p:nvPr/>
          </p:nvGrpSpPr>
          <p:grpSpPr>
            <a:xfrm>
              <a:off x="2932319" y="4247185"/>
              <a:ext cx="4013225" cy="180202"/>
              <a:chOff x="2932319" y="4247185"/>
              <a:chExt cx="4013225" cy="180202"/>
            </a:xfrm>
          </p:grpSpPr>
          <p:grpSp>
            <p:nvGrpSpPr>
              <p:cNvPr id="12" name="그룹 11">
                <a:extLst>
                  <a:ext uri="{FF2B5EF4-FFF2-40B4-BE49-F238E27FC236}">
                    <a16:creationId xmlns:a16="http://schemas.microsoft.com/office/drawing/2014/main" id="{4675ADB4-CD9C-43A1-BF34-1270BC1C3F84}"/>
                  </a:ext>
                </a:extLst>
              </p:cNvPr>
              <p:cNvGrpSpPr/>
              <p:nvPr/>
            </p:nvGrpSpPr>
            <p:grpSpPr>
              <a:xfrm>
                <a:off x="3062250" y="4247185"/>
                <a:ext cx="3762000" cy="36000"/>
                <a:chOff x="3062250" y="4247185"/>
                <a:chExt cx="3762000" cy="36000"/>
              </a:xfrm>
            </p:grpSpPr>
            <p:cxnSp>
              <p:nvCxnSpPr>
                <p:cNvPr id="3" name="직선 연결선 2">
                  <a:extLst>
                    <a:ext uri="{FF2B5EF4-FFF2-40B4-BE49-F238E27FC236}">
                      <a16:creationId xmlns:a16="http://schemas.microsoft.com/office/drawing/2014/main" id="{0933282B-5A6A-4CBB-A825-46C8C24EED7A}"/>
                    </a:ext>
                  </a:extLst>
                </p:cNvPr>
                <p:cNvCxnSpPr>
                  <a:cxnSpLocks/>
                </p:cNvCxnSpPr>
                <p:nvPr/>
              </p:nvCxnSpPr>
              <p:spPr>
                <a:xfrm>
                  <a:off x="3062250" y="4247185"/>
                  <a:ext cx="376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ABFD4159-DCD0-4121-B455-972F2E333BAF}"/>
                    </a:ext>
                  </a:extLst>
                </p:cNvPr>
                <p:cNvCxnSpPr/>
                <p:nvPr/>
              </p:nvCxnSpPr>
              <p:spPr>
                <a:xfrm>
                  <a:off x="6819900" y="4247185"/>
                  <a:ext cx="0" cy="3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DD58AECC-BA3C-4257-BA76-C5150EE0863E}"/>
                    </a:ext>
                  </a:extLst>
                </p:cNvPr>
                <p:cNvCxnSpPr/>
                <p:nvPr/>
              </p:nvCxnSpPr>
              <p:spPr>
                <a:xfrm>
                  <a:off x="6193790" y="4247185"/>
                  <a:ext cx="0" cy="3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5F17D600-62BD-4AA2-9885-0BFA8AF5831E}"/>
                    </a:ext>
                  </a:extLst>
                </p:cNvPr>
                <p:cNvCxnSpPr/>
                <p:nvPr/>
              </p:nvCxnSpPr>
              <p:spPr>
                <a:xfrm>
                  <a:off x="5567680" y="4247185"/>
                  <a:ext cx="0" cy="3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9B0C653D-6CE3-4732-9771-9C884355068A}"/>
                    </a:ext>
                  </a:extLst>
                </p:cNvPr>
                <p:cNvCxnSpPr/>
                <p:nvPr/>
              </p:nvCxnSpPr>
              <p:spPr>
                <a:xfrm>
                  <a:off x="3063240" y="4247185"/>
                  <a:ext cx="0" cy="3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925191AC-A7A0-47E4-B783-6EA849337AF5}"/>
                    </a:ext>
                  </a:extLst>
                </p:cNvPr>
                <p:cNvCxnSpPr/>
                <p:nvPr/>
              </p:nvCxnSpPr>
              <p:spPr>
                <a:xfrm>
                  <a:off x="3689350" y="4247185"/>
                  <a:ext cx="0" cy="3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319F426A-84D9-41A0-AE51-589F854F7129}"/>
                    </a:ext>
                  </a:extLst>
                </p:cNvPr>
                <p:cNvCxnSpPr/>
                <p:nvPr/>
              </p:nvCxnSpPr>
              <p:spPr>
                <a:xfrm>
                  <a:off x="4315460" y="4247185"/>
                  <a:ext cx="0" cy="3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70097E9F-3F6D-4987-BBDB-CC1D29523279}"/>
                    </a:ext>
                  </a:extLst>
                </p:cNvPr>
                <p:cNvCxnSpPr/>
                <p:nvPr/>
              </p:nvCxnSpPr>
              <p:spPr>
                <a:xfrm>
                  <a:off x="4941570" y="4247185"/>
                  <a:ext cx="0" cy="3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id="{E16598F2-C733-4222-AFAE-D0ECB2E2FF0E}"/>
                  </a:ext>
                </a:extLst>
              </p:cNvPr>
              <p:cNvSpPr txBox="1"/>
              <p:nvPr/>
            </p:nvSpPr>
            <p:spPr>
              <a:xfrm>
                <a:off x="2932319" y="4273499"/>
                <a:ext cx="252635" cy="153888"/>
              </a:xfrm>
              <a:prstGeom prst="rect">
                <a:avLst/>
              </a:prstGeom>
              <a:noFill/>
            </p:spPr>
            <p:txBody>
              <a:bodyPr wrap="square" lIns="0" tIns="0" rIns="0" bIns="0" rtlCol="0">
                <a:spAutoFit/>
              </a:bodyPr>
              <a:lstStyle/>
              <a:p>
                <a:pPr algn="ctr"/>
                <a:r>
                  <a:rPr lang="en-US" sz="1000" dirty="0">
                    <a:latin typeface="SamsungOne 400" panose="020B0503030303020204" pitchFamily="34" charset="0"/>
                    <a:ea typeface="SamsungOne 400" panose="020B0503030303020204" pitchFamily="34" charset="0"/>
                  </a:rPr>
                  <a:t>-1.5</a:t>
                </a:r>
              </a:p>
            </p:txBody>
          </p:sp>
          <p:sp>
            <p:nvSpPr>
              <p:cNvPr id="67" name="TextBox 66">
                <a:extLst>
                  <a:ext uri="{FF2B5EF4-FFF2-40B4-BE49-F238E27FC236}">
                    <a16:creationId xmlns:a16="http://schemas.microsoft.com/office/drawing/2014/main" id="{BC9B6B8A-DC38-4FD8-83E1-3DC7AEDC2326}"/>
                  </a:ext>
                </a:extLst>
              </p:cNvPr>
              <p:cNvSpPr txBox="1"/>
              <p:nvPr/>
            </p:nvSpPr>
            <p:spPr>
              <a:xfrm>
                <a:off x="3558747" y="4273499"/>
                <a:ext cx="252635" cy="153888"/>
              </a:xfrm>
              <a:prstGeom prst="rect">
                <a:avLst/>
              </a:prstGeom>
              <a:noFill/>
            </p:spPr>
            <p:txBody>
              <a:bodyPr wrap="square" lIns="0" tIns="0" rIns="0" bIns="0" rtlCol="0">
                <a:spAutoFit/>
              </a:bodyPr>
              <a:lstStyle/>
              <a:p>
                <a:pPr algn="ctr"/>
                <a:r>
                  <a:rPr lang="en-US" sz="1000" dirty="0">
                    <a:latin typeface="SamsungOne 400" panose="020B0503030303020204" pitchFamily="34" charset="0"/>
                    <a:ea typeface="SamsungOne 400" panose="020B0503030303020204" pitchFamily="34" charset="0"/>
                  </a:rPr>
                  <a:t>-1.0</a:t>
                </a:r>
              </a:p>
            </p:txBody>
          </p:sp>
          <p:sp>
            <p:nvSpPr>
              <p:cNvPr id="68" name="TextBox 67">
                <a:extLst>
                  <a:ext uri="{FF2B5EF4-FFF2-40B4-BE49-F238E27FC236}">
                    <a16:creationId xmlns:a16="http://schemas.microsoft.com/office/drawing/2014/main" id="{668D8782-9C7F-40A1-9E9C-E548CAF1CDAE}"/>
                  </a:ext>
                </a:extLst>
              </p:cNvPr>
              <p:cNvSpPr txBox="1"/>
              <p:nvPr/>
            </p:nvSpPr>
            <p:spPr>
              <a:xfrm>
                <a:off x="4187708" y="4273499"/>
                <a:ext cx="252635" cy="153888"/>
              </a:xfrm>
              <a:prstGeom prst="rect">
                <a:avLst/>
              </a:prstGeom>
              <a:noFill/>
            </p:spPr>
            <p:txBody>
              <a:bodyPr wrap="square" lIns="0" tIns="0" rIns="0" bIns="0" rtlCol="0">
                <a:spAutoFit/>
              </a:bodyPr>
              <a:lstStyle/>
              <a:p>
                <a:pPr algn="ctr"/>
                <a:r>
                  <a:rPr lang="en-US" sz="1000" dirty="0">
                    <a:latin typeface="SamsungOne 400" panose="020B0503030303020204" pitchFamily="34" charset="0"/>
                    <a:ea typeface="SamsungOne 400" panose="020B0503030303020204" pitchFamily="34" charset="0"/>
                  </a:rPr>
                  <a:t>-0.5</a:t>
                </a:r>
              </a:p>
            </p:txBody>
          </p:sp>
          <p:sp>
            <p:nvSpPr>
              <p:cNvPr id="70" name="TextBox 69">
                <a:extLst>
                  <a:ext uri="{FF2B5EF4-FFF2-40B4-BE49-F238E27FC236}">
                    <a16:creationId xmlns:a16="http://schemas.microsoft.com/office/drawing/2014/main" id="{A5138B97-1290-4D1A-B75F-B1E03F2945A5}"/>
                  </a:ext>
                </a:extLst>
              </p:cNvPr>
              <p:cNvSpPr txBox="1"/>
              <p:nvPr/>
            </p:nvSpPr>
            <p:spPr>
              <a:xfrm>
                <a:off x="5437520" y="4273499"/>
                <a:ext cx="252635" cy="153888"/>
              </a:xfrm>
              <a:prstGeom prst="rect">
                <a:avLst/>
              </a:prstGeom>
              <a:noFill/>
            </p:spPr>
            <p:txBody>
              <a:bodyPr wrap="square" lIns="0" tIns="0" rIns="0" bIns="0" rtlCol="0">
                <a:spAutoFit/>
              </a:bodyPr>
              <a:lstStyle/>
              <a:p>
                <a:pPr algn="ctr"/>
                <a:r>
                  <a:rPr lang="en-US" sz="1000" dirty="0">
                    <a:latin typeface="SamsungOne 400" panose="020B0503030303020204" pitchFamily="34" charset="0"/>
                    <a:ea typeface="SamsungOne 400" panose="020B0503030303020204" pitchFamily="34" charset="0"/>
                  </a:rPr>
                  <a:t>0.5</a:t>
                </a:r>
              </a:p>
            </p:txBody>
          </p:sp>
          <p:sp>
            <p:nvSpPr>
              <p:cNvPr id="71" name="TextBox 70">
                <a:extLst>
                  <a:ext uri="{FF2B5EF4-FFF2-40B4-BE49-F238E27FC236}">
                    <a16:creationId xmlns:a16="http://schemas.microsoft.com/office/drawing/2014/main" id="{6F810B0A-3FF4-4359-B6EA-3105AC110946}"/>
                  </a:ext>
                </a:extLst>
              </p:cNvPr>
              <p:cNvSpPr txBox="1"/>
              <p:nvPr/>
            </p:nvSpPr>
            <p:spPr>
              <a:xfrm>
                <a:off x="6063948" y="4273499"/>
                <a:ext cx="252635" cy="153888"/>
              </a:xfrm>
              <a:prstGeom prst="rect">
                <a:avLst/>
              </a:prstGeom>
              <a:noFill/>
            </p:spPr>
            <p:txBody>
              <a:bodyPr wrap="square" lIns="0" tIns="0" rIns="0" bIns="0" rtlCol="0">
                <a:spAutoFit/>
              </a:bodyPr>
              <a:lstStyle/>
              <a:p>
                <a:pPr algn="ctr"/>
                <a:r>
                  <a:rPr lang="en-US" sz="1000" dirty="0">
                    <a:latin typeface="SamsungOne 400" panose="020B0503030303020204" pitchFamily="34" charset="0"/>
                    <a:ea typeface="SamsungOne 400" panose="020B0503030303020204" pitchFamily="34" charset="0"/>
                  </a:rPr>
                  <a:t>1.0</a:t>
                </a:r>
              </a:p>
            </p:txBody>
          </p:sp>
          <p:sp>
            <p:nvSpPr>
              <p:cNvPr id="72" name="TextBox 71">
                <a:extLst>
                  <a:ext uri="{FF2B5EF4-FFF2-40B4-BE49-F238E27FC236}">
                    <a16:creationId xmlns:a16="http://schemas.microsoft.com/office/drawing/2014/main" id="{10A44D80-BD2D-45DA-8C03-81903119D677}"/>
                  </a:ext>
                </a:extLst>
              </p:cNvPr>
              <p:cNvSpPr txBox="1"/>
              <p:nvPr/>
            </p:nvSpPr>
            <p:spPr>
              <a:xfrm>
                <a:off x="6692909" y="4273499"/>
                <a:ext cx="252635" cy="153888"/>
              </a:xfrm>
              <a:prstGeom prst="rect">
                <a:avLst/>
              </a:prstGeom>
              <a:noFill/>
            </p:spPr>
            <p:txBody>
              <a:bodyPr wrap="square" lIns="0" tIns="0" rIns="0" bIns="0" rtlCol="0">
                <a:spAutoFit/>
              </a:bodyPr>
              <a:lstStyle/>
              <a:p>
                <a:pPr algn="ctr"/>
                <a:r>
                  <a:rPr lang="en-US" sz="1000" dirty="0">
                    <a:latin typeface="SamsungOne 400" panose="020B0503030303020204" pitchFamily="34" charset="0"/>
                    <a:ea typeface="SamsungOne 400" panose="020B0503030303020204" pitchFamily="34" charset="0"/>
                  </a:rPr>
                  <a:t>1.5</a:t>
                </a:r>
              </a:p>
            </p:txBody>
          </p:sp>
        </p:grpSp>
        <p:grpSp>
          <p:nvGrpSpPr>
            <p:cNvPr id="82" name="그룹 81">
              <a:extLst>
                <a:ext uri="{FF2B5EF4-FFF2-40B4-BE49-F238E27FC236}">
                  <a16:creationId xmlns:a16="http://schemas.microsoft.com/office/drawing/2014/main" id="{5B85B3CD-D070-40E3-B95A-7EFB8731DCF5}"/>
                </a:ext>
              </a:extLst>
            </p:cNvPr>
            <p:cNvGrpSpPr/>
            <p:nvPr/>
          </p:nvGrpSpPr>
          <p:grpSpPr>
            <a:xfrm>
              <a:off x="4656519" y="2300629"/>
              <a:ext cx="410252" cy="3894614"/>
              <a:chOff x="4656519" y="2300629"/>
              <a:chExt cx="410252" cy="3894614"/>
            </a:xfrm>
          </p:grpSpPr>
          <p:grpSp>
            <p:nvGrpSpPr>
              <p:cNvPr id="44" name="그룹 43">
                <a:extLst>
                  <a:ext uri="{FF2B5EF4-FFF2-40B4-BE49-F238E27FC236}">
                    <a16:creationId xmlns:a16="http://schemas.microsoft.com/office/drawing/2014/main" id="{63E92318-A3F8-46EA-A523-7B599028121C}"/>
                  </a:ext>
                </a:extLst>
              </p:cNvPr>
              <p:cNvGrpSpPr/>
              <p:nvPr/>
            </p:nvGrpSpPr>
            <p:grpSpPr>
              <a:xfrm>
                <a:off x="4905883" y="2372604"/>
                <a:ext cx="36004" cy="3747600"/>
                <a:chOff x="4915408" y="2368794"/>
                <a:chExt cx="36004" cy="3747600"/>
              </a:xfrm>
            </p:grpSpPr>
            <p:cxnSp>
              <p:nvCxnSpPr>
                <p:cNvPr id="14" name="직선 연결선 13">
                  <a:extLst>
                    <a:ext uri="{FF2B5EF4-FFF2-40B4-BE49-F238E27FC236}">
                      <a16:creationId xmlns:a16="http://schemas.microsoft.com/office/drawing/2014/main" id="{F7C58FD9-D3B9-4257-9A9F-190A0E694C4A}"/>
                    </a:ext>
                  </a:extLst>
                </p:cNvPr>
                <p:cNvCxnSpPr>
                  <a:cxnSpLocks/>
                </p:cNvCxnSpPr>
                <p:nvPr/>
              </p:nvCxnSpPr>
              <p:spPr>
                <a:xfrm>
                  <a:off x="4951412" y="2368794"/>
                  <a:ext cx="0" cy="3747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09FD1CC3-56E7-41E5-8202-5F73CE607AD1}"/>
                    </a:ext>
                  </a:extLst>
                </p:cNvPr>
                <p:cNvCxnSpPr/>
                <p:nvPr/>
              </p:nvCxnSpPr>
              <p:spPr>
                <a:xfrm flipH="1">
                  <a:off x="4915408" y="2368795"/>
                  <a:ext cx="360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80F0D6F1-368D-4CD0-A4F4-F9A83434BF8E}"/>
                    </a:ext>
                  </a:extLst>
                </p:cNvPr>
                <p:cNvCxnSpPr>
                  <a:cxnSpLocks/>
                </p:cNvCxnSpPr>
                <p:nvPr/>
              </p:nvCxnSpPr>
              <p:spPr>
                <a:xfrm flipH="1">
                  <a:off x="4915408" y="6114489"/>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DB513E21-F9D9-45BC-AC8D-F92B9D5979E3}"/>
                    </a:ext>
                  </a:extLst>
                </p:cNvPr>
                <p:cNvCxnSpPr>
                  <a:cxnSpLocks/>
                </p:cNvCxnSpPr>
                <p:nvPr/>
              </p:nvCxnSpPr>
              <p:spPr>
                <a:xfrm flipH="1">
                  <a:off x="4915408" y="5490205"/>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5F77A21D-18D9-48D6-ACFB-E8C2B50564AD}"/>
                    </a:ext>
                  </a:extLst>
                </p:cNvPr>
                <p:cNvCxnSpPr>
                  <a:cxnSpLocks/>
                </p:cNvCxnSpPr>
                <p:nvPr/>
              </p:nvCxnSpPr>
              <p:spPr>
                <a:xfrm flipH="1">
                  <a:off x="4915408" y="4865923"/>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AD203B3C-A140-4532-A8AF-DE696464F0AC}"/>
                    </a:ext>
                  </a:extLst>
                </p:cNvPr>
                <p:cNvCxnSpPr>
                  <a:cxnSpLocks/>
                </p:cNvCxnSpPr>
                <p:nvPr/>
              </p:nvCxnSpPr>
              <p:spPr>
                <a:xfrm flipH="1">
                  <a:off x="4915408" y="4241641"/>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8E2B5C3B-95E0-4256-8ECE-8899FDD6488A}"/>
                    </a:ext>
                  </a:extLst>
                </p:cNvPr>
                <p:cNvCxnSpPr>
                  <a:cxnSpLocks/>
                </p:cNvCxnSpPr>
                <p:nvPr/>
              </p:nvCxnSpPr>
              <p:spPr>
                <a:xfrm flipH="1">
                  <a:off x="4915408" y="3617359"/>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7991EBDA-5E2A-44CF-ACA2-AA66A9C1580F}"/>
                    </a:ext>
                  </a:extLst>
                </p:cNvPr>
                <p:cNvCxnSpPr>
                  <a:cxnSpLocks/>
                </p:cNvCxnSpPr>
                <p:nvPr/>
              </p:nvCxnSpPr>
              <p:spPr>
                <a:xfrm flipH="1">
                  <a:off x="4915408" y="2993077"/>
                  <a:ext cx="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564C9167-7380-4A9A-B8A9-AD03E0F59F2B}"/>
                  </a:ext>
                </a:extLst>
              </p:cNvPr>
              <p:cNvSpPr txBox="1"/>
              <p:nvPr/>
            </p:nvSpPr>
            <p:spPr>
              <a:xfrm>
                <a:off x="4814136" y="4273499"/>
                <a:ext cx="252635" cy="153888"/>
              </a:xfrm>
              <a:prstGeom prst="rect">
                <a:avLst/>
              </a:prstGeom>
              <a:noFill/>
            </p:spPr>
            <p:txBody>
              <a:bodyPr wrap="square" lIns="0" tIns="0" rIns="0" bIns="0" rtlCol="0">
                <a:spAutoFit/>
              </a:bodyPr>
              <a:lstStyle/>
              <a:p>
                <a:pPr algn="ctr"/>
                <a:r>
                  <a:rPr lang="en-US" sz="1000" dirty="0">
                    <a:latin typeface="SamsungOne 400" panose="020B0503030303020204" pitchFamily="34" charset="0"/>
                    <a:ea typeface="SamsungOne 400" panose="020B0503030303020204" pitchFamily="34" charset="0"/>
                  </a:rPr>
                  <a:t>0.0</a:t>
                </a:r>
              </a:p>
            </p:txBody>
          </p:sp>
          <p:sp>
            <p:nvSpPr>
              <p:cNvPr id="73" name="TextBox 72">
                <a:extLst>
                  <a:ext uri="{FF2B5EF4-FFF2-40B4-BE49-F238E27FC236}">
                    <a16:creationId xmlns:a16="http://schemas.microsoft.com/office/drawing/2014/main" id="{D6921163-4D3A-4874-A719-F70826DD6BFC}"/>
                  </a:ext>
                </a:extLst>
              </p:cNvPr>
              <p:cNvSpPr txBox="1"/>
              <p:nvPr/>
            </p:nvSpPr>
            <p:spPr>
              <a:xfrm>
                <a:off x="4656519" y="3542122"/>
                <a:ext cx="252635" cy="153888"/>
              </a:xfrm>
              <a:prstGeom prst="rect">
                <a:avLst/>
              </a:prstGeom>
              <a:noFill/>
            </p:spPr>
            <p:txBody>
              <a:bodyPr wrap="square" lIns="0" tIns="0" rIns="0" bIns="0" rtlCol="0">
                <a:spAutoFit/>
              </a:bodyPr>
              <a:lstStyle/>
              <a:p>
                <a:pPr algn="ctr"/>
                <a:r>
                  <a:rPr lang="en-US" sz="1000" dirty="0">
                    <a:latin typeface="SamsungOne 400" panose="020B0503030303020204" pitchFamily="34" charset="0"/>
                    <a:ea typeface="SamsungOne 400" panose="020B0503030303020204" pitchFamily="34" charset="0"/>
                  </a:rPr>
                  <a:t>0.5</a:t>
                </a:r>
              </a:p>
            </p:txBody>
          </p:sp>
          <p:sp>
            <p:nvSpPr>
              <p:cNvPr id="74" name="TextBox 73">
                <a:extLst>
                  <a:ext uri="{FF2B5EF4-FFF2-40B4-BE49-F238E27FC236}">
                    <a16:creationId xmlns:a16="http://schemas.microsoft.com/office/drawing/2014/main" id="{3ADE6F64-CF35-4DB7-B53D-1E12AB839AE1}"/>
                  </a:ext>
                </a:extLst>
              </p:cNvPr>
              <p:cNvSpPr txBox="1"/>
              <p:nvPr/>
            </p:nvSpPr>
            <p:spPr>
              <a:xfrm>
                <a:off x="4656519" y="2911971"/>
                <a:ext cx="252635" cy="153888"/>
              </a:xfrm>
              <a:prstGeom prst="rect">
                <a:avLst/>
              </a:prstGeom>
              <a:noFill/>
            </p:spPr>
            <p:txBody>
              <a:bodyPr wrap="square" lIns="0" tIns="0" rIns="0" bIns="0" rtlCol="0">
                <a:spAutoFit/>
              </a:bodyPr>
              <a:lstStyle/>
              <a:p>
                <a:pPr algn="ctr"/>
                <a:r>
                  <a:rPr lang="en-US" sz="1000" dirty="0">
                    <a:latin typeface="SamsungOne 400" panose="020B0503030303020204" pitchFamily="34" charset="0"/>
                    <a:ea typeface="SamsungOne 400" panose="020B0503030303020204" pitchFamily="34" charset="0"/>
                  </a:rPr>
                  <a:t>1.0</a:t>
                </a:r>
              </a:p>
            </p:txBody>
          </p:sp>
          <p:sp>
            <p:nvSpPr>
              <p:cNvPr id="75" name="TextBox 74">
                <a:extLst>
                  <a:ext uri="{FF2B5EF4-FFF2-40B4-BE49-F238E27FC236}">
                    <a16:creationId xmlns:a16="http://schemas.microsoft.com/office/drawing/2014/main" id="{3D7FC221-ECFE-4D42-A40A-2C44CDB680E3}"/>
                  </a:ext>
                </a:extLst>
              </p:cNvPr>
              <p:cNvSpPr txBox="1"/>
              <p:nvPr/>
            </p:nvSpPr>
            <p:spPr>
              <a:xfrm>
                <a:off x="4656519" y="2300629"/>
                <a:ext cx="252635" cy="153888"/>
              </a:xfrm>
              <a:prstGeom prst="rect">
                <a:avLst/>
              </a:prstGeom>
              <a:noFill/>
            </p:spPr>
            <p:txBody>
              <a:bodyPr wrap="square" lIns="0" tIns="0" rIns="0" bIns="0" rtlCol="0">
                <a:spAutoFit/>
              </a:bodyPr>
              <a:lstStyle/>
              <a:p>
                <a:pPr algn="ctr"/>
                <a:r>
                  <a:rPr lang="en-US" sz="1000" dirty="0">
                    <a:latin typeface="SamsungOne 400" panose="020B0503030303020204" pitchFamily="34" charset="0"/>
                    <a:ea typeface="SamsungOne 400" panose="020B0503030303020204" pitchFamily="34" charset="0"/>
                  </a:rPr>
                  <a:t>1.5</a:t>
                </a:r>
              </a:p>
            </p:txBody>
          </p:sp>
          <p:sp>
            <p:nvSpPr>
              <p:cNvPr id="76" name="TextBox 75">
                <a:extLst>
                  <a:ext uri="{FF2B5EF4-FFF2-40B4-BE49-F238E27FC236}">
                    <a16:creationId xmlns:a16="http://schemas.microsoft.com/office/drawing/2014/main" id="{5A986855-F8E6-4D17-BB73-5E6E41DB2EAF}"/>
                  </a:ext>
                </a:extLst>
              </p:cNvPr>
              <p:cNvSpPr txBox="1"/>
              <p:nvPr/>
            </p:nvSpPr>
            <p:spPr>
              <a:xfrm>
                <a:off x="4656519" y="4166405"/>
                <a:ext cx="252635" cy="153888"/>
              </a:xfrm>
              <a:prstGeom prst="rect">
                <a:avLst/>
              </a:prstGeom>
              <a:noFill/>
            </p:spPr>
            <p:txBody>
              <a:bodyPr wrap="square" lIns="0" tIns="0" rIns="0" bIns="0" rtlCol="0">
                <a:spAutoFit/>
              </a:bodyPr>
              <a:lstStyle/>
              <a:p>
                <a:pPr algn="ctr"/>
                <a:r>
                  <a:rPr lang="en-US" sz="1000" dirty="0">
                    <a:latin typeface="SamsungOne 400" panose="020B0503030303020204" pitchFamily="34" charset="0"/>
                    <a:ea typeface="SamsungOne 400" panose="020B0503030303020204" pitchFamily="34" charset="0"/>
                  </a:rPr>
                  <a:t>0.0</a:t>
                </a:r>
              </a:p>
            </p:txBody>
          </p:sp>
          <p:sp>
            <p:nvSpPr>
              <p:cNvPr id="77" name="TextBox 76">
                <a:extLst>
                  <a:ext uri="{FF2B5EF4-FFF2-40B4-BE49-F238E27FC236}">
                    <a16:creationId xmlns:a16="http://schemas.microsoft.com/office/drawing/2014/main" id="{88B695CF-C494-41EE-A153-FAC0A7A2481C}"/>
                  </a:ext>
                </a:extLst>
              </p:cNvPr>
              <p:cNvSpPr txBox="1"/>
              <p:nvPr/>
            </p:nvSpPr>
            <p:spPr>
              <a:xfrm>
                <a:off x="4656519" y="6041355"/>
                <a:ext cx="252635" cy="153888"/>
              </a:xfrm>
              <a:prstGeom prst="rect">
                <a:avLst/>
              </a:prstGeom>
              <a:noFill/>
            </p:spPr>
            <p:txBody>
              <a:bodyPr wrap="square" lIns="0" tIns="0" rIns="0" bIns="0" rtlCol="0">
                <a:spAutoFit/>
              </a:bodyPr>
              <a:lstStyle/>
              <a:p>
                <a:pPr algn="ctr"/>
                <a:r>
                  <a:rPr lang="en-US" sz="1000" dirty="0">
                    <a:latin typeface="SamsungOne 400" panose="020B0503030303020204" pitchFamily="34" charset="0"/>
                    <a:ea typeface="SamsungOne 400" panose="020B0503030303020204" pitchFamily="34" charset="0"/>
                  </a:rPr>
                  <a:t>-1.5</a:t>
                </a:r>
              </a:p>
            </p:txBody>
          </p:sp>
          <p:sp>
            <p:nvSpPr>
              <p:cNvPr id="78" name="TextBox 77">
                <a:extLst>
                  <a:ext uri="{FF2B5EF4-FFF2-40B4-BE49-F238E27FC236}">
                    <a16:creationId xmlns:a16="http://schemas.microsoft.com/office/drawing/2014/main" id="{E611997B-19CC-4C67-823C-0EE4F3309C0D}"/>
                  </a:ext>
                </a:extLst>
              </p:cNvPr>
              <p:cNvSpPr txBox="1"/>
              <p:nvPr/>
            </p:nvSpPr>
            <p:spPr>
              <a:xfrm>
                <a:off x="4656519" y="5411204"/>
                <a:ext cx="252635" cy="153888"/>
              </a:xfrm>
              <a:prstGeom prst="rect">
                <a:avLst/>
              </a:prstGeom>
              <a:noFill/>
            </p:spPr>
            <p:txBody>
              <a:bodyPr wrap="square" lIns="0" tIns="0" rIns="0" bIns="0" rtlCol="0">
                <a:spAutoFit/>
              </a:bodyPr>
              <a:lstStyle/>
              <a:p>
                <a:pPr algn="ctr"/>
                <a:r>
                  <a:rPr lang="en-US" sz="1000" dirty="0">
                    <a:latin typeface="SamsungOne 400" panose="020B0503030303020204" pitchFamily="34" charset="0"/>
                    <a:ea typeface="SamsungOne 400" panose="020B0503030303020204" pitchFamily="34" charset="0"/>
                  </a:rPr>
                  <a:t>-1.0</a:t>
                </a:r>
              </a:p>
            </p:txBody>
          </p:sp>
          <p:sp>
            <p:nvSpPr>
              <p:cNvPr id="79" name="TextBox 78">
                <a:extLst>
                  <a:ext uri="{FF2B5EF4-FFF2-40B4-BE49-F238E27FC236}">
                    <a16:creationId xmlns:a16="http://schemas.microsoft.com/office/drawing/2014/main" id="{AA197BFB-93F3-4766-B2D5-509E5A09A27E}"/>
                  </a:ext>
                </a:extLst>
              </p:cNvPr>
              <p:cNvSpPr txBox="1"/>
              <p:nvPr/>
            </p:nvSpPr>
            <p:spPr>
              <a:xfrm>
                <a:off x="4656519" y="4799862"/>
                <a:ext cx="252635" cy="153888"/>
              </a:xfrm>
              <a:prstGeom prst="rect">
                <a:avLst/>
              </a:prstGeom>
              <a:noFill/>
            </p:spPr>
            <p:txBody>
              <a:bodyPr wrap="square" lIns="0" tIns="0" rIns="0" bIns="0" rtlCol="0">
                <a:spAutoFit/>
              </a:bodyPr>
              <a:lstStyle/>
              <a:p>
                <a:pPr algn="ctr"/>
                <a:r>
                  <a:rPr lang="en-US" sz="1000" dirty="0">
                    <a:latin typeface="SamsungOne 400" panose="020B0503030303020204" pitchFamily="34" charset="0"/>
                    <a:ea typeface="SamsungOne 400" panose="020B0503030303020204" pitchFamily="34" charset="0"/>
                  </a:rPr>
                  <a:t>-0.5</a:t>
                </a:r>
              </a:p>
            </p:txBody>
          </p:sp>
        </p:grpSp>
      </p:grpSp>
    </p:spTree>
    <p:extLst>
      <p:ext uri="{BB962C8B-B14F-4D97-AF65-F5344CB8AC3E}">
        <p14:creationId xmlns:p14="http://schemas.microsoft.com/office/powerpoint/2010/main" val="2813043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gì</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Học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máy</a:t>
            </a:r>
            <a:r>
              <a:rPr lang="en-US" altLang="ko-KR" sz="1400" dirty="0">
                <a:solidFill>
                  <a:schemeClr val="tx1"/>
                </a:solidFill>
                <a:latin typeface="SamsungOne 400" panose="020B0503030303020204" pitchFamily="34" charset="0"/>
                <a:ea typeface="SamsungOne 400" panose="020B0503030303020204" pitchFamily="34" charset="0"/>
              </a:rPr>
              <a:t> types:</a:t>
            </a:r>
          </a:p>
        </p:txBody>
      </p:sp>
      <p:graphicFrame>
        <p:nvGraphicFramePr>
          <p:cNvPr id="37" name="표 36">
            <a:extLst>
              <a:ext uri="{FF2B5EF4-FFF2-40B4-BE49-F238E27FC236}">
                <a16:creationId xmlns:a16="http://schemas.microsoft.com/office/drawing/2014/main" id="{0DC7B995-B347-4A2E-A994-738216DD83E1}"/>
              </a:ext>
            </a:extLst>
          </p:cNvPr>
          <p:cNvGraphicFramePr>
            <a:graphicFrameLocks noGrp="1"/>
          </p:cNvGraphicFramePr>
          <p:nvPr>
            <p:extLst>
              <p:ext uri="{D42A27DB-BD31-4B8C-83A1-F6EECF244321}">
                <p14:modId xmlns:p14="http://schemas.microsoft.com/office/powerpoint/2010/main" val="4001408705"/>
              </p:ext>
            </p:extLst>
          </p:nvPr>
        </p:nvGraphicFramePr>
        <p:xfrm>
          <a:off x="558925" y="1801813"/>
          <a:ext cx="8785100" cy="3453052"/>
        </p:xfrm>
        <a:graphic>
          <a:graphicData uri="http://schemas.openxmlformats.org/drawingml/2006/table">
            <a:tbl>
              <a:tblPr firstRow="1" bandRow="1">
                <a:tableStyleId>{5940675A-B579-460E-94D1-54222C63F5DA}</a:tableStyleId>
              </a:tblPr>
              <a:tblGrid>
                <a:gridCol w="2735553">
                  <a:extLst>
                    <a:ext uri="{9D8B030D-6E8A-4147-A177-3AD203B41FA5}">
                      <a16:colId xmlns:a16="http://schemas.microsoft.com/office/drawing/2014/main" val="2044997058"/>
                    </a:ext>
                  </a:extLst>
                </a:gridCol>
                <a:gridCol w="6049547">
                  <a:extLst>
                    <a:ext uri="{9D8B030D-6E8A-4147-A177-3AD203B41FA5}">
                      <a16:colId xmlns:a16="http://schemas.microsoft.com/office/drawing/2014/main" val="490996645"/>
                    </a:ext>
                  </a:extLst>
                </a:gridCol>
              </a:tblGrid>
              <a:tr h="30403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vi-VN" altLang="ko-KR" sz="1400" b="0"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Loại</a:t>
                      </a:r>
                      <a:endParaRPr lang="ko-KR" altLang="en-US" sz="1400" b="0"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vi-VN" altLang="ko-KR" sz="1400" b="0"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Thuật toán/Phương pháp</a:t>
                      </a:r>
                      <a:endParaRPr lang="ko-KR" altLang="en-US" sz="1400" b="0"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55872289"/>
                  </a:ext>
                </a:extLst>
              </a:tr>
              <a:tr h="269438">
                <a:tc rowSpan="4">
                  <a:txBody>
                    <a:bodyPr/>
                    <a:lstStyle/>
                    <a:p>
                      <a:pPr marL="0" algn="ctr" defTabSz="914400" rtl="0" eaLnBrk="1" latinLnBrk="1" hangingPunct="1">
                        <a:lnSpc>
                          <a:spcPct val="100000"/>
                        </a:lnSpc>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Học</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không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giám</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sát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cụm</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16463057"/>
                  </a:ext>
                </a:extLst>
              </a:tr>
              <a:tr h="269438">
                <a:tc vMerge="1">
                  <a:txBody>
                    <a:bodyPr/>
                    <a:lstStyle/>
                    <a:p>
                      <a:pPr latinLnBrk="1"/>
                      <a:endParaRPr lang="ko-KR" altLang="en-US"/>
                    </a:p>
                  </a:txBody>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MDS, t-SNE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907876990"/>
                  </a:ext>
                </a:extLst>
              </a:tr>
              <a:tr h="314353">
                <a:tc vMerge="1">
                  <a:txBody>
                    <a:bodyPr/>
                    <a:lstStyle/>
                    <a:p>
                      <a:pPr algn="ctr" latinLnBrk="1"/>
                      <a:endParaRPr lang="ko-KR" altLang="en-US"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PCA, NMF</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04231268"/>
                  </a:ext>
                </a:extLst>
              </a:tr>
              <a:tr h="314353">
                <a:tc vMerge="1">
                  <a:txBody>
                    <a:bodyPr/>
                    <a:lstStyle/>
                    <a:p>
                      <a:pPr algn="ctr" latinLnBrk="1"/>
                      <a:endParaRPr lang="ko-KR" altLang="en-US"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base" latinLnBrk="1" hangingPunct="1">
                        <a:lnSpc>
                          <a:spcPct val="100000"/>
                        </a:lnSpc>
                        <a:spcBef>
                          <a:spcPts val="0"/>
                        </a:spcBef>
                        <a:spcAft>
                          <a:spcPts val="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Phân tích cận</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74922263"/>
                  </a:ext>
                </a:extLst>
              </a:tr>
              <a:tr h="314353">
                <a:tc rowSpan="7">
                  <a:txBody>
                    <a:bodyPr/>
                    <a:lstStyle/>
                    <a:p>
                      <a:pPr marL="0" algn="ctr" defTabSz="914400" rtl="0" eaLnBrk="1" latinLnBrk="1" hangingPunct="1">
                        <a:lnSpc>
                          <a:spcPct val="100000"/>
                        </a:lnSpc>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Học</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có</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giám</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sát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Hồi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quy</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tuyến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tính</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814710559"/>
                  </a:ext>
                </a:extLst>
              </a:tr>
              <a:tr h="314353">
                <a:tc vMerge="1">
                  <a:txBody>
                    <a:bodyPr/>
                    <a:lstStyle/>
                    <a:p>
                      <a:pPr algn="ctr" latinLnBrk="1"/>
                      <a:endParaRPr lang="ko-KR" altLang="en-US"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base" latinLnBrk="1" hangingPunct="1">
                        <a:lnSpc>
                          <a:spcPct val="100000"/>
                        </a:lnSpc>
                        <a:spcBef>
                          <a:spcPts val="0"/>
                        </a:spcBef>
                        <a:spcAft>
                          <a:spcPts val="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Hồi quy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Logistic</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03442805"/>
                  </a:ext>
                </a:extLst>
              </a:tr>
              <a:tr h="269438">
                <a:tc vMerge="1">
                  <a:txBody>
                    <a:bodyPr/>
                    <a:lstStyle/>
                    <a:p>
                      <a:pPr algn="ctr" latinLnBrk="1"/>
                      <a:endParaRPr lang="ko-KR" altLang="en-US"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Cây</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Rừng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ngẫu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nhiên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AdaBoost,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XGBoost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90086599"/>
                  </a:ext>
                </a:extLst>
              </a:tr>
              <a:tr h="269438">
                <a:tc vMerge="1">
                  <a:txBody>
                    <a:bodyPr/>
                    <a:lstStyle/>
                    <a:p>
                      <a:pPr latinLnBrk="1"/>
                      <a:endParaRPr lang="ko-KR" altLang="en-US"/>
                    </a:p>
                  </a:txBody>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Naïve Bayes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519402244"/>
                  </a:ext>
                </a:extLst>
              </a:tr>
              <a:tr h="269438">
                <a:tc vMerge="1">
                  <a:txBody>
                    <a:bodyPr/>
                    <a:lstStyle/>
                    <a:p>
                      <a:pPr latinLnBrk="1"/>
                      <a:endParaRPr lang="ko-KR" altLang="en-US"/>
                    </a:p>
                  </a:txBody>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KNN</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031141461"/>
                  </a:ext>
                </a:extLst>
              </a:tr>
              <a:tr h="269438">
                <a:tc vMerge="1">
                  <a:txBody>
                    <a:bodyPr/>
                    <a:lstStyle/>
                    <a:p>
                      <a:pPr latinLnBrk="1"/>
                      <a:endParaRPr lang="ko-KR" altLang="en-US"/>
                    </a:p>
                  </a:txBody>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Support vector machine (SVM)</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63476870"/>
                  </a:ext>
                </a:extLst>
              </a:tr>
              <a:tr h="269438">
                <a:tc vMerge="1">
                  <a:txBody>
                    <a:bodyPr/>
                    <a:lstStyle/>
                    <a:p>
                      <a:pPr latinLnBrk="1"/>
                      <a:endParaRPr lang="ko-KR" altLang="en-US"/>
                    </a:p>
                  </a:txBody>
                  <a:tcPr/>
                </a:tc>
                <a:tc>
                  <a:txBody>
                    <a:bodyPr/>
                    <a:lstStyle/>
                    <a:p>
                      <a:pPr marL="0" marR="0" indent="0" algn="ctr" defTabSz="914400" rtl="0" eaLnBrk="1" fontAlgn="base" latinLnBrk="1" hangingPunct="1">
                        <a:lnSpc>
                          <a:spcPct val="100000"/>
                        </a:lnSpc>
                        <a:spcBef>
                          <a:spcPts val="0"/>
                        </a:spcBef>
                        <a:spcAft>
                          <a:spcPts val="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Mạng Nơ-ron</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672304013"/>
                  </a:ext>
                </a:extLst>
              </a:tr>
            </a:tbl>
          </a:graphicData>
        </a:graphic>
      </p:graphicFrame>
    </p:spTree>
    <p:extLst>
      <p:ext uri="{BB962C8B-B14F-4D97-AF65-F5344CB8AC3E}">
        <p14:creationId xmlns:p14="http://schemas.microsoft.com/office/powerpoint/2010/main" val="42870707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Phân</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tích</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dữ</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liệu</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dựa</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trên</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học</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máy</a:t>
            </a:r>
            <a:endParaRPr kumimoji="1" lang="ko-KR" altLang="en-US" sz="3200" dirty="0">
              <a:solidFill>
                <a:prstClr val="black"/>
              </a:solidFill>
              <a:latin typeface="iCiel Samsung Sharp Sans Regula" pitchFamily="2" charset="0"/>
              <a:ea typeface="맑은 고딕" panose="020B0503020000020004" pitchFamily="50" charset="-127"/>
              <a:cs typeface="iCiel Samsung Sharp Sans Regula" pitchFamily="2" charset="0"/>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a:solidFill>
                  <a:prstClr val="white">
                    <a:lumMod val="50000"/>
                  </a:prstClr>
                </a:solidFill>
                <a:latin typeface="iCiel Samsung Sharp Sans Regula" pitchFamily="2" charset="0"/>
                <a:ea typeface="iCiel Samsung Sharp Sans Regula" pitchFamily="2" charset="0"/>
                <a:cs typeface="iCiel Samsung Sharp Sans Regula" pitchFamily="2" charset="0"/>
              </a:rPr>
              <a:t>Bài </a:t>
            </a:r>
            <a:r>
              <a:rPr kumimoji="1" lang="en-US" altLang="ko-KR" sz="1999" dirty="0">
                <a:solidFill>
                  <a:prstClr val="white">
                    <a:lumMod val="50000"/>
                  </a:prstClr>
                </a:solidFill>
                <a:latin typeface="iCiel Samsung Sharp Sans Regula" pitchFamily="2" charset="0"/>
                <a:ea typeface="iCiel Samsung Sharp Sans Regula" pitchFamily="2" charset="0"/>
                <a:cs typeface="iCiel Samsung Sharp Sans Regula" pitchFamily="2" charset="0"/>
              </a:rPr>
              <a:t>1. </a:t>
            </a:r>
            <a:endParaRPr kumimoji="1" lang="en-US" altLang="ko-KR" sz="5398" dirty="0">
              <a:solidFill>
                <a:prstClr val="white">
                  <a:lumMod val="50000"/>
                </a:prstClr>
              </a:solidFill>
              <a:latin typeface="iCiel Samsung Sharp Sans Regula" pitchFamily="2" charset="0"/>
              <a:ea typeface="iCiel Samsung Sharp Sans Regula" pitchFamily="2" charset="0"/>
              <a:cs typeface="iCiel Samsung Sharp Sans Regula" pitchFamily="2" charset="0"/>
            </a:endParaRPr>
          </a:p>
        </p:txBody>
      </p:sp>
      <p:sp>
        <p:nvSpPr>
          <p:cNvPr id="17" name="직사각형 16">
            <a:extLst>
              <a:ext uri="{FF2B5EF4-FFF2-40B4-BE49-F238E27FC236}">
                <a16:creationId xmlns:a16="http://schemas.microsoft.com/office/drawing/2014/main" id="{88522452-0F25-4CFF-B4F1-4F97F94CF66D}"/>
              </a:ext>
            </a:extLst>
          </p:cNvPr>
          <p:cNvSpPr/>
          <p:nvPr/>
        </p:nvSpPr>
        <p:spPr>
          <a:xfrm>
            <a:off x="1054111" y="3929021"/>
            <a:ext cx="8397801"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rPr>
              <a:t>1.1. </a:t>
            </a:r>
            <a:r>
              <a:rPr lang="en-US" altLang="ko-KR" dirty="0" err="1">
                <a:solidFill>
                  <a:srgbClr val="A6A6A6"/>
                </a:solidFill>
                <a:latin typeface="SamsungOne 400" panose="020B0503030303020204" pitchFamily="34" charset="0"/>
              </a:rPr>
              <a:t>Học</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máy</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là</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gì</a:t>
            </a:r>
            <a:r>
              <a:rPr lang="en-US" altLang="ko-KR" dirty="0">
                <a:solidFill>
                  <a:srgbClr val="A6A6A6"/>
                </a:solidFill>
                <a:latin typeface="SamsungOne 400" panose="020B0503030303020204" pitchFamily="34" charset="0"/>
              </a:rPr>
              <a:t>?</a:t>
            </a:r>
          </a:p>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rPr>
              <a:t>1.2. </a:t>
            </a:r>
            <a:r>
              <a:rPr lang="vi-VN" altLang="ko-KR" dirty="0">
                <a:solidFill>
                  <a:srgbClr val="A6A6A6"/>
                </a:solidFill>
                <a:latin typeface="SamsungOne 400" panose="020B0503030303020204" pitchFamily="34" charset="0"/>
              </a:rPr>
              <a:t>Thư viện Python scikit-learn cho Học máy</a:t>
            </a:r>
            <a:r>
              <a:rPr lang="en-US" altLang="ko-KR" dirty="0">
                <a:solidFill>
                  <a:srgbClr val="A6A6A6"/>
                </a:solidFill>
                <a:latin typeface="SamsungOne 400" panose="020B0503030303020204" pitchFamily="34" charset="0"/>
              </a:rPr>
              <a:t> </a:t>
            </a: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 400" panose="020B0503030303020204" pitchFamily="34" charset="0"/>
              </a:rPr>
              <a:t>1.3. </a:t>
            </a:r>
            <a:r>
              <a:rPr lang="en-US" altLang="ko-KR" dirty="0" err="1">
                <a:solidFill>
                  <a:srgbClr val="A6A6A6"/>
                </a:solidFill>
                <a:latin typeface="SamsungOne 400" panose="020B0503030303020204" pitchFamily="34" charset="0"/>
              </a:rPr>
              <a:t>Khởi</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tạo</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và</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phân</a:t>
            </a:r>
            <a:r>
              <a:rPr lang="en-US" altLang="ko-KR" dirty="0">
                <a:solidFill>
                  <a:srgbClr val="A6A6A6"/>
                </a:solidFill>
                <a:latin typeface="SamsungOne 400" panose="020B0503030303020204" pitchFamily="34" charset="0"/>
              </a:rPr>
              <a:t> chia </a:t>
            </a:r>
            <a:r>
              <a:rPr lang="en-US" altLang="ko-KR" dirty="0" err="1">
                <a:solidFill>
                  <a:srgbClr val="A6A6A6"/>
                </a:solidFill>
                <a:latin typeface="SamsungOne 400" panose="020B0503030303020204" pitchFamily="34" charset="0"/>
              </a:rPr>
              <a:t>Bộ</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dữ</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liệu</a:t>
            </a:r>
            <a:endParaRPr lang="ko-KR" altLang="en-US" dirty="0">
              <a:solidFill>
                <a:srgbClr val="A6A6A6"/>
              </a:solidFill>
              <a:latin typeface="SamsungOne 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rPr>
              <a:t>1.4. </a:t>
            </a:r>
            <a:r>
              <a:rPr lang="vi-VN" altLang="ko-KR" dirty="0">
                <a:solidFill>
                  <a:srgbClr val="A6A6A6"/>
                </a:solidFill>
                <a:latin typeface="SamsungOne 400" panose="020B0503030303020204" pitchFamily="34" charset="0"/>
              </a:rPr>
              <a:t>Tiền xử lý dữ liệu để tạo bộ dữ liệu huấn luyện tối ưu</a:t>
            </a:r>
            <a:endParaRPr lang="ko-KR" altLang="en-US" dirty="0">
              <a:solidFill>
                <a:srgbClr val="A6A6A6"/>
              </a:solidFill>
              <a:latin typeface="SamsungOne 400" panose="020B0503030303020204" pitchFamily="34" charset="0"/>
            </a:endParaRPr>
          </a:p>
          <a:p>
            <a:pPr marL="176213" marR="0" lvl="0" indent="-176213" defTabSz="914400" fontAlgn="base" latinLnBrk="1">
              <a:lnSpc>
                <a:spcPct val="100000"/>
              </a:lnSpc>
              <a:spcBef>
                <a:spcPct val="0"/>
              </a:spcBef>
              <a:spcAft>
                <a:spcPts val="1000"/>
              </a:spcAft>
              <a:buClrTx/>
              <a:buSzPct val="120000"/>
              <a:buBlip>
                <a:blip r:embed="rId4"/>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1.5. </a:t>
            </a:r>
            <a:r>
              <a:rPr kumimoji="1" lang="vi-VN" altLang="ko-KR" dirty="0">
                <a:solidFill>
                  <a:prstClr val="black">
                    <a:lumMod val="75000"/>
                    <a:lumOff val="25000"/>
                  </a:prstClr>
                </a:solidFill>
                <a:latin typeface="SamsungOne-700" panose="020B0803030303020204" pitchFamily="34" charset="0"/>
                <a:ea typeface="SamsungOne-700" panose="020B0803030303020204" pitchFamily="34" charset="0"/>
              </a:rPr>
              <a:t>Thực hành tìm phương thức tối ưu để giải quyết vấn đề với scikit-learn</a:t>
            </a:r>
            <a:endParaRPr kumimoji="1" lang="ko-KR" altLang="en-US" dirty="0">
              <a:solidFill>
                <a:prstClr val="black">
                  <a:lumMod val="75000"/>
                  <a:lumOff val="25000"/>
                </a:prstClr>
              </a:solidFill>
              <a:latin typeface="SamsungOne-700" panose="020B0803030303020204" pitchFamily="34" charset="0"/>
              <a:ea typeface="SamsungOne-700" panose="020B0803030303020204" pitchFamily="34" charset="0"/>
            </a:endParaRPr>
          </a:p>
        </p:txBody>
      </p:sp>
    </p:spTree>
    <p:extLst>
      <p:ext uri="{BB962C8B-B14F-4D97-AF65-F5344CB8AC3E}">
        <p14:creationId xmlns:p14="http://schemas.microsoft.com/office/powerpoint/2010/main" val="15487962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2" name="직사각형 11">
            <a:extLst>
              <a:ext uri="{FF2B5EF4-FFF2-40B4-BE49-F238E27FC236}">
                <a16:creationId xmlns:a16="http://schemas.microsoft.com/office/drawing/2014/main" id="{849F57CA-4CE9-4808-992C-284C3A971D9A}"/>
              </a:ext>
            </a:extLst>
          </p:cNvPr>
          <p:cNvSpPr/>
          <p:nvPr/>
        </p:nvSpPr>
        <p:spPr>
          <a:xfrm>
            <a:off x="558924" y="1844824"/>
            <a:ext cx="878510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Thực hành</a:t>
            </a:r>
            <a:endParaRPr lang="en-US" altLang="ko-KR" sz="1400" dirty="0">
              <a:solidFill>
                <a:schemeClr val="tx1"/>
              </a:solidFill>
              <a:latin typeface="SamsungOne 400" panose="020B0503030303020204" pitchFamily="34" charset="0"/>
              <a:ea typeface="SamsungOne 400" panose="020B0503030303020204" pitchFamily="34" charset="0"/>
            </a:endParaRPr>
          </a:p>
        </p:txBody>
      </p:sp>
      <p:pic>
        <p:nvPicPr>
          <p:cNvPr id="146" name="그림 145">
            <a:extLst>
              <a:ext uri="{FF2B5EF4-FFF2-40B4-BE49-F238E27FC236}">
                <a16:creationId xmlns:a16="http://schemas.microsoft.com/office/drawing/2014/main" id="{F4C9148A-7B15-4CC1-927F-CA972191DC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1559" y="2797254"/>
            <a:ext cx="6639706" cy="3414574"/>
          </a:xfrm>
          <a:prstGeom prst="rect">
            <a:avLst/>
          </a:prstGeom>
        </p:spPr>
      </p:pic>
      <p:sp>
        <p:nvSpPr>
          <p:cNvPr id="7" name="직사각형 6">
            <a:extLst>
              <a:ext uri="{FF2B5EF4-FFF2-40B4-BE49-F238E27FC236}">
                <a16:creationId xmlns:a16="http://schemas.microsoft.com/office/drawing/2014/main" id="{6EB76397-0DBB-4803-80B2-FED232CB6613}"/>
              </a:ext>
            </a:extLst>
          </p:cNvPr>
          <p:cNvSpPr/>
          <p:nvPr/>
        </p:nvSpPr>
        <p:spPr>
          <a:xfrm>
            <a:off x="449998" y="1375101"/>
            <a:ext cx="9004986"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000" dirty="0">
                <a:solidFill>
                  <a:schemeClr val="tx1">
                    <a:lumMod val="95000"/>
                    <a:lumOff val="5000"/>
                  </a:schemeClr>
                </a:solidFill>
                <a:latin typeface="iCiel Samsung Sharp Sans Regula" pitchFamily="2" charset="0"/>
                <a:cs typeface="iCiel Samsung Sharp Sans Regula" pitchFamily="2" charset="0"/>
              </a:rPr>
              <a:t>Tìm một phương thức tối ưu để giải quyết vấn đề với scikit-learn
</a:t>
            </a:r>
            <a:endParaRPr lang="ko-KR" altLang="en-US" sz="2200" dirty="0">
              <a:solidFill>
                <a:schemeClr val="tx1">
                  <a:lumMod val="95000"/>
                  <a:lumOff val="5000"/>
                </a:schemeClr>
              </a:solidFill>
              <a:latin typeface="iCiel Samsung Sharp Sans Regula" pitchFamily="2" charset="0"/>
              <a:cs typeface="iCiel Samsung Sharp Sans Regula" pitchFamily="2" charset="0"/>
            </a:endParaRPr>
          </a:p>
        </p:txBody>
      </p:sp>
      <p:sp>
        <p:nvSpPr>
          <p:cNvPr id="8" name="직사각형 7">
            <a:extLst>
              <a:ext uri="{FF2B5EF4-FFF2-40B4-BE49-F238E27FC236}">
                <a16:creationId xmlns:a16="http://schemas.microsoft.com/office/drawing/2014/main" id="{263C784C-A043-459F-8287-C3E8734FBE69}"/>
              </a:ext>
            </a:extLst>
          </p:cNvPr>
          <p:cNvSpPr/>
          <p:nvPr/>
        </p:nvSpPr>
        <p:spPr>
          <a:xfrm>
            <a:off x="558861" y="2127778"/>
            <a:ext cx="8785101"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63" indent="-182563" defTabSz="914400" latinLnBrk="1">
              <a:spcAft>
                <a:spcPts val="800"/>
              </a:spcAft>
              <a:buClr>
                <a:srgbClr val="193EB0"/>
              </a:buClr>
              <a:buSzPct val="120000"/>
              <a:buFont typeface="SamsungOne 400" panose="020B0503030303020204" pitchFamily="34" charset="0"/>
              <a:buChar char="‣"/>
              <a:defRPr/>
            </a:pPr>
            <a:r>
              <a:rPr lang="vi-VN" altLang="ko-KR" sz="1300" dirty="0">
                <a:solidFill>
                  <a:schemeClr val="tx1">
                    <a:lumMod val="85000"/>
                    <a:lumOff val="15000"/>
                  </a:schemeClr>
                </a:solidFill>
                <a:latin typeface="SamsungOne 400" panose="020B0503030303020204" pitchFamily="34" charset="0"/>
                <a:ea typeface="SamsungOne 400" panose="020B0503030303020204" pitchFamily="34" charset="0"/>
              </a:rPr>
              <a:t>Sử dụng phương thức giải quyết vấn đề sau đây và xem xét thuật toán nào sẽ áp dụng. Thực hiện xử lý tiền và quy trình tổng thể liên quan đến dữ liệu thực vật và so sánh với mã kết quả được cung cấp bên dưới</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5829356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graphicFrame>
        <p:nvGraphicFramePr>
          <p:cNvPr id="146" name="Table 5">
            <a:extLst>
              <a:ext uri="{FF2B5EF4-FFF2-40B4-BE49-F238E27FC236}">
                <a16:creationId xmlns:a16="http://schemas.microsoft.com/office/drawing/2014/main" id="{12DB1FCF-AC4E-4142-976C-6C188057EB0A}"/>
              </a:ext>
            </a:extLst>
          </p:cNvPr>
          <p:cNvGraphicFramePr>
            <a:graphicFrameLocks noGrp="1"/>
          </p:cNvGraphicFramePr>
          <p:nvPr>
            <p:extLst>
              <p:ext uri="{D42A27DB-BD31-4B8C-83A1-F6EECF244321}">
                <p14:modId xmlns:p14="http://schemas.microsoft.com/office/powerpoint/2010/main" val="1807726337"/>
              </p:ext>
            </p:extLst>
          </p:nvPr>
        </p:nvGraphicFramePr>
        <p:xfrm>
          <a:off x="1167103" y="2564904"/>
          <a:ext cx="4731441" cy="2351000"/>
        </p:xfrm>
        <a:graphic>
          <a:graphicData uri="http://schemas.openxmlformats.org/drawingml/2006/table">
            <a:tbl>
              <a:tblPr firstRow="1" bandRow="1">
                <a:tableStyleId>{5940675A-B579-460E-94D1-54222C63F5DA}</a:tableStyleId>
              </a:tblPr>
              <a:tblGrid>
                <a:gridCol w="524416">
                  <a:extLst>
                    <a:ext uri="{9D8B030D-6E8A-4147-A177-3AD203B41FA5}">
                      <a16:colId xmlns:a16="http://schemas.microsoft.com/office/drawing/2014/main" val="20000"/>
                    </a:ext>
                  </a:extLst>
                </a:gridCol>
                <a:gridCol w="826963">
                  <a:extLst>
                    <a:ext uri="{9D8B030D-6E8A-4147-A177-3AD203B41FA5}">
                      <a16:colId xmlns:a16="http://schemas.microsoft.com/office/drawing/2014/main" val="1453301034"/>
                    </a:ext>
                  </a:extLst>
                </a:gridCol>
                <a:gridCol w="826963">
                  <a:extLst>
                    <a:ext uri="{9D8B030D-6E8A-4147-A177-3AD203B41FA5}">
                      <a16:colId xmlns:a16="http://schemas.microsoft.com/office/drawing/2014/main" val="3508091064"/>
                    </a:ext>
                  </a:extLst>
                </a:gridCol>
                <a:gridCol w="726113">
                  <a:extLst>
                    <a:ext uri="{9D8B030D-6E8A-4147-A177-3AD203B41FA5}">
                      <a16:colId xmlns:a16="http://schemas.microsoft.com/office/drawing/2014/main" val="1837172879"/>
                    </a:ext>
                  </a:extLst>
                </a:gridCol>
                <a:gridCol w="726113">
                  <a:extLst>
                    <a:ext uri="{9D8B030D-6E8A-4147-A177-3AD203B41FA5}">
                      <a16:colId xmlns:a16="http://schemas.microsoft.com/office/drawing/2014/main" val="1215860686"/>
                    </a:ext>
                  </a:extLst>
                </a:gridCol>
                <a:gridCol w="1100873">
                  <a:extLst>
                    <a:ext uri="{9D8B030D-6E8A-4147-A177-3AD203B41FA5}">
                      <a16:colId xmlns:a16="http://schemas.microsoft.com/office/drawing/2014/main" val="20002"/>
                    </a:ext>
                  </a:extLst>
                </a:gridCol>
              </a:tblGrid>
              <a:tr h="429656">
                <a:tc>
                  <a:txBody>
                    <a:bodyPr/>
                    <a:lstStyle/>
                    <a:p>
                      <a:pPr marL="0" algn="ctr" defTabSz="914400" rtl="0" eaLnBrk="1" latinLnBrk="0" hangingPunct="1">
                        <a:spcAft>
                          <a:spcPts val="800"/>
                        </a:spcAft>
                      </a:pPr>
                      <a:endParaRPr lang="en-US" sz="1400" b="1"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Aft>
                          <a:spcPts val="800"/>
                        </a:spcAft>
                      </a:pPr>
                      <a:r>
                        <a:rPr lang="en-US" altLang="ko-KR" sz="800" b="1"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Chiều</a:t>
                      </a:r>
                      <a:r>
                        <a:rPr lang="en-US" altLang="ko-KR" sz="800" b="1"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800" b="1"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dài</a:t>
                      </a:r>
                      <a:r>
                        <a:rPr lang="en-US" altLang="ko-KR" sz="800" b="1"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800" b="1"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cánh</a:t>
                      </a:r>
                      <a:r>
                        <a:rPr lang="en-US" altLang="ko-KR" sz="800" b="1"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800" b="1"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hoa</a:t>
                      </a:r>
                      <a:endParaRPr lang="en-US" sz="800" b="1"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Aft>
                          <a:spcPts val="800"/>
                        </a:spcAft>
                      </a:pPr>
                      <a:r>
                        <a:rPr lang="en-US" altLang="ko-KR" sz="800" b="1"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Chiều</a:t>
                      </a:r>
                      <a:r>
                        <a:rPr lang="vi-VN" altLang="ko-KR" sz="800" b="1"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800" b="1"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rộng</a:t>
                      </a:r>
                      <a:r>
                        <a:rPr lang="en-US" altLang="ko-KR" sz="800" b="1"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800" b="1"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cánh</a:t>
                      </a:r>
                      <a:r>
                        <a:rPr lang="en-US" altLang="ko-KR" sz="800" b="1"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800" b="1"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hoa</a:t>
                      </a:r>
                      <a:endParaRPr lang="en-US" sz="800" b="1"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Aft>
                          <a:spcPts val="800"/>
                        </a:spcAft>
                      </a:pPr>
                      <a:r>
                        <a:rPr lang="en-US" sz="800" b="1"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Chiều</a:t>
                      </a:r>
                      <a:r>
                        <a:rPr lang="en-US" sz="800" b="1"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a:t>
                      </a:r>
                      <a:r>
                        <a:rPr lang="en-US" sz="800" b="1"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dài</a:t>
                      </a:r>
                      <a:r>
                        <a:rPr lang="en-US" sz="800" b="1"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a:t>
                      </a:r>
                      <a:r>
                        <a:rPr lang="vi-VN" sz="800" b="1"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đài hoa</a:t>
                      </a:r>
                      <a:endParaRPr lang="en-US" sz="800" b="1"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Aft>
                          <a:spcPts val="800"/>
                        </a:spcAft>
                      </a:pPr>
                      <a:r>
                        <a:rPr lang="en-US" altLang="ko-KR" sz="800" b="1"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Chiều</a:t>
                      </a:r>
                      <a:r>
                        <a:rPr lang="en-US" altLang="ko-KR" sz="800" b="1"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800" b="1"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rộng</a:t>
                      </a:r>
                      <a:r>
                        <a:rPr lang="en-US" altLang="ko-KR" sz="800" b="1"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a:t>
                      </a:r>
                      <a:r>
                        <a:rPr lang="vi-VN" altLang="ko-KR" sz="800" b="1"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đài hoa</a:t>
                      </a:r>
                      <a:endParaRPr lang="en-US" sz="800" b="1"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14400" rtl="0" eaLnBrk="1" latinLnBrk="0" hangingPunct="1">
                        <a:spcAft>
                          <a:spcPts val="800"/>
                        </a:spcAft>
                      </a:pPr>
                      <a:r>
                        <a:rPr lang="en-US" altLang="ko-KR" sz="800" b="1"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Nhãn</a:t>
                      </a:r>
                      <a:r>
                        <a:rPr lang="vi-VN" altLang="ko-KR" sz="800" b="1"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của</a:t>
                      </a:r>
                      <a:r>
                        <a:rPr lang="en-US" altLang="ko-KR" sz="800" b="1"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800" b="1"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lớp</a:t>
                      </a:r>
                      <a:endParaRPr lang="en-US" altLang="ko-KR" sz="800" b="1"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320224">
                <a:tc>
                  <a:txBody>
                    <a:bodyPr/>
                    <a:lstStyle/>
                    <a:p>
                      <a:pPr marL="0" algn="l" defTabSz="914400" rtl="0" eaLnBrk="1" latinLnBrk="0" hangingPunct="1">
                        <a:spcAft>
                          <a:spcPts val="8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spcAft>
                          <a:spcPts val="8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5.1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spcAft>
                          <a:spcPts val="8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spcAft>
                          <a:spcPts val="8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1.4</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spcAft>
                          <a:spcPts val="8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spcAft>
                          <a:spcPts val="8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Setosa</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20224">
                <a:tc>
                  <a:txBody>
                    <a:bodyPr/>
                    <a:lstStyle/>
                    <a:p>
                      <a:pPr marL="0" algn="l" defTabSz="914400" rtl="0" eaLnBrk="1" latinLnBrk="0" hangingPunct="1">
                        <a:spcAft>
                          <a:spcPts val="8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spcAft>
                          <a:spcPts val="8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4.9</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spcAft>
                          <a:spcPts val="8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spcAft>
                          <a:spcPts val="8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1.4</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spcAft>
                          <a:spcPts val="8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Setosa</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20224">
                <a:tc gridSpan="6">
                  <a:txBody>
                    <a:bodyPr/>
                    <a:lstStyle/>
                    <a:p>
                      <a:pPr marL="0" algn="ctr" defTabSz="914400" rtl="0" eaLnBrk="1" latinLnBrk="0" hangingPunct="1">
                        <a:spcAft>
                          <a:spcPts val="8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l" defTabSz="914400" rtl="0" eaLnBrk="1" latinLnBrk="0" hangingPunct="1">
                        <a:spcAft>
                          <a:spcPts val="800"/>
                        </a:spcAft>
                      </a:pP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l" defTabSz="914400" rtl="0" eaLnBrk="1" latinLnBrk="0" hangingPunct="1">
                        <a:spcAft>
                          <a:spcPts val="800"/>
                        </a:spcAft>
                      </a:pP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l" defTabSz="914400" rtl="0" eaLnBrk="1" latinLnBrk="0" hangingPunct="1">
                        <a:spcAft>
                          <a:spcPts val="800"/>
                        </a:spcAft>
                      </a:pP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l" defTabSz="914400" rtl="0" eaLnBrk="1" latinLnBrk="0" hangingPunct="1">
                        <a:spcAft>
                          <a:spcPts val="800"/>
                        </a:spcAft>
                      </a:pP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l" defTabSz="914400" rtl="0" eaLnBrk="1" latinLnBrk="0" hangingPunct="1">
                        <a:spcAft>
                          <a:spcPts val="800"/>
                        </a:spcAft>
                      </a:pP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320224">
                <a:tc>
                  <a:txBody>
                    <a:bodyPr/>
                    <a:lstStyle/>
                    <a:p>
                      <a:pPr marL="0" algn="l" defTabSz="914400" rtl="0" eaLnBrk="1" latinLnBrk="0" hangingPunct="1">
                        <a:spcAft>
                          <a:spcPts val="8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50</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spcAft>
                          <a:spcPts val="8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6.4</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spcAft>
                          <a:spcPts val="8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spcAft>
                          <a:spcPts val="8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spcAft>
                          <a:spcPts val="8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Versicolor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64392036"/>
                  </a:ext>
                </a:extLst>
              </a:tr>
              <a:tr h="320224">
                <a:tc gridSpan="6">
                  <a:txBody>
                    <a:bodyPr/>
                    <a:lstStyle/>
                    <a:p>
                      <a:pPr marL="0" algn="ctr" defTabSz="914400" rtl="0" eaLnBrk="1" latinLnBrk="0" hangingPunct="1">
                        <a:spcAft>
                          <a:spcPts val="8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l" defTabSz="914400" rtl="0" eaLnBrk="1" latinLnBrk="0" hangingPunct="1">
                        <a:spcAft>
                          <a:spcPts val="800"/>
                        </a:spcAft>
                      </a:pP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l" defTabSz="914400" rtl="0" eaLnBrk="1" latinLnBrk="0" hangingPunct="1">
                        <a:spcAft>
                          <a:spcPts val="800"/>
                        </a:spcAft>
                      </a:pP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l" defTabSz="914400" rtl="0" eaLnBrk="1" latinLnBrk="0" hangingPunct="1">
                        <a:spcAft>
                          <a:spcPts val="800"/>
                        </a:spcAft>
                      </a:pP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l" defTabSz="914400" rtl="0" eaLnBrk="1" latinLnBrk="0" hangingPunct="1">
                        <a:spcAft>
                          <a:spcPts val="800"/>
                        </a:spcAft>
                      </a:pP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l" defTabSz="914400" rtl="0" eaLnBrk="1" latinLnBrk="0" hangingPunct="1">
                        <a:spcAft>
                          <a:spcPts val="800"/>
                        </a:spcAft>
                      </a:pP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320224">
                <a:tc>
                  <a:txBody>
                    <a:bodyPr/>
                    <a:lstStyle/>
                    <a:p>
                      <a:pPr marL="0" algn="l" defTabSz="914400" rtl="0" eaLnBrk="1" latinLnBrk="0" hangingPunct="1">
                        <a:spcAft>
                          <a:spcPts val="8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150</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spcAft>
                          <a:spcPts val="8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5.9</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spcAft>
                          <a:spcPts val="8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spcAft>
                          <a:spcPts val="8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5.0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spcAft>
                          <a:spcPts val="8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1.8</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Virginica</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
        <p:nvSpPr>
          <p:cNvPr id="2" name="오른쪽 대괄호 1">
            <a:extLst>
              <a:ext uri="{FF2B5EF4-FFF2-40B4-BE49-F238E27FC236}">
                <a16:creationId xmlns:a16="http://schemas.microsoft.com/office/drawing/2014/main" id="{519F4143-1307-45EA-BBFE-5C5304BF3B87}"/>
              </a:ext>
            </a:extLst>
          </p:cNvPr>
          <p:cNvSpPr/>
          <p:nvPr/>
        </p:nvSpPr>
        <p:spPr>
          <a:xfrm flipH="1">
            <a:off x="879071" y="3177691"/>
            <a:ext cx="216024" cy="1692188"/>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오른쪽 대괄호 148">
            <a:extLst>
              <a:ext uri="{FF2B5EF4-FFF2-40B4-BE49-F238E27FC236}">
                <a16:creationId xmlns:a16="http://schemas.microsoft.com/office/drawing/2014/main" id="{0F2DCA2F-416A-484E-A3AA-77EF1BBE40FC}"/>
              </a:ext>
            </a:extLst>
          </p:cNvPr>
          <p:cNvSpPr/>
          <p:nvPr/>
        </p:nvSpPr>
        <p:spPr>
          <a:xfrm rot="16200000" flipH="1">
            <a:off x="3117781" y="3695139"/>
            <a:ext cx="216024" cy="2893245"/>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0" name="오른쪽 대괄호 149">
            <a:extLst>
              <a:ext uri="{FF2B5EF4-FFF2-40B4-BE49-F238E27FC236}">
                <a16:creationId xmlns:a16="http://schemas.microsoft.com/office/drawing/2014/main" id="{DCC46B9F-0281-4ED7-A604-2362A0DE05BA}"/>
              </a:ext>
            </a:extLst>
          </p:cNvPr>
          <p:cNvSpPr/>
          <p:nvPr/>
        </p:nvSpPr>
        <p:spPr>
          <a:xfrm rot="16200000" flipH="1">
            <a:off x="5249475" y="4600707"/>
            <a:ext cx="216024" cy="108210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1" name="TextBox 150">
            <a:extLst>
              <a:ext uri="{FF2B5EF4-FFF2-40B4-BE49-F238E27FC236}">
                <a16:creationId xmlns:a16="http://schemas.microsoft.com/office/drawing/2014/main" id="{2695FF4E-BD0C-466A-847E-77E142E4365A}"/>
              </a:ext>
            </a:extLst>
          </p:cNvPr>
          <p:cNvSpPr txBox="1"/>
          <p:nvPr/>
        </p:nvSpPr>
        <p:spPr>
          <a:xfrm>
            <a:off x="4915044" y="5445943"/>
            <a:ext cx="1034505" cy="472813"/>
          </a:xfrm>
          <a:prstGeom prst="rect">
            <a:avLst/>
          </a:prstGeom>
          <a:noFill/>
        </p:spPr>
        <p:txBody>
          <a:bodyPr wrap="none" lIns="36000" tIns="36000" rIns="36000" bIns="36000" rtlCol="0">
            <a:spAutoFit/>
          </a:bodyPr>
          <a:lstStyle/>
          <a:p>
            <a:r>
              <a:rPr lang="vi-VN" altLang="ko-KR" sz="1300" b="1" dirty="0">
                <a:latin typeface="SamsungOne 400" panose="020B0503030303020204" pitchFamily="34" charset="0"/>
                <a:ea typeface="SamsungOne 400" panose="020B0503030303020204" pitchFamily="34" charset="0"/>
              </a:rPr>
              <a:t>Nhãn của lớp</a:t>
            </a:r>
            <a:br>
              <a:rPr lang="en-US" altLang="ko-KR" sz="1300" dirty="0">
                <a:latin typeface="SamsungOne 400" panose="020B0503030303020204" pitchFamily="34" charset="0"/>
                <a:ea typeface="SamsungOne 400" panose="020B0503030303020204" pitchFamily="34" charset="0"/>
              </a:rPr>
            </a:br>
            <a:r>
              <a:rPr lang="en-US" altLang="ko-KR" sz="1300" dirty="0">
                <a:latin typeface="SamsungOne 400" panose="020B0503030303020204" pitchFamily="34" charset="0"/>
                <a:ea typeface="SamsungOne 400" panose="020B0503030303020204" pitchFamily="34" charset="0"/>
              </a:rPr>
              <a:t>(</a:t>
            </a:r>
            <a:r>
              <a:rPr lang="vi-VN" altLang="ko-KR" sz="1300" dirty="0">
                <a:latin typeface="SamsungOne 400" panose="020B0503030303020204" pitchFamily="34" charset="0"/>
                <a:ea typeface="SamsungOne 400" panose="020B0503030303020204" pitchFamily="34" charset="0"/>
              </a:rPr>
              <a:t>Đối tượng</a:t>
            </a:r>
            <a:r>
              <a:rPr lang="en-US" altLang="ko-KR" sz="1300" dirty="0">
                <a:latin typeface="SamsungOne 400" panose="020B0503030303020204" pitchFamily="34" charset="0"/>
                <a:ea typeface="SamsungOne 400" panose="020B0503030303020204" pitchFamily="34" charset="0"/>
              </a:rPr>
              <a:t>)</a:t>
            </a:r>
            <a:endParaRPr lang="en-US" sz="1300" dirty="0">
              <a:latin typeface="SamsungOne 400" panose="020B0503030303020204" pitchFamily="34" charset="0"/>
              <a:ea typeface="SamsungOne 400" panose="020B0503030303020204" pitchFamily="34" charset="0"/>
            </a:endParaRPr>
          </a:p>
        </p:txBody>
      </p:sp>
      <p:sp>
        <p:nvSpPr>
          <p:cNvPr id="153" name="TextBox 152">
            <a:extLst>
              <a:ext uri="{FF2B5EF4-FFF2-40B4-BE49-F238E27FC236}">
                <a16:creationId xmlns:a16="http://schemas.microsoft.com/office/drawing/2014/main" id="{D2511D37-6143-45E2-A41E-73E841E1327C}"/>
              </a:ext>
            </a:extLst>
          </p:cNvPr>
          <p:cNvSpPr txBox="1"/>
          <p:nvPr/>
        </p:nvSpPr>
        <p:spPr>
          <a:xfrm>
            <a:off x="2304686" y="5445943"/>
            <a:ext cx="2073251" cy="672867"/>
          </a:xfrm>
          <a:prstGeom prst="rect">
            <a:avLst/>
          </a:prstGeom>
          <a:noFill/>
        </p:spPr>
        <p:txBody>
          <a:bodyPr wrap="none" lIns="36000" tIns="36000" rIns="36000" bIns="36000" rtlCol="0">
            <a:spAutoFit/>
          </a:bodyPr>
          <a:lstStyle/>
          <a:p>
            <a:r>
              <a:rPr lang="vi-VN" altLang="ko-KR" sz="1300" b="1" dirty="0">
                <a:latin typeface="SamsungOne 400" panose="020B0503030303020204" pitchFamily="34" charset="0"/>
                <a:ea typeface="SamsungOne 400" panose="020B0503030303020204" pitchFamily="34" charset="0"/>
              </a:rPr>
              <a:t>Đặc điểm</a:t>
            </a:r>
            <a:br>
              <a:rPr lang="en-US" altLang="ko-KR" sz="1300" dirty="0">
                <a:latin typeface="SamsungOne 400" panose="020B0503030303020204" pitchFamily="34" charset="0"/>
                <a:ea typeface="SamsungOne 400" panose="020B0503030303020204" pitchFamily="34" charset="0"/>
              </a:rPr>
            </a:br>
            <a:r>
              <a:rPr lang="en-US" altLang="ko-KR" sz="1300" dirty="0">
                <a:latin typeface="SamsungOne 400" panose="020B0503030303020204" pitchFamily="34" charset="0"/>
                <a:ea typeface="SamsungOne 400" panose="020B0503030303020204" pitchFamily="34" charset="0"/>
              </a:rPr>
              <a:t>(</a:t>
            </a:r>
            <a:r>
              <a:rPr lang="vi-VN" altLang="ko-KR" sz="1300" dirty="0">
                <a:latin typeface="SamsungOne 400" panose="020B0503030303020204" pitchFamily="34" charset="0"/>
                <a:ea typeface="SamsungOne 400" panose="020B0503030303020204" pitchFamily="34" charset="0"/>
              </a:rPr>
              <a:t>Thuộc tính</a:t>
            </a:r>
            <a:r>
              <a:rPr lang="en-US" altLang="ko-KR" sz="1300" dirty="0">
                <a:latin typeface="SamsungOne 400" panose="020B0503030303020204" pitchFamily="34" charset="0"/>
                <a:ea typeface="SamsungOne 400" panose="020B0503030303020204" pitchFamily="34" charset="0"/>
              </a:rPr>
              <a:t>, </a:t>
            </a:r>
          </a:p>
          <a:p>
            <a:r>
              <a:rPr lang="vi-VN" altLang="ko-KR" sz="1300" dirty="0">
                <a:latin typeface="SamsungOne 400" panose="020B0503030303020204" pitchFamily="34" charset="0"/>
                <a:ea typeface="SamsungOne 400" panose="020B0503030303020204" pitchFamily="34" charset="0"/>
              </a:rPr>
              <a:t>giá trị đo lường, kích thước</a:t>
            </a:r>
            <a:r>
              <a:rPr lang="en-US" altLang="ko-KR" sz="1300" dirty="0">
                <a:latin typeface="SamsungOne 400" panose="020B0503030303020204" pitchFamily="34" charset="0"/>
                <a:ea typeface="SamsungOne 400" panose="020B0503030303020204" pitchFamily="34" charset="0"/>
              </a:rPr>
              <a:t>)</a:t>
            </a:r>
            <a:endParaRPr lang="en-US" sz="1300" dirty="0">
              <a:latin typeface="SamsungOne 400" panose="020B0503030303020204" pitchFamily="34" charset="0"/>
              <a:ea typeface="SamsungOne 400" panose="020B0503030303020204" pitchFamily="34" charset="0"/>
            </a:endParaRPr>
          </a:p>
        </p:txBody>
      </p:sp>
      <p:cxnSp>
        <p:nvCxnSpPr>
          <p:cNvPr id="32" name="직선 연결선 31">
            <a:extLst>
              <a:ext uri="{FF2B5EF4-FFF2-40B4-BE49-F238E27FC236}">
                <a16:creationId xmlns:a16="http://schemas.microsoft.com/office/drawing/2014/main" id="{575BA436-E3CE-4D31-A89B-B3CC58407468}"/>
              </a:ext>
            </a:extLst>
          </p:cNvPr>
          <p:cNvCxnSpPr/>
          <p:nvPr/>
        </p:nvCxnSpPr>
        <p:spPr>
          <a:xfrm>
            <a:off x="2485467" y="5249774"/>
            <a:ext cx="0" cy="19616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직선 연결선 154">
            <a:extLst>
              <a:ext uri="{FF2B5EF4-FFF2-40B4-BE49-F238E27FC236}">
                <a16:creationId xmlns:a16="http://schemas.microsoft.com/office/drawing/2014/main" id="{6320704A-BDC1-4E03-B2EA-78A98C204831}"/>
              </a:ext>
            </a:extLst>
          </p:cNvPr>
          <p:cNvCxnSpPr/>
          <p:nvPr/>
        </p:nvCxnSpPr>
        <p:spPr>
          <a:xfrm>
            <a:off x="5104465" y="5249774"/>
            <a:ext cx="0" cy="19616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1EA05D74-932A-4ECB-9F9A-487AFA3A4051}"/>
              </a:ext>
            </a:extLst>
          </p:cNvPr>
          <p:cNvSpPr txBox="1"/>
          <p:nvPr/>
        </p:nvSpPr>
        <p:spPr>
          <a:xfrm>
            <a:off x="628449" y="2061567"/>
            <a:ext cx="1255719" cy="472813"/>
          </a:xfrm>
          <a:prstGeom prst="rect">
            <a:avLst/>
          </a:prstGeom>
          <a:noFill/>
        </p:spPr>
        <p:txBody>
          <a:bodyPr wrap="none" lIns="36000" tIns="36000" rIns="36000" bIns="36000" rtlCol="0">
            <a:spAutoFit/>
          </a:bodyPr>
          <a:lstStyle/>
          <a:p>
            <a:r>
              <a:rPr lang="en-US" altLang="ko-KR" sz="1300" b="1" dirty="0" err="1">
                <a:latin typeface="SamsungOne 400" panose="020B0503030303020204" pitchFamily="34" charset="0"/>
                <a:ea typeface="SamsungOne 400" panose="020B0503030303020204" pitchFamily="34" charset="0"/>
              </a:rPr>
              <a:t>Mẫu</a:t>
            </a:r>
            <a:br>
              <a:rPr lang="en-US" altLang="ko-KR" sz="1300" b="1" dirty="0">
                <a:latin typeface="SamsungOne 400" panose="020B0503030303020204" pitchFamily="34" charset="0"/>
                <a:ea typeface="SamsungOne 400" panose="020B0503030303020204" pitchFamily="34" charset="0"/>
              </a:rPr>
            </a:br>
            <a:r>
              <a:rPr lang="en-US" altLang="ko-KR" sz="1300" dirty="0">
                <a:latin typeface="SamsungOne 400" panose="020B0503030303020204" pitchFamily="34" charset="0"/>
                <a:ea typeface="SamsungOne 400" panose="020B0503030303020204" pitchFamily="34" charset="0"/>
              </a:rPr>
              <a:t>(</a:t>
            </a:r>
            <a:r>
              <a:rPr lang="en-US" altLang="ko-KR" sz="1300" dirty="0" err="1">
                <a:latin typeface="SamsungOne 400" panose="020B0503030303020204" pitchFamily="34" charset="0"/>
                <a:ea typeface="SamsungOne 400" panose="020B0503030303020204" pitchFamily="34" charset="0"/>
              </a:rPr>
              <a:t>Ví</a:t>
            </a:r>
            <a:r>
              <a:rPr lang="en-US" altLang="ko-KR" sz="1300" dirty="0">
                <a:latin typeface="SamsungOne 400" panose="020B0503030303020204" pitchFamily="34" charset="0"/>
                <a:ea typeface="SamsungOne 400" panose="020B0503030303020204" pitchFamily="34" charset="0"/>
              </a:rPr>
              <a:t> </a:t>
            </a:r>
            <a:r>
              <a:rPr lang="en-US" altLang="ko-KR" sz="1300" dirty="0" err="1">
                <a:latin typeface="SamsungOne 400" panose="020B0503030303020204" pitchFamily="34" charset="0"/>
                <a:ea typeface="SamsungOne 400" panose="020B0503030303020204" pitchFamily="34" charset="0"/>
              </a:rPr>
              <a:t>dụ</a:t>
            </a:r>
            <a:r>
              <a:rPr lang="en-US" altLang="ko-KR" sz="1300" dirty="0">
                <a:latin typeface="SamsungOne 400" panose="020B0503030303020204" pitchFamily="34" charset="0"/>
                <a:ea typeface="SamsungOne 400" panose="020B0503030303020204" pitchFamily="34" charset="0"/>
              </a:rPr>
              <a:t>, </a:t>
            </a:r>
            <a:r>
              <a:rPr lang="en-US" altLang="ko-KR" sz="1300" dirty="0" err="1">
                <a:latin typeface="SamsungOne 400" panose="020B0503030303020204" pitchFamily="34" charset="0"/>
                <a:ea typeface="SamsungOne 400" panose="020B0503030303020204" pitchFamily="34" charset="0"/>
              </a:rPr>
              <a:t>quan</a:t>
            </a:r>
            <a:r>
              <a:rPr lang="en-US" altLang="ko-KR" sz="1300" dirty="0">
                <a:latin typeface="SamsungOne 400" panose="020B0503030303020204" pitchFamily="34" charset="0"/>
                <a:ea typeface="SamsungOne 400" panose="020B0503030303020204" pitchFamily="34" charset="0"/>
              </a:rPr>
              <a:t> </a:t>
            </a:r>
            <a:r>
              <a:rPr lang="en-US" altLang="ko-KR" sz="1300" dirty="0" err="1">
                <a:latin typeface="SamsungOne 400" panose="020B0503030303020204" pitchFamily="34" charset="0"/>
                <a:ea typeface="SamsungOne 400" panose="020B0503030303020204" pitchFamily="34" charset="0"/>
              </a:rPr>
              <a:t>sát</a:t>
            </a:r>
            <a:r>
              <a:rPr lang="en-US" altLang="ko-KR" sz="1300" dirty="0">
                <a:latin typeface="SamsungOne 400" panose="020B0503030303020204" pitchFamily="34" charset="0"/>
                <a:ea typeface="SamsungOne 400" panose="020B0503030303020204" pitchFamily="34" charset="0"/>
              </a:rPr>
              <a:t>)</a:t>
            </a:r>
            <a:endParaRPr lang="en-US" sz="1300" dirty="0">
              <a:latin typeface="SamsungOne 400" panose="020B0503030303020204" pitchFamily="34" charset="0"/>
              <a:ea typeface="SamsungOne 400" panose="020B0503030303020204" pitchFamily="34" charset="0"/>
            </a:endParaRPr>
          </a:p>
        </p:txBody>
      </p:sp>
      <p:cxnSp>
        <p:nvCxnSpPr>
          <p:cNvPr id="162" name="연결선: 꺾임 161">
            <a:extLst>
              <a:ext uri="{FF2B5EF4-FFF2-40B4-BE49-F238E27FC236}">
                <a16:creationId xmlns:a16="http://schemas.microsoft.com/office/drawing/2014/main" id="{1D1F29CC-8E21-459C-B9E5-358B5146C39D}"/>
              </a:ext>
            </a:extLst>
          </p:cNvPr>
          <p:cNvCxnSpPr>
            <a:cxnSpLocks/>
          </p:cNvCxnSpPr>
          <p:nvPr/>
        </p:nvCxnSpPr>
        <p:spPr>
          <a:xfrm rot="10800000">
            <a:off x="772465" y="2503603"/>
            <a:ext cx="106606" cy="999521"/>
          </a:xfrm>
          <a:prstGeom prst="bentConnector2">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80" name="그룹 179">
            <a:extLst>
              <a:ext uri="{FF2B5EF4-FFF2-40B4-BE49-F238E27FC236}">
                <a16:creationId xmlns:a16="http://schemas.microsoft.com/office/drawing/2014/main" id="{58AB1D71-5F77-4693-849A-985E0E50925E}"/>
              </a:ext>
            </a:extLst>
          </p:cNvPr>
          <p:cNvGrpSpPr/>
          <p:nvPr/>
        </p:nvGrpSpPr>
        <p:grpSpPr>
          <a:xfrm>
            <a:off x="5594157" y="2397731"/>
            <a:ext cx="3642205" cy="2950127"/>
            <a:chOff x="5593695" y="1756226"/>
            <a:chExt cx="3642205" cy="2950127"/>
          </a:xfrm>
        </p:grpSpPr>
        <p:pic>
          <p:nvPicPr>
            <p:cNvPr id="165" name="그림 164" descr="파란색이(가) 표시된 사진&#10;&#10;자동 생성된 설명">
              <a:extLst>
                <a:ext uri="{FF2B5EF4-FFF2-40B4-BE49-F238E27FC236}">
                  <a16:creationId xmlns:a16="http://schemas.microsoft.com/office/drawing/2014/main" id="{D6E107FF-9B05-453B-B89A-9572040C173D}"/>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7926" b="98302" l="8647" r="91255">
                          <a14:foregroundMark x1="52244" y1="8006" x2="46348" y2="8006"/>
                          <a14:foregroundMark x1="55028" y1="8006" x2="54700" y2="8006"/>
                          <a14:foregroundMark x1="91287" y1="62353" x2="87553" y2="62353"/>
                          <a14:foregroundMark x1="46020" y1="92196" x2="47593" y2="97169"/>
                          <a14:foregroundMark x1="47887" y1="84917" x2="50049" y2="98342"/>
                          <a14:foregroundMark x1="8647" y1="74565" x2="9335" y2="74565"/>
                        </a14:backgroundRemoval>
                      </a14:imgEffect>
                    </a14:imgLayer>
                  </a14:imgProps>
                </a:ext>
                <a:ext uri="{28A0092B-C50C-407E-A947-70E740481C1C}">
                  <a14:useLocalDpi xmlns:a14="http://schemas.microsoft.com/office/drawing/2010/main" val="0"/>
                </a:ext>
              </a:extLst>
            </a:blip>
            <a:stretch>
              <a:fillRect/>
            </a:stretch>
          </p:blipFill>
          <p:spPr>
            <a:xfrm>
              <a:off x="5593695" y="1756226"/>
              <a:ext cx="3642205" cy="2950127"/>
            </a:xfrm>
            <a:prstGeom prst="rect">
              <a:avLst/>
            </a:prstGeom>
          </p:spPr>
        </p:pic>
        <p:sp>
          <p:nvSpPr>
            <p:cNvPr id="166" name="TextBox 165">
              <a:extLst>
                <a:ext uri="{FF2B5EF4-FFF2-40B4-BE49-F238E27FC236}">
                  <a16:creationId xmlns:a16="http://schemas.microsoft.com/office/drawing/2014/main" id="{D575E11E-09DB-4D39-953E-D315B126A6B9}"/>
                </a:ext>
              </a:extLst>
            </p:cNvPr>
            <p:cNvSpPr txBox="1"/>
            <p:nvPr/>
          </p:nvSpPr>
          <p:spPr>
            <a:xfrm>
              <a:off x="8072952" y="4428289"/>
              <a:ext cx="624136" cy="272758"/>
            </a:xfrm>
            <a:prstGeom prst="rect">
              <a:avLst/>
            </a:prstGeom>
            <a:noFill/>
          </p:spPr>
          <p:txBody>
            <a:bodyPr wrap="none" lIns="36000" tIns="36000" rIns="36000" bIns="36000" rtlCol="0">
              <a:spAutoFit/>
            </a:bodyPr>
            <a:lstStyle/>
            <a:p>
              <a:r>
                <a:rPr lang="vi-VN" sz="1300" b="1" dirty="0">
                  <a:latin typeface="SamsungOne 400" panose="020B0503030303020204" pitchFamily="34" charset="0"/>
                  <a:ea typeface="SamsungOne 400" panose="020B0503030303020204" pitchFamily="34" charset="0"/>
                </a:rPr>
                <a:t>Đài hoa</a:t>
              </a:r>
              <a:endParaRPr lang="en-US" sz="1300" dirty="0">
                <a:latin typeface="SamsungOne 400" panose="020B0503030303020204" pitchFamily="34" charset="0"/>
                <a:ea typeface="SamsungOne 400" panose="020B0503030303020204" pitchFamily="34" charset="0"/>
              </a:endParaRPr>
            </a:p>
          </p:txBody>
        </p:sp>
        <p:cxnSp>
          <p:nvCxnSpPr>
            <p:cNvPr id="167" name="직선 연결선 166">
              <a:extLst>
                <a:ext uri="{FF2B5EF4-FFF2-40B4-BE49-F238E27FC236}">
                  <a16:creationId xmlns:a16="http://schemas.microsoft.com/office/drawing/2014/main" id="{A12D9B22-DDCD-4AF1-A868-9491FBD153D2}"/>
                </a:ext>
              </a:extLst>
            </p:cNvPr>
            <p:cNvCxnSpPr>
              <a:cxnSpLocks/>
            </p:cNvCxnSpPr>
            <p:nvPr/>
          </p:nvCxnSpPr>
          <p:spPr>
            <a:xfrm>
              <a:off x="7795728" y="4196075"/>
              <a:ext cx="432048" cy="23221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41FF80CC-DBD3-4D3C-A817-EDC1FEC05452}"/>
                </a:ext>
              </a:extLst>
            </p:cNvPr>
            <p:cNvSpPr txBox="1"/>
            <p:nvPr/>
          </p:nvSpPr>
          <p:spPr>
            <a:xfrm>
              <a:off x="6191062" y="1805806"/>
              <a:ext cx="755582" cy="272758"/>
            </a:xfrm>
            <a:prstGeom prst="rect">
              <a:avLst/>
            </a:prstGeom>
            <a:noFill/>
          </p:spPr>
          <p:txBody>
            <a:bodyPr wrap="none" lIns="36000" tIns="36000" rIns="36000" bIns="36000" rtlCol="0">
              <a:spAutoFit/>
            </a:bodyPr>
            <a:lstStyle/>
            <a:p>
              <a:r>
                <a:rPr lang="en-US" sz="1300" b="1" dirty="0" err="1">
                  <a:latin typeface="SamsungOne 400" panose="020B0503030303020204" pitchFamily="34" charset="0"/>
                  <a:ea typeface="SamsungOne 400" panose="020B0503030303020204" pitchFamily="34" charset="0"/>
                </a:rPr>
                <a:t>Cánh</a:t>
              </a:r>
              <a:r>
                <a:rPr lang="en-US" sz="1300" b="1" dirty="0">
                  <a:latin typeface="SamsungOne 400" panose="020B0503030303020204" pitchFamily="34" charset="0"/>
                  <a:ea typeface="SamsungOne 400" panose="020B0503030303020204" pitchFamily="34" charset="0"/>
                </a:rPr>
                <a:t> </a:t>
              </a:r>
              <a:r>
                <a:rPr lang="en-US" sz="1300" b="1" dirty="0" err="1">
                  <a:latin typeface="SamsungOne 400" panose="020B0503030303020204" pitchFamily="34" charset="0"/>
                  <a:ea typeface="SamsungOne 400" panose="020B0503030303020204" pitchFamily="34" charset="0"/>
                </a:rPr>
                <a:t>hoa</a:t>
              </a:r>
              <a:endParaRPr lang="en-US" sz="1300" dirty="0">
                <a:latin typeface="SamsungOne 400" panose="020B0503030303020204" pitchFamily="34" charset="0"/>
                <a:ea typeface="SamsungOne 400" panose="020B0503030303020204" pitchFamily="34" charset="0"/>
              </a:endParaRPr>
            </a:p>
          </p:txBody>
        </p:sp>
        <p:cxnSp>
          <p:nvCxnSpPr>
            <p:cNvPr id="170" name="직선 연결선 169">
              <a:extLst>
                <a:ext uri="{FF2B5EF4-FFF2-40B4-BE49-F238E27FC236}">
                  <a16:creationId xmlns:a16="http://schemas.microsoft.com/office/drawing/2014/main" id="{5450A937-4DFA-4AA2-983D-70B6230F6FE6}"/>
                </a:ext>
              </a:extLst>
            </p:cNvPr>
            <p:cNvCxnSpPr>
              <a:cxnSpLocks/>
            </p:cNvCxnSpPr>
            <p:nvPr/>
          </p:nvCxnSpPr>
          <p:spPr>
            <a:xfrm>
              <a:off x="6437623" y="2052492"/>
              <a:ext cx="432048" cy="23221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직선 화살표 연결선 171">
              <a:extLst>
                <a:ext uri="{FF2B5EF4-FFF2-40B4-BE49-F238E27FC236}">
                  <a16:creationId xmlns:a16="http://schemas.microsoft.com/office/drawing/2014/main" id="{E83C75AC-0B7C-40C8-BF3C-E91DC2D34583}"/>
                </a:ext>
              </a:extLst>
            </p:cNvPr>
            <p:cNvCxnSpPr/>
            <p:nvPr/>
          </p:nvCxnSpPr>
          <p:spPr>
            <a:xfrm>
              <a:off x="7255668" y="2052492"/>
              <a:ext cx="612068" cy="908456"/>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4" name="직선 화살표 연결선 173">
              <a:extLst>
                <a:ext uri="{FF2B5EF4-FFF2-40B4-BE49-F238E27FC236}">
                  <a16:creationId xmlns:a16="http://schemas.microsoft.com/office/drawing/2014/main" id="{12D7DEC9-564A-409E-9A34-CE7A950D3513}"/>
                </a:ext>
              </a:extLst>
            </p:cNvPr>
            <p:cNvCxnSpPr/>
            <p:nvPr/>
          </p:nvCxnSpPr>
          <p:spPr>
            <a:xfrm flipV="1">
              <a:off x="7116232" y="2168599"/>
              <a:ext cx="828092" cy="432309"/>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직선 화살표 연결선 174">
              <a:extLst>
                <a:ext uri="{FF2B5EF4-FFF2-40B4-BE49-F238E27FC236}">
                  <a16:creationId xmlns:a16="http://schemas.microsoft.com/office/drawing/2014/main" id="{6B0EC548-7CCB-458D-BC54-0C40C00DF91E}"/>
                </a:ext>
              </a:extLst>
            </p:cNvPr>
            <p:cNvCxnSpPr>
              <a:cxnSpLocks/>
            </p:cNvCxnSpPr>
            <p:nvPr/>
          </p:nvCxnSpPr>
          <p:spPr>
            <a:xfrm>
              <a:off x="7291672" y="3310734"/>
              <a:ext cx="252028" cy="111755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6" name="직선 화살표 연결선 175">
              <a:extLst>
                <a:ext uri="{FF2B5EF4-FFF2-40B4-BE49-F238E27FC236}">
                  <a16:creationId xmlns:a16="http://schemas.microsoft.com/office/drawing/2014/main" id="{D0977AD9-125E-4C8A-A708-FEA0A5246EAA}"/>
                </a:ext>
              </a:extLst>
            </p:cNvPr>
            <p:cNvCxnSpPr>
              <a:cxnSpLocks/>
            </p:cNvCxnSpPr>
            <p:nvPr/>
          </p:nvCxnSpPr>
          <p:spPr>
            <a:xfrm flipV="1">
              <a:off x="6869671" y="3717032"/>
              <a:ext cx="818045" cy="186249"/>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6" name="직사각형 25">
            <a:extLst>
              <a:ext uri="{FF2B5EF4-FFF2-40B4-BE49-F238E27FC236}">
                <a16:creationId xmlns:a16="http://schemas.microsoft.com/office/drawing/2014/main" id="{40DB9158-98C2-48C5-9379-8B15C6F1D8EC}"/>
              </a:ext>
            </a:extLst>
          </p:cNvPr>
          <p:cNvSpPr/>
          <p:nvPr/>
        </p:nvSpPr>
        <p:spPr>
          <a:xfrm>
            <a:off x="558924" y="1459006"/>
            <a:ext cx="878510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5"/>
              </a:buBlip>
              <a:defRPr/>
            </a:pPr>
            <a:r>
              <a:rPr lang="vi-VN" altLang="ko-KR" sz="1400" dirty="0">
                <a:solidFill>
                  <a:schemeClr val="tx1"/>
                </a:solidFill>
                <a:latin typeface="SamsungOne 400" panose="020B0503030303020204" pitchFamily="34" charset="0"/>
                <a:ea typeface="SamsungOne 400" panose="020B0503030303020204" pitchFamily="34" charset="0"/>
              </a:rPr>
              <a:t>Thực hành</a:t>
            </a:r>
            <a:r>
              <a:rPr lang="en-US" altLang="ko-KR" sz="1400" dirty="0">
                <a:solidFill>
                  <a:schemeClr val="tx1"/>
                </a:solidFill>
                <a:latin typeface="SamsungOne 400" panose="020B0503030303020204" pitchFamily="34" charset="0"/>
                <a:ea typeface="SamsungOne 400" panose="020B0503030303020204" pitchFamily="34" charset="0"/>
              </a:rPr>
              <a:t> </a:t>
            </a:r>
          </a:p>
        </p:txBody>
      </p:sp>
    </p:spTree>
    <p:extLst>
      <p:ext uri="{BB962C8B-B14F-4D97-AF65-F5344CB8AC3E}">
        <p14:creationId xmlns:p14="http://schemas.microsoft.com/office/powerpoint/2010/main" val="35051066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Cân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nhắc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trong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Học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máy</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B32FBCDC-2C13-44BD-9F3D-D320021A9AFF}"/>
              </a:ext>
            </a:extLst>
          </p:cNvPr>
          <p:cNvSpPr/>
          <p:nvPr/>
        </p:nvSpPr>
        <p:spPr>
          <a:xfrm>
            <a:off x="671261" y="1688690"/>
            <a:ext cx="8632825" cy="14534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Xác định vấn đề của doanh nghiệp và kiểm tra các giải pháp hoặc kế hoạch thay thế tốt nhất.
2) Kiểm tra xem có thể xác định nó là một vấn đề được giám sát hoặc không được giám sát hay không.
3) Kiểm tra phương thức nào để sử dụng để đo hiệu suất mô hình.
4) Kiểm tra xem chỉ số hiệu suất có được liên kết với mục tiêu kinh doanh hay không và xác nhận xem những người tham gia dự án có thỏa thuận về hiệu suất hay không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 name="직사각형 8">
            <a:extLst>
              <a:ext uri="{FF2B5EF4-FFF2-40B4-BE49-F238E27FC236}">
                <a16:creationId xmlns:a16="http://schemas.microsoft.com/office/drawing/2014/main" id="{E966F66D-AEC5-4EE9-8878-895352B03621}"/>
              </a:ext>
            </a:extLst>
          </p:cNvPr>
          <p:cNvSpPr/>
          <p:nvPr/>
        </p:nvSpPr>
        <p:spPr>
          <a:xfrm>
            <a:off x="671261" y="30995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Trong bài toán thực hành này, hãy xác định vấn đề là loài thực vật (được giám sát) và giả sử rằng kết quả là thỏa đáng nếu hiệu suất dự đoán Precision phân loại 85% hoặc cao hơn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27446350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Hiểu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vật</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11" name="모서리가 둥근 직사각형 4">
            <a:extLst>
              <a:ext uri="{FF2B5EF4-FFF2-40B4-BE49-F238E27FC236}">
                <a16:creationId xmlns:a16="http://schemas.microsoft.com/office/drawing/2014/main" id="{6BB4A2D8-6AD6-44A7-861F-785BA16AAF79}"/>
              </a:ext>
            </a:extLst>
          </p:cNvPr>
          <p:cNvSpPr/>
          <p:nvPr/>
        </p:nvSpPr>
        <p:spPr>
          <a:xfrm>
            <a:off x="666749" y="1773241"/>
            <a:ext cx="8677276" cy="125971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그림 11">
            <a:extLst>
              <a:ext uri="{FF2B5EF4-FFF2-40B4-BE49-F238E27FC236}">
                <a16:creationId xmlns:a16="http://schemas.microsoft.com/office/drawing/2014/main" id="{801EACA3-787B-4F9C-98B2-20503AC10663}"/>
              </a:ext>
            </a:extLst>
          </p:cNvPr>
          <p:cNvPicPr>
            <a:picLocks noChangeAspect="1"/>
          </p:cNvPicPr>
          <p:nvPr/>
        </p:nvPicPr>
        <p:blipFill rotWithShape="1">
          <a:blip r:embed="rId4"/>
          <a:srcRect l="1014" r="22297"/>
          <a:stretch/>
        </p:blipFill>
        <p:spPr>
          <a:xfrm>
            <a:off x="847725" y="1820395"/>
            <a:ext cx="8496300" cy="1091366"/>
          </a:xfrm>
          <a:prstGeom prst="rect">
            <a:avLst/>
          </a:prstGeom>
          <a:ln>
            <a:noFill/>
          </a:ln>
        </p:spPr>
      </p:pic>
      <p:sp>
        <p:nvSpPr>
          <p:cNvPr id="13" name="직사각형 12">
            <a:extLst>
              <a:ext uri="{FF2B5EF4-FFF2-40B4-BE49-F238E27FC236}">
                <a16:creationId xmlns:a16="http://schemas.microsoft.com/office/drawing/2014/main" id="{350B4016-9FFA-435C-9E46-76B486D33E2A}"/>
              </a:ext>
            </a:extLst>
          </p:cNvPr>
          <p:cNvSpPr/>
          <p:nvPr/>
        </p:nvSpPr>
        <p:spPr>
          <a:xfrm>
            <a:off x="558800" y="3213556"/>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Kiến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thức</a:t>
            </a:r>
            <a:r>
              <a:rPr lang="en-US" altLang="ko-KR" sz="1400" dirty="0">
                <a:solidFill>
                  <a:schemeClr val="tx1"/>
                </a:solidFill>
                <a:latin typeface="SamsungOne 400" panose="020B0503030303020204" pitchFamily="34" charset="0"/>
                <a:ea typeface="SamsungOne 400" panose="020B0503030303020204" pitchFamily="34" charset="0"/>
              </a:rPr>
              <a:t> </a:t>
            </a:r>
            <a:r>
              <a:rPr lang="vi-VN" altLang="ko-KR" sz="1400" dirty="0">
                <a:solidFill>
                  <a:schemeClr val="tx1"/>
                </a:solidFill>
                <a:latin typeface="SamsungOne 400" panose="020B0503030303020204" pitchFamily="34" charset="0"/>
                <a:ea typeface="SamsungOne 400" panose="020B0503030303020204" pitchFamily="34" charset="0"/>
              </a:rPr>
              <a:t>chuyên ngành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về</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vật</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14" name="직사각형 13">
            <a:extLst>
              <a:ext uri="{FF2B5EF4-FFF2-40B4-BE49-F238E27FC236}">
                <a16:creationId xmlns:a16="http://schemas.microsoft.com/office/drawing/2014/main" id="{5F433367-F296-41D4-A17C-0FC73AB436B8}"/>
              </a:ext>
            </a:extLst>
          </p:cNvPr>
          <p:cNvSpPr/>
          <p:nvPr/>
        </p:nvSpPr>
        <p:spPr>
          <a:xfrm>
            <a:off x="672080" y="3516248"/>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Tên dữ liệu: IRIS
Số lượng dữ liệu: 150
Số biến: 5
Hiểu các biến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aphicFrame>
        <p:nvGraphicFramePr>
          <p:cNvPr id="15" name="표 14">
            <a:extLst>
              <a:ext uri="{FF2B5EF4-FFF2-40B4-BE49-F238E27FC236}">
                <a16:creationId xmlns:a16="http://schemas.microsoft.com/office/drawing/2014/main" id="{B3F0BB91-5302-46BF-BE85-97DAE7000146}"/>
              </a:ext>
            </a:extLst>
          </p:cNvPr>
          <p:cNvGraphicFramePr>
            <a:graphicFrameLocks noGrp="1"/>
          </p:cNvGraphicFramePr>
          <p:nvPr>
            <p:extLst>
              <p:ext uri="{D42A27DB-BD31-4B8C-83A1-F6EECF244321}">
                <p14:modId xmlns:p14="http://schemas.microsoft.com/office/powerpoint/2010/main" val="2629018372"/>
              </p:ext>
            </p:extLst>
          </p:nvPr>
        </p:nvGraphicFramePr>
        <p:xfrm>
          <a:off x="847725" y="4769650"/>
          <a:ext cx="6876951" cy="1447800"/>
        </p:xfrm>
        <a:graphic>
          <a:graphicData uri="http://schemas.openxmlformats.org/drawingml/2006/table">
            <a:tbl>
              <a:tblPr firstRow="1" bandRow="1">
                <a:tableStyleId>{5940675A-B579-460E-94D1-54222C63F5DA}</a:tableStyleId>
              </a:tblPr>
              <a:tblGrid>
                <a:gridCol w="1738999">
                  <a:extLst>
                    <a:ext uri="{9D8B030D-6E8A-4147-A177-3AD203B41FA5}">
                      <a16:colId xmlns:a16="http://schemas.microsoft.com/office/drawing/2014/main" val="2044997058"/>
                    </a:ext>
                  </a:extLst>
                </a:gridCol>
                <a:gridCol w="5137952">
                  <a:extLst>
                    <a:ext uri="{9D8B030D-6E8A-4147-A177-3AD203B41FA5}">
                      <a16:colId xmlns:a16="http://schemas.microsoft.com/office/drawing/2014/main" val="490996645"/>
                    </a:ext>
                  </a:extLst>
                </a:gridCol>
              </a:tblGrid>
              <a:tr h="28956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300" b="0" kern="1200" dirty="0" err="1">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Chiều</a:t>
                      </a:r>
                      <a:r>
                        <a:rPr lang="en-US" altLang="ko-KR" sz="1300" b="0" kern="1200" dirty="0">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 </a:t>
                      </a:r>
                      <a:r>
                        <a:rPr lang="en-US" altLang="ko-KR" sz="1300" b="0" kern="1200" dirty="0" err="1">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dài</a:t>
                      </a:r>
                      <a:r>
                        <a:rPr lang="en-US" altLang="ko-KR" sz="1300" b="0" kern="1200" dirty="0">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 </a:t>
                      </a:r>
                      <a:r>
                        <a:rPr lang="vi-VN" altLang="ko-KR" sz="1300" b="0" kern="1200" dirty="0">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đài hoa</a:t>
                      </a:r>
                      <a:endParaRPr lang="ko-KR" altLang="en-US" sz="1300" b="0" kern="1200" dirty="0">
                        <a:solidFill>
                          <a:schemeClr val="tx1"/>
                        </a:solidFill>
                        <a:latin typeface="SamsungOne 400" panose="020B0503030303020204" pitchFamily="34" charset="0"/>
                        <a:ea typeface="SamsungOne 700" panose="020B08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indent="0" algn="l" defTabSz="914400" rtl="0" eaLnBrk="1" fontAlgn="base" latinLnBrk="1" hangingPunct="1">
                        <a:lnSpc>
                          <a:spcPct val="100000"/>
                        </a:lnSpc>
                        <a:spcBef>
                          <a:spcPts val="0"/>
                        </a:spcBef>
                        <a:spcAft>
                          <a:spcPts val="0"/>
                        </a:spcAft>
                        <a:buClrTx/>
                        <a:buSzTx/>
                        <a:buFontTx/>
                        <a:buNone/>
                        <a:tabLst/>
                        <a:defRPr/>
                      </a:pPr>
                      <a:r>
                        <a:rPr lang="en-US" altLang="ko-KR" sz="1300" b="0" kern="1200" dirty="0">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Thông tin </a:t>
                      </a:r>
                      <a:r>
                        <a:rPr lang="en-US" altLang="ko-KR" sz="1300" b="0" kern="1200" dirty="0" err="1">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chiều</a:t>
                      </a:r>
                      <a:r>
                        <a:rPr lang="en-US" altLang="ko-KR" sz="1300" b="0" kern="1200" dirty="0">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 </a:t>
                      </a:r>
                      <a:r>
                        <a:rPr lang="en-US" altLang="ko-KR" sz="1300" b="0" kern="1200" dirty="0" err="1">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dài</a:t>
                      </a:r>
                      <a:r>
                        <a:rPr lang="en-US" altLang="ko-KR" sz="1300" b="0" kern="1200" dirty="0">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 </a:t>
                      </a:r>
                      <a:r>
                        <a:rPr lang="en-US" altLang="ko-KR" sz="1300" b="0" kern="1200" dirty="0" err="1">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của</a:t>
                      </a:r>
                      <a:r>
                        <a:rPr lang="en-US" altLang="ko-KR" sz="1300" b="0" kern="1200" dirty="0">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 </a:t>
                      </a:r>
                      <a:r>
                        <a:rPr lang="en-US" altLang="ko-KR" sz="1300" b="0" kern="1200" dirty="0" err="1">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đài</a:t>
                      </a:r>
                      <a:r>
                        <a:rPr lang="en-US" altLang="ko-KR" sz="1300" b="0" kern="1200" dirty="0">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 </a:t>
                      </a:r>
                      <a:r>
                        <a:rPr lang="en-US" altLang="ko-KR" sz="1300" b="0" kern="1200" dirty="0" err="1">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hoa</a:t>
                      </a:r>
                      <a:endParaRPr lang="ko-KR" altLang="en-US" sz="1300" b="0" kern="1200" dirty="0">
                        <a:solidFill>
                          <a:schemeClr val="tx1"/>
                        </a:solidFill>
                        <a:latin typeface="SamsungOne 400" panose="020B0503030303020204" pitchFamily="3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55872289"/>
                  </a:ext>
                </a:extLst>
              </a:tr>
              <a:tr h="289560">
                <a:tc>
                  <a:txBody>
                    <a:bodyPr/>
                    <a:lstStyle/>
                    <a:p>
                      <a:pPr marL="0" algn="ctr" defTabSz="914400" rtl="0" eaLnBrk="1" latinLnBrk="1" hangingPunct="1">
                        <a:lnSpc>
                          <a:spcPct val="100000"/>
                        </a:lnSpc>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Chiều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rộng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đài hoa</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indent="0" algn="l" defTabSz="914400" rtl="0" eaLnBrk="1" fontAlgn="base" latinLnBrk="1" hangingPunct="1">
                        <a:lnSpc>
                          <a:spcPct val="100000"/>
                        </a:lnSpc>
                        <a:spcBef>
                          <a:spcPts val="0"/>
                        </a:spcBef>
                        <a:spcAft>
                          <a:spcPts val="0"/>
                        </a:spcAft>
                        <a:buClrTx/>
                        <a:buSzTx/>
                        <a:buFontTx/>
                        <a:buNone/>
                        <a:tabLst/>
                        <a:defRPr/>
                      </a:pPr>
                      <a:r>
                        <a:rPr lang="en-US" altLang="ko-KR" sz="1300" b="0" kern="1200" dirty="0">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Thông tin </a:t>
                      </a:r>
                      <a:r>
                        <a:rPr lang="en-US" altLang="ko-KR" sz="1300" b="0" kern="1200" dirty="0" err="1">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chiều</a:t>
                      </a:r>
                      <a:r>
                        <a:rPr lang="en-US" altLang="ko-KR" sz="1300" b="0" kern="1200" dirty="0">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 </a:t>
                      </a:r>
                      <a:r>
                        <a:rPr lang="en-US" altLang="ko-KR" sz="1300" b="0" kern="1200" dirty="0" err="1">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rộng</a:t>
                      </a:r>
                      <a:r>
                        <a:rPr lang="en-US" altLang="ko-KR" sz="1300" b="0" kern="1200" dirty="0">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 </a:t>
                      </a:r>
                      <a:r>
                        <a:rPr lang="en-US" altLang="ko-KR" sz="1300" b="0" kern="1200" dirty="0" err="1">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của</a:t>
                      </a:r>
                      <a:r>
                        <a:rPr lang="en-US" altLang="ko-KR" sz="1300" b="0" kern="1200" dirty="0">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 </a:t>
                      </a:r>
                      <a:r>
                        <a:rPr lang="en-US" altLang="ko-KR" sz="1300" b="0" kern="1200" dirty="0" err="1">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đài</a:t>
                      </a:r>
                      <a:r>
                        <a:rPr lang="en-US" altLang="ko-KR" sz="1300" b="0" kern="1200" dirty="0">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 </a:t>
                      </a:r>
                      <a:r>
                        <a:rPr lang="en-US" altLang="ko-KR" sz="1300" b="0" kern="1200" dirty="0" err="1">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hoa</a:t>
                      </a:r>
                      <a:endParaRPr lang="ko-KR" altLang="en-US" sz="1300" b="0" kern="1200" dirty="0">
                        <a:solidFill>
                          <a:schemeClr val="tx1"/>
                        </a:solidFill>
                        <a:latin typeface="SamsungOne 400" panose="020B0503030303020204" pitchFamily="34" charset="0"/>
                        <a:ea typeface="SamsungOne 700" panose="020B08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16463057"/>
                  </a:ext>
                </a:extLst>
              </a:tr>
              <a:tr h="289560">
                <a:tc>
                  <a:txBody>
                    <a:bodyPr/>
                    <a:lstStyle/>
                    <a:p>
                      <a:pPr marL="0" algn="ctr" defTabSz="914400" rtl="0" eaLnBrk="1" latinLnBrk="1" hangingPunct="1">
                        <a:lnSpc>
                          <a:spcPct val="100000"/>
                        </a:lnSpc>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Chiều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dài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cánh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hoa</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Thông tin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chiều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dài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của</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cánh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hoa</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89560">
                <a:tc>
                  <a:txBody>
                    <a:bodyPr/>
                    <a:lstStyle/>
                    <a:p>
                      <a:pPr marL="0" algn="ctr" defTabSz="914400" rtl="0" eaLnBrk="1" latinLnBrk="1" hangingPunct="1">
                        <a:lnSpc>
                          <a:spcPct val="100000"/>
                        </a:lnSpc>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Chiều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rộng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cánh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hoa</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Thông tin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chiều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rộng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của</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cánh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hoa</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289560">
                <a:tc>
                  <a:txBody>
                    <a:bodyPr/>
                    <a:lstStyle/>
                    <a:p>
                      <a:pPr marL="0" algn="ctr" defTabSz="914400" rtl="0" eaLnBrk="1" latinLnBrk="1" hangingPunct="1">
                        <a:lnSpc>
                          <a:spcPct val="100000"/>
                        </a:lnSpc>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Loài</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base" latinLnBrk="1" hangingPunct="1">
                        <a:lnSpc>
                          <a:spcPct val="100000"/>
                        </a:lnSpc>
                        <a:spcBef>
                          <a:spcPts val="0"/>
                        </a:spcBef>
                        <a:spcAft>
                          <a:spcPts val="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Loài hoa, được phân loại thành setosa / versicolor / virginica</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781431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Hiểu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vi-VN" altLang="ko-KR" sz="1400" dirty="0">
                <a:solidFill>
                  <a:schemeClr val="tx1"/>
                </a:solidFill>
                <a:latin typeface="SamsungOne 400" panose="020B0503030303020204" pitchFamily="34" charset="0"/>
                <a:ea typeface="SamsungOne 400" panose="020B0503030303020204" pitchFamily="34" charset="0"/>
              </a:rPr>
              <a:t>thực vật</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11" name="모서리가 둥근 직사각형 4">
            <a:extLst>
              <a:ext uri="{FF2B5EF4-FFF2-40B4-BE49-F238E27FC236}">
                <a16:creationId xmlns:a16="http://schemas.microsoft.com/office/drawing/2014/main" id="{6BB4A2D8-6AD6-44A7-861F-785BA16AAF79}"/>
              </a:ext>
            </a:extLst>
          </p:cNvPr>
          <p:cNvSpPr/>
          <p:nvPr/>
        </p:nvSpPr>
        <p:spPr>
          <a:xfrm>
            <a:off x="666749" y="1773241"/>
            <a:ext cx="8677276" cy="42120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a16="http://schemas.microsoft.com/office/drawing/2014/main" id="{B4FD216C-8B5A-45BD-8C35-845DC57F594C}"/>
              </a:ext>
            </a:extLst>
          </p:cNvPr>
          <p:cNvPicPr>
            <a:picLocks noChangeAspect="1"/>
          </p:cNvPicPr>
          <p:nvPr/>
        </p:nvPicPr>
        <p:blipFill rotWithShape="1">
          <a:blip r:embed="rId4"/>
          <a:srcRect l="1115" t="1008" r="22486" b="1365"/>
          <a:stretch/>
        </p:blipFill>
        <p:spPr>
          <a:xfrm>
            <a:off x="847724" y="1856399"/>
            <a:ext cx="8496301" cy="4051140"/>
          </a:xfrm>
          <a:prstGeom prst="rect">
            <a:avLst/>
          </a:prstGeom>
          <a:ln>
            <a:noFill/>
          </a:ln>
        </p:spPr>
      </p:pic>
    </p:spTree>
    <p:extLst>
      <p:ext uri="{BB962C8B-B14F-4D97-AF65-F5344CB8AC3E}">
        <p14:creationId xmlns:p14="http://schemas.microsoft.com/office/powerpoint/2010/main" val="7486173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Hiểu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vi-VN" altLang="ko-KR" sz="1400" dirty="0">
                <a:solidFill>
                  <a:schemeClr val="tx1"/>
                </a:solidFill>
                <a:latin typeface="SamsungOne 400" panose="020B0503030303020204" pitchFamily="34" charset="0"/>
                <a:ea typeface="SamsungOne 400" panose="020B0503030303020204" pitchFamily="34" charset="0"/>
              </a:rPr>
              <a:t>thực vật</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11" name="모서리가 둥근 직사각형 4">
            <a:extLst>
              <a:ext uri="{FF2B5EF4-FFF2-40B4-BE49-F238E27FC236}">
                <a16:creationId xmlns:a16="http://schemas.microsoft.com/office/drawing/2014/main" id="{6BB4A2D8-6AD6-44A7-861F-785BA16AAF79}"/>
              </a:ext>
            </a:extLst>
          </p:cNvPr>
          <p:cNvSpPr/>
          <p:nvPr/>
        </p:nvSpPr>
        <p:spPr>
          <a:xfrm>
            <a:off x="666749" y="1773241"/>
            <a:ext cx="8677276" cy="45354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8" name="그림 7">
            <a:extLst>
              <a:ext uri="{FF2B5EF4-FFF2-40B4-BE49-F238E27FC236}">
                <a16:creationId xmlns:a16="http://schemas.microsoft.com/office/drawing/2014/main" id="{D02CDE93-6C6C-4C31-88E7-1CE769DED8CD}"/>
              </a:ext>
            </a:extLst>
          </p:cNvPr>
          <p:cNvPicPr>
            <a:picLocks noChangeAspect="1"/>
          </p:cNvPicPr>
          <p:nvPr/>
        </p:nvPicPr>
        <p:blipFill rotWithShape="1">
          <a:blip r:embed="rId4"/>
          <a:srcRect r="5606"/>
          <a:stretch/>
        </p:blipFill>
        <p:spPr>
          <a:xfrm>
            <a:off x="805429" y="1861759"/>
            <a:ext cx="8286444" cy="4330313"/>
          </a:xfrm>
          <a:prstGeom prst="rect">
            <a:avLst/>
          </a:prstGeom>
          <a:ln>
            <a:noFill/>
          </a:ln>
        </p:spPr>
      </p:pic>
    </p:spTree>
    <p:extLst>
      <p:ext uri="{BB962C8B-B14F-4D97-AF65-F5344CB8AC3E}">
        <p14:creationId xmlns:p14="http://schemas.microsoft.com/office/powerpoint/2010/main" val="19724040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T</a:t>
            </a:r>
            <a:r>
              <a:rPr lang="en-US" altLang="ko-KR" sz="1400" dirty="0" err="1">
                <a:solidFill>
                  <a:schemeClr val="tx1"/>
                </a:solidFill>
                <a:latin typeface="SamsungOne 400" panose="020B0503030303020204" pitchFamily="34" charset="0"/>
                <a:ea typeface="SamsungOne 400" panose="020B0503030303020204" pitchFamily="34" charset="0"/>
              </a:rPr>
              <a:t>iền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vi-VN" altLang="ko-KR" sz="1400" dirty="0">
                <a:solidFill>
                  <a:schemeClr val="tx1"/>
                </a:solidFill>
                <a:latin typeface="SamsungOne 400" panose="020B0503030303020204" pitchFamily="34" charset="0"/>
                <a:ea typeface="SamsungOne 400" panose="020B0503030303020204" pitchFamily="34" charset="0"/>
              </a:rPr>
              <a:t> dữ liệu thực vật và</a:t>
            </a:r>
            <a:r>
              <a:rPr lang="en-US" altLang="ko-KR" sz="1400" dirty="0">
                <a:solidFill>
                  <a:schemeClr val="tx1"/>
                </a:solidFill>
                <a:latin typeface="SamsungOne 400" panose="020B0503030303020204" pitchFamily="34" charset="0"/>
                <a:ea typeface="SamsungOne 400" panose="020B0503030303020204" pitchFamily="34" charset="0"/>
              </a:rPr>
              <a:t> EDA</a:t>
            </a:r>
          </a:p>
        </p:txBody>
      </p:sp>
      <p:sp>
        <p:nvSpPr>
          <p:cNvPr id="11" name="모서리가 둥근 직사각형 4">
            <a:extLst>
              <a:ext uri="{FF2B5EF4-FFF2-40B4-BE49-F238E27FC236}">
                <a16:creationId xmlns:a16="http://schemas.microsoft.com/office/drawing/2014/main" id="{6BB4A2D8-6AD6-44A7-861F-785BA16AAF79}"/>
              </a:ext>
            </a:extLst>
          </p:cNvPr>
          <p:cNvSpPr/>
          <p:nvPr/>
        </p:nvSpPr>
        <p:spPr>
          <a:xfrm>
            <a:off x="666749" y="1773241"/>
            <a:ext cx="8677276" cy="18717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8" name="그림 7">
            <a:extLst>
              <a:ext uri="{FF2B5EF4-FFF2-40B4-BE49-F238E27FC236}">
                <a16:creationId xmlns:a16="http://schemas.microsoft.com/office/drawing/2014/main" id="{8074066C-73B1-427D-A041-05102796C7EA}"/>
              </a:ext>
            </a:extLst>
          </p:cNvPr>
          <p:cNvPicPr>
            <a:picLocks noChangeAspect="1"/>
          </p:cNvPicPr>
          <p:nvPr/>
        </p:nvPicPr>
        <p:blipFill rotWithShape="1">
          <a:blip r:embed="rId4"/>
          <a:srcRect l="1035" r="21330"/>
          <a:stretch/>
        </p:blipFill>
        <p:spPr>
          <a:xfrm>
            <a:off x="847725" y="1844824"/>
            <a:ext cx="8496300" cy="1625289"/>
          </a:xfrm>
          <a:prstGeom prst="rect">
            <a:avLst/>
          </a:prstGeom>
          <a:ln>
            <a:noFill/>
          </a:ln>
        </p:spPr>
      </p:pic>
      <p:grpSp>
        <p:nvGrpSpPr>
          <p:cNvPr id="9" name="그룹 8">
            <a:extLst>
              <a:ext uri="{FF2B5EF4-FFF2-40B4-BE49-F238E27FC236}">
                <a16:creationId xmlns:a16="http://schemas.microsoft.com/office/drawing/2014/main" id="{7EF03FC3-C917-462A-AD3E-1E8D18B63F1F}"/>
              </a:ext>
            </a:extLst>
          </p:cNvPr>
          <p:cNvGrpSpPr/>
          <p:nvPr/>
        </p:nvGrpSpPr>
        <p:grpSpPr>
          <a:xfrm>
            <a:off x="666750" y="3717032"/>
            <a:ext cx="8677275" cy="755579"/>
            <a:chOff x="559817" y="3081410"/>
            <a:chExt cx="8677275" cy="755579"/>
          </a:xfrm>
        </p:grpSpPr>
        <p:sp>
          <p:nvSpPr>
            <p:cNvPr id="12" name="모서리가 둥근 직사각형 4">
              <a:extLst>
                <a:ext uri="{FF2B5EF4-FFF2-40B4-BE49-F238E27FC236}">
                  <a16:creationId xmlns:a16="http://schemas.microsoft.com/office/drawing/2014/main" id="{8AA0C47C-9E8D-4C6D-BBE5-616224251E3F}"/>
                </a:ext>
              </a:extLst>
            </p:cNvPr>
            <p:cNvSpPr/>
            <p:nvPr/>
          </p:nvSpPr>
          <p:spPr>
            <a:xfrm>
              <a:off x="559817" y="3081410"/>
              <a:ext cx="8677275" cy="7555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id="{292A9B51-D7A6-48BF-96C0-C31E06B49DE5}"/>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67FD361-143E-47C2-AE3F-C6CCEED7E4E5}"/>
                </a:ext>
              </a:extLst>
            </p:cNvPr>
            <p:cNvSpPr txBox="1"/>
            <p:nvPr/>
          </p:nvSpPr>
          <p:spPr>
            <a:xfrm>
              <a:off x="907642" y="3168076"/>
              <a:ext cx="1200533"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3-1 ~ 4</a:t>
              </a:r>
            </a:p>
          </p:txBody>
        </p:sp>
        <p:sp>
          <p:nvSpPr>
            <p:cNvPr id="15" name="TextBox 14">
              <a:extLst>
                <a:ext uri="{FF2B5EF4-FFF2-40B4-BE49-F238E27FC236}">
                  <a16:creationId xmlns:a16="http://schemas.microsoft.com/office/drawing/2014/main" id="{04C7DCA7-855D-4C82-856E-A9249E8058BF}"/>
                </a:ext>
              </a:extLst>
            </p:cNvPr>
            <p:cNvSpPr txBox="1"/>
            <p:nvPr/>
          </p:nvSpPr>
          <p:spPr>
            <a:xfrm>
              <a:off x="1036273" y="3467475"/>
              <a:ext cx="8167303" cy="21544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400" dirty="0">
                  <a:solidFill>
                    <a:prstClr val="black">
                      <a:lumMod val="85000"/>
                      <a:lumOff val="15000"/>
                    </a:prstClr>
                  </a:solidFill>
                  <a:latin typeface="SamsungOne 400" panose="020B0503030303020204" pitchFamily="34" charset="0"/>
                </a:rPr>
                <a:t>Nạp thư viện cần thiết để thực hành</a:t>
              </a:r>
              <a:r>
                <a:rPr lang="en-US" altLang="ko-KR" sz="1400" dirty="0">
                  <a:solidFill>
                    <a:prstClr val="black">
                      <a:lumMod val="85000"/>
                      <a:lumOff val="15000"/>
                    </a:prstClr>
                  </a:solidFill>
                  <a:latin typeface="SamsungOne 400" panose="020B0503030303020204" pitchFamily="34" charset="0"/>
                  <a:ea typeface="+mn-ea"/>
                  <a:cs typeface="+mn-cs"/>
                </a:rPr>
                <a:t>.</a:t>
              </a:r>
              <a:endParaRPr lang="ko-KR" altLang="en-US" sz="1400" dirty="0">
                <a:solidFill>
                  <a:prstClr val="black">
                    <a:lumMod val="85000"/>
                    <a:lumOff val="15000"/>
                  </a:prstClr>
                </a:solidFill>
                <a:latin typeface="SamsungOne 400" panose="020B0503030303020204" pitchFamily="34" charset="0"/>
                <a:ea typeface="+mn-ea"/>
                <a:cs typeface="+mn-cs"/>
              </a:endParaRPr>
            </a:p>
          </p:txBody>
        </p:sp>
      </p:grpSp>
    </p:spTree>
    <p:extLst>
      <p:ext uri="{BB962C8B-B14F-4D97-AF65-F5344CB8AC3E}">
        <p14:creationId xmlns:p14="http://schemas.microsoft.com/office/powerpoint/2010/main" val="9416252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T</a:t>
            </a:r>
            <a:r>
              <a:rPr lang="en-US" altLang="ko-KR" sz="1400" dirty="0" err="1">
                <a:solidFill>
                  <a:schemeClr val="tx1"/>
                </a:solidFill>
                <a:latin typeface="SamsungOne 400" panose="020B0503030303020204" pitchFamily="34" charset="0"/>
                <a:ea typeface="SamsungOne 400" panose="020B0503030303020204" pitchFamily="34" charset="0"/>
              </a:rPr>
              <a:t>iền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vi-VN" altLang="ko-KR" sz="1400" dirty="0">
                <a:solidFill>
                  <a:schemeClr val="tx1"/>
                </a:solidFill>
                <a:latin typeface="SamsungOne 400" panose="020B0503030303020204" pitchFamily="34" charset="0"/>
                <a:ea typeface="SamsungOne 400" panose="020B0503030303020204" pitchFamily="34" charset="0"/>
              </a:rPr>
              <a:t> dữ liệu thực vật và</a:t>
            </a:r>
            <a:r>
              <a:rPr lang="en-US" altLang="ko-KR" sz="1400" dirty="0">
                <a:solidFill>
                  <a:schemeClr val="tx1"/>
                </a:solidFill>
                <a:latin typeface="SamsungOne 400" panose="020B0503030303020204" pitchFamily="34" charset="0"/>
                <a:ea typeface="SamsungOne 400" panose="020B0503030303020204" pitchFamily="34" charset="0"/>
              </a:rPr>
              <a:t> EDA</a:t>
            </a:r>
          </a:p>
        </p:txBody>
      </p:sp>
      <p:sp>
        <p:nvSpPr>
          <p:cNvPr id="11" name="모서리가 둥근 직사각형 4">
            <a:extLst>
              <a:ext uri="{FF2B5EF4-FFF2-40B4-BE49-F238E27FC236}">
                <a16:creationId xmlns:a16="http://schemas.microsoft.com/office/drawing/2014/main" id="{6BB4A2D8-6AD6-44A7-861F-785BA16AAF79}"/>
              </a:ext>
            </a:extLst>
          </p:cNvPr>
          <p:cNvSpPr/>
          <p:nvPr/>
        </p:nvSpPr>
        <p:spPr>
          <a:xfrm>
            <a:off x="666749" y="1773241"/>
            <a:ext cx="8677276" cy="18717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8" name="그림 7">
            <a:extLst>
              <a:ext uri="{FF2B5EF4-FFF2-40B4-BE49-F238E27FC236}">
                <a16:creationId xmlns:a16="http://schemas.microsoft.com/office/drawing/2014/main" id="{8074066C-73B1-427D-A041-05102796C7EA}"/>
              </a:ext>
            </a:extLst>
          </p:cNvPr>
          <p:cNvPicPr>
            <a:picLocks noChangeAspect="1"/>
          </p:cNvPicPr>
          <p:nvPr/>
        </p:nvPicPr>
        <p:blipFill rotWithShape="1">
          <a:blip r:embed="rId4"/>
          <a:srcRect l="1035" r="21330"/>
          <a:stretch/>
        </p:blipFill>
        <p:spPr>
          <a:xfrm>
            <a:off x="847725" y="1844824"/>
            <a:ext cx="8496300" cy="1625289"/>
          </a:xfrm>
          <a:prstGeom prst="rect">
            <a:avLst/>
          </a:prstGeom>
          <a:ln>
            <a:noFill/>
          </a:ln>
        </p:spPr>
      </p:pic>
      <p:grpSp>
        <p:nvGrpSpPr>
          <p:cNvPr id="9" name="그룹 8">
            <a:extLst>
              <a:ext uri="{FF2B5EF4-FFF2-40B4-BE49-F238E27FC236}">
                <a16:creationId xmlns:a16="http://schemas.microsoft.com/office/drawing/2014/main" id="{7EF03FC3-C917-462A-AD3E-1E8D18B63F1F}"/>
              </a:ext>
            </a:extLst>
          </p:cNvPr>
          <p:cNvGrpSpPr/>
          <p:nvPr/>
        </p:nvGrpSpPr>
        <p:grpSpPr>
          <a:xfrm>
            <a:off x="666750" y="3717032"/>
            <a:ext cx="8677275" cy="755579"/>
            <a:chOff x="559817" y="3081410"/>
            <a:chExt cx="8677275" cy="755579"/>
          </a:xfrm>
        </p:grpSpPr>
        <p:sp>
          <p:nvSpPr>
            <p:cNvPr id="12" name="모서리가 둥근 직사각형 4">
              <a:extLst>
                <a:ext uri="{FF2B5EF4-FFF2-40B4-BE49-F238E27FC236}">
                  <a16:creationId xmlns:a16="http://schemas.microsoft.com/office/drawing/2014/main" id="{8AA0C47C-9E8D-4C6D-BBE5-616224251E3F}"/>
                </a:ext>
              </a:extLst>
            </p:cNvPr>
            <p:cNvSpPr/>
            <p:nvPr/>
          </p:nvSpPr>
          <p:spPr>
            <a:xfrm>
              <a:off x="559817" y="3081410"/>
              <a:ext cx="8677275" cy="7555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id="{292A9B51-D7A6-48BF-96C0-C31E06B49DE5}"/>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67FD361-143E-47C2-AE3F-C6CCEED7E4E5}"/>
                </a:ext>
              </a:extLst>
            </p:cNvPr>
            <p:cNvSpPr txBox="1"/>
            <p:nvPr/>
          </p:nvSpPr>
          <p:spPr>
            <a:xfrm>
              <a:off x="907642" y="3168076"/>
              <a:ext cx="1200533"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4-1</a:t>
              </a:r>
            </a:p>
          </p:txBody>
        </p:sp>
        <p:sp>
          <p:nvSpPr>
            <p:cNvPr id="15" name="TextBox 14">
              <a:extLst>
                <a:ext uri="{FF2B5EF4-FFF2-40B4-BE49-F238E27FC236}">
                  <a16:creationId xmlns:a16="http://schemas.microsoft.com/office/drawing/2014/main" id="{04C7DCA7-855D-4C82-856E-A9249E8058BF}"/>
                </a:ext>
              </a:extLst>
            </p:cNvPr>
            <p:cNvSpPr txBox="1"/>
            <p:nvPr/>
          </p:nvSpPr>
          <p:spPr>
            <a:xfrm>
              <a:off x="1036273" y="3467475"/>
              <a:ext cx="8167303" cy="21544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400" dirty="0" err="1">
                  <a:solidFill>
                    <a:prstClr val="black">
                      <a:lumMod val="85000"/>
                      <a:lumOff val="15000"/>
                    </a:prstClr>
                  </a:solidFill>
                  <a:latin typeface="SamsungOne 400" panose="020B0503030303020204" pitchFamily="34" charset="0"/>
                </a:rPr>
                <a:t>Chuyển</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đổi</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dữ</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liệu</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biến</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hiện</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tại</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thành</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ndarray</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và</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DataFrame</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của</a:t>
              </a:r>
              <a:r>
                <a:rPr lang="en-US" altLang="ko-KR" sz="1400" dirty="0">
                  <a:solidFill>
                    <a:prstClr val="black">
                      <a:lumMod val="85000"/>
                      <a:lumOff val="15000"/>
                    </a:prstClr>
                  </a:solidFill>
                  <a:latin typeface="SamsungOne 400" panose="020B0503030303020204" pitchFamily="34" charset="0"/>
                </a:rPr>
                <a:t> NumPy.</a:t>
              </a:r>
              <a:endParaRPr lang="ko-KR" altLang="en-US" sz="1400" dirty="0">
                <a:solidFill>
                  <a:prstClr val="black">
                    <a:lumMod val="85000"/>
                    <a:lumOff val="15000"/>
                  </a:prstClr>
                </a:solidFill>
                <a:latin typeface="SamsungOne 400" panose="020B0503030303020204" pitchFamily="34" charset="0"/>
                <a:ea typeface="+mn-ea"/>
                <a:cs typeface="+mn-cs"/>
              </a:endParaRPr>
            </a:p>
          </p:txBody>
        </p:sp>
      </p:grpSp>
    </p:spTree>
    <p:extLst>
      <p:ext uri="{BB962C8B-B14F-4D97-AF65-F5344CB8AC3E}">
        <p14:creationId xmlns:p14="http://schemas.microsoft.com/office/powerpoint/2010/main" val="5483968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T</a:t>
            </a:r>
            <a:r>
              <a:rPr lang="en-US" altLang="ko-KR" sz="1400" dirty="0" err="1">
                <a:solidFill>
                  <a:schemeClr val="tx1"/>
                </a:solidFill>
                <a:latin typeface="SamsungOne 400" panose="020B0503030303020204" pitchFamily="34" charset="0"/>
                <a:ea typeface="SamsungOne 400" panose="020B0503030303020204" pitchFamily="34" charset="0"/>
              </a:rPr>
              <a:t>iền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vi-VN" altLang="ko-KR" sz="1400" dirty="0">
                <a:solidFill>
                  <a:schemeClr val="tx1"/>
                </a:solidFill>
                <a:latin typeface="SamsungOne 400" panose="020B0503030303020204" pitchFamily="34" charset="0"/>
                <a:ea typeface="SamsungOne 400" panose="020B0503030303020204" pitchFamily="34" charset="0"/>
              </a:rPr>
              <a:t> dữ liệu thực vật và</a:t>
            </a:r>
            <a:r>
              <a:rPr lang="en-US" altLang="ko-KR" sz="1400" dirty="0">
                <a:solidFill>
                  <a:schemeClr val="tx1"/>
                </a:solidFill>
                <a:latin typeface="SamsungOne 400" panose="020B0503030303020204" pitchFamily="34" charset="0"/>
                <a:ea typeface="SamsungOne 400" panose="020B0503030303020204" pitchFamily="34" charset="0"/>
              </a:rPr>
              <a:t> EDA</a:t>
            </a:r>
          </a:p>
        </p:txBody>
      </p:sp>
      <p:sp>
        <p:nvSpPr>
          <p:cNvPr id="11" name="모서리가 둥근 직사각형 4">
            <a:extLst>
              <a:ext uri="{FF2B5EF4-FFF2-40B4-BE49-F238E27FC236}">
                <a16:creationId xmlns:a16="http://schemas.microsoft.com/office/drawing/2014/main" id="{6BB4A2D8-6AD6-44A7-861F-785BA16AAF79}"/>
              </a:ext>
            </a:extLst>
          </p:cNvPr>
          <p:cNvSpPr/>
          <p:nvPr/>
        </p:nvSpPr>
        <p:spPr>
          <a:xfrm>
            <a:off x="666749" y="1773241"/>
            <a:ext cx="8677276" cy="45354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a16="http://schemas.microsoft.com/office/drawing/2014/main" id="{379E9B1C-FF55-48DA-989A-47AEDB480028}"/>
              </a:ext>
            </a:extLst>
          </p:cNvPr>
          <p:cNvPicPr>
            <a:picLocks noChangeAspect="1"/>
          </p:cNvPicPr>
          <p:nvPr/>
        </p:nvPicPr>
        <p:blipFill rotWithShape="1">
          <a:blip r:embed="rId4"/>
          <a:srcRect r="14290"/>
          <a:stretch/>
        </p:blipFill>
        <p:spPr>
          <a:xfrm>
            <a:off x="761887" y="1844824"/>
            <a:ext cx="8509315" cy="4356484"/>
          </a:xfrm>
          <a:prstGeom prst="rect">
            <a:avLst/>
          </a:prstGeom>
          <a:ln>
            <a:noFill/>
          </a:ln>
        </p:spPr>
      </p:pic>
    </p:spTree>
    <p:extLst>
      <p:ext uri="{BB962C8B-B14F-4D97-AF65-F5344CB8AC3E}">
        <p14:creationId xmlns:p14="http://schemas.microsoft.com/office/powerpoint/2010/main" val="1816292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gì</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Tham</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số</a:t>
            </a:r>
            <a:r>
              <a:rPr lang="ko-KR" altLang="en-US" sz="2400" dirty="0">
                <a:solidFill>
                  <a:schemeClr val="tx1">
                    <a:lumMod val="95000"/>
                    <a:lumOff val="5000"/>
                  </a:schemeClr>
                </a:solidFill>
                <a:latin typeface="iCiel Samsung Sharp Sans Regula" pitchFamily="2" charset="0"/>
                <a:ea typeface="Samsung Sharp Sans" pitchFamily="2" charset="0"/>
                <a:cs typeface="iCiel Samsung Sharp Sans Regula" pitchFamily="2" charset="0"/>
              </a:rPr>
              <a:t> </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vs.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Siêu</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tham</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số</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14" name="직사각형 13">
            <a:extLst>
              <a:ext uri="{FF2B5EF4-FFF2-40B4-BE49-F238E27FC236}">
                <a16:creationId xmlns:a16="http://schemas.microsoft.com/office/drawing/2014/main" id="{FA18C629-1018-4158-88B5-E2C18FF12CC3}"/>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Tham</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số</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193CC837-AB84-4319-ADB7-123485761295}"/>
              </a:ext>
            </a:extLst>
          </p:cNvPr>
          <p:cNvSpPr/>
          <p:nvPr/>
        </p:nvSpPr>
        <p:spPr>
          <a:xfrm>
            <a:off x="672080" y="2204864"/>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Học từ dữ liệu bằng cách huấn luyện và không phải do người thiết kế thiết lập thủ công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Chứa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mẫu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dữ</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2" name="그룹 1">
            <a:extLst>
              <a:ext uri="{FF2B5EF4-FFF2-40B4-BE49-F238E27FC236}">
                <a16:creationId xmlns:a16="http://schemas.microsoft.com/office/drawing/2014/main" id="{41129347-BFB2-419D-93AF-297068D82D57}"/>
              </a:ext>
            </a:extLst>
          </p:cNvPr>
          <p:cNvGrpSpPr/>
          <p:nvPr/>
        </p:nvGrpSpPr>
        <p:grpSpPr>
          <a:xfrm>
            <a:off x="850766" y="2893643"/>
            <a:ext cx="6979589" cy="664794"/>
            <a:chOff x="850766" y="2893643"/>
            <a:chExt cx="6979589" cy="664794"/>
          </a:xfrm>
        </p:grpSpPr>
        <p:sp>
          <p:nvSpPr>
            <p:cNvPr id="9" name="사각형: 둥근 모서리 2">
              <a:extLst>
                <a:ext uri="{FF2B5EF4-FFF2-40B4-BE49-F238E27FC236}">
                  <a16:creationId xmlns:a16="http://schemas.microsoft.com/office/drawing/2014/main" id="{9BC0D956-C00C-48ED-A64D-E96964C486C8}"/>
                </a:ext>
              </a:extLst>
            </p:cNvPr>
            <p:cNvSpPr/>
            <p:nvPr/>
          </p:nvSpPr>
          <p:spPr>
            <a:xfrm>
              <a:off x="850766" y="2954540"/>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0" name="직사각형 9">
              <a:extLst>
                <a:ext uri="{FF2B5EF4-FFF2-40B4-BE49-F238E27FC236}">
                  <a16:creationId xmlns:a16="http://schemas.microsoft.com/office/drawing/2014/main" id="{DAD51145-85D8-46E5-BE51-BBD06C0D24AB}"/>
                </a:ext>
              </a:extLst>
            </p:cNvPr>
            <p:cNvSpPr/>
            <p:nvPr/>
          </p:nvSpPr>
          <p:spPr>
            <a:xfrm>
              <a:off x="1226264" y="2893643"/>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indent="14288">
                <a:spcAft>
                  <a:spcPts val="800"/>
                </a:spcAft>
              </a:pP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Hệ</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số</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hồi</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quy</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tuyến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tính</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endParaRPr>
            </a:p>
          </p:txBody>
        </p:sp>
        <p:sp>
          <p:nvSpPr>
            <p:cNvPr id="11" name="사각형: 둥근 모서리 2">
              <a:extLst>
                <a:ext uri="{FF2B5EF4-FFF2-40B4-BE49-F238E27FC236}">
                  <a16:creationId xmlns:a16="http://schemas.microsoft.com/office/drawing/2014/main" id="{3D0062C8-964B-4170-B7B9-537E81AA5144}"/>
                </a:ext>
              </a:extLst>
            </p:cNvPr>
            <p:cNvSpPr/>
            <p:nvPr/>
          </p:nvSpPr>
          <p:spPr>
            <a:xfrm>
              <a:off x="850766" y="3273873"/>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2" name="직사각형 11">
              <a:extLst>
                <a:ext uri="{FF2B5EF4-FFF2-40B4-BE49-F238E27FC236}">
                  <a16:creationId xmlns:a16="http://schemas.microsoft.com/office/drawing/2014/main" id="{16749F05-CC10-43C7-A553-C9BE6E8B58F2}"/>
                </a:ext>
              </a:extLst>
            </p:cNvPr>
            <p:cNvSpPr/>
            <p:nvPr/>
          </p:nvSpPr>
          <p:spPr>
            <a:xfrm>
              <a:off x="1226264" y="3212976"/>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indent="14288">
                <a:spcAft>
                  <a:spcPts val="800"/>
                </a:spcAft>
              </a:pPr>
              <a:r>
                <a:rPr lang="vi-VN" altLang="ko-KR" sz="1300" dirty="0">
                  <a:solidFill>
                    <a:schemeClr val="tx1">
                      <a:lumMod val="85000"/>
                      <a:lumOff val="15000"/>
                    </a:schemeClr>
                  </a:solidFill>
                  <a:latin typeface="SamsungOne 400" panose="020B0503030303020204" pitchFamily="34" charset="0"/>
                  <a:ea typeface="SamsungOne 400" panose="020B0503030303020204" pitchFamily="34" charset="0"/>
                </a:rPr>
                <a:t>Trọng số của mạng nơ-ron</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15" name="직사각형 14">
            <a:extLst>
              <a:ext uri="{FF2B5EF4-FFF2-40B4-BE49-F238E27FC236}">
                <a16:creationId xmlns:a16="http://schemas.microsoft.com/office/drawing/2014/main" id="{535B6801-1A92-4095-8D20-3E2371A6934F}"/>
              </a:ext>
            </a:extLst>
          </p:cNvPr>
          <p:cNvSpPr/>
          <p:nvPr/>
        </p:nvSpPr>
        <p:spPr>
          <a:xfrm>
            <a:off x="558800" y="371703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Siêu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tham</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số</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6" name="직사각형 15">
            <a:extLst>
              <a:ext uri="{FF2B5EF4-FFF2-40B4-BE49-F238E27FC236}">
                <a16:creationId xmlns:a16="http://schemas.microsoft.com/office/drawing/2014/main" id="{61E90A5E-AE24-4FC6-9438-A45533F308E0}"/>
              </a:ext>
            </a:extLst>
          </p:cNvPr>
          <p:cNvSpPr/>
          <p:nvPr/>
        </p:nvSpPr>
        <p:spPr>
          <a:xfrm>
            <a:off x="672080" y="4005064"/>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b="1" dirty="0">
                <a:solidFill>
                  <a:srgbClr val="1429A0"/>
                </a:solidFill>
                <a:latin typeface="SamsungOne 400" panose="020B0503030303020204" pitchFamily="34" charset="0"/>
                <a:ea typeface="SamsungOne 400" panose="020B0503030303020204" pitchFamily="34" charset="0"/>
              </a:rPr>
              <a:t>Có thể được thiết lập</a:t>
            </a:r>
            <a:r>
              <a:rPr lang="en-US" altLang="ko-KR" sz="1300" b="1" dirty="0">
                <a:solidFill>
                  <a:srgbClr val="1429A0"/>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thủ công bởi người thiết kết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Có thể được điều chỉnh để tối ưu hóa hiệu suất Học máy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17" name="그룹 16">
            <a:extLst>
              <a:ext uri="{FF2B5EF4-FFF2-40B4-BE49-F238E27FC236}">
                <a16:creationId xmlns:a16="http://schemas.microsoft.com/office/drawing/2014/main" id="{FFF1DC15-762C-4186-A8EA-3CDFDF20E7C9}"/>
              </a:ext>
            </a:extLst>
          </p:cNvPr>
          <p:cNvGrpSpPr/>
          <p:nvPr/>
        </p:nvGrpSpPr>
        <p:grpSpPr>
          <a:xfrm>
            <a:off x="850766" y="4693843"/>
            <a:ext cx="6979589" cy="974170"/>
            <a:chOff x="850766" y="2893643"/>
            <a:chExt cx="6979589" cy="974170"/>
          </a:xfrm>
        </p:grpSpPr>
        <p:sp>
          <p:nvSpPr>
            <p:cNvPr id="18" name="사각형: 둥근 모서리 2">
              <a:extLst>
                <a:ext uri="{FF2B5EF4-FFF2-40B4-BE49-F238E27FC236}">
                  <a16:creationId xmlns:a16="http://schemas.microsoft.com/office/drawing/2014/main" id="{33636FE0-DB0C-4BDF-B99B-014C0A76D8FE}"/>
                </a:ext>
              </a:extLst>
            </p:cNvPr>
            <p:cNvSpPr/>
            <p:nvPr/>
          </p:nvSpPr>
          <p:spPr>
            <a:xfrm>
              <a:off x="850766" y="2954540"/>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id="{04F7AE97-1B1C-4697-BE57-3A867963777C}"/>
                    </a:ext>
                  </a:extLst>
                </p:cNvPr>
                <p:cNvSpPr/>
                <p:nvPr/>
              </p:nvSpPr>
              <p:spPr>
                <a:xfrm>
                  <a:off x="1226264" y="2893643"/>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indent="14288">
                    <a:spcAft>
                      <a:spcPts val="800"/>
                    </a:spcAft>
                  </a:pPr>
                  <a14:m>
                    <m:oMath xmlns:m="http://schemas.openxmlformats.org/officeDocument/2006/math">
                      <m:r>
                        <a:rPr lang="ko-KR" altLang="en-US" sz="1300" i="1" smtClean="0">
                          <a:solidFill>
                            <a:schemeClr val="tx1">
                              <a:lumMod val="85000"/>
                              <a:lumOff val="15000"/>
                            </a:schemeClr>
                          </a:solidFill>
                          <a:latin typeface="Cambria Math" panose="02040503050406030204" pitchFamily="18" charset="0"/>
                        </a:rPr>
                        <m:t>𝑘</m:t>
                      </m:r>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vi-VN" altLang="ko-KR" sz="1300" dirty="0">
                      <a:solidFill>
                        <a:schemeClr val="tx1">
                          <a:lumMod val="85000"/>
                          <a:lumOff val="15000"/>
                        </a:schemeClr>
                      </a:solidFill>
                      <a:latin typeface="SamsungOne 400" panose="020B0503030303020204" pitchFamily="34" charset="0"/>
                      <a:ea typeface="SamsungOne 400" panose="020B0503030303020204" pitchFamily="34" charset="0"/>
                    </a:rPr>
                    <a:t>trong</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Thuật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toán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KNN </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endParaRPr>
                </a:p>
              </p:txBody>
            </p:sp>
          </mc:Choice>
          <mc:Fallback xmlns="">
            <p:sp>
              <p:nvSpPr>
                <p:cNvPr id="19" name="직사각형 18">
                  <a:extLst>
                    <a:ext uri="{FF2B5EF4-FFF2-40B4-BE49-F238E27FC236}">
                      <a16:creationId xmlns:a16="http://schemas.microsoft.com/office/drawing/2014/main" id="{04F7AE97-1B1C-4697-BE57-3A867963777C}"/>
                    </a:ext>
                  </a:extLst>
                </p:cNvPr>
                <p:cNvSpPr>
                  <a:spLocks noRot="1" noChangeAspect="1" noMove="1" noResize="1" noEditPoints="1" noAdjustHandles="1" noChangeArrowheads="1" noChangeShapeType="1" noTextEdit="1"/>
                </p:cNvSpPr>
                <p:nvPr/>
              </p:nvSpPr>
              <p:spPr>
                <a:xfrm>
                  <a:off x="1226264" y="2893643"/>
                  <a:ext cx="6604091" cy="345461"/>
                </a:xfrm>
                <a:prstGeom prst="rect">
                  <a:avLst/>
                </a:prstGeom>
                <a:blipFill>
                  <a:blip r:embed="rId4"/>
                  <a:stretch>
                    <a:fillRect/>
                  </a:stretch>
                </a:blipFill>
                <a:ln>
                  <a:noFill/>
                </a:ln>
              </p:spPr>
              <p:txBody>
                <a:bodyPr/>
                <a:lstStyle/>
                <a:p>
                  <a:r>
                    <a:rPr lang="en-001">
                      <a:noFill/>
                    </a:rPr>
                    <a:t> </a:t>
                  </a:r>
                </a:p>
              </p:txBody>
            </p:sp>
          </mc:Fallback>
        </mc:AlternateContent>
        <p:sp>
          <p:nvSpPr>
            <p:cNvPr id="20" name="사각형: 둥근 모서리 2">
              <a:extLst>
                <a:ext uri="{FF2B5EF4-FFF2-40B4-BE49-F238E27FC236}">
                  <a16:creationId xmlns:a16="http://schemas.microsoft.com/office/drawing/2014/main" id="{1E44798E-AC76-4144-8100-89FA360BB15A}"/>
                </a:ext>
              </a:extLst>
            </p:cNvPr>
            <p:cNvSpPr/>
            <p:nvPr/>
          </p:nvSpPr>
          <p:spPr>
            <a:xfrm>
              <a:off x="850766" y="327489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21" name="직사각형 20">
              <a:extLst>
                <a:ext uri="{FF2B5EF4-FFF2-40B4-BE49-F238E27FC236}">
                  <a16:creationId xmlns:a16="http://schemas.microsoft.com/office/drawing/2014/main" id="{1C65626E-A462-4DC7-B89E-E6FDAE53438B}"/>
                </a:ext>
              </a:extLst>
            </p:cNvPr>
            <p:cNvSpPr/>
            <p:nvPr/>
          </p:nvSpPr>
          <p:spPr>
            <a:xfrm>
              <a:off x="1226264" y="321400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indent="14288">
                <a:spcAft>
                  <a:spcPts val="800"/>
                </a:spcAft>
              </a:pPr>
              <a:r>
                <a:rPr lang="vi-VN" altLang="ko-KR" sz="1300" dirty="0">
                  <a:solidFill>
                    <a:schemeClr val="tx1">
                      <a:lumMod val="85000"/>
                      <a:lumOff val="15000"/>
                    </a:schemeClr>
                  </a:solidFill>
                  <a:latin typeface="SamsungOne 400" panose="020B0503030303020204" pitchFamily="34" charset="0"/>
                  <a:ea typeface="SamsungOne 400" panose="020B0503030303020204" pitchFamily="34" charset="0"/>
                </a:rPr>
                <a:t>Tốc độ việc học trong mạng nơ-ron</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22" name="사각형: 둥근 모서리 2">
              <a:extLst>
                <a:ext uri="{FF2B5EF4-FFF2-40B4-BE49-F238E27FC236}">
                  <a16:creationId xmlns:a16="http://schemas.microsoft.com/office/drawing/2014/main" id="{6FBF7A1E-F1B8-483A-9B31-CF232307EAFF}"/>
                </a:ext>
              </a:extLst>
            </p:cNvPr>
            <p:cNvSpPr/>
            <p:nvPr/>
          </p:nvSpPr>
          <p:spPr>
            <a:xfrm>
              <a:off x="850766" y="3583249"/>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27" name="직사각형 26">
              <a:extLst>
                <a:ext uri="{FF2B5EF4-FFF2-40B4-BE49-F238E27FC236}">
                  <a16:creationId xmlns:a16="http://schemas.microsoft.com/office/drawing/2014/main" id="{7197613B-BA5F-4BBA-82B6-D941EF69A24C}"/>
                </a:ext>
              </a:extLst>
            </p:cNvPr>
            <p:cNvSpPr/>
            <p:nvPr/>
          </p:nvSpPr>
          <p:spPr>
            <a:xfrm>
              <a:off x="1226264" y="3522352"/>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indent="14288">
                <a:spcAft>
                  <a:spcPts val="800"/>
                </a:spcAft>
              </a:pP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Độ</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sâu</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tối</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đa</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trong</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thuật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toán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vi-VN" altLang="ko-KR" sz="1300" dirty="0">
                  <a:solidFill>
                    <a:schemeClr val="tx1">
                      <a:lumMod val="85000"/>
                      <a:lumOff val="15000"/>
                    </a:schemeClr>
                  </a:solidFill>
                  <a:latin typeface="SamsungOne 400" panose="020B0503030303020204" pitchFamily="34" charset="0"/>
                  <a:ea typeface="SamsungOne 400" panose="020B0503030303020204" pitchFamily="34" charset="0"/>
                </a:rPr>
                <a:t>Cây</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36541879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Tiền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EDA</a:t>
            </a:r>
          </a:p>
        </p:txBody>
      </p:sp>
      <p:sp>
        <p:nvSpPr>
          <p:cNvPr id="11" name="모서리가 둥근 직사각형 4">
            <a:extLst>
              <a:ext uri="{FF2B5EF4-FFF2-40B4-BE49-F238E27FC236}">
                <a16:creationId xmlns:a16="http://schemas.microsoft.com/office/drawing/2014/main" id="{6BB4A2D8-6AD6-44A7-861F-785BA16AAF79}"/>
              </a:ext>
            </a:extLst>
          </p:cNvPr>
          <p:cNvSpPr/>
          <p:nvPr/>
        </p:nvSpPr>
        <p:spPr>
          <a:xfrm>
            <a:off x="666749" y="1773241"/>
            <a:ext cx="8677276" cy="25918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a16="http://schemas.microsoft.com/office/drawing/2014/main" id="{A5AD0E94-1E90-4FD9-AC4A-945D16C6048A}"/>
              </a:ext>
            </a:extLst>
          </p:cNvPr>
          <p:cNvPicPr>
            <a:picLocks noChangeAspect="1"/>
          </p:cNvPicPr>
          <p:nvPr/>
        </p:nvPicPr>
        <p:blipFill rotWithShape="1">
          <a:blip r:embed="rId4"/>
          <a:srcRect l="1040" r="20904"/>
          <a:stretch/>
        </p:blipFill>
        <p:spPr>
          <a:xfrm>
            <a:off x="847725" y="1869207"/>
            <a:ext cx="8496300" cy="2396318"/>
          </a:xfrm>
          <a:prstGeom prst="rect">
            <a:avLst/>
          </a:prstGeom>
          <a:ln>
            <a:noFill/>
          </a:ln>
        </p:spPr>
      </p:pic>
    </p:spTree>
    <p:extLst>
      <p:ext uri="{BB962C8B-B14F-4D97-AF65-F5344CB8AC3E}">
        <p14:creationId xmlns:p14="http://schemas.microsoft.com/office/powerpoint/2010/main" val="1074823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Tiền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EDA</a:t>
            </a:r>
          </a:p>
        </p:txBody>
      </p:sp>
      <p:sp>
        <p:nvSpPr>
          <p:cNvPr id="11" name="모서리가 둥근 직사각형 4">
            <a:extLst>
              <a:ext uri="{FF2B5EF4-FFF2-40B4-BE49-F238E27FC236}">
                <a16:creationId xmlns:a16="http://schemas.microsoft.com/office/drawing/2014/main" id="{6BB4A2D8-6AD6-44A7-861F-785BA16AAF79}"/>
              </a:ext>
            </a:extLst>
          </p:cNvPr>
          <p:cNvSpPr/>
          <p:nvPr/>
        </p:nvSpPr>
        <p:spPr>
          <a:xfrm>
            <a:off x="666749" y="1773241"/>
            <a:ext cx="8677276" cy="320393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8" name="그림 7">
            <a:extLst>
              <a:ext uri="{FF2B5EF4-FFF2-40B4-BE49-F238E27FC236}">
                <a16:creationId xmlns:a16="http://schemas.microsoft.com/office/drawing/2014/main" id="{B1E39447-E78C-4455-A291-4F12CCAF7FE8}"/>
              </a:ext>
            </a:extLst>
          </p:cNvPr>
          <p:cNvPicPr>
            <a:picLocks noChangeAspect="1"/>
          </p:cNvPicPr>
          <p:nvPr/>
        </p:nvPicPr>
        <p:blipFill rotWithShape="1">
          <a:blip r:embed="rId4"/>
          <a:srcRect l="952" r="17841" b="42561"/>
          <a:stretch/>
        </p:blipFill>
        <p:spPr>
          <a:xfrm>
            <a:off x="847724" y="1863875"/>
            <a:ext cx="8496301" cy="2861270"/>
          </a:xfrm>
          <a:prstGeom prst="rect">
            <a:avLst/>
          </a:prstGeom>
          <a:ln>
            <a:noFill/>
          </a:ln>
        </p:spPr>
      </p:pic>
      <p:pic>
        <p:nvPicPr>
          <p:cNvPr id="9" name="그림 8">
            <a:extLst>
              <a:ext uri="{FF2B5EF4-FFF2-40B4-BE49-F238E27FC236}">
                <a16:creationId xmlns:a16="http://schemas.microsoft.com/office/drawing/2014/main" id="{0B00ED4C-C153-493A-AD4B-1B0B5BDEE4C9}"/>
              </a:ext>
            </a:extLst>
          </p:cNvPr>
          <p:cNvPicPr>
            <a:picLocks noChangeAspect="1"/>
          </p:cNvPicPr>
          <p:nvPr/>
        </p:nvPicPr>
        <p:blipFill rotWithShape="1">
          <a:blip r:embed="rId4"/>
          <a:srcRect l="6114" t="57439" r="79433"/>
          <a:stretch/>
        </p:blipFill>
        <p:spPr>
          <a:xfrm>
            <a:off x="3007196" y="2717925"/>
            <a:ext cx="1512169" cy="2120149"/>
          </a:xfrm>
          <a:prstGeom prst="rect">
            <a:avLst/>
          </a:prstGeom>
          <a:ln>
            <a:noFill/>
          </a:ln>
        </p:spPr>
      </p:pic>
    </p:spTree>
    <p:extLst>
      <p:ext uri="{BB962C8B-B14F-4D97-AF65-F5344CB8AC3E}">
        <p14:creationId xmlns:p14="http://schemas.microsoft.com/office/powerpoint/2010/main" val="9993471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Tiền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EDA</a:t>
            </a:r>
          </a:p>
        </p:txBody>
      </p:sp>
      <p:sp>
        <p:nvSpPr>
          <p:cNvPr id="11" name="모서리가 둥근 직사각형 4">
            <a:extLst>
              <a:ext uri="{FF2B5EF4-FFF2-40B4-BE49-F238E27FC236}">
                <a16:creationId xmlns:a16="http://schemas.microsoft.com/office/drawing/2014/main" id="{6BB4A2D8-6AD6-44A7-861F-785BA16AAF79}"/>
              </a:ext>
            </a:extLst>
          </p:cNvPr>
          <p:cNvSpPr/>
          <p:nvPr/>
        </p:nvSpPr>
        <p:spPr>
          <a:xfrm>
            <a:off x="666749" y="1773241"/>
            <a:ext cx="8677276" cy="20157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그림 11">
            <a:extLst>
              <a:ext uri="{FF2B5EF4-FFF2-40B4-BE49-F238E27FC236}">
                <a16:creationId xmlns:a16="http://schemas.microsoft.com/office/drawing/2014/main" id="{6D0B8A71-D2FE-4E6F-A890-ABE0A2ED78E9}"/>
              </a:ext>
            </a:extLst>
          </p:cNvPr>
          <p:cNvPicPr>
            <a:picLocks noChangeAspect="1"/>
          </p:cNvPicPr>
          <p:nvPr/>
        </p:nvPicPr>
        <p:blipFill rotWithShape="1">
          <a:blip r:embed="rId4"/>
          <a:srcRect l="1033" r="21510"/>
          <a:stretch/>
        </p:blipFill>
        <p:spPr>
          <a:xfrm>
            <a:off x="847724" y="1844824"/>
            <a:ext cx="8496301" cy="1833621"/>
          </a:xfrm>
          <a:prstGeom prst="rect">
            <a:avLst/>
          </a:prstGeom>
          <a:ln>
            <a:noFill/>
          </a:ln>
        </p:spPr>
      </p:pic>
      <p:grpSp>
        <p:nvGrpSpPr>
          <p:cNvPr id="13" name="그룹 12">
            <a:extLst>
              <a:ext uri="{FF2B5EF4-FFF2-40B4-BE49-F238E27FC236}">
                <a16:creationId xmlns:a16="http://schemas.microsoft.com/office/drawing/2014/main" id="{AE26E600-602A-4D72-BF68-EE169FE46B18}"/>
              </a:ext>
            </a:extLst>
          </p:cNvPr>
          <p:cNvGrpSpPr/>
          <p:nvPr/>
        </p:nvGrpSpPr>
        <p:grpSpPr>
          <a:xfrm>
            <a:off x="666750" y="3861048"/>
            <a:ext cx="8677275" cy="755579"/>
            <a:chOff x="559817" y="3081410"/>
            <a:chExt cx="8677275" cy="755579"/>
          </a:xfrm>
        </p:grpSpPr>
        <p:sp>
          <p:nvSpPr>
            <p:cNvPr id="14" name="모서리가 둥근 직사각형 4">
              <a:extLst>
                <a:ext uri="{FF2B5EF4-FFF2-40B4-BE49-F238E27FC236}">
                  <a16:creationId xmlns:a16="http://schemas.microsoft.com/office/drawing/2014/main" id="{1F66B18E-46CE-4952-940F-C63DA6843C8E}"/>
                </a:ext>
              </a:extLst>
            </p:cNvPr>
            <p:cNvSpPr/>
            <p:nvPr/>
          </p:nvSpPr>
          <p:spPr>
            <a:xfrm>
              <a:off x="559817" y="3081410"/>
              <a:ext cx="8677275" cy="7555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Picture 2" descr="Byte - Free electronics icons">
              <a:extLst>
                <a:ext uri="{FF2B5EF4-FFF2-40B4-BE49-F238E27FC236}">
                  <a16:creationId xmlns:a16="http://schemas.microsoft.com/office/drawing/2014/main" id="{4B1F0577-0B45-4992-85FA-D8BD38B948D0}"/>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371F706-9628-4BFB-8FE5-409CC7433CE7}"/>
                </a:ext>
              </a:extLst>
            </p:cNvPr>
            <p:cNvSpPr txBox="1"/>
            <p:nvPr/>
          </p:nvSpPr>
          <p:spPr>
            <a:xfrm>
              <a:off x="907642" y="3168076"/>
              <a:ext cx="1200533"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1</a:t>
              </a:r>
            </a:p>
          </p:txBody>
        </p:sp>
        <p:sp>
          <p:nvSpPr>
            <p:cNvPr id="17" name="TextBox 16">
              <a:extLst>
                <a:ext uri="{FF2B5EF4-FFF2-40B4-BE49-F238E27FC236}">
                  <a16:creationId xmlns:a16="http://schemas.microsoft.com/office/drawing/2014/main" id="{119BB681-9C1D-48AE-A8A6-35621B9AA641}"/>
                </a:ext>
              </a:extLst>
            </p:cNvPr>
            <p:cNvSpPr txBox="1"/>
            <p:nvPr/>
          </p:nvSpPr>
          <p:spPr>
            <a:xfrm>
              <a:off x="1036273" y="3467475"/>
              <a:ext cx="8167303" cy="21544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400" dirty="0">
                  <a:solidFill>
                    <a:prstClr val="black">
                      <a:lumMod val="85000"/>
                      <a:lumOff val="15000"/>
                    </a:prstClr>
                  </a:solidFill>
                  <a:latin typeface="SamsungOne 400" panose="020B0503030303020204" pitchFamily="34" charset="0"/>
                </a:rPr>
                <a:t>Hợp nhất đặc điểm và đối tượng</a:t>
              </a:r>
              <a:r>
                <a:rPr lang="en-US" altLang="ko-KR" sz="1400" dirty="0">
                  <a:solidFill>
                    <a:prstClr val="black">
                      <a:lumMod val="85000"/>
                      <a:lumOff val="15000"/>
                    </a:prstClr>
                  </a:solidFill>
                  <a:latin typeface="SamsungOne 400" panose="020B0503030303020204" pitchFamily="34" charset="0"/>
                </a:rPr>
                <a:t>.</a:t>
              </a:r>
              <a:endParaRPr lang="ko-KR" altLang="en-US" sz="1400" dirty="0">
                <a:solidFill>
                  <a:prstClr val="black">
                    <a:lumMod val="85000"/>
                    <a:lumOff val="15000"/>
                  </a:prstClr>
                </a:solidFill>
                <a:latin typeface="SamsungOne 400" panose="020B0503030303020204" pitchFamily="34" charset="0"/>
                <a:ea typeface="+mn-ea"/>
                <a:cs typeface="+mn-cs"/>
              </a:endParaRPr>
            </a:p>
          </p:txBody>
        </p:sp>
      </p:grpSp>
    </p:spTree>
    <p:extLst>
      <p:ext uri="{BB962C8B-B14F-4D97-AF65-F5344CB8AC3E}">
        <p14:creationId xmlns:p14="http://schemas.microsoft.com/office/powerpoint/2010/main" val="16912302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Tiền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EDA</a:t>
            </a:r>
          </a:p>
        </p:txBody>
      </p:sp>
      <p:sp>
        <p:nvSpPr>
          <p:cNvPr id="11" name="모서리가 둥근 직사각형 4">
            <a:extLst>
              <a:ext uri="{FF2B5EF4-FFF2-40B4-BE49-F238E27FC236}">
                <a16:creationId xmlns:a16="http://schemas.microsoft.com/office/drawing/2014/main" id="{6BB4A2D8-6AD6-44A7-861F-785BA16AAF79}"/>
              </a:ext>
            </a:extLst>
          </p:cNvPr>
          <p:cNvSpPr/>
          <p:nvPr/>
        </p:nvSpPr>
        <p:spPr>
          <a:xfrm>
            <a:off x="666749" y="1773241"/>
            <a:ext cx="8677276" cy="20157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그림 11">
            <a:extLst>
              <a:ext uri="{FF2B5EF4-FFF2-40B4-BE49-F238E27FC236}">
                <a16:creationId xmlns:a16="http://schemas.microsoft.com/office/drawing/2014/main" id="{6D0B8A71-D2FE-4E6F-A890-ABE0A2ED78E9}"/>
              </a:ext>
            </a:extLst>
          </p:cNvPr>
          <p:cNvPicPr>
            <a:picLocks noChangeAspect="1"/>
          </p:cNvPicPr>
          <p:nvPr/>
        </p:nvPicPr>
        <p:blipFill rotWithShape="1">
          <a:blip r:embed="rId4"/>
          <a:srcRect l="1033" r="21510"/>
          <a:stretch/>
        </p:blipFill>
        <p:spPr>
          <a:xfrm>
            <a:off x="847724" y="1844824"/>
            <a:ext cx="8496301" cy="1833621"/>
          </a:xfrm>
          <a:prstGeom prst="rect">
            <a:avLst/>
          </a:prstGeom>
          <a:ln>
            <a:noFill/>
          </a:ln>
        </p:spPr>
      </p:pic>
      <p:grpSp>
        <p:nvGrpSpPr>
          <p:cNvPr id="13" name="그룹 12">
            <a:extLst>
              <a:ext uri="{FF2B5EF4-FFF2-40B4-BE49-F238E27FC236}">
                <a16:creationId xmlns:a16="http://schemas.microsoft.com/office/drawing/2014/main" id="{AE26E600-602A-4D72-BF68-EE169FE46B18}"/>
              </a:ext>
            </a:extLst>
          </p:cNvPr>
          <p:cNvGrpSpPr/>
          <p:nvPr/>
        </p:nvGrpSpPr>
        <p:grpSpPr>
          <a:xfrm>
            <a:off x="666750" y="3861048"/>
            <a:ext cx="8677275" cy="755579"/>
            <a:chOff x="559817" y="3081410"/>
            <a:chExt cx="8677275" cy="755579"/>
          </a:xfrm>
        </p:grpSpPr>
        <p:sp>
          <p:nvSpPr>
            <p:cNvPr id="14" name="모서리가 둥근 직사각형 4">
              <a:extLst>
                <a:ext uri="{FF2B5EF4-FFF2-40B4-BE49-F238E27FC236}">
                  <a16:creationId xmlns:a16="http://schemas.microsoft.com/office/drawing/2014/main" id="{1F66B18E-46CE-4952-940F-C63DA6843C8E}"/>
                </a:ext>
              </a:extLst>
            </p:cNvPr>
            <p:cNvSpPr/>
            <p:nvPr/>
          </p:nvSpPr>
          <p:spPr>
            <a:xfrm>
              <a:off x="559817" y="3081410"/>
              <a:ext cx="8677275" cy="7555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Picture 2" descr="Byte - Free electronics icons">
              <a:extLst>
                <a:ext uri="{FF2B5EF4-FFF2-40B4-BE49-F238E27FC236}">
                  <a16:creationId xmlns:a16="http://schemas.microsoft.com/office/drawing/2014/main" id="{4B1F0577-0B45-4992-85FA-D8BD38B948D0}"/>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371F706-9628-4BFB-8FE5-409CC7433CE7}"/>
                </a:ext>
              </a:extLst>
            </p:cNvPr>
            <p:cNvSpPr txBox="1"/>
            <p:nvPr/>
          </p:nvSpPr>
          <p:spPr>
            <a:xfrm>
              <a:off x="907642" y="3168076"/>
              <a:ext cx="1200533"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3 ~ 5</a:t>
              </a:r>
            </a:p>
          </p:txBody>
        </p:sp>
        <p:sp>
          <p:nvSpPr>
            <p:cNvPr id="17" name="TextBox 16">
              <a:extLst>
                <a:ext uri="{FF2B5EF4-FFF2-40B4-BE49-F238E27FC236}">
                  <a16:creationId xmlns:a16="http://schemas.microsoft.com/office/drawing/2014/main" id="{119BB681-9C1D-48AE-A8A6-35621B9AA641}"/>
                </a:ext>
              </a:extLst>
            </p:cNvPr>
            <p:cNvSpPr txBox="1"/>
            <p:nvPr/>
          </p:nvSpPr>
          <p:spPr>
            <a:xfrm>
              <a:off x="1036273" y="3467475"/>
              <a:ext cx="8167303" cy="21544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400" dirty="0" err="1">
                  <a:solidFill>
                    <a:prstClr val="black">
                      <a:lumMod val="85000"/>
                      <a:lumOff val="15000"/>
                    </a:prstClr>
                  </a:solidFill>
                  <a:latin typeface="SamsungOne 400" panose="020B0503030303020204" pitchFamily="34" charset="0"/>
                </a:rPr>
                <a:t>Thay</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đổi</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tên</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cột</a:t>
              </a:r>
              <a:r>
                <a:rPr lang="en-US" altLang="ko-KR" sz="1400" dirty="0">
                  <a:solidFill>
                    <a:prstClr val="black">
                      <a:lumMod val="85000"/>
                      <a:lumOff val="15000"/>
                    </a:prstClr>
                  </a:solidFill>
                  <a:latin typeface="SamsungOne 400" panose="020B0503030303020204" pitchFamily="34" charset="0"/>
                </a:rPr>
                <a:t>.</a:t>
              </a:r>
              <a:endParaRPr lang="ko-KR" altLang="en-US" sz="1400" dirty="0">
                <a:solidFill>
                  <a:prstClr val="black">
                    <a:lumMod val="85000"/>
                    <a:lumOff val="15000"/>
                  </a:prstClr>
                </a:solidFill>
                <a:latin typeface="SamsungOne 400" panose="020B0503030303020204" pitchFamily="34" charset="0"/>
                <a:ea typeface="+mn-ea"/>
                <a:cs typeface="+mn-cs"/>
              </a:endParaRPr>
            </a:p>
          </p:txBody>
        </p:sp>
      </p:grpSp>
    </p:spTree>
    <p:extLst>
      <p:ext uri="{BB962C8B-B14F-4D97-AF65-F5344CB8AC3E}">
        <p14:creationId xmlns:p14="http://schemas.microsoft.com/office/powerpoint/2010/main" val="24617839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Tiền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EDA</a:t>
            </a:r>
          </a:p>
        </p:txBody>
      </p:sp>
      <p:sp>
        <p:nvSpPr>
          <p:cNvPr id="11" name="모서리가 둥근 직사각형 4">
            <a:extLst>
              <a:ext uri="{FF2B5EF4-FFF2-40B4-BE49-F238E27FC236}">
                <a16:creationId xmlns:a16="http://schemas.microsoft.com/office/drawing/2014/main" id="{6BB4A2D8-6AD6-44A7-861F-785BA16AAF79}"/>
              </a:ext>
            </a:extLst>
          </p:cNvPr>
          <p:cNvSpPr/>
          <p:nvPr/>
        </p:nvSpPr>
        <p:spPr>
          <a:xfrm>
            <a:off x="666749" y="1773241"/>
            <a:ext cx="8677276" cy="316792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3" name="그룹 12">
            <a:extLst>
              <a:ext uri="{FF2B5EF4-FFF2-40B4-BE49-F238E27FC236}">
                <a16:creationId xmlns:a16="http://schemas.microsoft.com/office/drawing/2014/main" id="{AE26E600-602A-4D72-BF68-EE169FE46B18}"/>
              </a:ext>
            </a:extLst>
          </p:cNvPr>
          <p:cNvGrpSpPr/>
          <p:nvPr/>
        </p:nvGrpSpPr>
        <p:grpSpPr>
          <a:xfrm>
            <a:off x="666750" y="5013176"/>
            <a:ext cx="8677275" cy="755579"/>
            <a:chOff x="559817" y="3081410"/>
            <a:chExt cx="8677275" cy="755579"/>
          </a:xfrm>
        </p:grpSpPr>
        <p:sp>
          <p:nvSpPr>
            <p:cNvPr id="14" name="모서리가 둥근 직사각형 4">
              <a:extLst>
                <a:ext uri="{FF2B5EF4-FFF2-40B4-BE49-F238E27FC236}">
                  <a16:creationId xmlns:a16="http://schemas.microsoft.com/office/drawing/2014/main" id="{1F66B18E-46CE-4952-940F-C63DA6843C8E}"/>
                </a:ext>
              </a:extLst>
            </p:cNvPr>
            <p:cNvSpPr/>
            <p:nvPr/>
          </p:nvSpPr>
          <p:spPr>
            <a:xfrm>
              <a:off x="559817" y="3081410"/>
              <a:ext cx="8677275" cy="7555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Picture 2" descr="Byte - Free electronics icons">
              <a:extLst>
                <a:ext uri="{FF2B5EF4-FFF2-40B4-BE49-F238E27FC236}">
                  <a16:creationId xmlns:a16="http://schemas.microsoft.com/office/drawing/2014/main" id="{4B1F0577-0B45-4992-85FA-D8BD38B948D0}"/>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371F706-9628-4BFB-8FE5-409CC7433CE7}"/>
                </a:ext>
              </a:extLst>
            </p:cNvPr>
            <p:cNvSpPr txBox="1"/>
            <p:nvPr/>
          </p:nvSpPr>
          <p:spPr>
            <a:xfrm>
              <a:off x="907642" y="3168076"/>
              <a:ext cx="1200533"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10</a:t>
              </a:r>
            </a:p>
          </p:txBody>
        </p:sp>
        <p:sp>
          <p:nvSpPr>
            <p:cNvPr id="17" name="TextBox 16">
              <a:extLst>
                <a:ext uri="{FF2B5EF4-FFF2-40B4-BE49-F238E27FC236}">
                  <a16:creationId xmlns:a16="http://schemas.microsoft.com/office/drawing/2014/main" id="{119BB681-9C1D-48AE-A8A6-35621B9AA641}"/>
                </a:ext>
              </a:extLst>
            </p:cNvPr>
            <p:cNvSpPr txBox="1"/>
            <p:nvPr/>
          </p:nvSpPr>
          <p:spPr>
            <a:xfrm>
              <a:off x="1036273" y="3467475"/>
              <a:ext cx="8167303" cy="21544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400" dirty="0" err="1">
                  <a:solidFill>
                    <a:prstClr val="black">
                      <a:lumMod val="85000"/>
                      <a:lumOff val="15000"/>
                    </a:prstClr>
                  </a:solidFill>
                  <a:latin typeface="SamsungOne 400" panose="020B0503030303020204" pitchFamily="34" charset="0"/>
                </a:rPr>
                <a:t>Thay</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đổi</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giá</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trị</a:t>
              </a:r>
              <a:r>
                <a:rPr lang="en-US" altLang="ko-KR" sz="1400" dirty="0">
                  <a:solidFill>
                    <a:prstClr val="black">
                      <a:lumMod val="85000"/>
                      <a:lumOff val="15000"/>
                    </a:prstClr>
                  </a:solidFill>
                  <a:latin typeface="SamsungOne 400" panose="020B0503030303020204" pitchFamily="34" charset="0"/>
                </a:rPr>
                <a:t> </a:t>
              </a:r>
              <a:r>
                <a:rPr lang="vi-VN" altLang="ko-KR" sz="1400" dirty="0">
                  <a:solidFill>
                    <a:prstClr val="black">
                      <a:lumMod val="85000"/>
                      <a:lumOff val="15000"/>
                    </a:prstClr>
                  </a:solidFill>
                  <a:latin typeface="SamsungOne 400" panose="020B0503030303020204" pitchFamily="34" charset="0"/>
                </a:rPr>
                <a:t>của từng đối tượng</a:t>
              </a:r>
              <a:r>
                <a:rPr lang="en-US" altLang="ko-KR" sz="1400" dirty="0">
                  <a:solidFill>
                    <a:prstClr val="black">
                      <a:lumMod val="85000"/>
                      <a:lumOff val="15000"/>
                    </a:prstClr>
                  </a:solidFill>
                  <a:latin typeface="SamsungOne 400" panose="020B0503030303020204" pitchFamily="34" charset="0"/>
                </a:rPr>
                <a:t>.</a:t>
              </a:r>
              <a:endParaRPr lang="ko-KR" altLang="en-US" sz="1400" dirty="0">
                <a:solidFill>
                  <a:prstClr val="black">
                    <a:lumMod val="85000"/>
                    <a:lumOff val="15000"/>
                  </a:prstClr>
                </a:solidFill>
                <a:latin typeface="SamsungOne 400" panose="020B0503030303020204" pitchFamily="34" charset="0"/>
                <a:ea typeface="+mn-ea"/>
                <a:cs typeface="+mn-cs"/>
              </a:endParaRPr>
            </a:p>
          </p:txBody>
        </p:sp>
      </p:grpSp>
      <p:pic>
        <p:nvPicPr>
          <p:cNvPr id="18" name="그림 17">
            <a:extLst>
              <a:ext uri="{FF2B5EF4-FFF2-40B4-BE49-F238E27FC236}">
                <a16:creationId xmlns:a16="http://schemas.microsoft.com/office/drawing/2014/main" id="{5A39A665-63C4-4027-8930-6AFC34709E9A}"/>
              </a:ext>
            </a:extLst>
          </p:cNvPr>
          <p:cNvPicPr>
            <a:picLocks noChangeAspect="1"/>
          </p:cNvPicPr>
          <p:nvPr/>
        </p:nvPicPr>
        <p:blipFill rotWithShape="1">
          <a:blip r:embed="rId5"/>
          <a:srcRect l="236" r="21607"/>
          <a:stretch/>
        </p:blipFill>
        <p:spPr>
          <a:xfrm>
            <a:off x="847724" y="1844824"/>
            <a:ext cx="8496301" cy="2961096"/>
          </a:xfrm>
          <a:prstGeom prst="rect">
            <a:avLst/>
          </a:prstGeom>
          <a:ln>
            <a:noFill/>
          </a:ln>
        </p:spPr>
      </p:pic>
    </p:spTree>
    <p:extLst>
      <p:ext uri="{BB962C8B-B14F-4D97-AF65-F5344CB8AC3E}">
        <p14:creationId xmlns:p14="http://schemas.microsoft.com/office/powerpoint/2010/main" val="35816433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Tiền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EDA</a:t>
            </a:r>
          </a:p>
        </p:txBody>
      </p:sp>
      <p:sp>
        <p:nvSpPr>
          <p:cNvPr id="11" name="모서리가 둥근 직사각형 4">
            <a:extLst>
              <a:ext uri="{FF2B5EF4-FFF2-40B4-BE49-F238E27FC236}">
                <a16:creationId xmlns:a16="http://schemas.microsoft.com/office/drawing/2014/main" id="{6BB4A2D8-6AD6-44A7-861F-785BA16AAF79}"/>
              </a:ext>
            </a:extLst>
          </p:cNvPr>
          <p:cNvSpPr/>
          <p:nvPr/>
        </p:nvSpPr>
        <p:spPr>
          <a:xfrm>
            <a:off x="666749" y="1773241"/>
            <a:ext cx="8677276" cy="151174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3" name="그룹 12">
            <a:extLst>
              <a:ext uri="{FF2B5EF4-FFF2-40B4-BE49-F238E27FC236}">
                <a16:creationId xmlns:a16="http://schemas.microsoft.com/office/drawing/2014/main" id="{AE26E600-602A-4D72-BF68-EE169FE46B18}"/>
              </a:ext>
            </a:extLst>
          </p:cNvPr>
          <p:cNvGrpSpPr/>
          <p:nvPr/>
        </p:nvGrpSpPr>
        <p:grpSpPr>
          <a:xfrm>
            <a:off x="666750" y="3356992"/>
            <a:ext cx="8677275" cy="755579"/>
            <a:chOff x="559817" y="3081410"/>
            <a:chExt cx="8677275" cy="755579"/>
          </a:xfrm>
        </p:grpSpPr>
        <p:sp>
          <p:nvSpPr>
            <p:cNvPr id="14" name="모서리가 둥근 직사각형 4">
              <a:extLst>
                <a:ext uri="{FF2B5EF4-FFF2-40B4-BE49-F238E27FC236}">
                  <a16:creationId xmlns:a16="http://schemas.microsoft.com/office/drawing/2014/main" id="{1F66B18E-46CE-4952-940F-C63DA6843C8E}"/>
                </a:ext>
              </a:extLst>
            </p:cNvPr>
            <p:cNvSpPr/>
            <p:nvPr/>
          </p:nvSpPr>
          <p:spPr>
            <a:xfrm>
              <a:off x="559817" y="3081410"/>
              <a:ext cx="8677275" cy="7555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Picture 2" descr="Byte - Free electronics icons">
              <a:extLst>
                <a:ext uri="{FF2B5EF4-FFF2-40B4-BE49-F238E27FC236}">
                  <a16:creationId xmlns:a16="http://schemas.microsoft.com/office/drawing/2014/main" id="{4B1F0577-0B45-4992-85FA-D8BD38B948D0}"/>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371F706-9628-4BFB-8FE5-409CC7433CE7}"/>
                </a:ext>
              </a:extLst>
            </p:cNvPr>
            <p:cNvSpPr txBox="1"/>
            <p:nvPr/>
          </p:nvSpPr>
          <p:spPr>
            <a:xfrm>
              <a:off x="907642" y="3168076"/>
              <a:ext cx="1200533"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11</a:t>
              </a:r>
            </a:p>
          </p:txBody>
        </p:sp>
        <p:sp>
          <p:nvSpPr>
            <p:cNvPr id="17" name="TextBox 16">
              <a:extLst>
                <a:ext uri="{FF2B5EF4-FFF2-40B4-BE49-F238E27FC236}">
                  <a16:creationId xmlns:a16="http://schemas.microsoft.com/office/drawing/2014/main" id="{119BB681-9C1D-48AE-A8A6-35621B9AA641}"/>
                </a:ext>
              </a:extLst>
            </p:cNvPr>
            <p:cNvSpPr txBox="1"/>
            <p:nvPr/>
          </p:nvSpPr>
          <p:spPr>
            <a:xfrm>
              <a:off x="1036273" y="3467475"/>
              <a:ext cx="8167303" cy="21544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400" dirty="0" err="1">
                  <a:solidFill>
                    <a:prstClr val="black">
                      <a:lumMod val="85000"/>
                      <a:lumOff val="15000"/>
                    </a:prstClr>
                  </a:solidFill>
                  <a:latin typeface="SamsungOne 400" panose="020B0503030303020204" pitchFamily="34" charset="0"/>
                </a:rPr>
                <a:t>Kiểm</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tra</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giá</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trị</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bị</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thiếu</a:t>
              </a:r>
              <a:r>
                <a:rPr lang="en-US" altLang="ko-KR" sz="1400" dirty="0">
                  <a:solidFill>
                    <a:prstClr val="black">
                      <a:lumMod val="85000"/>
                      <a:lumOff val="15000"/>
                    </a:prstClr>
                  </a:solidFill>
                  <a:latin typeface="SamsungOne 400" panose="020B0503030303020204" pitchFamily="34" charset="0"/>
                </a:rPr>
                <a:t>.</a:t>
              </a:r>
              <a:endParaRPr lang="ko-KR" altLang="en-US" sz="1400" dirty="0">
                <a:solidFill>
                  <a:prstClr val="black">
                    <a:lumMod val="85000"/>
                    <a:lumOff val="15000"/>
                  </a:prstClr>
                </a:solidFill>
                <a:latin typeface="SamsungOne 400" panose="020B0503030303020204" pitchFamily="34" charset="0"/>
                <a:ea typeface="+mn-ea"/>
                <a:cs typeface="+mn-cs"/>
              </a:endParaRPr>
            </a:p>
          </p:txBody>
        </p:sp>
      </p:grpSp>
      <p:pic>
        <p:nvPicPr>
          <p:cNvPr id="19" name="그림 18">
            <a:extLst>
              <a:ext uri="{FF2B5EF4-FFF2-40B4-BE49-F238E27FC236}">
                <a16:creationId xmlns:a16="http://schemas.microsoft.com/office/drawing/2014/main" id="{4F50399E-995D-495A-95B1-BFFAC65DD61D}"/>
              </a:ext>
            </a:extLst>
          </p:cNvPr>
          <p:cNvPicPr>
            <a:picLocks noChangeAspect="1"/>
          </p:cNvPicPr>
          <p:nvPr/>
        </p:nvPicPr>
        <p:blipFill rotWithShape="1">
          <a:blip r:embed="rId5"/>
          <a:srcRect l="229" t="3009" r="21879"/>
          <a:stretch/>
        </p:blipFill>
        <p:spPr>
          <a:xfrm>
            <a:off x="847725" y="1855975"/>
            <a:ext cx="8496300" cy="1318518"/>
          </a:xfrm>
          <a:prstGeom prst="rect">
            <a:avLst/>
          </a:prstGeom>
          <a:ln>
            <a:noFill/>
          </a:ln>
        </p:spPr>
      </p:pic>
    </p:spTree>
    <p:extLst>
      <p:ext uri="{BB962C8B-B14F-4D97-AF65-F5344CB8AC3E}">
        <p14:creationId xmlns:p14="http://schemas.microsoft.com/office/powerpoint/2010/main" val="18304534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Tiền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EDA</a:t>
            </a:r>
          </a:p>
        </p:txBody>
      </p:sp>
      <p:sp>
        <p:nvSpPr>
          <p:cNvPr id="11" name="모서리가 둥근 직사각형 4">
            <a:extLst>
              <a:ext uri="{FF2B5EF4-FFF2-40B4-BE49-F238E27FC236}">
                <a16:creationId xmlns:a16="http://schemas.microsoft.com/office/drawing/2014/main" id="{6BB4A2D8-6AD6-44A7-861F-785BA16AAF79}"/>
              </a:ext>
            </a:extLst>
          </p:cNvPr>
          <p:cNvSpPr/>
          <p:nvPr/>
        </p:nvSpPr>
        <p:spPr>
          <a:xfrm>
            <a:off x="666749" y="2805646"/>
            <a:ext cx="8677276" cy="303562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Phân tích thống kê cơ bản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Thực hiện phân tích thống kê cơ bản để hiểu rõ hơn về dữ liệu bằng cách hiểu kích thước dữ liệu (số lượng dữ liệu), hình dạng của dữ liệu (hình ma trận), loại dữ liệu, phân phối dữ liệu và mối quan hệ giữa các đối tượng địa lý. Nó cũng sẽ nâng cao hiệu suất của Học máy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pic>
        <p:nvPicPr>
          <p:cNvPr id="20" name="그림 19">
            <a:extLst>
              <a:ext uri="{FF2B5EF4-FFF2-40B4-BE49-F238E27FC236}">
                <a16:creationId xmlns:a16="http://schemas.microsoft.com/office/drawing/2014/main" id="{213A98FF-07F5-4AD6-8EC1-09A9DAE25000}"/>
              </a:ext>
            </a:extLst>
          </p:cNvPr>
          <p:cNvPicPr>
            <a:picLocks noChangeAspect="1"/>
          </p:cNvPicPr>
          <p:nvPr/>
        </p:nvPicPr>
        <p:blipFill rotWithShape="1">
          <a:blip r:embed="rId4"/>
          <a:srcRect l="353" r="22168"/>
          <a:stretch/>
        </p:blipFill>
        <p:spPr>
          <a:xfrm>
            <a:off x="847725" y="2852936"/>
            <a:ext cx="8496300" cy="2839704"/>
          </a:xfrm>
          <a:prstGeom prst="rect">
            <a:avLst/>
          </a:prstGeom>
          <a:ln>
            <a:noFill/>
          </a:ln>
        </p:spPr>
      </p:pic>
    </p:spTree>
    <p:extLst>
      <p:ext uri="{BB962C8B-B14F-4D97-AF65-F5344CB8AC3E}">
        <p14:creationId xmlns:p14="http://schemas.microsoft.com/office/powerpoint/2010/main" val="19138175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Tiền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EDA</a:t>
            </a:r>
          </a:p>
        </p:txBody>
      </p:sp>
      <p:sp>
        <p:nvSpPr>
          <p:cNvPr id="11" name="모서리가 둥근 직사각형 4">
            <a:extLst>
              <a:ext uri="{FF2B5EF4-FFF2-40B4-BE49-F238E27FC236}">
                <a16:creationId xmlns:a16="http://schemas.microsoft.com/office/drawing/2014/main" id="{6BB4A2D8-6AD6-44A7-861F-785BA16AAF79}"/>
              </a:ext>
            </a:extLst>
          </p:cNvPr>
          <p:cNvSpPr/>
          <p:nvPr/>
        </p:nvSpPr>
        <p:spPr>
          <a:xfrm>
            <a:off x="666749" y="1773241"/>
            <a:ext cx="8677276" cy="32845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3" name="그룹 12">
            <a:extLst>
              <a:ext uri="{FF2B5EF4-FFF2-40B4-BE49-F238E27FC236}">
                <a16:creationId xmlns:a16="http://schemas.microsoft.com/office/drawing/2014/main" id="{AE26E600-602A-4D72-BF68-EE169FE46B18}"/>
              </a:ext>
            </a:extLst>
          </p:cNvPr>
          <p:cNvGrpSpPr/>
          <p:nvPr/>
        </p:nvGrpSpPr>
        <p:grpSpPr>
          <a:xfrm>
            <a:off x="666750" y="5142619"/>
            <a:ext cx="8677275" cy="1108161"/>
            <a:chOff x="559817" y="3081409"/>
            <a:chExt cx="8677275" cy="1108161"/>
          </a:xfrm>
        </p:grpSpPr>
        <p:sp>
          <p:nvSpPr>
            <p:cNvPr id="14" name="모서리가 둥근 직사각형 4">
              <a:extLst>
                <a:ext uri="{FF2B5EF4-FFF2-40B4-BE49-F238E27FC236}">
                  <a16:creationId xmlns:a16="http://schemas.microsoft.com/office/drawing/2014/main" id="{1F66B18E-46CE-4952-940F-C63DA6843C8E}"/>
                </a:ext>
              </a:extLst>
            </p:cNvPr>
            <p:cNvSpPr/>
            <p:nvPr/>
          </p:nvSpPr>
          <p:spPr>
            <a:xfrm>
              <a:off x="559817" y="3081409"/>
              <a:ext cx="8677275" cy="11081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Picture 2" descr="Byte - Free electronics icons">
              <a:extLst>
                <a:ext uri="{FF2B5EF4-FFF2-40B4-BE49-F238E27FC236}">
                  <a16:creationId xmlns:a16="http://schemas.microsoft.com/office/drawing/2014/main" id="{4B1F0577-0B45-4992-85FA-D8BD38B948D0}"/>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371F706-9628-4BFB-8FE5-409CC7433CE7}"/>
                </a:ext>
              </a:extLst>
            </p:cNvPr>
            <p:cNvSpPr txBox="1"/>
            <p:nvPr/>
          </p:nvSpPr>
          <p:spPr>
            <a:xfrm>
              <a:off x="907642" y="3168076"/>
              <a:ext cx="1200533"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13</a:t>
              </a:r>
            </a:p>
          </p:txBody>
        </p:sp>
        <p:sp>
          <p:nvSpPr>
            <p:cNvPr id="17" name="TextBox 16">
              <a:extLst>
                <a:ext uri="{FF2B5EF4-FFF2-40B4-BE49-F238E27FC236}">
                  <a16:creationId xmlns:a16="http://schemas.microsoft.com/office/drawing/2014/main" id="{119BB681-9C1D-48AE-A8A6-35621B9AA641}"/>
                </a:ext>
              </a:extLst>
            </p:cNvPr>
            <p:cNvSpPr txBox="1"/>
            <p:nvPr/>
          </p:nvSpPr>
          <p:spPr>
            <a:xfrm>
              <a:off x="1036274" y="3467475"/>
              <a:ext cx="8020674" cy="646331"/>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400" dirty="0">
                  <a:solidFill>
                    <a:prstClr val="black">
                      <a:lumMod val="85000"/>
                      <a:lumOff val="15000"/>
                    </a:prstClr>
                  </a:solidFill>
                  <a:latin typeface="SamsungOne 400" panose="020B0503030303020204" pitchFamily="34" charset="0"/>
                </a:rPr>
                <a:t>petal_length có độ lệch chuẩn lớn nhất. So với các tính năng khác, petal_width dường như có phạm vi giá trị hẹp hơn. Sẽ tốt hơn nếu thực hiện thường xuyên hóa sau khi kiểm tra hiệu suất mô hình do sự khác biệt về quy mô giữa các tính năng.</a:t>
              </a:r>
              <a:endParaRPr lang="en-US" altLang="ko-KR" sz="1400" dirty="0">
                <a:solidFill>
                  <a:prstClr val="black">
                    <a:lumMod val="85000"/>
                    <a:lumOff val="15000"/>
                  </a:prstClr>
                </a:solidFill>
                <a:latin typeface="SamsungOne 400" panose="020B0503030303020204" pitchFamily="34" charset="0"/>
                <a:ea typeface="+mn-ea"/>
                <a:cs typeface="+mn-cs"/>
              </a:endParaRPr>
            </a:p>
          </p:txBody>
        </p:sp>
      </p:grpSp>
      <p:pic>
        <p:nvPicPr>
          <p:cNvPr id="18" name="그림 17">
            <a:extLst>
              <a:ext uri="{FF2B5EF4-FFF2-40B4-BE49-F238E27FC236}">
                <a16:creationId xmlns:a16="http://schemas.microsoft.com/office/drawing/2014/main" id="{F63AF767-7D3A-419C-833A-AD78A6CDB562}"/>
              </a:ext>
            </a:extLst>
          </p:cNvPr>
          <p:cNvPicPr>
            <a:picLocks noChangeAspect="1"/>
          </p:cNvPicPr>
          <p:nvPr/>
        </p:nvPicPr>
        <p:blipFill rotWithShape="1">
          <a:blip r:embed="rId5"/>
          <a:srcRect l="133" t="1388" r="5463"/>
          <a:stretch/>
        </p:blipFill>
        <p:spPr>
          <a:xfrm>
            <a:off x="847725" y="1856399"/>
            <a:ext cx="8496175" cy="3106265"/>
          </a:xfrm>
          <a:prstGeom prst="rect">
            <a:avLst/>
          </a:prstGeom>
          <a:ln>
            <a:noFill/>
          </a:ln>
        </p:spPr>
      </p:pic>
    </p:spTree>
    <p:extLst>
      <p:ext uri="{BB962C8B-B14F-4D97-AF65-F5344CB8AC3E}">
        <p14:creationId xmlns:p14="http://schemas.microsoft.com/office/powerpoint/2010/main" val="30936738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Tiền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EDA</a:t>
            </a:r>
          </a:p>
        </p:txBody>
      </p:sp>
      <p:sp>
        <p:nvSpPr>
          <p:cNvPr id="11" name="모서리가 둥근 직사각형 4">
            <a:extLst>
              <a:ext uri="{FF2B5EF4-FFF2-40B4-BE49-F238E27FC236}">
                <a16:creationId xmlns:a16="http://schemas.microsoft.com/office/drawing/2014/main" id="{6BB4A2D8-6AD6-44A7-861F-785BA16AAF79}"/>
              </a:ext>
            </a:extLst>
          </p:cNvPr>
          <p:cNvSpPr/>
          <p:nvPr/>
        </p:nvSpPr>
        <p:spPr>
          <a:xfrm>
            <a:off x="666749" y="2410460"/>
            <a:ext cx="8677276" cy="25549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Phân tích tương quan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 400" panose="020B0503030303020204" pitchFamily="34" charset="0"/>
              </a:rPr>
              <a:t>Sử</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dụng</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corr</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để</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phân</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tích</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mối</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quan</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hệ</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giữa</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các</a:t>
            </a:r>
            <a:r>
              <a:rPr lang="en-US" altLang="ko-KR" sz="1300" dirty="0">
                <a:solidFill>
                  <a:prstClr val="black">
                    <a:lumMod val="85000"/>
                    <a:lumOff val="15000"/>
                  </a:prstClr>
                </a:solidFill>
                <a:latin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rPr>
              <a:t>thông số</a:t>
            </a:r>
            <a:r>
              <a:rPr lang="en-US" altLang="ko-KR" sz="1300" dirty="0">
                <a:solidFill>
                  <a:prstClr val="black">
                    <a:lumMod val="85000"/>
                    <a:lumOff val="15000"/>
                  </a:prstClr>
                </a:solidFill>
                <a:latin typeface="SamsungOne 400" panose="020B0503030303020204" pitchFamily="34" charset="0"/>
              </a:rPr>
              <a:t>.</a:t>
            </a:r>
          </a:p>
        </p:txBody>
      </p:sp>
      <p:pic>
        <p:nvPicPr>
          <p:cNvPr id="9" name="그림 8">
            <a:extLst>
              <a:ext uri="{FF2B5EF4-FFF2-40B4-BE49-F238E27FC236}">
                <a16:creationId xmlns:a16="http://schemas.microsoft.com/office/drawing/2014/main" id="{343E1CBE-D133-4207-9FE8-E780099FE5A6}"/>
              </a:ext>
            </a:extLst>
          </p:cNvPr>
          <p:cNvPicPr>
            <a:picLocks noChangeAspect="1"/>
          </p:cNvPicPr>
          <p:nvPr/>
        </p:nvPicPr>
        <p:blipFill rotWithShape="1">
          <a:blip r:embed="rId4"/>
          <a:srcRect l="290" t="3171" r="21174"/>
          <a:stretch/>
        </p:blipFill>
        <p:spPr>
          <a:xfrm>
            <a:off x="847725" y="2517096"/>
            <a:ext cx="8496300" cy="2306144"/>
          </a:xfrm>
          <a:prstGeom prst="rect">
            <a:avLst/>
          </a:prstGeom>
          <a:ln>
            <a:noFill/>
          </a:ln>
        </p:spPr>
      </p:pic>
      <p:grpSp>
        <p:nvGrpSpPr>
          <p:cNvPr id="12" name="그룹 11">
            <a:extLst>
              <a:ext uri="{FF2B5EF4-FFF2-40B4-BE49-F238E27FC236}">
                <a16:creationId xmlns:a16="http://schemas.microsoft.com/office/drawing/2014/main" id="{04F73BA8-5FE8-4553-AC9E-034A6B15EF48}"/>
              </a:ext>
            </a:extLst>
          </p:cNvPr>
          <p:cNvGrpSpPr/>
          <p:nvPr/>
        </p:nvGrpSpPr>
        <p:grpSpPr>
          <a:xfrm>
            <a:off x="666750" y="5049181"/>
            <a:ext cx="8677275" cy="1152128"/>
            <a:chOff x="559817" y="3081410"/>
            <a:chExt cx="8677275" cy="1152128"/>
          </a:xfrm>
        </p:grpSpPr>
        <p:sp>
          <p:nvSpPr>
            <p:cNvPr id="13" name="모서리가 둥근 직사각형 4">
              <a:extLst>
                <a:ext uri="{FF2B5EF4-FFF2-40B4-BE49-F238E27FC236}">
                  <a16:creationId xmlns:a16="http://schemas.microsoft.com/office/drawing/2014/main" id="{06E0B379-3E0D-4DBE-B2CD-F854A964B02B}"/>
                </a:ext>
              </a:extLst>
            </p:cNvPr>
            <p:cNvSpPr/>
            <p:nvPr/>
          </p:nvSpPr>
          <p:spPr>
            <a:xfrm>
              <a:off x="559817" y="3081410"/>
              <a:ext cx="8677275" cy="11521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id="{3417D5BF-BEBB-4F31-865C-43D9554619ED}"/>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9E96F96-A3F7-4C08-B7CB-9C3189D971CC}"/>
                </a:ext>
              </a:extLst>
            </p:cNvPr>
            <p:cNvSpPr txBox="1"/>
            <p:nvPr/>
          </p:nvSpPr>
          <p:spPr>
            <a:xfrm>
              <a:off x="907642" y="3168076"/>
              <a:ext cx="1200533"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14</a:t>
              </a:r>
            </a:p>
          </p:txBody>
        </p:sp>
        <p:sp>
          <p:nvSpPr>
            <p:cNvPr id="16" name="TextBox 15">
              <a:extLst>
                <a:ext uri="{FF2B5EF4-FFF2-40B4-BE49-F238E27FC236}">
                  <a16:creationId xmlns:a16="http://schemas.microsoft.com/office/drawing/2014/main" id="{333CE7DC-8BB4-4C0A-861A-CFAB75F82C60}"/>
                </a:ext>
              </a:extLst>
            </p:cNvPr>
            <p:cNvSpPr txBox="1"/>
            <p:nvPr/>
          </p:nvSpPr>
          <p:spPr>
            <a:xfrm>
              <a:off x="1036273" y="3467475"/>
              <a:ext cx="8167303" cy="430887"/>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400" dirty="0">
                  <a:solidFill>
                    <a:prstClr val="black">
                      <a:lumMod val="85000"/>
                      <a:lumOff val="15000"/>
                    </a:prstClr>
                  </a:solidFill>
                  <a:latin typeface="SamsungOne 400" panose="020B0503030303020204" pitchFamily="34" charset="0"/>
                </a:rPr>
                <a:t>Hệ số tương quan của petal_length và petal_width là 0, 962865, cực kỳ cao. Vì các tính năng tương quan cao có thể gây ra các vấn đề về đa tuyến, nên chọn một trong hai biến để sử dụng.</a:t>
              </a:r>
              <a:endParaRPr lang="en-US" altLang="ko-KR" sz="1400" dirty="0">
                <a:solidFill>
                  <a:prstClr val="black">
                    <a:lumMod val="85000"/>
                    <a:lumOff val="15000"/>
                  </a:prstClr>
                </a:solidFill>
                <a:latin typeface="SamsungOne 400" panose="020B0503030303020204" pitchFamily="34" charset="0"/>
                <a:ea typeface="+mn-ea"/>
                <a:cs typeface="+mn-cs"/>
              </a:endParaRPr>
            </a:p>
          </p:txBody>
        </p:sp>
      </p:grpSp>
    </p:spTree>
    <p:extLst>
      <p:ext uri="{BB962C8B-B14F-4D97-AF65-F5344CB8AC3E}">
        <p14:creationId xmlns:p14="http://schemas.microsoft.com/office/powerpoint/2010/main" val="9743643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Tiền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EDA</a:t>
            </a:r>
          </a:p>
        </p:txBody>
      </p:sp>
      <p:sp>
        <p:nvSpPr>
          <p:cNvPr id="11" name="모서리가 둥근 직사각형 4">
            <a:extLst>
              <a:ext uri="{FF2B5EF4-FFF2-40B4-BE49-F238E27FC236}">
                <a16:creationId xmlns:a16="http://schemas.microsoft.com/office/drawing/2014/main" id="{6BB4A2D8-6AD6-44A7-861F-785BA16AAF79}"/>
              </a:ext>
            </a:extLst>
          </p:cNvPr>
          <p:cNvSpPr/>
          <p:nvPr/>
        </p:nvSpPr>
        <p:spPr>
          <a:xfrm>
            <a:off x="666749" y="2066133"/>
            <a:ext cx="8677276" cy="137407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Phân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tích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tổng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hợp</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2" name="그룹 11">
            <a:extLst>
              <a:ext uri="{FF2B5EF4-FFF2-40B4-BE49-F238E27FC236}">
                <a16:creationId xmlns:a16="http://schemas.microsoft.com/office/drawing/2014/main" id="{04F73BA8-5FE8-4553-AC9E-034A6B15EF48}"/>
              </a:ext>
            </a:extLst>
          </p:cNvPr>
          <p:cNvGrpSpPr/>
          <p:nvPr/>
        </p:nvGrpSpPr>
        <p:grpSpPr>
          <a:xfrm>
            <a:off x="666750" y="3513888"/>
            <a:ext cx="8677275" cy="1571296"/>
            <a:chOff x="559817" y="3081409"/>
            <a:chExt cx="8677275" cy="1571296"/>
          </a:xfrm>
        </p:grpSpPr>
        <p:sp>
          <p:nvSpPr>
            <p:cNvPr id="13" name="모서리가 둥근 직사각형 4">
              <a:extLst>
                <a:ext uri="{FF2B5EF4-FFF2-40B4-BE49-F238E27FC236}">
                  <a16:creationId xmlns:a16="http://schemas.microsoft.com/office/drawing/2014/main" id="{06E0B379-3E0D-4DBE-B2CD-F854A964B02B}"/>
                </a:ext>
              </a:extLst>
            </p:cNvPr>
            <p:cNvSpPr/>
            <p:nvPr/>
          </p:nvSpPr>
          <p:spPr>
            <a:xfrm>
              <a:off x="559817" y="3081409"/>
              <a:ext cx="8677275" cy="15712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id="{3417D5BF-BEBB-4F31-865C-43D9554619ED}"/>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9E96F96-A3F7-4C08-B7CB-9C3189D971CC}"/>
                </a:ext>
              </a:extLst>
            </p:cNvPr>
            <p:cNvSpPr txBox="1"/>
            <p:nvPr/>
          </p:nvSpPr>
          <p:spPr>
            <a:xfrm>
              <a:off x="907642" y="3168076"/>
              <a:ext cx="1200533"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15</a:t>
              </a:r>
            </a:p>
          </p:txBody>
        </p:sp>
        <p:sp>
          <p:nvSpPr>
            <p:cNvPr id="16" name="TextBox 15">
              <a:extLst>
                <a:ext uri="{FF2B5EF4-FFF2-40B4-BE49-F238E27FC236}">
                  <a16:creationId xmlns:a16="http://schemas.microsoft.com/office/drawing/2014/main" id="{333CE7DC-8BB4-4C0A-861A-CFAB75F82C60}"/>
                </a:ext>
              </a:extLst>
            </p:cNvPr>
            <p:cNvSpPr txBox="1"/>
            <p:nvPr/>
          </p:nvSpPr>
          <p:spPr>
            <a:xfrm>
              <a:off x="1036274" y="3467475"/>
              <a:ext cx="8092020" cy="1077218"/>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400" dirty="0">
                  <a:solidFill>
                    <a:prstClr val="black">
                      <a:lumMod val="85000"/>
                      <a:lumOff val="15000"/>
                    </a:prstClr>
                  </a:solidFill>
                  <a:latin typeface="SamsungOne 400" panose="020B0503030303020204" pitchFamily="34" charset="0"/>
                </a:rPr>
                <a:t>Số lượng dữ liệu trong mỗi mục tiêu được tính bằng cách sử dụng chức năng tổng hợp ‘size' và được xác nhận rằng 50 dữ liệu được tìm thấy như nhau trong mỗi tính năng. Chọn giữa ‘size' và 'count' tùy thuộc vào mục đích phân tích. ‘size' đếm số lượng dữ liệu, bao gồm cả các giá trị bị thiếu. Mặt khác, ‘count' đếm số lượng dữ liệu mà không thiếu giá trị. Trong trường hợp này, không có sự khác biệt khi sử dụng ‘size' và 'count' vì dữ liệu thực vật không có bất kỳ giá trị nào bị thiếu.</a:t>
              </a:r>
              <a:endParaRPr lang="en-US" altLang="ko-KR" sz="1400" dirty="0">
                <a:solidFill>
                  <a:prstClr val="black">
                    <a:lumMod val="85000"/>
                    <a:lumOff val="15000"/>
                  </a:prstClr>
                </a:solidFill>
                <a:latin typeface="SamsungOne 400" panose="020B0503030303020204" pitchFamily="34" charset="0"/>
                <a:ea typeface="+mn-ea"/>
                <a:cs typeface="+mn-cs"/>
              </a:endParaRPr>
            </a:p>
          </p:txBody>
        </p:sp>
      </p:grpSp>
      <p:pic>
        <p:nvPicPr>
          <p:cNvPr id="17" name="그림 16">
            <a:extLst>
              <a:ext uri="{FF2B5EF4-FFF2-40B4-BE49-F238E27FC236}">
                <a16:creationId xmlns:a16="http://schemas.microsoft.com/office/drawing/2014/main" id="{542314A2-492B-436C-BCBF-2C8C262AF4C4}"/>
              </a:ext>
            </a:extLst>
          </p:cNvPr>
          <p:cNvPicPr>
            <a:picLocks noChangeAspect="1"/>
          </p:cNvPicPr>
          <p:nvPr/>
        </p:nvPicPr>
        <p:blipFill rotWithShape="1">
          <a:blip r:embed="rId5"/>
          <a:srcRect l="330" r="21570"/>
          <a:stretch/>
        </p:blipFill>
        <p:spPr>
          <a:xfrm>
            <a:off x="847724" y="2127352"/>
            <a:ext cx="8496301" cy="1169062"/>
          </a:xfrm>
          <a:prstGeom prst="rect">
            <a:avLst/>
          </a:prstGeom>
          <a:ln>
            <a:noFill/>
          </a:ln>
        </p:spPr>
      </p:pic>
    </p:spTree>
    <p:extLst>
      <p:ext uri="{BB962C8B-B14F-4D97-AF65-F5344CB8AC3E}">
        <p14:creationId xmlns:p14="http://schemas.microsoft.com/office/powerpoint/2010/main" val="139728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Phân</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tích</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dữ</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liệu</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dựa</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trên</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học</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máy</a:t>
            </a:r>
            <a:endParaRPr kumimoji="1" lang="ko-KR" altLang="en-US" sz="3200" dirty="0">
              <a:solidFill>
                <a:prstClr val="black"/>
              </a:solidFill>
              <a:latin typeface="iCiel Samsung Sharp Sans Regula" pitchFamily="2" charset="0"/>
              <a:ea typeface="맑은 고딕" panose="020B0503020000020004" pitchFamily="50" charset="-127"/>
              <a:cs typeface="iCiel Samsung Sharp Sans Regula" pitchFamily="2" charset="0"/>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a:solidFill>
                  <a:prstClr val="white">
                    <a:lumMod val="50000"/>
                  </a:prstClr>
                </a:solidFill>
                <a:latin typeface="iCiel Samsung Sharp Sans Regula" pitchFamily="2" charset="0"/>
                <a:ea typeface="iCiel Samsung Sharp Sans Regula" pitchFamily="2" charset="0"/>
                <a:cs typeface="iCiel Samsung Sharp Sans Regula" pitchFamily="2" charset="0"/>
              </a:rPr>
              <a:t>Bài </a:t>
            </a:r>
            <a:r>
              <a:rPr kumimoji="1" lang="en-US" altLang="ko-KR" sz="1999" dirty="0">
                <a:solidFill>
                  <a:prstClr val="white">
                    <a:lumMod val="50000"/>
                  </a:prstClr>
                </a:solidFill>
                <a:latin typeface="iCiel Samsung Sharp Sans Regula" pitchFamily="2" charset="0"/>
                <a:ea typeface="iCiel Samsung Sharp Sans Regula" pitchFamily="2" charset="0"/>
                <a:cs typeface="iCiel Samsung Sharp Sans Regula" pitchFamily="2" charset="0"/>
              </a:rPr>
              <a:t>1. </a:t>
            </a:r>
            <a:endParaRPr kumimoji="1" lang="en-US" altLang="ko-KR" sz="5398" dirty="0">
              <a:solidFill>
                <a:prstClr val="white">
                  <a:lumMod val="50000"/>
                </a:prstClr>
              </a:solidFill>
              <a:latin typeface="iCiel Samsung Sharp Sans Regula" pitchFamily="2" charset="0"/>
              <a:ea typeface="iCiel Samsung Sharp Sans Regula" pitchFamily="2" charset="0"/>
              <a:cs typeface="iCiel Samsung Sharp Sans Regula" pitchFamily="2" charset="0"/>
            </a:endParaRPr>
          </a:p>
        </p:txBody>
      </p:sp>
      <p:sp>
        <p:nvSpPr>
          <p:cNvPr id="17" name="직사각형 16">
            <a:extLst>
              <a:ext uri="{FF2B5EF4-FFF2-40B4-BE49-F238E27FC236}">
                <a16:creationId xmlns:a16="http://schemas.microsoft.com/office/drawing/2014/main" id="{88522452-0F25-4CFF-B4F1-4F97F94CF66D}"/>
              </a:ext>
            </a:extLst>
          </p:cNvPr>
          <p:cNvSpPr/>
          <p:nvPr/>
        </p:nvSpPr>
        <p:spPr>
          <a:xfrm>
            <a:off x="1054111" y="3929021"/>
            <a:ext cx="8397801"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rPr>
              <a:t>1.1. </a:t>
            </a:r>
            <a:r>
              <a:rPr lang="en-US" altLang="ko-KR" dirty="0" err="1">
                <a:solidFill>
                  <a:srgbClr val="A6A6A6"/>
                </a:solidFill>
                <a:latin typeface="SamsungOne 400" panose="020B0503030303020204" pitchFamily="34" charset="0"/>
              </a:rPr>
              <a:t>Học</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máy</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là</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gì</a:t>
            </a:r>
            <a:r>
              <a:rPr lang="en-US" altLang="ko-KR" dirty="0">
                <a:solidFill>
                  <a:srgbClr val="A6A6A6"/>
                </a:solidFill>
                <a:latin typeface="SamsungOne 400" panose="020B0503030303020204" pitchFamily="34" charset="0"/>
              </a:rPr>
              <a:t>?</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1.2. </a:t>
            </a:r>
            <a:r>
              <a:rPr kumimoji="1" lang="vi-VN" altLang="ko-KR" dirty="0">
                <a:solidFill>
                  <a:prstClr val="black">
                    <a:lumMod val="75000"/>
                    <a:lumOff val="25000"/>
                  </a:prstClr>
                </a:solidFill>
                <a:latin typeface="SamsungOne-700" panose="020B0803030303020204" pitchFamily="34" charset="0"/>
                <a:ea typeface="SamsungOne-700" panose="020B0803030303020204" pitchFamily="34" charset="0"/>
              </a:rPr>
              <a:t>Thư viện Python scikit-learn dùng cho Học máy</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 400" panose="020B0503030303020204" pitchFamily="34" charset="0"/>
              </a:rPr>
              <a:t>1.3. </a:t>
            </a:r>
            <a:r>
              <a:rPr lang="en-US" altLang="ko-KR" dirty="0" err="1">
                <a:solidFill>
                  <a:srgbClr val="A6A6A6"/>
                </a:solidFill>
                <a:latin typeface="SamsungOne 400" panose="020B0503030303020204" pitchFamily="34" charset="0"/>
              </a:rPr>
              <a:t>Khởi</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tạo</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và</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phân</a:t>
            </a:r>
            <a:r>
              <a:rPr lang="en-US" altLang="ko-KR" dirty="0">
                <a:solidFill>
                  <a:srgbClr val="A6A6A6"/>
                </a:solidFill>
                <a:latin typeface="SamsungOne 400" panose="020B0503030303020204" pitchFamily="34" charset="0"/>
              </a:rPr>
              <a:t> chia </a:t>
            </a:r>
            <a:r>
              <a:rPr lang="en-US" altLang="ko-KR" dirty="0" err="1">
                <a:solidFill>
                  <a:srgbClr val="A6A6A6"/>
                </a:solidFill>
                <a:latin typeface="SamsungOne 400" panose="020B0503030303020204" pitchFamily="34" charset="0"/>
              </a:rPr>
              <a:t>Bộ</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dữ</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liệu</a:t>
            </a:r>
            <a:endParaRPr lang="ko-KR" altLang="en-US" dirty="0">
              <a:solidFill>
                <a:srgbClr val="A6A6A6"/>
              </a:solidFill>
              <a:latin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 400" panose="020B0503030303020204" pitchFamily="34" charset="0"/>
              </a:rPr>
              <a:t>1.4. </a:t>
            </a:r>
            <a:r>
              <a:rPr lang="vi-VN" altLang="ko-KR" dirty="0">
                <a:solidFill>
                  <a:srgbClr val="A6A6A6"/>
                </a:solidFill>
                <a:latin typeface="SamsungOne 400" panose="020B0503030303020204" pitchFamily="34" charset="0"/>
              </a:rPr>
              <a:t>Tiền xử lý dữ liệu để tạo bộ dữ liệu huấn luyện tối ưu</a:t>
            </a:r>
            <a:endParaRPr lang="ko-KR" altLang="en-US" dirty="0">
              <a:solidFill>
                <a:srgbClr val="A6A6A6"/>
              </a:solidFill>
              <a:latin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 400" panose="020B0503030303020204" pitchFamily="34" charset="0"/>
              </a:rPr>
              <a:t>1.5. </a:t>
            </a:r>
            <a:r>
              <a:rPr lang="vi-VN" altLang="ko-KR" dirty="0">
                <a:solidFill>
                  <a:srgbClr val="A6A6A6"/>
                </a:solidFill>
                <a:latin typeface="SamsungOne 400" panose="020B0503030303020204" pitchFamily="34" charset="0"/>
              </a:rPr>
              <a:t>Thực hành tìm phương thức tối ưu để giải quyết vấn đề với scikit-learn</a:t>
            </a:r>
            <a:endParaRPr lang="ko-KR" altLang="en-US" dirty="0">
              <a:solidFill>
                <a:srgbClr val="A6A6A6"/>
              </a:solidFill>
              <a:latin typeface="SamsungOne 400" panose="020B0503030303020204" pitchFamily="34" charset="0"/>
            </a:endParaRPr>
          </a:p>
        </p:txBody>
      </p:sp>
    </p:spTree>
    <p:extLst>
      <p:ext uri="{BB962C8B-B14F-4D97-AF65-F5344CB8AC3E}">
        <p14:creationId xmlns:p14="http://schemas.microsoft.com/office/powerpoint/2010/main" val="39981970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Tiền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EDA</a:t>
            </a: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780714"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Trực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quan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hóa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dữ</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liệu</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 400" panose="020B0503030303020204" pitchFamily="34" charset="0"/>
              </a:rPr>
              <a:t>Trước đây, phân tích thống kê cơ bản đã được thực hiện trên dữ liệu. Tuy nhiên, nó không dễ hiểu do có quá nhiều số và việc đọc sai dấu thập phân sẽ dẫn đến những sai sót đáng kể. Nếu vậy, trực quan hóa dữ liệu dưới dạng biểu đồ cung cấp sự hiểu biết trực quan cho người đọc. Ngoài ra, trực quan hóa dữ liệu rất hiệu quả trong việc giải thích kết quả phân tích dữ liệu</a:t>
            </a:r>
            <a:r>
              <a:rPr lang="en-US" altLang="ko-KR" sz="1300" dirty="0">
                <a:solidFill>
                  <a:prstClr val="black">
                    <a:lumMod val="85000"/>
                    <a:lumOff val="15000"/>
                  </a:prstClr>
                </a:solidFill>
                <a:latin typeface="SamsungOne 400" panose="020B0503030303020204" pitchFamily="34" charset="0"/>
              </a:rPr>
              <a:t>.</a:t>
            </a:r>
          </a:p>
        </p:txBody>
      </p:sp>
    </p:spTree>
    <p:extLst>
      <p:ext uri="{BB962C8B-B14F-4D97-AF65-F5344CB8AC3E}">
        <p14:creationId xmlns:p14="http://schemas.microsoft.com/office/powerpoint/2010/main" val="24023630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Tiền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EDA</a:t>
            </a: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78071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Trực quan hóa số liệu thống kê cơ bản và ngoại lệ</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7" name="모서리가 둥근 직사각형 4">
            <a:extLst>
              <a:ext uri="{FF2B5EF4-FFF2-40B4-BE49-F238E27FC236}">
                <a16:creationId xmlns:a16="http://schemas.microsoft.com/office/drawing/2014/main" id="{26CA772E-7C86-460F-B925-57CFFD1E8BEA}"/>
              </a:ext>
            </a:extLst>
          </p:cNvPr>
          <p:cNvSpPr/>
          <p:nvPr/>
        </p:nvSpPr>
        <p:spPr>
          <a:xfrm>
            <a:off x="666749" y="2066134"/>
            <a:ext cx="8677276" cy="323507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8" name="그림 7">
            <a:extLst>
              <a:ext uri="{FF2B5EF4-FFF2-40B4-BE49-F238E27FC236}">
                <a16:creationId xmlns:a16="http://schemas.microsoft.com/office/drawing/2014/main" id="{7734BFFA-AB7F-4AA7-B92E-1802B529DFC4}"/>
              </a:ext>
            </a:extLst>
          </p:cNvPr>
          <p:cNvPicPr>
            <a:picLocks noChangeAspect="1"/>
          </p:cNvPicPr>
          <p:nvPr/>
        </p:nvPicPr>
        <p:blipFill rotWithShape="1">
          <a:blip r:embed="rId4"/>
          <a:srcRect l="274" r="23807"/>
          <a:stretch/>
        </p:blipFill>
        <p:spPr>
          <a:xfrm>
            <a:off x="847724" y="2125473"/>
            <a:ext cx="8496301" cy="3031719"/>
          </a:xfrm>
          <a:prstGeom prst="rect">
            <a:avLst/>
          </a:prstGeom>
          <a:ln>
            <a:noFill/>
          </a:ln>
        </p:spPr>
      </p:pic>
    </p:spTree>
    <p:extLst>
      <p:ext uri="{BB962C8B-B14F-4D97-AF65-F5344CB8AC3E}">
        <p14:creationId xmlns:p14="http://schemas.microsoft.com/office/powerpoint/2010/main" val="13184774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Tiền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EDA</a:t>
            </a:r>
          </a:p>
        </p:txBody>
      </p:sp>
      <p:grpSp>
        <p:nvGrpSpPr>
          <p:cNvPr id="2" name="그룹 1"/>
          <p:cNvGrpSpPr/>
          <p:nvPr/>
        </p:nvGrpSpPr>
        <p:grpSpPr>
          <a:xfrm>
            <a:off x="666749" y="1773239"/>
            <a:ext cx="8677276" cy="4535486"/>
            <a:chOff x="666749" y="1773239"/>
            <a:chExt cx="8677276" cy="4535486"/>
          </a:xfrm>
        </p:grpSpPr>
        <p:sp>
          <p:nvSpPr>
            <p:cNvPr id="7" name="모서리가 둥근 직사각형 4">
              <a:extLst>
                <a:ext uri="{FF2B5EF4-FFF2-40B4-BE49-F238E27FC236}">
                  <a16:creationId xmlns:a16="http://schemas.microsoft.com/office/drawing/2014/main" id="{EAEE1EB7-0A26-4472-A0ED-F4E59B451DA2}"/>
                </a:ext>
              </a:extLst>
            </p:cNvPr>
            <p:cNvSpPr/>
            <p:nvPr/>
          </p:nvSpPr>
          <p:spPr>
            <a:xfrm>
              <a:off x="666749" y="1773239"/>
              <a:ext cx="8677276" cy="45354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 name="그림 8">
              <a:extLst>
                <a:ext uri="{FF2B5EF4-FFF2-40B4-BE49-F238E27FC236}">
                  <a16:creationId xmlns:a16="http://schemas.microsoft.com/office/drawing/2014/main" id="{D5AC7CDD-E3FC-40DF-8310-513957380A91}"/>
                </a:ext>
              </a:extLst>
            </p:cNvPr>
            <p:cNvPicPr>
              <a:picLocks noChangeAspect="1"/>
            </p:cNvPicPr>
            <p:nvPr/>
          </p:nvPicPr>
          <p:blipFill rotWithShape="1">
            <a:blip r:embed="rId4"/>
            <a:srcRect r="16102" b="92565"/>
            <a:stretch/>
          </p:blipFill>
          <p:spPr>
            <a:xfrm>
              <a:off x="811843" y="1844203"/>
              <a:ext cx="8532057" cy="401746"/>
            </a:xfrm>
            <a:prstGeom prst="rect">
              <a:avLst/>
            </a:prstGeom>
            <a:ln>
              <a:noFill/>
            </a:ln>
          </p:spPr>
        </p:pic>
        <p:grpSp>
          <p:nvGrpSpPr>
            <p:cNvPr id="106" name="그룹 105">
              <a:extLst>
                <a:ext uri="{FF2B5EF4-FFF2-40B4-BE49-F238E27FC236}">
                  <a16:creationId xmlns:a16="http://schemas.microsoft.com/office/drawing/2014/main" id="{C2888BFA-7B18-416E-B6C1-FCF826AED125}"/>
                </a:ext>
              </a:extLst>
            </p:cNvPr>
            <p:cNvGrpSpPr/>
            <p:nvPr/>
          </p:nvGrpSpPr>
          <p:grpSpPr>
            <a:xfrm>
              <a:off x="1423020" y="2263515"/>
              <a:ext cx="4733478" cy="3975199"/>
              <a:chOff x="1442070" y="2164214"/>
              <a:chExt cx="4863996" cy="4084809"/>
            </a:xfrm>
          </p:grpSpPr>
          <p:grpSp>
            <p:nvGrpSpPr>
              <p:cNvPr id="105" name="그룹 104">
                <a:extLst>
                  <a:ext uri="{FF2B5EF4-FFF2-40B4-BE49-F238E27FC236}">
                    <a16:creationId xmlns:a16="http://schemas.microsoft.com/office/drawing/2014/main" id="{CCDB23DA-B206-452E-A762-DAA39150CEFC}"/>
                  </a:ext>
                </a:extLst>
              </p:cNvPr>
              <p:cNvGrpSpPr/>
              <p:nvPr/>
            </p:nvGrpSpPr>
            <p:grpSpPr>
              <a:xfrm>
                <a:off x="1442070" y="2164214"/>
                <a:ext cx="2234581" cy="1982776"/>
                <a:chOff x="1442070" y="2164214"/>
                <a:chExt cx="2234581" cy="1982776"/>
              </a:xfrm>
            </p:grpSpPr>
            <p:sp>
              <p:nvSpPr>
                <p:cNvPr id="47" name="TextBox 46">
                  <a:extLst>
                    <a:ext uri="{FF2B5EF4-FFF2-40B4-BE49-F238E27FC236}">
                      <a16:creationId xmlns:a16="http://schemas.microsoft.com/office/drawing/2014/main" id="{605807F8-9945-4F7E-9716-1FFBC7C41EB1}"/>
                    </a:ext>
                  </a:extLst>
                </p:cNvPr>
                <p:cNvSpPr txBox="1"/>
                <p:nvPr/>
              </p:nvSpPr>
              <p:spPr>
                <a:xfrm>
                  <a:off x="2130012" y="2164214"/>
                  <a:ext cx="868828" cy="184666"/>
                </a:xfrm>
                <a:prstGeom prst="rect">
                  <a:avLst/>
                </a:prstGeom>
                <a:solidFill>
                  <a:schemeClr val="bg1"/>
                </a:solidFill>
              </p:spPr>
              <p:txBody>
                <a:bodyPr wrap="none" lIns="0" tIns="0" rIns="0" bIns="0" rtlCol="0">
                  <a:spAutoFit/>
                </a:bodyPr>
                <a:lstStyle/>
                <a:p>
                  <a:r>
                    <a:rPr lang="en-US" sz="1200" dirty="0">
                      <a:latin typeface="SamsungOne 400" panose="020B0503030303020204" pitchFamily="34" charset="0"/>
                      <a:ea typeface="SamsungOne 400" panose="020B0503030303020204" pitchFamily="34" charset="0"/>
                    </a:rPr>
                    <a:t>setal_length</a:t>
                  </a:r>
                </a:p>
              </p:txBody>
            </p:sp>
            <p:grpSp>
              <p:nvGrpSpPr>
                <p:cNvPr id="63" name="그룹 62">
                  <a:extLst>
                    <a:ext uri="{FF2B5EF4-FFF2-40B4-BE49-F238E27FC236}">
                      <a16:creationId xmlns:a16="http://schemas.microsoft.com/office/drawing/2014/main" id="{C137FA7D-90C0-4EFE-9433-93A09FF3484C}"/>
                    </a:ext>
                  </a:extLst>
                </p:cNvPr>
                <p:cNvGrpSpPr/>
                <p:nvPr/>
              </p:nvGrpSpPr>
              <p:grpSpPr>
                <a:xfrm>
                  <a:off x="1442070" y="2366009"/>
                  <a:ext cx="2234581" cy="1780981"/>
                  <a:chOff x="1442070" y="2366009"/>
                  <a:chExt cx="2234581" cy="1780981"/>
                </a:xfrm>
              </p:grpSpPr>
              <p:sp>
                <p:nvSpPr>
                  <p:cNvPr id="49" name="직사각형 48">
                    <a:extLst>
                      <a:ext uri="{FF2B5EF4-FFF2-40B4-BE49-F238E27FC236}">
                        <a16:creationId xmlns:a16="http://schemas.microsoft.com/office/drawing/2014/main" id="{B4E252FC-A2C8-457B-81E8-48A3E8F55769}"/>
                      </a:ext>
                    </a:extLst>
                  </p:cNvPr>
                  <p:cNvSpPr/>
                  <p:nvPr/>
                </p:nvSpPr>
                <p:spPr>
                  <a:xfrm>
                    <a:off x="1478281" y="2366009"/>
                    <a:ext cx="2198370" cy="17449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51" name="직선 연결선 50">
                    <a:extLst>
                      <a:ext uri="{FF2B5EF4-FFF2-40B4-BE49-F238E27FC236}">
                        <a16:creationId xmlns:a16="http://schemas.microsoft.com/office/drawing/2014/main" id="{C31BF329-8F2F-46B0-AD7C-393155E8E616}"/>
                      </a:ext>
                    </a:extLst>
                  </p:cNvPr>
                  <p:cNvCxnSpPr/>
                  <p:nvPr/>
                </p:nvCxnSpPr>
                <p:spPr>
                  <a:xfrm flipH="1">
                    <a:off x="1442070" y="3946391"/>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CB599EC0-FFCC-4258-9E4A-90E67ED4E416}"/>
                      </a:ext>
                    </a:extLst>
                  </p:cNvPr>
                  <p:cNvCxnSpPr/>
                  <p:nvPr/>
                </p:nvCxnSpPr>
                <p:spPr>
                  <a:xfrm flipH="1">
                    <a:off x="1442070" y="3726586"/>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A553F1D1-F7FA-43D0-BFED-06EE9A2213EB}"/>
                      </a:ext>
                    </a:extLst>
                  </p:cNvPr>
                  <p:cNvCxnSpPr/>
                  <p:nvPr/>
                </p:nvCxnSpPr>
                <p:spPr>
                  <a:xfrm flipH="1">
                    <a:off x="1442070" y="3506779"/>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4DE6BFC4-A0A2-4195-A142-F6B4B146ADE5}"/>
                      </a:ext>
                    </a:extLst>
                  </p:cNvPr>
                  <p:cNvCxnSpPr/>
                  <p:nvPr/>
                </p:nvCxnSpPr>
                <p:spPr>
                  <a:xfrm flipH="1">
                    <a:off x="1442070" y="3286972"/>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027E89FF-EC7F-4B5C-8A84-76B751766FA1}"/>
                      </a:ext>
                    </a:extLst>
                  </p:cNvPr>
                  <p:cNvCxnSpPr/>
                  <p:nvPr/>
                </p:nvCxnSpPr>
                <p:spPr>
                  <a:xfrm flipH="1">
                    <a:off x="1442070" y="2627551"/>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6749A18E-9E2C-4836-8904-EEB16CE520FA}"/>
                      </a:ext>
                    </a:extLst>
                  </p:cNvPr>
                  <p:cNvCxnSpPr/>
                  <p:nvPr/>
                </p:nvCxnSpPr>
                <p:spPr>
                  <a:xfrm flipH="1">
                    <a:off x="1442070" y="2407744"/>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0F421F8D-AE9F-4DD8-A4E6-28436C9C3DCA}"/>
                      </a:ext>
                    </a:extLst>
                  </p:cNvPr>
                  <p:cNvCxnSpPr>
                    <a:stCxn id="49" idx="2"/>
                  </p:cNvCxnSpPr>
                  <p:nvPr/>
                </p:nvCxnSpPr>
                <p:spPr>
                  <a:xfrm flipH="1">
                    <a:off x="2573243" y="4110990"/>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332C8015-E128-49AA-9E54-D770EDEBD039}"/>
                      </a:ext>
                    </a:extLst>
                  </p:cNvPr>
                  <p:cNvCxnSpPr/>
                  <p:nvPr/>
                </p:nvCxnSpPr>
                <p:spPr>
                  <a:xfrm flipH="1">
                    <a:off x="1442070" y="3067165"/>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a16="http://schemas.microsoft.com/office/drawing/2014/main" id="{0A6B6755-6005-44E1-AB08-0852B755AFAC}"/>
                      </a:ext>
                    </a:extLst>
                  </p:cNvPr>
                  <p:cNvCxnSpPr/>
                  <p:nvPr/>
                </p:nvCxnSpPr>
                <p:spPr>
                  <a:xfrm flipH="1">
                    <a:off x="1442070" y="2847358"/>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그룹 14">
                  <a:extLst>
                    <a:ext uri="{FF2B5EF4-FFF2-40B4-BE49-F238E27FC236}">
                      <a16:creationId xmlns:a16="http://schemas.microsoft.com/office/drawing/2014/main" id="{4A0DF2D3-04CE-4ACD-AB35-91C4465EE5B8}"/>
                    </a:ext>
                  </a:extLst>
                </p:cNvPr>
                <p:cNvGrpSpPr/>
                <p:nvPr/>
              </p:nvGrpSpPr>
              <p:grpSpPr>
                <a:xfrm>
                  <a:off x="2407920" y="2445462"/>
                  <a:ext cx="331470" cy="1589891"/>
                  <a:chOff x="2407920" y="2445462"/>
                  <a:chExt cx="331470" cy="1589891"/>
                </a:xfrm>
              </p:grpSpPr>
              <p:cxnSp>
                <p:nvCxnSpPr>
                  <p:cNvPr id="6" name="직선 연결선 5">
                    <a:extLst>
                      <a:ext uri="{FF2B5EF4-FFF2-40B4-BE49-F238E27FC236}">
                        <a16:creationId xmlns:a16="http://schemas.microsoft.com/office/drawing/2014/main" id="{67A9FFE4-428E-4309-A516-7BEE94FCA59A}"/>
                      </a:ext>
                    </a:extLst>
                  </p:cNvPr>
                  <p:cNvCxnSpPr/>
                  <p:nvPr/>
                </p:nvCxnSpPr>
                <p:spPr>
                  <a:xfrm>
                    <a:off x="2573243" y="2445462"/>
                    <a:ext cx="0" cy="158989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BC9514F6-19D0-4567-8857-FBFF016777BA}"/>
                      </a:ext>
                    </a:extLst>
                  </p:cNvPr>
                  <p:cNvSpPr/>
                  <p:nvPr/>
                </p:nvSpPr>
                <p:spPr>
                  <a:xfrm>
                    <a:off x="2407920" y="3104964"/>
                    <a:ext cx="331470" cy="575496"/>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연결선 13">
                    <a:extLst>
                      <a:ext uri="{FF2B5EF4-FFF2-40B4-BE49-F238E27FC236}">
                        <a16:creationId xmlns:a16="http://schemas.microsoft.com/office/drawing/2014/main" id="{CC35A304-DEAE-4492-AB91-EAA21E459C09}"/>
                      </a:ext>
                    </a:extLst>
                  </p:cNvPr>
                  <p:cNvCxnSpPr>
                    <a:cxnSpLocks/>
                  </p:cNvCxnSpPr>
                  <p:nvPr/>
                </p:nvCxnSpPr>
                <p:spPr>
                  <a:xfrm>
                    <a:off x="2407920" y="3374137"/>
                    <a:ext cx="331470" cy="0"/>
                  </a:xfrm>
                  <a:prstGeom prst="line">
                    <a:avLst/>
                  </a:prstGeom>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 name="직선 연결선 2">
                    <a:extLst>
                      <a:ext uri="{FF2B5EF4-FFF2-40B4-BE49-F238E27FC236}">
                        <a16:creationId xmlns:a16="http://schemas.microsoft.com/office/drawing/2014/main" id="{43EC6A18-5358-4BC7-A1CC-AA8A25FBCDE0}"/>
                      </a:ext>
                    </a:extLst>
                  </p:cNvPr>
                  <p:cNvCxnSpPr>
                    <a:cxnSpLocks/>
                  </p:cNvCxnSpPr>
                  <p:nvPr/>
                </p:nvCxnSpPr>
                <p:spPr>
                  <a:xfrm>
                    <a:off x="2488091" y="2445462"/>
                    <a:ext cx="1789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0D65821A-7BCC-4208-8533-6584C6290086}"/>
                      </a:ext>
                    </a:extLst>
                  </p:cNvPr>
                  <p:cNvCxnSpPr>
                    <a:cxnSpLocks/>
                  </p:cNvCxnSpPr>
                  <p:nvPr/>
                </p:nvCxnSpPr>
                <p:spPr>
                  <a:xfrm>
                    <a:off x="2488091" y="4035353"/>
                    <a:ext cx="1789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2" name="그룹 101">
                <a:extLst>
                  <a:ext uri="{FF2B5EF4-FFF2-40B4-BE49-F238E27FC236}">
                    <a16:creationId xmlns:a16="http://schemas.microsoft.com/office/drawing/2014/main" id="{907C77C1-0A3F-4702-9732-F8F4A0A389BE}"/>
                  </a:ext>
                </a:extLst>
              </p:cNvPr>
              <p:cNvGrpSpPr/>
              <p:nvPr/>
            </p:nvGrpSpPr>
            <p:grpSpPr>
              <a:xfrm>
                <a:off x="4071485" y="2164214"/>
                <a:ext cx="2234581" cy="1982776"/>
                <a:chOff x="4071485" y="2164214"/>
                <a:chExt cx="2234581" cy="1982776"/>
              </a:xfrm>
            </p:grpSpPr>
            <p:sp>
              <p:nvSpPr>
                <p:cNvPr id="48" name="TextBox 47">
                  <a:extLst>
                    <a:ext uri="{FF2B5EF4-FFF2-40B4-BE49-F238E27FC236}">
                      <a16:creationId xmlns:a16="http://schemas.microsoft.com/office/drawing/2014/main" id="{7AECD42A-7878-4555-BF3C-DEB7C0E75AD4}"/>
                    </a:ext>
                  </a:extLst>
                </p:cNvPr>
                <p:cNvSpPr txBox="1"/>
                <p:nvPr/>
              </p:nvSpPr>
              <p:spPr>
                <a:xfrm>
                  <a:off x="4630275" y="2164214"/>
                  <a:ext cx="1152560" cy="184666"/>
                </a:xfrm>
                <a:prstGeom prst="rect">
                  <a:avLst/>
                </a:prstGeom>
                <a:solidFill>
                  <a:schemeClr val="bg1"/>
                </a:solidFill>
              </p:spPr>
              <p:txBody>
                <a:bodyPr wrap="none" lIns="0" tIns="0" rIns="0" bIns="0" rtlCol="0">
                  <a:spAutoFit/>
                </a:bodyPr>
                <a:lstStyle/>
                <a:p>
                  <a:r>
                    <a:rPr lang="en-US" sz="1200" dirty="0">
                      <a:latin typeface="SamsungOne 400" panose="020B0503030303020204" pitchFamily="34" charset="0"/>
                      <a:ea typeface="SamsungOne 400" panose="020B0503030303020204" pitchFamily="34" charset="0"/>
                    </a:rPr>
                    <a:t>setal_width (cm)</a:t>
                  </a:r>
                </a:p>
              </p:txBody>
            </p:sp>
            <p:grpSp>
              <p:nvGrpSpPr>
                <p:cNvPr id="64" name="그룹 63">
                  <a:extLst>
                    <a:ext uri="{FF2B5EF4-FFF2-40B4-BE49-F238E27FC236}">
                      <a16:creationId xmlns:a16="http://schemas.microsoft.com/office/drawing/2014/main" id="{A15279CE-3885-4F73-B356-9F5BC148BA96}"/>
                    </a:ext>
                  </a:extLst>
                </p:cNvPr>
                <p:cNvGrpSpPr/>
                <p:nvPr/>
              </p:nvGrpSpPr>
              <p:grpSpPr>
                <a:xfrm>
                  <a:off x="4071485" y="2366009"/>
                  <a:ext cx="2234581" cy="1780981"/>
                  <a:chOff x="1442070" y="2366009"/>
                  <a:chExt cx="2234581" cy="1780981"/>
                </a:xfrm>
              </p:grpSpPr>
              <p:sp>
                <p:nvSpPr>
                  <p:cNvPr id="65" name="직사각형 64">
                    <a:extLst>
                      <a:ext uri="{FF2B5EF4-FFF2-40B4-BE49-F238E27FC236}">
                        <a16:creationId xmlns:a16="http://schemas.microsoft.com/office/drawing/2014/main" id="{DA583F93-CAE0-4DAD-A68C-A0A60B19C6BF}"/>
                      </a:ext>
                    </a:extLst>
                  </p:cNvPr>
                  <p:cNvSpPr/>
                  <p:nvPr/>
                </p:nvSpPr>
                <p:spPr>
                  <a:xfrm>
                    <a:off x="1478281" y="2366009"/>
                    <a:ext cx="2198370" cy="17449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6" name="직선 연결선 65">
                    <a:extLst>
                      <a:ext uri="{FF2B5EF4-FFF2-40B4-BE49-F238E27FC236}">
                        <a16:creationId xmlns:a16="http://schemas.microsoft.com/office/drawing/2014/main" id="{C1320A8D-A523-4961-A8EC-D6F2800A3788}"/>
                      </a:ext>
                    </a:extLst>
                  </p:cNvPr>
                  <p:cNvCxnSpPr/>
                  <p:nvPr/>
                </p:nvCxnSpPr>
                <p:spPr>
                  <a:xfrm flipH="1">
                    <a:off x="1442070" y="4034021"/>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823D4456-3DA8-47D3-8BF2-F7C41278E1BD}"/>
                      </a:ext>
                    </a:extLst>
                  </p:cNvPr>
                  <p:cNvCxnSpPr/>
                  <p:nvPr/>
                </p:nvCxnSpPr>
                <p:spPr>
                  <a:xfrm flipH="1">
                    <a:off x="1442070" y="3705631"/>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E4645BF0-F0E9-4011-B66C-2794D0F54840}"/>
                      </a:ext>
                    </a:extLst>
                  </p:cNvPr>
                  <p:cNvCxnSpPr/>
                  <p:nvPr/>
                </p:nvCxnSpPr>
                <p:spPr>
                  <a:xfrm flipH="1">
                    <a:off x="1442070" y="3376507"/>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6D704DAF-2E6C-48D5-BFA0-B593F00D61DA}"/>
                      </a:ext>
                    </a:extLst>
                  </p:cNvPr>
                  <p:cNvCxnSpPr>
                    <a:cxnSpLocks/>
                  </p:cNvCxnSpPr>
                  <p:nvPr/>
                </p:nvCxnSpPr>
                <p:spPr>
                  <a:xfrm flipH="1">
                    <a:off x="1442070" y="2713276"/>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BBDBAD34-0EA0-44CD-8A5D-2EFEC5296F98}"/>
                      </a:ext>
                    </a:extLst>
                  </p:cNvPr>
                  <p:cNvCxnSpPr/>
                  <p:nvPr/>
                </p:nvCxnSpPr>
                <p:spPr>
                  <a:xfrm flipH="1">
                    <a:off x="1442070" y="2382979"/>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id="{F968A2BD-4C06-4692-A9BC-B82A131A4A06}"/>
                      </a:ext>
                    </a:extLst>
                  </p:cNvPr>
                  <p:cNvCxnSpPr>
                    <a:stCxn id="65" idx="2"/>
                  </p:cNvCxnSpPr>
                  <p:nvPr/>
                </p:nvCxnSpPr>
                <p:spPr>
                  <a:xfrm flipH="1">
                    <a:off x="2573243" y="4110990"/>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40F68C83-4AF5-4DCD-BE57-5E9D06C3AB39}"/>
                      </a:ext>
                    </a:extLst>
                  </p:cNvPr>
                  <p:cNvCxnSpPr/>
                  <p:nvPr/>
                </p:nvCxnSpPr>
                <p:spPr>
                  <a:xfrm flipH="1">
                    <a:off x="1442070" y="3044305"/>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그룹 31">
                  <a:extLst>
                    <a:ext uri="{FF2B5EF4-FFF2-40B4-BE49-F238E27FC236}">
                      <a16:creationId xmlns:a16="http://schemas.microsoft.com/office/drawing/2014/main" id="{CC2C6FAB-7B73-48A3-B0A9-651A27F35E2A}"/>
                    </a:ext>
                  </a:extLst>
                </p:cNvPr>
                <p:cNvGrpSpPr/>
                <p:nvPr/>
              </p:nvGrpSpPr>
              <p:grpSpPr>
                <a:xfrm>
                  <a:off x="5041233" y="2422602"/>
                  <a:ext cx="331470" cy="1635610"/>
                  <a:chOff x="5041233" y="2422602"/>
                  <a:chExt cx="331470" cy="1635610"/>
                </a:xfrm>
              </p:grpSpPr>
              <p:grpSp>
                <p:nvGrpSpPr>
                  <p:cNvPr id="20" name="그룹 19">
                    <a:extLst>
                      <a:ext uri="{FF2B5EF4-FFF2-40B4-BE49-F238E27FC236}">
                        <a16:creationId xmlns:a16="http://schemas.microsoft.com/office/drawing/2014/main" id="{D0282F87-33FC-49F2-B455-E2CE8D59F8C1}"/>
                      </a:ext>
                    </a:extLst>
                  </p:cNvPr>
                  <p:cNvGrpSpPr/>
                  <p:nvPr/>
                </p:nvGrpSpPr>
                <p:grpSpPr>
                  <a:xfrm>
                    <a:off x="5041233" y="2712162"/>
                    <a:ext cx="331470" cy="1186738"/>
                    <a:chOff x="2407920" y="2712162"/>
                    <a:chExt cx="331470" cy="1186738"/>
                  </a:xfrm>
                </p:grpSpPr>
                <p:cxnSp>
                  <p:nvCxnSpPr>
                    <p:cNvPr id="21" name="직선 연결선 20">
                      <a:extLst>
                        <a:ext uri="{FF2B5EF4-FFF2-40B4-BE49-F238E27FC236}">
                          <a16:creationId xmlns:a16="http://schemas.microsoft.com/office/drawing/2014/main" id="{11B0D5EB-92A1-4D61-AC14-E43241496D59}"/>
                        </a:ext>
                      </a:extLst>
                    </p:cNvPr>
                    <p:cNvCxnSpPr>
                      <a:cxnSpLocks/>
                    </p:cNvCxnSpPr>
                    <p:nvPr/>
                  </p:nvCxnSpPr>
                  <p:spPr>
                    <a:xfrm>
                      <a:off x="2573243" y="2712162"/>
                      <a:ext cx="0" cy="118673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B615E189-4EC7-4AC2-A914-EAF0F6CC8BD1}"/>
                        </a:ext>
                      </a:extLst>
                    </p:cNvPr>
                    <p:cNvSpPr/>
                    <p:nvPr/>
                  </p:nvSpPr>
                  <p:spPr>
                    <a:xfrm>
                      <a:off x="2407920" y="3176972"/>
                      <a:ext cx="331470" cy="32822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연결선 25">
                      <a:extLst>
                        <a:ext uri="{FF2B5EF4-FFF2-40B4-BE49-F238E27FC236}">
                          <a16:creationId xmlns:a16="http://schemas.microsoft.com/office/drawing/2014/main" id="{DF130353-DD71-4B72-9B9E-A238131FE2F7}"/>
                        </a:ext>
                      </a:extLst>
                    </p:cNvPr>
                    <p:cNvCxnSpPr>
                      <a:cxnSpLocks/>
                    </p:cNvCxnSpPr>
                    <p:nvPr/>
                  </p:nvCxnSpPr>
                  <p:spPr>
                    <a:xfrm>
                      <a:off x="2407920" y="3374137"/>
                      <a:ext cx="331470" cy="0"/>
                    </a:xfrm>
                    <a:prstGeom prst="line">
                      <a:avLst/>
                    </a:prstGeom>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11A82EF5-708C-4FD0-9057-6957A7FF5F3E}"/>
                        </a:ext>
                      </a:extLst>
                    </p:cNvPr>
                    <p:cNvCxnSpPr>
                      <a:cxnSpLocks/>
                    </p:cNvCxnSpPr>
                    <p:nvPr/>
                  </p:nvCxnSpPr>
                  <p:spPr>
                    <a:xfrm>
                      <a:off x="2488091" y="2712162"/>
                      <a:ext cx="1789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8DFE3897-7389-47A6-9AC2-4142C21F419F}"/>
                        </a:ext>
                      </a:extLst>
                    </p:cNvPr>
                    <p:cNvCxnSpPr>
                      <a:cxnSpLocks/>
                    </p:cNvCxnSpPr>
                    <p:nvPr/>
                  </p:nvCxnSpPr>
                  <p:spPr>
                    <a:xfrm>
                      <a:off x="2488091" y="3898193"/>
                      <a:ext cx="1789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타원 18">
                    <a:extLst>
                      <a:ext uri="{FF2B5EF4-FFF2-40B4-BE49-F238E27FC236}">
                        <a16:creationId xmlns:a16="http://schemas.microsoft.com/office/drawing/2014/main" id="{3887BB3F-5E47-4993-8768-911CDCB36472}"/>
                      </a:ext>
                    </a:extLst>
                  </p:cNvPr>
                  <p:cNvSpPr/>
                  <p:nvPr/>
                </p:nvSpPr>
                <p:spPr>
                  <a:xfrm>
                    <a:off x="5183696" y="2422602"/>
                    <a:ext cx="45719" cy="4571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AFD1D841-0756-489A-A22B-125D66A21DCE}"/>
                      </a:ext>
                    </a:extLst>
                  </p:cNvPr>
                  <p:cNvSpPr/>
                  <p:nvPr/>
                </p:nvSpPr>
                <p:spPr>
                  <a:xfrm>
                    <a:off x="5183696" y="2558240"/>
                    <a:ext cx="45719" cy="4571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CCCBA2C4-828D-4EF0-8CA5-C0D24FEA300B}"/>
                      </a:ext>
                    </a:extLst>
                  </p:cNvPr>
                  <p:cNvSpPr/>
                  <p:nvPr/>
                </p:nvSpPr>
                <p:spPr>
                  <a:xfrm>
                    <a:off x="5183696" y="2619098"/>
                    <a:ext cx="45719" cy="4571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A49547C7-2E58-447D-95CB-2BAEF14BC5C3}"/>
                      </a:ext>
                    </a:extLst>
                  </p:cNvPr>
                  <p:cNvSpPr/>
                  <p:nvPr/>
                </p:nvSpPr>
                <p:spPr>
                  <a:xfrm>
                    <a:off x="5183696" y="4012493"/>
                    <a:ext cx="45719" cy="4571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104" name="그룹 103">
                <a:extLst>
                  <a:ext uri="{FF2B5EF4-FFF2-40B4-BE49-F238E27FC236}">
                    <a16:creationId xmlns:a16="http://schemas.microsoft.com/office/drawing/2014/main" id="{EB51CBF8-65A5-43CF-A400-F448A7468F6E}"/>
                  </a:ext>
                </a:extLst>
              </p:cNvPr>
              <p:cNvGrpSpPr/>
              <p:nvPr/>
            </p:nvGrpSpPr>
            <p:grpSpPr>
              <a:xfrm>
                <a:off x="1442070" y="4267518"/>
                <a:ext cx="2234581" cy="1981505"/>
                <a:chOff x="1442070" y="4267518"/>
                <a:chExt cx="2234581" cy="1981505"/>
              </a:xfrm>
            </p:grpSpPr>
            <p:sp>
              <p:nvSpPr>
                <p:cNvPr id="45" name="TextBox 44">
                  <a:extLst>
                    <a:ext uri="{FF2B5EF4-FFF2-40B4-BE49-F238E27FC236}">
                      <a16:creationId xmlns:a16="http://schemas.microsoft.com/office/drawing/2014/main" id="{F165B348-F772-4ECF-9CEC-4CEE1251BAFC}"/>
                    </a:ext>
                  </a:extLst>
                </p:cNvPr>
                <p:cNvSpPr txBox="1"/>
                <p:nvPr/>
              </p:nvSpPr>
              <p:spPr>
                <a:xfrm>
                  <a:off x="2130012" y="4267518"/>
                  <a:ext cx="886461" cy="184666"/>
                </a:xfrm>
                <a:prstGeom prst="rect">
                  <a:avLst/>
                </a:prstGeom>
                <a:solidFill>
                  <a:schemeClr val="bg1"/>
                </a:solidFill>
              </p:spPr>
              <p:txBody>
                <a:bodyPr wrap="none" lIns="0" tIns="0" rIns="0" bIns="0" rtlCol="0">
                  <a:spAutoFit/>
                </a:bodyPr>
                <a:lstStyle/>
                <a:p>
                  <a:r>
                    <a:rPr lang="en-US" sz="1200" dirty="0">
                      <a:latin typeface="SamsungOne 400" panose="020B0503030303020204" pitchFamily="34" charset="0"/>
                      <a:ea typeface="SamsungOne 400" panose="020B0503030303020204" pitchFamily="34" charset="0"/>
                    </a:rPr>
                    <a:t>petal_length</a:t>
                  </a:r>
                </a:p>
              </p:txBody>
            </p:sp>
            <p:grpSp>
              <p:nvGrpSpPr>
                <p:cNvPr id="75" name="그룹 74">
                  <a:extLst>
                    <a:ext uri="{FF2B5EF4-FFF2-40B4-BE49-F238E27FC236}">
                      <a16:creationId xmlns:a16="http://schemas.microsoft.com/office/drawing/2014/main" id="{63180F20-5D70-4CFA-9874-1FF06F3396AD}"/>
                    </a:ext>
                  </a:extLst>
                </p:cNvPr>
                <p:cNvGrpSpPr/>
                <p:nvPr/>
              </p:nvGrpSpPr>
              <p:grpSpPr>
                <a:xfrm>
                  <a:off x="1442070" y="4468042"/>
                  <a:ext cx="2234581" cy="1780981"/>
                  <a:chOff x="1442070" y="2358389"/>
                  <a:chExt cx="2234581" cy="1780981"/>
                </a:xfrm>
              </p:grpSpPr>
              <p:sp>
                <p:nvSpPr>
                  <p:cNvPr id="76" name="직사각형 75">
                    <a:extLst>
                      <a:ext uri="{FF2B5EF4-FFF2-40B4-BE49-F238E27FC236}">
                        <a16:creationId xmlns:a16="http://schemas.microsoft.com/office/drawing/2014/main" id="{C747DF71-EA85-459F-B7E6-B52A208526F2}"/>
                      </a:ext>
                    </a:extLst>
                  </p:cNvPr>
                  <p:cNvSpPr/>
                  <p:nvPr/>
                </p:nvSpPr>
                <p:spPr>
                  <a:xfrm>
                    <a:off x="1478281" y="2358389"/>
                    <a:ext cx="2198370" cy="17449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77" name="직선 연결선 76">
                    <a:extLst>
                      <a:ext uri="{FF2B5EF4-FFF2-40B4-BE49-F238E27FC236}">
                        <a16:creationId xmlns:a16="http://schemas.microsoft.com/office/drawing/2014/main" id="{A425D738-B4DC-4F9F-8C16-BBB634CA63BB}"/>
                      </a:ext>
                    </a:extLst>
                  </p:cNvPr>
                  <p:cNvCxnSpPr/>
                  <p:nvPr/>
                </p:nvCxnSpPr>
                <p:spPr>
                  <a:xfrm flipH="1">
                    <a:off x="1442070" y="4022591"/>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DC62FABE-06C9-440C-A0A5-0A7E7FF1A83A}"/>
                      </a:ext>
                    </a:extLst>
                  </p:cNvPr>
                  <p:cNvCxnSpPr/>
                  <p:nvPr/>
                </p:nvCxnSpPr>
                <p:spPr>
                  <a:xfrm flipH="1">
                    <a:off x="1442070" y="3757066"/>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BD6594E0-9675-45A6-90DB-B0920494E234}"/>
                      </a:ext>
                    </a:extLst>
                  </p:cNvPr>
                  <p:cNvCxnSpPr/>
                  <p:nvPr/>
                </p:nvCxnSpPr>
                <p:spPr>
                  <a:xfrm flipH="1">
                    <a:off x="1442070" y="3487729"/>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25BAD8A9-93F9-4B2E-9C57-ADC898E4D472}"/>
                      </a:ext>
                    </a:extLst>
                  </p:cNvPr>
                  <p:cNvCxnSpPr/>
                  <p:nvPr/>
                </p:nvCxnSpPr>
                <p:spPr>
                  <a:xfrm flipH="1">
                    <a:off x="1442070" y="3214582"/>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B22C0A07-A2A3-457A-80E0-8CA0C682AEA0}"/>
                      </a:ext>
                    </a:extLst>
                  </p:cNvPr>
                  <p:cNvCxnSpPr/>
                  <p:nvPr/>
                </p:nvCxnSpPr>
                <p:spPr>
                  <a:xfrm flipH="1">
                    <a:off x="1442070" y="2678986"/>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F55165F3-0160-4AC8-9EFE-850D7EBF917F}"/>
                      </a:ext>
                    </a:extLst>
                  </p:cNvPr>
                  <p:cNvCxnSpPr/>
                  <p:nvPr/>
                </p:nvCxnSpPr>
                <p:spPr>
                  <a:xfrm flipH="1">
                    <a:off x="1442070" y="2411554"/>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a16="http://schemas.microsoft.com/office/drawing/2014/main" id="{2DA72F53-3143-4B38-84B0-37E1DE6A7851}"/>
                      </a:ext>
                    </a:extLst>
                  </p:cNvPr>
                  <p:cNvCxnSpPr>
                    <a:stCxn id="76" idx="2"/>
                  </p:cNvCxnSpPr>
                  <p:nvPr/>
                </p:nvCxnSpPr>
                <p:spPr>
                  <a:xfrm flipH="1">
                    <a:off x="2573243" y="4103370"/>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980C5ACF-9368-4803-98B7-633412132E52}"/>
                      </a:ext>
                    </a:extLst>
                  </p:cNvPr>
                  <p:cNvCxnSpPr/>
                  <p:nvPr/>
                </p:nvCxnSpPr>
                <p:spPr>
                  <a:xfrm flipH="1">
                    <a:off x="1442070" y="2948323"/>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그룹 32">
                  <a:extLst>
                    <a:ext uri="{FF2B5EF4-FFF2-40B4-BE49-F238E27FC236}">
                      <a16:creationId xmlns:a16="http://schemas.microsoft.com/office/drawing/2014/main" id="{5B077354-D8FC-402C-AFAD-72F970CB3489}"/>
                    </a:ext>
                  </a:extLst>
                </p:cNvPr>
                <p:cNvGrpSpPr/>
                <p:nvPr/>
              </p:nvGrpSpPr>
              <p:grpSpPr>
                <a:xfrm>
                  <a:off x="2407920" y="4545124"/>
                  <a:ext cx="331470" cy="1589891"/>
                  <a:chOff x="2407920" y="2445462"/>
                  <a:chExt cx="331470" cy="1589891"/>
                </a:xfrm>
              </p:grpSpPr>
              <p:cxnSp>
                <p:nvCxnSpPr>
                  <p:cNvPr id="34" name="직선 연결선 33">
                    <a:extLst>
                      <a:ext uri="{FF2B5EF4-FFF2-40B4-BE49-F238E27FC236}">
                        <a16:creationId xmlns:a16="http://schemas.microsoft.com/office/drawing/2014/main" id="{87F87F76-8BE9-49D7-93AB-E4DC2557C2CC}"/>
                      </a:ext>
                    </a:extLst>
                  </p:cNvPr>
                  <p:cNvCxnSpPr/>
                  <p:nvPr/>
                </p:nvCxnSpPr>
                <p:spPr>
                  <a:xfrm>
                    <a:off x="2573243" y="2445462"/>
                    <a:ext cx="0" cy="158989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83E6FF42-C41E-40A4-9077-DEF734CB047B}"/>
                      </a:ext>
                    </a:extLst>
                  </p:cNvPr>
                  <p:cNvSpPr/>
                  <p:nvPr/>
                </p:nvSpPr>
                <p:spPr>
                  <a:xfrm>
                    <a:off x="2407920" y="2935253"/>
                    <a:ext cx="331470" cy="94297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연결선 35">
                    <a:extLst>
                      <a:ext uri="{FF2B5EF4-FFF2-40B4-BE49-F238E27FC236}">
                        <a16:creationId xmlns:a16="http://schemas.microsoft.com/office/drawing/2014/main" id="{A25C8940-5FFE-4FF5-BFC4-A26C42E4AB52}"/>
                      </a:ext>
                    </a:extLst>
                  </p:cNvPr>
                  <p:cNvCxnSpPr>
                    <a:cxnSpLocks/>
                  </p:cNvCxnSpPr>
                  <p:nvPr/>
                </p:nvCxnSpPr>
                <p:spPr>
                  <a:xfrm>
                    <a:off x="2407920" y="3130297"/>
                    <a:ext cx="331470" cy="0"/>
                  </a:xfrm>
                  <a:prstGeom prst="line">
                    <a:avLst/>
                  </a:prstGeom>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E5F60A64-962F-4108-98FD-590B030C2E74}"/>
                      </a:ext>
                    </a:extLst>
                  </p:cNvPr>
                  <p:cNvCxnSpPr>
                    <a:cxnSpLocks/>
                  </p:cNvCxnSpPr>
                  <p:nvPr/>
                </p:nvCxnSpPr>
                <p:spPr>
                  <a:xfrm>
                    <a:off x="2488091" y="2445462"/>
                    <a:ext cx="1789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6EE61F03-C939-4F65-9FFD-E98074DC7D74}"/>
                      </a:ext>
                    </a:extLst>
                  </p:cNvPr>
                  <p:cNvCxnSpPr>
                    <a:cxnSpLocks/>
                  </p:cNvCxnSpPr>
                  <p:nvPr/>
                </p:nvCxnSpPr>
                <p:spPr>
                  <a:xfrm>
                    <a:off x="2488091" y="4035353"/>
                    <a:ext cx="1789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3" name="그룹 102">
                <a:extLst>
                  <a:ext uri="{FF2B5EF4-FFF2-40B4-BE49-F238E27FC236}">
                    <a16:creationId xmlns:a16="http://schemas.microsoft.com/office/drawing/2014/main" id="{22110BCB-FA5D-41E0-800F-29EF180C81B7}"/>
                  </a:ext>
                </a:extLst>
              </p:cNvPr>
              <p:cNvGrpSpPr/>
              <p:nvPr/>
            </p:nvGrpSpPr>
            <p:grpSpPr>
              <a:xfrm>
                <a:off x="4071485" y="4267518"/>
                <a:ext cx="2234581" cy="1981505"/>
                <a:chOff x="4071485" y="4267518"/>
                <a:chExt cx="2234581" cy="1981505"/>
              </a:xfrm>
            </p:grpSpPr>
            <p:sp>
              <p:nvSpPr>
                <p:cNvPr id="46" name="TextBox 45">
                  <a:extLst>
                    <a:ext uri="{FF2B5EF4-FFF2-40B4-BE49-F238E27FC236}">
                      <a16:creationId xmlns:a16="http://schemas.microsoft.com/office/drawing/2014/main" id="{2D1449A3-9E70-4F71-A5CD-30E5D7C4F133}"/>
                    </a:ext>
                  </a:extLst>
                </p:cNvPr>
                <p:cNvSpPr txBox="1"/>
                <p:nvPr/>
              </p:nvSpPr>
              <p:spPr>
                <a:xfrm>
                  <a:off x="4791377" y="4267518"/>
                  <a:ext cx="830356" cy="184666"/>
                </a:xfrm>
                <a:prstGeom prst="rect">
                  <a:avLst/>
                </a:prstGeom>
                <a:solidFill>
                  <a:schemeClr val="bg1"/>
                </a:solidFill>
              </p:spPr>
              <p:txBody>
                <a:bodyPr wrap="none" lIns="0" tIns="0" rIns="0" bIns="0" rtlCol="0">
                  <a:spAutoFit/>
                </a:bodyPr>
                <a:lstStyle/>
                <a:p>
                  <a:r>
                    <a:rPr lang="en-US" sz="1200" dirty="0">
                      <a:latin typeface="SamsungOne 400" panose="020B0503030303020204" pitchFamily="34" charset="0"/>
                      <a:ea typeface="SamsungOne 400" panose="020B0503030303020204" pitchFamily="34" charset="0"/>
                    </a:rPr>
                    <a:t>petal_width</a:t>
                  </a:r>
                </a:p>
              </p:txBody>
            </p:sp>
            <p:grpSp>
              <p:nvGrpSpPr>
                <p:cNvPr id="86" name="그룹 85">
                  <a:extLst>
                    <a:ext uri="{FF2B5EF4-FFF2-40B4-BE49-F238E27FC236}">
                      <a16:creationId xmlns:a16="http://schemas.microsoft.com/office/drawing/2014/main" id="{187B8679-8C44-4CF2-8F8B-5BDD8B63E8DC}"/>
                    </a:ext>
                  </a:extLst>
                </p:cNvPr>
                <p:cNvGrpSpPr/>
                <p:nvPr/>
              </p:nvGrpSpPr>
              <p:grpSpPr>
                <a:xfrm>
                  <a:off x="4071485" y="4468042"/>
                  <a:ext cx="2234581" cy="1780981"/>
                  <a:chOff x="1442070" y="2358389"/>
                  <a:chExt cx="2234581" cy="1780981"/>
                </a:xfrm>
              </p:grpSpPr>
              <p:sp>
                <p:nvSpPr>
                  <p:cNvPr id="87" name="직사각형 86">
                    <a:extLst>
                      <a:ext uri="{FF2B5EF4-FFF2-40B4-BE49-F238E27FC236}">
                        <a16:creationId xmlns:a16="http://schemas.microsoft.com/office/drawing/2014/main" id="{089C2725-AFAE-49B0-80DF-03CFA06B4C82}"/>
                      </a:ext>
                    </a:extLst>
                  </p:cNvPr>
                  <p:cNvSpPr/>
                  <p:nvPr/>
                </p:nvSpPr>
                <p:spPr>
                  <a:xfrm>
                    <a:off x="1478281" y="2358389"/>
                    <a:ext cx="2198370" cy="17449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88" name="직선 연결선 87">
                    <a:extLst>
                      <a:ext uri="{FF2B5EF4-FFF2-40B4-BE49-F238E27FC236}">
                        <a16:creationId xmlns:a16="http://schemas.microsoft.com/office/drawing/2014/main" id="{24234140-EEC6-48C8-BD9B-506605F2F388}"/>
                      </a:ext>
                    </a:extLst>
                  </p:cNvPr>
                  <p:cNvCxnSpPr/>
                  <p:nvPr/>
                </p:nvCxnSpPr>
                <p:spPr>
                  <a:xfrm flipH="1">
                    <a:off x="1442070" y="4094981"/>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8F4B91E2-13F3-4AB1-ADF2-6DD11283C197}"/>
                      </a:ext>
                    </a:extLst>
                  </p:cNvPr>
                  <p:cNvCxnSpPr/>
                  <p:nvPr/>
                </p:nvCxnSpPr>
                <p:spPr>
                  <a:xfrm flipH="1">
                    <a:off x="1442070" y="3757066"/>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DDE98432-A880-424A-80BE-1240DF704017}"/>
                      </a:ext>
                    </a:extLst>
                  </p:cNvPr>
                  <p:cNvCxnSpPr/>
                  <p:nvPr/>
                </p:nvCxnSpPr>
                <p:spPr>
                  <a:xfrm flipH="1">
                    <a:off x="1442070" y="3426769"/>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4D9C4190-02C1-4287-AB9B-3D2CC82C1B25}"/>
                      </a:ext>
                    </a:extLst>
                  </p:cNvPr>
                  <p:cNvCxnSpPr/>
                  <p:nvPr/>
                </p:nvCxnSpPr>
                <p:spPr>
                  <a:xfrm flipH="1">
                    <a:off x="1442070" y="2762806"/>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D60BFA5-ABB1-4DE9-9FBB-2817A6C2709F}"/>
                      </a:ext>
                    </a:extLst>
                  </p:cNvPr>
                  <p:cNvCxnSpPr/>
                  <p:nvPr/>
                </p:nvCxnSpPr>
                <p:spPr>
                  <a:xfrm flipH="1">
                    <a:off x="1442070" y="2434414"/>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DC07459D-FD4E-43A1-B3FF-2E8C787394D8}"/>
                      </a:ext>
                    </a:extLst>
                  </p:cNvPr>
                  <p:cNvCxnSpPr>
                    <a:stCxn id="87" idx="2"/>
                  </p:cNvCxnSpPr>
                  <p:nvPr/>
                </p:nvCxnSpPr>
                <p:spPr>
                  <a:xfrm flipH="1">
                    <a:off x="2573243" y="4103370"/>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24E379BD-FD38-4467-A1A5-26B8DEB28A75}"/>
                      </a:ext>
                    </a:extLst>
                  </p:cNvPr>
                  <p:cNvCxnSpPr/>
                  <p:nvPr/>
                </p:nvCxnSpPr>
                <p:spPr>
                  <a:xfrm flipH="1">
                    <a:off x="1442070" y="3095740"/>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그룹 38">
                  <a:extLst>
                    <a:ext uri="{FF2B5EF4-FFF2-40B4-BE49-F238E27FC236}">
                      <a16:creationId xmlns:a16="http://schemas.microsoft.com/office/drawing/2014/main" id="{F052029F-7AB8-433D-838E-C7DA4AA812C6}"/>
                    </a:ext>
                  </a:extLst>
                </p:cNvPr>
                <p:cNvGrpSpPr/>
                <p:nvPr/>
              </p:nvGrpSpPr>
              <p:grpSpPr>
                <a:xfrm>
                  <a:off x="5041233" y="4545124"/>
                  <a:ext cx="331470" cy="1589891"/>
                  <a:chOff x="2407920" y="2445462"/>
                  <a:chExt cx="331470" cy="1589891"/>
                </a:xfrm>
              </p:grpSpPr>
              <p:cxnSp>
                <p:nvCxnSpPr>
                  <p:cNvPr id="40" name="직선 연결선 39">
                    <a:extLst>
                      <a:ext uri="{FF2B5EF4-FFF2-40B4-BE49-F238E27FC236}">
                        <a16:creationId xmlns:a16="http://schemas.microsoft.com/office/drawing/2014/main" id="{8C2BB81A-80D3-4226-A923-64C62B530380}"/>
                      </a:ext>
                    </a:extLst>
                  </p:cNvPr>
                  <p:cNvCxnSpPr/>
                  <p:nvPr/>
                </p:nvCxnSpPr>
                <p:spPr>
                  <a:xfrm>
                    <a:off x="2573243" y="2445462"/>
                    <a:ext cx="0" cy="158989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1284CB84-5F5F-4310-9EC9-6D50E8D0D808}"/>
                      </a:ext>
                    </a:extLst>
                  </p:cNvPr>
                  <p:cNvSpPr/>
                  <p:nvPr/>
                </p:nvSpPr>
                <p:spPr>
                  <a:xfrm>
                    <a:off x="2407920" y="2913520"/>
                    <a:ext cx="331470" cy="98629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2" name="직선 연결선 41">
                    <a:extLst>
                      <a:ext uri="{FF2B5EF4-FFF2-40B4-BE49-F238E27FC236}">
                        <a16:creationId xmlns:a16="http://schemas.microsoft.com/office/drawing/2014/main" id="{A561BF2A-1164-42C6-814E-1B9B83C7001B}"/>
                      </a:ext>
                    </a:extLst>
                  </p:cNvPr>
                  <p:cNvCxnSpPr>
                    <a:cxnSpLocks/>
                  </p:cNvCxnSpPr>
                  <p:nvPr/>
                </p:nvCxnSpPr>
                <p:spPr>
                  <a:xfrm>
                    <a:off x="2407920" y="3239517"/>
                    <a:ext cx="331470" cy="0"/>
                  </a:xfrm>
                  <a:prstGeom prst="line">
                    <a:avLst/>
                  </a:prstGeom>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4C2A4CFD-161F-494D-863A-3DF8D0FFE746}"/>
                      </a:ext>
                    </a:extLst>
                  </p:cNvPr>
                  <p:cNvCxnSpPr>
                    <a:cxnSpLocks/>
                  </p:cNvCxnSpPr>
                  <p:nvPr/>
                </p:nvCxnSpPr>
                <p:spPr>
                  <a:xfrm>
                    <a:off x="2488091" y="2445462"/>
                    <a:ext cx="1789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E12AE1E5-638F-4FF7-9528-1EA83B7895C9}"/>
                      </a:ext>
                    </a:extLst>
                  </p:cNvPr>
                  <p:cNvCxnSpPr>
                    <a:cxnSpLocks/>
                  </p:cNvCxnSpPr>
                  <p:nvPr/>
                </p:nvCxnSpPr>
                <p:spPr>
                  <a:xfrm>
                    <a:off x="2488091" y="4035353"/>
                    <a:ext cx="1789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spTree>
    <p:extLst>
      <p:ext uri="{BB962C8B-B14F-4D97-AF65-F5344CB8AC3E}">
        <p14:creationId xmlns:p14="http://schemas.microsoft.com/office/powerpoint/2010/main" val="298137491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Tiền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EDA</a:t>
            </a: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78071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Trực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quan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hóa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phân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phối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dữ</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liệu</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7" name="모서리가 둥근 직사각형 4">
            <a:extLst>
              <a:ext uri="{FF2B5EF4-FFF2-40B4-BE49-F238E27FC236}">
                <a16:creationId xmlns:a16="http://schemas.microsoft.com/office/drawing/2014/main" id="{26CA772E-7C86-460F-B925-57CFFD1E8BEA}"/>
              </a:ext>
            </a:extLst>
          </p:cNvPr>
          <p:cNvSpPr/>
          <p:nvPr/>
        </p:nvSpPr>
        <p:spPr>
          <a:xfrm>
            <a:off x="666749" y="2066134"/>
            <a:ext cx="8677276" cy="318227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 name="그림 8">
            <a:extLst>
              <a:ext uri="{FF2B5EF4-FFF2-40B4-BE49-F238E27FC236}">
                <a16:creationId xmlns:a16="http://schemas.microsoft.com/office/drawing/2014/main" id="{FAEFEC1B-85FE-421D-B264-C219E33ACB87}"/>
              </a:ext>
            </a:extLst>
          </p:cNvPr>
          <p:cNvPicPr>
            <a:picLocks noChangeAspect="1"/>
          </p:cNvPicPr>
          <p:nvPr/>
        </p:nvPicPr>
        <p:blipFill rotWithShape="1">
          <a:blip r:embed="rId4"/>
          <a:srcRect l="160" r="21908"/>
          <a:stretch/>
        </p:blipFill>
        <p:spPr>
          <a:xfrm>
            <a:off x="847724" y="2120330"/>
            <a:ext cx="8496301" cy="2977783"/>
          </a:xfrm>
          <a:prstGeom prst="rect">
            <a:avLst/>
          </a:prstGeom>
          <a:ln>
            <a:noFill/>
          </a:ln>
        </p:spPr>
      </p:pic>
    </p:spTree>
    <p:extLst>
      <p:ext uri="{BB962C8B-B14F-4D97-AF65-F5344CB8AC3E}">
        <p14:creationId xmlns:p14="http://schemas.microsoft.com/office/powerpoint/2010/main" val="24884030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Tiền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EDA</a:t>
            </a:r>
          </a:p>
        </p:txBody>
      </p:sp>
      <p:sp>
        <p:nvSpPr>
          <p:cNvPr id="18" name="직사각형 17">
            <a:extLst>
              <a:ext uri="{FF2B5EF4-FFF2-40B4-BE49-F238E27FC236}">
                <a16:creationId xmlns:a16="http://schemas.microsoft.com/office/drawing/2014/main" id="{F956FF9C-85CE-4E7F-9479-A44B18E661BC}"/>
              </a:ext>
            </a:extLst>
          </p:cNvPr>
          <p:cNvSpPr/>
          <p:nvPr/>
        </p:nvSpPr>
        <p:spPr>
          <a:xfrm>
            <a:off x="656655" y="1656809"/>
            <a:ext cx="8780714" cy="94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Tần số của khoảng thời gian lớp trung bình cao đối với petal_width và nó trở nên thấp hơn khi nó lệch xa trung tâm. Trong biểu đồ hộp, chiều dài hộp của sepal_width ngắn vì rất nhiều dữ liệu được tổng hợp ở dải phân cách. Trong trường hợp petal_length, tần số của khoảng thời gian lớp trung bình cao, nhưng có rất nhiều dữ liệu về khoảng thời gian lớp bên trái. Trong biểu đồ hộp, hộp petal_length dài xuống dưới vì có rất nhiều dữ liệu ở các giá trị thấp hơn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3" name="그룹 2"/>
          <p:cNvGrpSpPr/>
          <p:nvPr/>
        </p:nvGrpSpPr>
        <p:grpSpPr>
          <a:xfrm>
            <a:off x="666749" y="2827033"/>
            <a:ext cx="8677276" cy="2546183"/>
            <a:chOff x="666749" y="2827033"/>
            <a:chExt cx="8677276" cy="2546183"/>
          </a:xfrm>
        </p:grpSpPr>
        <p:sp>
          <p:nvSpPr>
            <p:cNvPr id="7" name="모서리가 둥근 직사각형 4">
              <a:extLst>
                <a:ext uri="{FF2B5EF4-FFF2-40B4-BE49-F238E27FC236}">
                  <a16:creationId xmlns:a16="http://schemas.microsoft.com/office/drawing/2014/main" id="{EAEE1EB7-0A26-4472-A0ED-F4E59B451DA2}"/>
                </a:ext>
              </a:extLst>
            </p:cNvPr>
            <p:cNvSpPr/>
            <p:nvPr/>
          </p:nvSpPr>
          <p:spPr>
            <a:xfrm>
              <a:off x="666749" y="2827033"/>
              <a:ext cx="8677276" cy="25461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그림 12">
              <a:extLst>
                <a:ext uri="{FF2B5EF4-FFF2-40B4-BE49-F238E27FC236}">
                  <a16:creationId xmlns:a16="http://schemas.microsoft.com/office/drawing/2014/main" id="{DE8E9410-46C1-47A3-847B-8A4A08AC4BEF}"/>
                </a:ext>
              </a:extLst>
            </p:cNvPr>
            <p:cNvPicPr>
              <a:picLocks noChangeAspect="1"/>
            </p:cNvPicPr>
            <p:nvPr/>
          </p:nvPicPr>
          <p:blipFill rotWithShape="1">
            <a:blip r:embed="rId4"/>
            <a:srcRect l="1548" r="1416" b="92380"/>
            <a:stretch/>
          </p:blipFill>
          <p:spPr>
            <a:xfrm>
              <a:off x="847724" y="2880185"/>
              <a:ext cx="8496301" cy="461130"/>
            </a:xfrm>
            <a:prstGeom prst="rect">
              <a:avLst/>
            </a:prstGeom>
            <a:ln>
              <a:noFill/>
            </a:ln>
          </p:spPr>
        </p:pic>
        <p:grpSp>
          <p:nvGrpSpPr>
            <p:cNvPr id="201" name="그룹 200">
              <a:extLst>
                <a:ext uri="{FF2B5EF4-FFF2-40B4-BE49-F238E27FC236}">
                  <a16:creationId xmlns:a16="http://schemas.microsoft.com/office/drawing/2014/main" id="{89E8DFD8-8669-46FC-8DE0-EC978536D095}"/>
                </a:ext>
              </a:extLst>
            </p:cNvPr>
            <p:cNvGrpSpPr/>
            <p:nvPr/>
          </p:nvGrpSpPr>
          <p:grpSpPr>
            <a:xfrm>
              <a:off x="852215" y="3429000"/>
              <a:ext cx="8306344" cy="1803152"/>
              <a:chOff x="857132" y="3418830"/>
              <a:chExt cx="8494644" cy="1844028"/>
            </a:xfrm>
          </p:grpSpPr>
          <p:grpSp>
            <p:nvGrpSpPr>
              <p:cNvPr id="194" name="그룹 193">
                <a:extLst>
                  <a:ext uri="{FF2B5EF4-FFF2-40B4-BE49-F238E27FC236}">
                    <a16:creationId xmlns:a16="http://schemas.microsoft.com/office/drawing/2014/main" id="{E6654EB9-71B9-472F-9614-57BE5B354ABD}"/>
                  </a:ext>
                </a:extLst>
              </p:cNvPr>
              <p:cNvGrpSpPr/>
              <p:nvPr/>
            </p:nvGrpSpPr>
            <p:grpSpPr>
              <a:xfrm>
                <a:off x="3019812" y="3640027"/>
                <a:ext cx="2012283" cy="1620654"/>
                <a:chOff x="5014502" y="2321560"/>
                <a:chExt cx="2012283" cy="1620654"/>
              </a:xfrm>
            </p:grpSpPr>
            <p:grpSp>
              <p:nvGrpSpPr>
                <p:cNvPr id="48" name="그룹 47">
                  <a:extLst>
                    <a:ext uri="{FF2B5EF4-FFF2-40B4-BE49-F238E27FC236}">
                      <a16:creationId xmlns:a16="http://schemas.microsoft.com/office/drawing/2014/main" id="{684C4647-9CFA-45FE-B05B-F0B3C21FFD72}"/>
                    </a:ext>
                  </a:extLst>
                </p:cNvPr>
                <p:cNvGrpSpPr/>
                <p:nvPr/>
              </p:nvGrpSpPr>
              <p:grpSpPr>
                <a:xfrm>
                  <a:off x="5137688" y="2402840"/>
                  <a:ext cx="1800150" cy="1498599"/>
                  <a:chOff x="2755168" y="2402845"/>
                  <a:chExt cx="1800150" cy="1494202"/>
                </a:xfrm>
              </p:grpSpPr>
              <p:sp>
                <p:nvSpPr>
                  <p:cNvPr id="49" name="직사각형 48">
                    <a:extLst>
                      <a:ext uri="{FF2B5EF4-FFF2-40B4-BE49-F238E27FC236}">
                        <a16:creationId xmlns:a16="http://schemas.microsoft.com/office/drawing/2014/main" id="{FA9431BA-2CB5-4883-96DE-843192A7D361}"/>
                      </a:ext>
                    </a:extLst>
                  </p:cNvPr>
                  <p:cNvSpPr/>
                  <p:nvPr/>
                </p:nvSpPr>
                <p:spPr>
                  <a:xfrm>
                    <a:off x="2755168" y="3745093"/>
                    <a:ext cx="180015" cy="151952"/>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600C4970-35A0-4F33-BF57-B7D1E00B785F}"/>
                      </a:ext>
                    </a:extLst>
                  </p:cNvPr>
                  <p:cNvSpPr/>
                  <p:nvPr/>
                </p:nvSpPr>
                <p:spPr>
                  <a:xfrm>
                    <a:off x="2935183" y="3613401"/>
                    <a:ext cx="180015" cy="283645"/>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a:extLst>
                      <a:ext uri="{FF2B5EF4-FFF2-40B4-BE49-F238E27FC236}">
                        <a16:creationId xmlns:a16="http://schemas.microsoft.com/office/drawing/2014/main" id="{DD91BB2D-EDD9-4955-934D-5753CDC7367A}"/>
                      </a:ext>
                    </a:extLst>
                  </p:cNvPr>
                  <p:cNvSpPr/>
                  <p:nvPr/>
                </p:nvSpPr>
                <p:spPr>
                  <a:xfrm>
                    <a:off x="3115198" y="3015721"/>
                    <a:ext cx="180015" cy="881326"/>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직사각형 51">
                    <a:extLst>
                      <a:ext uri="{FF2B5EF4-FFF2-40B4-BE49-F238E27FC236}">
                        <a16:creationId xmlns:a16="http://schemas.microsoft.com/office/drawing/2014/main" id="{87166A2D-70B5-4CC6-8754-BDD9C5B526E0}"/>
                      </a:ext>
                    </a:extLst>
                  </p:cNvPr>
                  <p:cNvSpPr/>
                  <p:nvPr/>
                </p:nvSpPr>
                <p:spPr>
                  <a:xfrm>
                    <a:off x="3295213" y="2929613"/>
                    <a:ext cx="180015" cy="967432"/>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a:extLst>
                      <a:ext uri="{FF2B5EF4-FFF2-40B4-BE49-F238E27FC236}">
                        <a16:creationId xmlns:a16="http://schemas.microsoft.com/office/drawing/2014/main" id="{1219A974-DB81-4E19-994C-5BAE16171B27}"/>
                      </a:ext>
                    </a:extLst>
                  </p:cNvPr>
                  <p:cNvSpPr/>
                  <p:nvPr/>
                </p:nvSpPr>
                <p:spPr>
                  <a:xfrm>
                    <a:off x="3475228" y="2402845"/>
                    <a:ext cx="180015" cy="1494201"/>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CA8ABEDF-0FD9-4BDE-9C8E-AD3D9B6535F2}"/>
                      </a:ext>
                    </a:extLst>
                  </p:cNvPr>
                  <p:cNvSpPr/>
                  <p:nvPr/>
                </p:nvSpPr>
                <p:spPr>
                  <a:xfrm>
                    <a:off x="3655243" y="2648502"/>
                    <a:ext cx="180015" cy="124854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54">
                    <a:extLst>
                      <a:ext uri="{FF2B5EF4-FFF2-40B4-BE49-F238E27FC236}">
                        <a16:creationId xmlns:a16="http://schemas.microsoft.com/office/drawing/2014/main" id="{B22A1824-2BAA-4065-BD26-BC7B3BC1C843}"/>
                      </a:ext>
                    </a:extLst>
                  </p:cNvPr>
                  <p:cNvSpPr/>
                  <p:nvPr/>
                </p:nvSpPr>
                <p:spPr>
                  <a:xfrm>
                    <a:off x="3835258" y="3499438"/>
                    <a:ext cx="180015" cy="397608"/>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직사각형 55">
                    <a:extLst>
                      <a:ext uri="{FF2B5EF4-FFF2-40B4-BE49-F238E27FC236}">
                        <a16:creationId xmlns:a16="http://schemas.microsoft.com/office/drawing/2014/main" id="{BC6EBC7D-D605-4D0D-9625-CEC2295D1DC0}"/>
                      </a:ext>
                    </a:extLst>
                  </p:cNvPr>
                  <p:cNvSpPr/>
                  <p:nvPr/>
                </p:nvSpPr>
                <p:spPr>
                  <a:xfrm>
                    <a:off x="4015273" y="3453852"/>
                    <a:ext cx="180015" cy="443193"/>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extLst>
                      <a:ext uri="{FF2B5EF4-FFF2-40B4-BE49-F238E27FC236}">
                        <a16:creationId xmlns:a16="http://schemas.microsoft.com/office/drawing/2014/main" id="{2AFE32DF-FBAC-4A3D-B573-30F5EF5539B8}"/>
                      </a:ext>
                    </a:extLst>
                  </p:cNvPr>
                  <p:cNvSpPr/>
                  <p:nvPr/>
                </p:nvSpPr>
                <p:spPr>
                  <a:xfrm>
                    <a:off x="4195288" y="3821072"/>
                    <a:ext cx="180015" cy="75973"/>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직사각형 57">
                    <a:extLst>
                      <a:ext uri="{FF2B5EF4-FFF2-40B4-BE49-F238E27FC236}">
                        <a16:creationId xmlns:a16="http://schemas.microsoft.com/office/drawing/2014/main" id="{69F99919-2AC8-4B06-9C49-A290D20D06BB}"/>
                      </a:ext>
                    </a:extLst>
                  </p:cNvPr>
                  <p:cNvSpPr/>
                  <p:nvPr/>
                </p:nvSpPr>
                <p:spPr>
                  <a:xfrm>
                    <a:off x="4375303" y="3821072"/>
                    <a:ext cx="180015" cy="75973"/>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79" name="직선 연결선 178">
                  <a:extLst>
                    <a:ext uri="{FF2B5EF4-FFF2-40B4-BE49-F238E27FC236}">
                      <a16:creationId xmlns:a16="http://schemas.microsoft.com/office/drawing/2014/main" id="{A97E8E9D-9DD1-4369-BF2B-FD06D0F607DA}"/>
                    </a:ext>
                  </a:extLst>
                </p:cNvPr>
                <p:cNvCxnSpPr/>
                <p:nvPr/>
              </p:nvCxnSpPr>
              <p:spPr>
                <a:xfrm>
                  <a:off x="5045585" y="2488260"/>
                  <a:ext cx="19812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직선 연결선 179">
                  <a:extLst>
                    <a:ext uri="{FF2B5EF4-FFF2-40B4-BE49-F238E27FC236}">
                      <a16:creationId xmlns:a16="http://schemas.microsoft.com/office/drawing/2014/main" id="{7E13F762-82E0-48BB-9707-3AD990BEC35D}"/>
                    </a:ext>
                  </a:extLst>
                </p:cNvPr>
                <p:cNvCxnSpPr/>
                <p:nvPr/>
              </p:nvCxnSpPr>
              <p:spPr>
                <a:xfrm flipV="1">
                  <a:off x="7009605" y="2325370"/>
                  <a:ext cx="0" cy="157987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직선 연결선 180">
                  <a:extLst>
                    <a:ext uri="{FF2B5EF4-FFF2-40B4-BE49-F238E27FC236}">
                      <a16:creationId xmlns:a16="http://schemas.microsoft.com/office/drawing/2014/main" id="{D9FECD43-B5B7-47BF-BB85-F72E59B2EACD}"/>
                    </a:ext>
                  </a:extLst>
                </p:cNvPr>
                <p:cNvCxnSpPr/>
                <p:nvPr/>
              </p:nvCxnSpPr>
              <p:spPr>
                <a:xfrm flipV="1">
                  <a:off x="6640035" y="2325370"/>
                  <a:ext cx="0" cy="157987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직선 연결선 181">
                  <a:extLst>
                    <a:ext uri="{FF2B5EF4-FFF2-40B4-BE49-F238E27FC236}">
                      <a16:creationId xmlns:a16="http://schemas.microsoft.com/office/drawing/2014/main" id="{1D05BCF6-8F4F-459F-ADA7-48A719AB1492}"/>
                    </a:ext>
                  </a:extLst>
                </p:cNvPr>
                <p:cNvCxnSpPr/>
                <p:nvPr/>
              </p:nvCxnSpPr>
              <p:spPr>
                <a:xfrm flipV="1">
                  <a:off x="6262796" y="2325370"/>
                  <a:ext cx="0" cy="157987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직선 연결선 182">
                  <a:extLst>
                    <a:ext uri="{FF2B5EF4-FFF2-40B4-BE49-F238E27FC236}">
                      <a16:creationId xmlns:a16="http://schemas.microsoft.com/office/drawing/2014/main" id="{540C077B-1CB1-4756-92DF-174D9073D0A4}"/>
                    </a:ext>
                  </a:extLst>
                </p:cNvPr>
                <p:cNvCxnSpPr/>
                <p:nvPr/>
              </p:nvCxnSpPr>
              <p:spPr>
                <a:xfrm flipV="1">
                  <a:off x="5889465" y="2325370"/>
                  <a:ext cx="0" cy="157987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직선 연결선 183">
                  <a:extLst>
                    <a:ext uri="{FF2B5EF4-FFF2-40B4-BE49-F238E27FC236}">
                      <a16:creationId xmlns:a16="http://schemas.microsoft.com/office/drawing/2014/main" id="{E32C1E35-7F4E-42BA-B0BA-BB2804DAB1A2}"/>
                    </a:ext>
                  </a:extLst>
                </p:cNvPr>
                <p:cNvCxnSpPr/>
                <p:nvPr/>
              </p:nvCxnSpPr>
              <p:spPr>
                <a:xfrm flipV="1">
                  <a:off x="5510370" y="2325370"/>
                  <a:ext cx="0" cy="157987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51393F6A-3FFF-4DCA-8517-E4EC630BA31E}"/>
                    </a:ext>
                  </a:extLst>
                </p:cNvPr>
                <p:cNvCxnSpPr/>
                <p:nvPr/>
              </p:nvCxnSpPr>
              <p:spPr>
                <a:xfrm flipV="1">
                  <a:off x="5135085" y="2325370"/>
                  <a:ext cx="0" cy="157987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082C420A-5FA7-4861-8F98-82CBC62D5036}"/>
                    </a:ext>
                  </a:extLst>
                </p:cNvPr>
                <p:cNvCxnSpPr/>
                <p:nvPr/>
              </p:nvCxnSpPr>
              <p:spPr>
                <a:xfrm>
                  <a:off x="5045585" y="2691551"/>
                  <a:ext cx="19812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직선 연결선 187">
                  <a:extLst>
                    <a:ext uri="{FF2B5EF4-FFF2-40B4-BE49-F238E27FC236}">
                      <a16:creationId xmlns:a16="http://schemas.microsoft.com/office/drawing/2014/main" id="{F137E9A6-C58B-46DF-9EAA-0200957FC7D6}"/>
                    </a:ext>
                  </a:extLst>
                </p:cNvPr>
                <p:cNvCxnSpPr/>
                <p:nvPr/>
              </p:nvCxnSpPr>
              <p:spPr>
                <a:xfrm>
                  <a:off x="5045585" y="2892723"/>
                  <a:ext cx="19812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직선 연결선 188">
                  <a:extLst>
                    <a:ext uri="{FF2B5EF4-FFF2-40B4-BE49-F238E27FC236}">
                      <a16:creationId xmlns:a16="http://schemas.microsoft.com/office/drawing/2014/main" id="{DB50BC27-D6D9-405B-A867-E1698387F6DB}"/>
                    </a:ext>
                  </a:extLst>
                </p:cNvPr>
                <p:cNvCxnSpPr/>
                <p:nvPr/>
              </p:nvCxnSpPr>
              <p:spPr>
                <a:xfrm>
                  <a:off x="5045585" y="3098133"/>
                  <a:ext cx="19812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CDA30D3B-5DD1-4686-A1F6-6FD4E526B31D}"/>
                    </a:ext>
                  </a:extLst>
                </p:cNvPr>
                <p:cNvCxnSpPr/>
                <p:nvPr/>
              </p:nvCxnSpPr>
              <p:spPr>
                <a:xfrm>
                  <a:off x="5045585" y="3301424"/>
                  <a:ext cx="19812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FD0B5AD8-F9D4-4DDD-AC50-6DBF49ED0881}"/>
                    </a:ext>
                  </a:extLst>
                </p:cNvPr>
                <p:cNvCxnSpPr/>
                <p:nvPr/>
              </p:nvCxnSpPr>
              <p:spPr>
                <a:xfrm>
                  <a:off x="5045585" y="3502660"/>
                  <a:ext cx="19812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id="{2F1ACBC1-C201-43D5-9C59-DE20B55F8A1C}"/>
                    </a:ext>
                  </a:extLst>
                </p:cNvPr>
                <p:cNvCxnSpPr/>
                <p:nvPr/>
              </p:nvCxnSpPr>
              <p:spPr>
                <a:xfrm>
                  <a:off x="5045585" y="3708006"/>
                  <a:ext cx="19812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9" name="그룹 58">
                  <a:extLst>
                    <a:ext uri="{FF2B5EF4-FFF2-40B4-BE49-F238E27FC236}">
                      <a16:creationId xmlns:a16="http://schemas.microsoft.com/office/drawing/2014/main" id="{0912C1E2-2466-4759-95C9-C94DDEB2BAD3}"/>
                    </a:ext>
                  </a:extLst>
                </p:cNvPr>
                <p:cNvGrpSpPr/>
                <p:nvPr/>
              </p:nvGrpSpPr>
              <p:grpSpPr>
                <a:xfrm>
                  <a:off x="5014502" y="2321560"/>
                  <a:ext cx="2012283" cy="1620654"/>
                  <a:chOff x="2635917" y="2321560"/>
                  <a:chExt cx="2012283" cy="1620654"/>
                </a:xfrm>
              </p:grpSpPr>
              <p:sp>
                <p:nvSpPr>
                  <p:cNvPr id="60" name="직사각형 59">
                    <a:extLst>
                      <a:ext uri="{FF2B5EF4-FFF2-40B4-BE49-F238E27FC236}">
                        <a16:creationId xmlns:a16="http://schemas.microsoft.com/office/drawing/2014/main" id="{EB7254F3-A0E7-421D-886D-934E3DA222C7}"/>
                      </a:ext>
                    </a:extLst>
                  </p:cNvPr>
                  <p:cNvSpPr/>
                  <p:nvPr/>
                </p:nvSpPr>
                <p:spPr>
                  <a:xfrm>
                    <a:off x="2667000" y="2321560"/>
                    <a:ext cx="1981200" cy="15849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1" name="직선 연결선 60">
                    <a:extLst>
                      <a:ext uri="{FF2B5EF4-FFF2-40B4-BE49-F238E27FC236}">
                        <a16:creationId xmlns:a16="http://schemas.microsoft.com/office/drawing/2014/main" id="{ACB9F108-C5F1-4687-8980-16E5415FE1DC}"/>
                      </a:ext>
                    </a:extLst>
                  </p:cNvPr>
                  <p:cNvCxnSpPr/>
                  <p:nvPr/>
                </p:nvCxnSpPr>
                <p:spPr>
                  <a:xfrm>
                    <a:off x="2635917" y="2488260"/>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a16="http://schemas.microsoft.com/office/drawing/2014/main" id="{0912D2BC-B37D-4BC1-9861-D75DD5AED63E}"/>
                      </a:ext>
                    </a:extLst>
                  </p:cNvPr>
                  <p:cNvCxnSpPr/>
                  <p:nvPr/>
                </p:nvCxnSpPr>
                <p:spPr>
                  <a:xfrm>
                    <a:off x="2635917" y="2691551"/>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CD496CF3-4BB2-465C-A02D-D1D5E90963F2}"/>
                      </a:ext>
                    </a:extLst>
                  </p:cNvPr>
                  <p:cNvCxnSpPr/>
                  <p:nvPr/>
                </p:nvCxnSpPr>
                <p:spPr>
                  <a:xfrm>
                    <a:off x="2635917" y="3098133"/>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C28479CC-B278-431D-9F1C-A44996A9A77D}"/>
                      </a:ext>
                    </a:extLst>
                  </p:cNvPr>
                  <p:cNvCxnSpPr/>
                  <p:nvPr/>
                </p:nvCxnSpPr>
                <p:spPr>
                  <a:xfrm>
                    <a:off x="2635917" y="3504715"/>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297C8D14-682D-44EA-8AF2-C31F2ACFEE9B}"/>
                      </a:ext>
                    </a:extLst>
                  </p:cNvPr>
                  <p:cNvCxnSpPr/>
                  <p:nvPr/>
                </p:nvCxnSpPr>
                <p:spPr>
                  <a:xfrm>
                    <a:off x="2635917" y="3708006"/>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id="{302A4624-FB03-4AE5-8BD3-C1E7C5E86647}"/>
                      </a:ext>
                    </a:extLst>
                  </p:cNvPr>
                  <p:cNvCxnSpPr/>
                  <p:nvPr/>
                </p:nvCxnSpPr>
                <p:spPr>
                  <a:xfrm>
                    <a:off x="2635917" y="3906215"/>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BB2C3A00-A6DB-4ACB-9702-EA669EF6E5A6}"/>
                      </a:ext>
                    </a:extLst>
                  </p:cNvPr>
                  <p:cNvCxnSpPr/>
                  <p:nvPr/>
                </p:nvCxnSpPr>
                <p:spPr>
                  <a:xfrm>
                    <a:off x="2756500" y="3906214"/>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20547924-AC24-4EE2-BBB4-B7B8BE5A1E6F}"/>
                      </a:ext>
                    </a:extLst>
                  </p:cNvPr>
                  <p:cNvCxnSpPr/>
                  <p:nvPr/>
                </p:nvCxnSpPr>
                <p:spPr>
                  <a:xfrm>
                    <a:off x="3131785" y="3906214"/>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D23479AD-0AAD-4D0A-B638-95584B6AB959}"/>
                      </a:ext>
                    </a:extLst>
                  </p:cNvPr>
                  <p:cNvCxnSpPr/>
                  <p:nvPr/>
                </p:nvCxnSpPr>
                <p:spPr>
                  <a:xfrm>
                    <a:off x="3510880" y="3906214"/>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23681D63-4E93-40F5-A717-67070075B91A}"/>
                      </a:ext>
                    </a:extLst>
                  </p:cNvPr>
                  <p:cNvCxnSpPr/>
                  <p:nvPr/>
                </p:nvCxnSpPr>
                <p:spPr>
                  <a:xfrm>
                    <a:off x="3884211" y="3906214"/>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85AB118A-7F51-4FEB-9B4D-204E25ECB339}"/>
                      </a:ext>
                    </a:extLst>
                  </p:cNvPr>
                  <p:cNvCxnSpPr/>
                  <p:nvPr/>
                </p:nvCxnSpPr>
                <p:spPr>
                  <a:xfrm>
                    <a:off x="4261450" y="3906214"/>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4889DC09-2F1D-4C19-973F-AEAB368982B1}"/>
                      </a:ext>
                    </a:extLst>
                  </p:cNvPr>
                  <p:cNvCxnSpPr/>
                  <p:nvPr/>
                </p:nvCxnSpPr>
                <p:spPr>
                  <a:xfrm>
                    <a:off x="4631020" y="3906214"/>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A1B0284D-FC85-4A5D-8FAF-DF0E9F0DB3C3}"/>
                      </a:ext>
                    </a:extLst>
                  </p:cNvPr>
                  <p:cNvCxnSpPr/>
                  <p:nvPr/>
                </p:nvCxnSpPr>
                <p:spPr>
                  <a:xfrm>
                    <a:off x="2635917" y="3301424"/>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DE0CA9AE-1598-4A07-94E1-6DD34CFB8C39}"/>
                      </a:ext>
                    </a:extLst>
                  </p:cNvPr>
                  <p:cNvCxnSpPr/>
                  <p:nvPr/>
                </p:nvCxnSpPr>
                <p:spPr>
                  <a:xfrm>
                    <a:off x="2635917" y="2894842"/>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93" name="그룹 192">
                <a:extLst>
                  <a:ext uri="{FF2B5EF4-FFF2-40B4-BE49-F238E27FC236}">
                    <a16:creationId xmlns:a16="http://schemas.microsoft.com/office/drawing/2014/main" id="{C775E503-162F-4889-A241-26579CDA183A}"/>
                  </a:ext>
                </a:extLst>
              </p:cNvPr>
              <p:cNvGrpSpPr/>
              <p:nvPr/>
            </p:nvGrpSpPr>
            <p:grpSpPr>
              <a:xfrm>
                <a:off x="857132" y="3640027"/>
                <a:ext cx="2017963" cy="1620654"/>
                <a:chOff x="2635917" y="2321560"/>
                <a:chExt cx="2017963" cy="1620654"/>
              </a:xfrm>
            </p:grpSpPr>
            <p:grpSp>
              <p:nvGrpSpPr>
                <p:cNvPr id="47" name="그룹 46">
                  <a:extLst>
                    <a:ext uri="{FF2B5EF4-FFF2-40B4-BE49-F238E27FC236}">
                      <a16:creationId xmlns:a16="http://schemas.microsoft.com/office/drawing/2014/main" id="{856461B3-BCA4-4638-A56B-319D67655FF8}"/>
                    </a:ext>
                  </a:extLst>
                </p:cNvPr>
                <p:cNvGrpSpPr/>
                <p:nvPr/>
              </p:nvGrpSpPr>
              <p:grpSpPr>
                <a:xfrm>
                  <a:off x="2755168" y="2404110"/>
                  <a:ext cx="1800150" cy="1497330"/>
                  <a:chOff x="2755168" y="2404110"/>
                  <a:chExt cx="1800150" cy="1492936"/>
                </a:xfrm>
              </p:grpSpPr>
              <p:sp>
                <p:nvSpPr>
                  <p:cNvPr id="35" name="직사각형 34">
                    <a:extLst>
                      <a:ext uri="{FF2B5EF4-FFF2-40B4-BE49-F238E27FC236}">
                        <a16:creationId xmlns:a16="http://schemas.microsoft.com/office/drawing/2014/main" id="{C187D8FD-BB06-4F61-BF7F-39FBEB178429}"/>
                      </a:ext>
                    </a:extLst>
                  </p:cNvPr>
                  <p:cNvSpPr/>
                  <p:nvPr/>
                </p:nvSpPr>
                <p:spPr>
                  <a:xfrm>
                    <a:off x="2755168" y="3408265"/>
                    <a:ext cx="180015" cy="48878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103697CB-1451-4609-9458-E564BC04CE7E}"/>
                      </a:ext>
                    </a:extLst>
                  </p:cNvPr>
                  <p:cNvSpPr/>
                  <p:nvPr/>
                </p:nvSpPr>
                <p:spPr>
                  <a:xfrm>
                    <a:off x="2935183" y="2626996"/>
                    <a:ext cx="180015" cy="127005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9212712D-4067-4EAC-8526-B67A5A4F3378}"/>
                      </a:ext>
                    </a:extLst>
                  </p:cNvPr>
                  <p:cNvSpPr/>
                  <p:nvPr/>
                </p:nvSpPr>
                <p:spPr>
                  <a:xfrm>
                    <a:off x="3115198" y="3128010"/>
                    <a:ext cx="180015" cy="769036"/>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70AB8EC4-E319-42D2-AA1E-32AF65DB0CF9}"/>
                      </a:ext>
                    </a:extLst>
                  </p:cNvPr>
                  <p:cNvSpPr/>
                  <p:nvPr/>
                </p:nvSpPr>
                <p:spPr>
                  <a:xfrm>
                    <a:off x="3295213" y="2404110"/>
                    <a:ext cx="180015" cy="1492935"/>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EE960C0A-236C-48A8-B37F-E9A49201814C}"/>
                      </a:ext>
                    </a:extLst>
                  </p:cNvPr>
                  <p:cNvSpPr/>
                  <p:nvPr/>
                </p:nvSpPr>
                <p:spPr>
                  <a:xfrm>
                    <a:off x="3475228" y="3017520"/>
                    <a:ext cx="180015" cy="879525"/>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EC90C58E-E892-4A5C-9430-EEE318234CBD}"/>
                      </a:ext>
                    </a:extLst>
                  </p:cNvPr>
                  <p:cNvSpPr/>
                  <p:nvPr/>
                </p:nvSpPr>
                <p:spPr>
                  <a:xfrm>
                    <a:off x="3655243" y="2453640"/>
                    <a:ext cx="180015" cy="1443406"/>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8471D558-019C-4352-B0A2-580FF74839E4}"/>
                      </a:ext>
                    </a:extLst>
                  </p:cNvPr>
                  <p:cNvSpPr/>
                  <p:nvPr/>
                </p:nvSpPr>
                <p:spPr>
                  <a:xfrm>
                    <a:off x="3835258" y="2905126"/>
                    <a:ext cx="180015" cy="99192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19E58062-0F0E-4F55-BC76-77A1479BFF14}"/>
                      </a:ext>
                    </a:extLst>
                  </p:cNvPr>
                  <p:cNvSpPr/>
                  <p:nvPr/>
                </p:nvSpPr>
                <p:spPr>
                  <a:xfrm>
                    <a:off x="4015273" y="3573780"/>
                    <a:ext cx="180015" cy="323265"/>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a:extLst>
                      <a:ext uri="{FF2B5EF4-FFF2-40B4-BE49-F238E27FC236}">
                        <a16:creationId xmlns:a16="http://schemas.microsoft.com/office/drawing/2014/main" id="{2D64E512-DFFB-4C97-8E20-EC02AEDB98A3}"/>
                      </a:ext>
                    </a:extLst>
                  </p:cNvPr>
                  <p:cNvSpPr/>
                  <p:nvPr/>
                </p:nvSpPr>
                <p:spPr>
                  <a:xfrm>
                    <a:off x="4195288" y="3628085"/>
                    <a:ext cx="180015" cy="26896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a:extLst>
                      <a:ext uri="{FF2B5EF4-FFF2-40B4-BE49-F238E27FC236}">
                        <a16:creationId xmlns:a16="http://schemas.microsoft.com/office/drawing/2014/main" id="{17805121-3F19-4B7B-850A-7A69C5ADDEA6}"/>
                      </a:ext>
                    </a:extLst>
                  </p:cNvPr>
                  <p:cNvSpPr/>
                  <p:nvPr/>
                </p:nvSpPr>
                <p:spPr>
                  <a:xfrm>
                    <a:off x="4375303" y="3573016"/>
                    <a:ext cx="180015" cy="32402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66" name="직선 연결선 165">
                  <a:extLst>
                    <a:ext uri="{FF2B5EF4-FFF2-40B4-BE49-F238E27FC236}">
                      <a16:creationId xmlns:a16="http://schemas.microsoft.com/office/drawing/2014/main" id="{E49A448C-D246-41F9-B4CA-6818572BE307}"/>
                    </a:ext>
                  </a:extLst>
                </p:cNvPr>
                <p:cNvCxnSpPr/>
                <p:nvPr/>
              </p:nvCxnSpPr>
              <p:spPr>
                <a:xfrm>
                  <a:off x="2672680" y="2513660"/>
                  <a:ext cx="19812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직선 연결선 166">
                  <a:extLst>
                    <a:ext uri="{FF2B5EF4-FFF2-40B4-BE49-F238E27FC236}">
                      <a16:creationId xmlns:a16="http://schemas.microsoft.com/office/drawing/2014/main" id="{2DF1FF30-8CC0-4347-AD67-42E832C35092}"/>
                    </a:ext>
                  </a:extLst>
                </p:cNvPr>
                <p:cNvCxnSpPr/>
                <p:nvPr/>
              </p:nvCxnSpPr>
              <p:spPr>
                <a:xfrm flipV="1">
                  <a:off x="4610065" y="2325370"/>
                  <a:ext cx="0" cy="157987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직선 연결선 167">
                  <a:extLst>
                    <a:ext uri="{FF2B5EF4-FFF2-40B4-BE49-F238E27FC236}">
                      <a16:creationId xmlns:a16="http://schemas.microsoft.com/office/drawing/2014/main" id="{B0B07011-3011-4CDC-B0F3-4046390920DF}"/>
                    </a:ext>
                  </a:extLst>
                </p:cNvPr>
                <p:cNvCxnSpPr/>
                <p:nvPr/>
              </p:nvCxnSpPr>
              <p:spPr>
                <a:xfrm>
                  <a:off x="2672680" y="2802585"/>
                  <a:ext cx="19812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직선 연결선 168">
                  <a:extLst>
                    <a:ext uri="{FF2B5EF4-FFF2-40B4-BE49-F238E27FC236}">
                      <a16:creationId xmlns:a16="http://schemas.microsoft.com/office/drawing/2014/main" id="{FE855730-D836-49AD-AC2D-09F9FDF809CE}"/>
                    </a:ext>
                  </a:extLst>
                </p:cNvPr>
                <p:cNvCxnSpPr/>
                <p:nvPr/>
              </p:nvCxnSpPr>
              <p:spPr>
                <a:xfrm>
                  <a:off x="2672680" y="3075635"/>
                  <a:ext cx="19812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직선 연결선 169">
                  <a:extLst>
                    <a:ext uri="{FF2B5EF4-FFF2-40B4-BE49-F238E27FC236}">
                      <a16:creationId xmlns:a16="http://schemas.microsoft.com/office/drawing/2014/main" id="{B1221615-10CA-4108-BCAE-419C5C1BD8ED}"/>
                    </a:ext>
                  </a:extLst>
                </p:cNvPr>
                <p:cNvCxnSpPr/>
                <p:nvPr/>
              </p:nvCxnSpPr>
              <p:spPr>
                <a:xfrm>
                  <a:off x="2672680" y="3355035"/>
                  <a:ext cx="19812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직선 연결선 170">
                  <a:extLst>
                    <a:ext uri="{FF2B5EF4-FFF2-40B4-BE49-F238E27FC236}">
                      <a16:creationId xmlns:a16="http://schemas.microsoft.com/office/drawing/2014/main" id="{D4CF8D34-AC86-4AA0-A96D-19A2BBBB0E49}"/>
                    </a:ext>
                  </a:extLst>
                </p:cNvPr>
                <p:cNvCxnSpPr/>
                <p:nvPr/>
              </p:nvCxnSpPr>
              <p:spPr>
                <a:xfrm>
                  <a:off x="2672680" y="3631687"/>
                  <a:ext cx="19812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직선 연결선 171">
                  <a:extLst>
                    <a:ext uri="{FF2B5EF4-FFF2-40B4-BE49-F238E27FC236}">
                      <a16:creationId xmlns:a16="http://schemas.microsoft.com/office/drawing/2014/main" id="{D8C44CD5-F4B6-47D4-A72E-2089D8EAC9A1}"/>
                    </a:ext>
                  </a:extLst>
                </p:cNvPr>
                <p:cNvCxnSpPr/>
                <p:nvPr/>
              </p:nvCxnSpPr>
              <p:spPr>
                <a:xfrm flipV="1">
                  <a:off x="4362415" y="2325370"/>
                  <a:ext cx="0" cy="157987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직선 연결선 172">
                  <a:extLst>
                    <a:ext uri="{FF2B5EF4-FFF2-40B4-BE49-F238E27FC236}">
                      <a16:creationId xmlns:a16="http://schemas.microsoft.com/office/drawing/2014/main" id="{2A304A66-22CE-4485-ABAD-084C82010795}"/>
                    </a:ext>
                  </a:extLst>
                </p:cNvPr>
                <p:cNvCxnSpPr/>
                <p:nvPr/>
              </p:nvCxnSpPr>
              <p:spPr>
                <a:xfrm flipV="1">
                  <a:off x="4110955" y="2325370"/>
                  <a:ext cx="0" cy="157987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A57903C2-8270-4DB3-8B5C-99F6E852DE24}"/>
                    </a:ext>
                  </a:extLst>
                </p:cNvPr>
                <p:cNvCxnSpPr/>
                <p:nvPr/>
              </p:nvCxnSpPr>
              <p:spPr>
                <a:xfrm flipV="1">
                  <a:off x="3857590" y="2325370"/>
                  <a:ext cx="0" cy="157987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AF1AF3E3-1258-4570-8369-A445D6B9F063}"/>
                    </a:ext>
                  </a:extLst>
                </p:cNvPr>
                <p:cNvCxnSpPr/>
                <p:nvPr/>
              </p:nvCxnSpPr>
              <p:spPr>
                <a:xfrm flipV="1">
                  <a:off x="3606130" y="2325370"/>
                  <a:ext cx="0" cy="157987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직선 연결선 175">
                  <a:extLst>
                    <a:ext uri="{FF2B5EF4-FFF2-40B4-BE49-F238E27FC236}">
                      <a16:creationId xmlns:a16="http://schemas.microsoft.com/office/drawing/2014/main" id="{5C3A3BD9-8C3C-4F09-8493-0ED8AC25844D}"/>
                    </a:ext>
                  </a:extLst>
                </p:cNvPr>
                <p:cNvCxnSpPr/>
                <p:nvPr/>
              </p:nvCxnSpPr>
              <p:spPr>
                <a:xfrm flipV="1">
                  <a:off x="3356540" y="2325370"/>
                  <a:ext cx="0" cy="157987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직선 연결선 176">
                  <a:extLst>
                    <a:ext uri="{FF2B5EF4-FFF2-40B4-BE49-F238E27FC236}">
                      <a16:creationId xmlns:a16="http://schemas.microsoft.com/office/drawing/2014/main" id="{BE0E71EA-12A3-46CE-B0C2-75B21EB5E06B}"/>
                    </a:ext>
                  </a:extLst>
                </p:cNvPr>
                <p:cNvCxnSpPr/>
                <p:nvPr/>
              </p:nvCxnSpPr>
              <p:spPr>
                <a:xfrm flipV="1">
                  <a:off x="3108855" y="2325370"/>
                  <a:ext cx="0" cy="157987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직선 연결선 177">
                  <a:extLst>
                    <a:ext uri="{FF2B5EF4-FFF2-40B4-BE49-F238E27FC236}">
                      <a16:creationId xmlns:a16="http://schemas.microsoft.com/office/drawing/2014/main" id="{3ED53F40-9FAF-464D-8248-A2F9560993B1}"/>
                    </a:ext>
                  </a:extLst>
                </p:cNvPr>
                <p:cNvCxnSpPr/>
                <p:nvPr/>
              </p:nvCxnSpPr>
              <p:spPr>
                <a:xfrm flipV="1">
                  <a:off x="2855560" y="2325370"/>
                  <a:ext cx="0" cy="157987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 name="그룹 16">
                  <a:extLst>
                    <a:ext uri="{FF2B5EF4-FFF2-40B4-BE49-F238E27FC236}">
                      <a16:creationId xmlns:a16="http://schemas.microsoft.com/office/drawing/2014/main" id="{504ED267-B456-4B8B-9152-9BCC3C98C1E0}"/>
                    </a:ext>
                  </a:extLst>
                </p:cNvPr>
                <p:cNvGrpSpPr/>
                <p:nvPr/>
              </p:nvGrpSpPr>
              <p:grpSpPr>
                <a:xfrm>
                  <a:off x="2635917" y="2321560"/>
                  <a:ext cx="2012283" cy="1620654"/>
                  <a:chOff x="2635917" y="2321560"/>
                  <a:chExt cx="2012283" cy="1620654"/>
                </a:xfrm>
              </p:grpSpPr>
              <p:sp>
                <p:nvSpPr>
                  <p:cNvPr id="2" name="직사각형 1">
                    <a:extLst>
                      <a:ext uri="{FF2B5EF4-FFF2-40B4-BE49-F238E27FC236}">
                        <a16:creationId xmlns:a16="http://schemas.microsoft.com/office/drawing/2014/main" id="{A93E815F-FEF9-4FE3-8A56-0F43E0B4D9A6}"/>
                      </a:ext>
                    </a:extLst>
                  </p:cNvPr>
                  <p:cNvSpPr/>
                  <p:nvPr/>
                </p:nvSpPr>
                <p:spPr>
                  <a:xfrm>
                    <a:off x="2667000" y="2321560"/>
                    <a:ext cx="1981200" cy="15849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82ECBBA3-B0AE-49BA-8ED2-FBB84AE000F1}"/>
                      </a:ext>
                    </a:extLst>
                  </p:cNvPr>
                  <p:cNvCxnSpPr/>
                  <p:nvPr/>
                </p:nvCxnSpPr>
                <p:spPr>
                  <a:xfrm>
                    <a:off x="2635917" y="2513660"/>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0CF1C721-1F33-439D-B5B2-15AB6E1EFBEF}"/>
                      </a:ext>
                    </a:extLst>
                  </p:cNvPr>
                  <p:cNvCxnSpPr/>
                  <p:nvPr/>
                </p:nvCxnSpPr>
                <p:spPr>
                  <a:xfrm>
                    <a:off x="2635917" y="2802585"/>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815A3935-8FD0-4A83-AA5E-1517A7FFC1FF}"/>
                      </a:ext>
                    </a:extLst>
                  </p:cNvPr>
                  <p:cNvCxnSpPr/>
                  <p:nvPr/>
                </p:nvCxnSpPr>
                <p:spPr>
                  <a:xfrm>
                    <a:off x="2635917" y="3075635"/>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27C1D43D-9FA9-400E-88B7-28D068ECDE70}"/>
                      </a:ext>
                    </a:extLst>
                  </p:cNvPr>
                  <p:cNvCxnSpPr/>
                  <p:nvPr/>
                </p:nvCxnSpPr>
                <p:spPr>
                  <a:xfrm>
                    <a:off x="2635917" y="3355035"/>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0337639-F990-4FCC-A609-2B98FC63141F}"/>
                      </a:ext>
                    </a:extLst>
                  </p:cNvPr>
                  <p:cNvCxnSpPr/>
                  <p:nvPr/>
                </p:nvCxnSpPr>
                <p:spPr>
                  <a:xfrm>
                    <a:off x="2635917" y="3633165"/>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16554D99-A857-4201-BA10-9446862F913F}"/>
                      </a:ext>
                    </a:extLst>
                  </p:cNvPr>
                  <p:cNvCxnSpPr/>
                  <p:nvPr/>
                </p:nvCxnSpPr>
                <p:spPr>
                  <a:xfrm>
                    <a:off x="2635917" y="3906215"/>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67DA6AB3-B75E-4DBC-85FA-ED573E9991C7}"/>
                      </a:ext>
                    </a:extLst>
                  </p:cNvPr>
                  <p:cNvCxnSpPr/>
                  <p:nvPr/>
                </p:nvCxnSpPr>
                <p:spPr>
                  <a:xfrm>
                    <a:off x="2855560" y="3906214"/>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C151921E-2186-4D21-A619-025EBF23A8E1}"/>
                      </a:ext>
                    </a:extLst>
                  </p:cNvPr>
                  <p:cNvCxnSpPr/>
                  <p:nvPr/>
                </p:nvCxnSpPr>
                <p:spPr>
                  <a:xfrm>
                    <a:off x="3108925" y="3906214"/>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0A657728-43CA-4183-92AD-6926D8C43D59}"/>
                      </a:ext>
                    </a:extLst>
                  </p:cNvPr>
                  <p:cNvCxnSpPr/>
                  <p:nvPr/>
                </p:nvCxnSpPr>
                <p:spPr>
                  <a:xfrm>
                    <a:off x="3358480" y="3906214"/>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616163C5-21B3-4B3A-81D1-182DA4FDC760}"/>
                      </a:ext>
                    </a:extLst>
                  </p:cNvPr>
                  <p:cNvCxnSpPr/>
                  <p:nvPr/>
                </p:nvCxnSpPr>
                <p:spPr>
                  <a:xfrm>
                    <a:off x="3606130" y="3906214"/>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C2A9F631-62AB-4DE0-A6E7-884512036BFC}"/>
                      </a:ext>
                    </a:extLst>
                  </p:cNvPr>
                  <p:cNvCxnSpPr/>
                  <p:nvPr/>
                </p:nvCxnSpPr>
                <p:spPr>
                  <a:xfrm>
                    <a:off x="3857590" y="3906214"/>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5D0DD0A9-8DB9-4F4F-8756-05F450B2F60E}"/>
                      </a:ext>
                    </a:extLst>
                  </p:cNvPr>
                  <p:cNvCxnSpPr/>
                  <p:nvPr/>
                </p:nvCxnSpPr>
                <p:spPr>
                  <a:xfrm>
                    <a:off x="4110955" y="3906214"/>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A586C52F-8377-4636-B4FF-5CB942FFC039}"/>
                      </a:ext>
                    </a:extLst>
                  </p:cNvPr>
                  <p:cNvCxnSpPr/>
                  <p:nvPr/>
                </p:nvCxnSpPr>
                <p:spPr>
                  <a:xfrm>
                    <a:off x="4362415" y="3906214"/>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6EAAA652-4F31-4F80-8E42-5573AD69B35F}"/>
                      </a:ext>
                    </a:extLst>
                  </p:cNvPr>
                  <p:cNvCxnSpPr/>
                  <p:nvPr/>
                </p:nvCxnSpPr>
                <p:spPr>
                  <a:xfrm>
                    <a:off x="4610065" y="3906214"/>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96" name="그룹 195">
                <a:extLst>
                  <a:ext uri="{FF2B5EF4-FFF2-40B4-BE49-F238E27FC236}">
                    <a16:creationId xmlns:a16="http://schemas.microsoft.com/office/drawing/2014/main" id="{62DC742D-62C9-499B-B75A-30B9A51069C9}"/>
                  </a:ext>
                </a:extLst>
              </p:cNvPr>
              <p:cNvGrpSpPr/>
              <p:nvPr/>
            </p:nvGrpSpPr>
            <p:grpSpPr>
              <a:xfrm>
                <a:off x="5176812" y="3642204"/>
                <a:ext cx="2017963" cy="1620654"/>
                <a:chOff x="2635917" y="4223524"/>
                <a:chExt cx="2017963" cy="1620654"/>
              </a:xfrm>
            </p:grpSpPr>
            <p:grpSp>
              <p:nvGrpSpPr>
                <p:cNvPr id="95" name="그룹 94">
                  <a:extLst>
                    <a:ext uri="{FF2B5EF4-FFF2-40B4-BE49-F238E27FC236}">
                      <a16:creationId xmlns:a16="http://schemas.microsoft.com/office/drawing/2014/main" id="{6F77D6AF-A516-42F3-B5EC-52E135BC88F3}"/>
                    </a:ext>
                  </a:extLst>
                </p:cNvPr>
                <p:cNvGrpSpPr/>
                <p:nvPr/>
              </p:nvGrpSpPr>
              <p:grpSpPr>
                <a:xfrm>
                  <a:off x="2755168" y="4306321"/>
                  <a:ext cx="1800150" cy="1500644"/>
                  <a:chOff x="2755168" y="2400806"/>
                  <a:chExt cx="1800150" cy="1496240"/>
                </a:xfrm>
              </p:grpSpPr>
              <p:sp>
                <p:nvSpPr>
                  <p:cNvPr id="96" name="직사각형 95">
                    <a:extLst>
                      <a:ext uri="{FF2B5EF4-FFF2-40B4-BE49-F238E27FC236}">
                        <a16:creationId xmlns:a16="http://schemas.microsoft.com/office/drawing/2014/main" id="{BB936153-1AEB-4CA5-B75E-881C70C208DC}"/>
                      </a:ext>
                    </a:extLst>
                  </p:cNvPr>
                  <p:cNvSpPr/>
                  <p:nvPr/>
                </p:nvSpPr>
                <p:spPr>
                  <a:xfrm>
                    <a:off x="2755168" y="2400806"/>
                    <a:ext cx="180015" cy="149623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직사각형 96">
                    <a:extLst>
                      <a:ext uri="{FF2B5EF4-FFF2-40B4-BE49-F238E27FC236}">
                        <a16:creationId xmlns:a16="http://schemas.microsoft.com/office/drawing/2014/main" id="{FAB90591-B1C9-47AA-9EE6-4A52F12BA505}"/>
                      </a:ext>
                    </a:extLst>
                  </p:cNvPr>
                  <p:cNvSpPr/>
                  <p:nvPr/>
                </p:nvSpPr>
                <p:spPr>
                  <a:xfrm>
                    <a:off x="2935183" y="3370769"/>
                    <a:ext cx="180015" cy="526276"/>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직사각형 98">
                    <a:extLst>
                      <a:ext uri="{FF2B5EF4-FFF2-40B4-BE49-F238E27FC236}">
                        <a16:creationId xmlns:a16="http://schemas.microsoft.com/office/drawing/2014/main" id="{1CDB2043-0A7D-4D5F-9EB2-69044797443C}"/>
                      </a:ext>
                    </a:extLst>
                  </p:cNvPr>
                  <p:cNvSpPr/>
                  <p:nvPr/>
                </p:nvSpPr>
                <p:spPr>
                  <a:xfrm>
                    <a:off x="3295213" y="3769895"/>
                    <a:ext cx="180015" cy="12715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직사각형 99">
                    <a:extLst>
                      <a:ext uri="{FF2B5EF4-FFF2-40B4-BE49-F238E27FC236}">
                        <a16:creationId xmlns:a16="http://schemas.microsoft.com/office/drawing/2014/main" id="{179B26E0-13E9-4F7E-8B9C-B6F65A4B0357}"/>
                      </a:ext>
                    </a:extLst>
                  </p:cNvPr>
                  <p:cNvSpPr/>
                  <p:nvPr/>
                </p:nvSpPr>
                <p:spPr>
                  <a:xfrm>
                    <a:off x="3475228" y="3569824"/>
                    <a:ext cx="180015" cy="327221"/>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직사각형 100">
                    <a:extLst>
                      <a:ext uri="{FF2B5EF4-FFF2-40B4-BE49-F238E27FC236}">
                        <a16:creationId xmlns:a16="http://schemas.microsoft.com/office/drawing/2014/main" id="{6A508E73-AC61-4651-8D54-C4B89449E82D}"/>
                      </a:ext>
                    </a:extLst>
                  </p:cNvPr>
                  <p:cNvSpPr/>
                  <p:nvPr/>
                </p:nvSpPr>
                <p:spPr>
                  <a:xfrm>
                    <a:off x="3655243" y="2832852"/>
                    <a:ext cx="180015" cy="1064193"/>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직사각형 101">
                    <a:extLst>
                      <a:ext uri="{FF2B5EF4-FFF2-40B4-BE49-F238E27FC236}">
                        <a16:creationId xmlns:a16="http://schemas.microsoft.com/office/drawing/2014/main" id="{459D4027-1120-44BD-ACE3-0E198D1E55D1}"/>
                      </a:ext>
                    </a:extLst>
                  </p:cNvPr>
                  <p:cNvSpPr/>
                  <p:nvPr/>
                </p:nvSpPr>
                <p:spPr>
                  <a:xfrm>
                    <a:off x="3835258" y="2711291"/>
                    <a:ext cx="180015" cy="1185755"/>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직사각형 102">
                    <a:extLst>
                      <a:ext uri="{FF2B5EF4-FFF2-40B4-BE49-F238E27FC236}">
                        <a16:creationId xmlns:a16="http://schemas.microsoft.com/office/drawing/2014/main" id="{A8645D96-3D3A-4E0E-A59D-DCB9498B1462}"/>
                      </a:ext>
                    </a:extLst>
                  </p:cNvPr>
                  <p:cNvSpPr/>
                  <p:nvPr/>
                </p:nvSpPr>
                <p:spPr>
                  <a:xfrm>
                    <a:off x="4015273" y="3162084"/>
                    <a:ext cx="180015" cy="734961"/>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직사각형 103">
                    <a:extLst>
                      <a:ext uri="{FF2B5EF4-FFF2-40B4-BE49-F238E27FC236}">
                        <a16:creationId xmlns:a16="http://schemas.microsoft.com/office/drawing/2014/main" id="{A8D70C6D-BFE7-4E1B-8DBC-A0CD2B1111EE}"/>
                      </a:ext>
                    </a:extLst>
                  </p:cNvPr>
                  <p:cNvSpPr/>
                  <p:nvPr/>
                </p:nvSpPr>
                <p:spPr>
                  <a:xfrm>
                    <a:off x="4195288" y="3440664"/>
                    <a:ext cx="180015" cy="456381"/>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직사각형 104">
                    <a:extLst>
                      <a:ext uri="{FF2B5EF4-FFF2-40B4-BE49-F238E27FC236}">
                        <a16:creationId xmlns:a16="http://schemas.microsoft.com/office/drawing/2014/main" id="{F5D70E1B-2F96-4657-9851-FC133B427FDE}"/>
                      </a:ext>
                    </a:extLst>
                  </p:cNvPr>
                  <p:cNvSpPr/>
                  <p:nvPr/>
                </p:nvSpPr>
                <p:spPr>
                  <a:xfrm>
                    <a:off x="4375303" y="3693919"/>
                    <a:ext cx="180015" cy="203126"/>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52" name="직선 연결선 151">
                  <a:extLst>
                    <a:ext uri="{FF2B5EF4-FFF2-40B4-BE49-F238E27FC236}">
                      <a16:creationId xmlns:a16="http://schemas.microsoft.com/office/drawing/2014/main" id="{DEAD8CCC-60DC-4017-96B7-27AE755F709E}"/>
                    </a:ext>
                  </a:extLst>
                </p:cNvPr>
                <p:cNvCxnSpPr/>
                <p:nvPr/>
              </p:nvCxnSpPr>
              <p:spPr>
                <a:xfrm>
                  <a:off x="2672680" y="4381334"/>
                  <a:ext cx="19812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직선 연결선 152">
                  <a:extLst>
                    <a:ext uri="{FF2B5EF4-FFF2-40B4-BE49-F238E27FC236}">
                      <a16:creationId xmlns:a16="http://schemas.microsoft.com/office/drawing/2014/main" id="{C8222B31-C717-438E-BD16-B4E6B3D0D9CF}"/>
                    </a:ext>
                  </a:extLst>
                </p:cNvPr>
                <p:cNvCxnSpPr/>
                <p:nvPr/>
              </p:nvCxnSpPr>
              <p:spPr>
                <a:xfrm flipV="1">
                  <a:off x="4587562" y="4223524"/>
                  <a:ext cx="0" cy="157987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 153">
                  <a:extLst>
                    <a:ext uri="{FF2B5EF4-FFF2-40B4-BE49-F238E27FC236}">
                      <a16:creationId xmlns:a16="http://schemas.microsoft.com/office/drawing/2014/main" id="{CA813658-E65C-4480-B087-7106C3D060BD}"/>
                    </a:ext>
                  </a:extLst>
                </p:cNvPr>
                <p:cNvCxnSpPr/>
                <p:nvPr/>
              </p:nvCxnSpPr>
              <p:spPr>
                <a:xfrm flipV="1">
                  <a:off x="4280500" y="4223524"/>
                  <a:ext cx="0" cy="157987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직선 연결선 154">
                  <a:extLst>
                    <a:ext uri="{FF2B5EF4-FFF2-40B4-BE49-F238E27FC236}">
                      <a16:creationId xmlns:a16="http://schemas.microsoft.com/office/drawing/2014/main" id="{46B0D9CA-BE56-45AA-A12E-405762C4E8F7}"/>
                    </a:ext>
                  </a:extLst>
                </p:cNvPr>
                <p:cNvCxnSpPr/>
                <p:nvPr/>
              </p:nvCxnSpPr>
              <p:spPr>
                <a:xfrm flipV="1">
                  <a:off x="3973760" y="4223524"/>
                  <a:ext cx="0" cy="157987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직선 연결선 155">
                  <a:extLst>
                    <a:ext uri="{FF2B5EF4-FFF2-40B4-BE49-F238E27FC236}">
                      <a16:creationId xmlns:a16="http://schemas.microsoft.com/office/drawing/2014/main" id="{61C25B69-1D7A-4EF7-A27B-D5D2EB4F716D}"/>
                    </a:ext>
                  </a:extLst>
                </p:cNvPr>
                <p:cNvCxnSpPr/>
                <p:nvPr/>
              </p:nvCxnSpPr>
              <p:spPr>
                <a:xfrm flipV="1">
                  <a:off x="3670900" y="4223524"/>
                  <a:ext cx="0" cy="157987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직선 연결선 156">
                  <a:extLst>
                    <a:ext uri="{FF2B5EF4-FFF2-40B4-BE49-F238E27FC236}">
                      <a16:creationId xmlns:a16="http://schemas.microsoft.com/office/drawing/2014/main" id="{21DD2C69-46AD-4265-9033-7E968F349280}"/>
                    </a:ext>
                  </a:extLst>
                </p:cNvPr>
                <p:cNvCxnSpPr/>
                <p:nvPr/>
              </p:nvCxnSpPr>
              <p:spPr>
                <a:xfrm flipV="1">
                  <a:off x="3366100" y="4223524"/>
                  <a:ext cx="0" cy="157987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직선 연결선 157">
                  <a:extLst>
                    <a:ext uri="{FF2B5EF4-FFF2-40B4-BE49-F238E27FC236}">
                      <a16:creationId xmlns:a16="http://schemas.microsoft.com/office/drawing/2014/main" id="{8BBDF22C-B22D-4A4F-B6D5-305031A6C481}"/>
                    </a:ext>
                  </a:extLst>
                </p:cNvPr>
                <p:cNvCxnSpPr/>
                <p:nvPr/>
              </p:nvCxnSpPr>
              <p:spPr>
                <a:xfrm flipV="1">
                  <a:off x="3059395" y="4223524"/>
                  <a:ext cx="0" cy="157987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직선 연결선 158">
                  <a:extLst>
                    <a:ext uri="{FF2B5EF4-FFF2-40B4-BE49-F238E27FC236}">
                      <a16:creationId xmlns:a16="http://schemas.microsoft.com/office/drawing/2014/main" id="{9BC04A1A-7E9E-48FA-A463-0C2C3D2318A9}"/>
                    </a:ext>
                  </a:extLst>
                </p:cNvPr>
                <p:cNvCxnSpPr/>
                <p:nvPr/>
              </p:nvCxnSpPr>
              <p:spPr>
                <a:xfrm flipV="1">
                  <a:off x="2754595" y="4223524"/>
                  <a:ext cx="0" cy="157987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직선 연결선 159">
                  <a:extLst>
                    <a:ext uri="{FF2B5EF4-FFF2-40B4-BE49-F238E27FC236}">
                      <a16:creationId xmlns:a16="http://schemas.microsoft.com/office/drawing/2014/main" id="{3E40DF68-DE1A-4B99-BF2A-2919BF648885}"/>
                    </a:ext>
                  </a:extLst>
                </p:cNvPr>
                <p:cNvCxnSpPr/>
                <p:nvPr/>
              </p:nvCxnSpPr>
              <p:spPr>
                <a:xfrm>
                  <a:off x="2672680" y="4588979"/>
                  <a:ext cx="19812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직선 연결선 160">
                  <a:extLst>
                    <a:ext uri="{FF2B5EF4-FFF2-40B4-BE49-F238E27FC236}">
                      <a16:creationId xmlns:a16="http://schemas.microsoft.com/office/drawing/2014/main" id="{EC6DC79F-4D99-48C1-A5F1-563A67697E6A}"/>
                    </a:ext>
                  </a:extLst>
                </p:cNvPr>
                <p:cNvCxnSpPr/>
                <p:nvPr/>
              </p:nvCxnSpPr>
              <p:spPr>
                <a:xfrm>
                  <a:off x="2672680" y="4786464"/>
                  <a:ext cx="19812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직선 연결선 161">
                  <a:extLst>
                    <a:ext uri="{FF2B5EF4-FFF2-40B4-BE49-F238E27FC236}">
                      <a16:creationId xmlns:a16="http://schemas.microsoft.com/office/drawing/2014/main" id="{5C865E96-1534-4F61-AECF-B4E4398ED897}"/>
                    </a:ext>
                  </a:extLst>
                </p:cNvPr>
                <p:cNvCxnSpPr/>
                <p:nvPr/>
              </p:nvCxnSpPr>
              <p:spPr>
                <a:xfrm>
                  <a:off x="2672680" y="4990133"/>
                  <a:ext cx="19812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직선 연결선 162">
                  <a:extLst>
                    <a:ext uri="{FF2B5EF4-FFF2-40B4-BE49-F238E27FC236}">
                      <a16:creationId xmlns:a16="http://schemas.microsoft.com/office/drawing/2014/main" id="{614A2993-465B-4011-84AA-68CC8D399299}"/>
                    </a:ext>
                  </a:extLst>
                </p:cNvPr>
                <p:cNvCxnSpPr/>
                <p:nvPr/>
              </p:nvCxnSpPr>
              <p:spPr>
                <a:xfrm>
                  <a:off x="2672680" y="5190324"/>
                  <a:ext cx="19812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9EC51B93-7822-4A60-8417-A67CD2F9D0D9}"/>
                    </a:ext>
                  </a:extLst>
                </p:cNvPr>
                <p:cNvCxnSpPr/>
                <p:nvPr/>
              </p:nvCxnSpPr>
              <p:spPr>
                <a:xfrm>
                  <a:off x="2672680" y="5396064"/>
                  <a:ext cx="19812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02EF312F-C29F-4B55-81E3-ECA8E726CF48}"/>
                    </a:ext>
                  </a:extLst>
                </p:cNvPr>
                <p:cNvCxnSpPr/>
                <p:nvPr/>
              </p:nvCxnSpPr>
              <p:spPr>
                <a:xfrm>
                  <a:off x="2672680" y="5601804"/>
                  <a:ext cx="19812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9" name="그룹 78">
                  <a:extLst>
                    <a:ext uri="{FF2B5EF4-FFF2-40B4-BE49-F238E27FC236}">
                      <a16:creationId xmlns:a16="http://schemas.microsoft.com/office/drawing/2014/main" id="{FF370600-AE6F-40F5-B352-E609B2273450}"/>
                    </a:ext>
                  </a:extLst>
                </p:cNvPr>
                <p:cNvGrpSpPr/>
                <p:nvPr/>
              </p:nvGrpSpPr>
              <p:grpSpPr>
                <a:xfrm>
                  <a:off x="2635917" y="4223524"/>
                  <a:ext cx="2012283" cy="1620654"/>
                  <a:chOff x="2635917" y="2321560"/>
                  <a:chExt cx="2012283" cy="1620654"/>
                </a:xfrm>
              </p:grpSpPr>
              <p:sp>
                <p:nvSpPr>
                  <p:cNvPr id="80" name="직사각형 79">
                    <a:extLst>
                      <a:ext uri="{FF2B5EF4-FFF2-40B4-BE49-F238E27FC236}">
                        <a16:creationId xmlns:a16="http://schemas.microsoft.com/office/drawing/2014/main" id="{5E80D025-45A2-4835-84B4-F7A99A977E96}"/>
                      </a:ext>
                    </a:extLst>
                  </p:cNvPr>
                  <p:cNvSpPr/>
                  <p:nvPr/>
                </p:nvSpPr>
                <p:spPr>
                  <a:xfrm>
                    <a:off x="2667000" y="2321560"/>
                    <a:ext cx="1981200" cy="15849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1" name="직선 연결선 80">
                    <a:extLst>
                      <a:ext uri="{FF2B5EF4-FFF2-40B4-BE49-F238E27FC236}">
                        <a16:creationId xmlns:a16="http://schemas.microsoft.com/office/drawing/2014/main" id="{49F60E86-F0DD-4E61-B91F-A3CE61E0B424}"/>
                      </a:ext>
                    </a:extLst>
                  </p:cNvPr>
                  <p:cNvCxnSpPr/>
                  <p:nvPr/>
                </p:nvCxnSpPr>
                <p:spPr>
                  <a:xfrm>
                    <a:off x="2635917" y="2479370"/>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79831E40-96B3-4991-ADEF-94F402FFE315}"/>
                      </a:ext>
                    </a:extLst>
                  </p:cNvPr>
                  <p:cNvCxnSpPr/>
                  <p:nvPr/>
                </p:nvCxnSpPr>
                <p:spPr>
                  <a:xfrm>
                    <a:off x="2635917" y="2884500"/>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a16="http://schemas.microsoft.com/office/drawing/2014/main" id="{77CD0BA8-D1DD-492A-94B0-0697CEE8DAB2}"/>
                      </a:ext>
                    </a:extLst>
                  </p:cNvPr>
                  <p:cNvCxnSpPr/>
                  <p:nvPr/>
                </p:nvCxnSpPr>
                <p:spPr>
                  <a:xfrm>
                    <a:off x="2635917" y="3090875"/>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직선 연결선 83">
                    <a:extLst>
                      <a:ext uri="{FF2B5EF4-FFF2-40B4-BE49-F238E27FC236}">
                        <a16:creationId xmlns:a16="http://schemas.microsoft.com/office/drawing/2014/main" id="{7E361E03-B6E9-428E-B2F3-353BE76E3A50}"/>
                      </a:ext>
                    </a:extLst>
                  </p:cNvPr>
                  <p:cNvCxnSpPr/>
                  <p:nvPr/>
                </p:nvCxnSpPr>
                <p:spPr>
                  <a:xfrm>
                    <a:off x="2635917" y="3288360"/>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6EAA4357-47C0-4EC7-BCB2-9F197C5AC99F}"/>
                      </a:ext>
                    </a:extLst>
                  </p:cNvPr>
                  <p:cNvCxnSpPr/>
                  <p:nvPr/>
                </p:nvCxnSpPr>
                <p:spPr>
                  <a:xfrm>
                    <a:off x="2635917" y="3699840"/>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90341D0F-D798-4569-8981-425090E2BD7B}"/>
                      </a:ext>
                    </a:extLst>
                  </p:cNvPr>
                  <p:cNvCxnSpPr/>
                  <p:nvPr/>
                </p:nvCxnSpPr>
                <p:spPr>
                  <a:xfrm>
                    <a:off x="2635917" y="3906215"/>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237142CE-B235-40DC-B1E7-530713C50AC1}"/>
                      </a:ext>
                    </a:extLst>
                  </p:cNvPr>
                  <p:cNvCxnSpPr/>
                  <p:nvPr/>
                </p:nvCxnSpPr>
                <p:spPr>
                  <a:xfrm>
                    <a:off x="2754595" y="3906214"/>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7F7386E3-0BB5-49E0-A9ED-26D3AE8EC246}"/>
                      </a:ext>
                    </a:extLst>
                  </p:cNvPr>
                  <p:cNvCxnSpPr/>
                  <p:nvPr/>
                </p:nvCxnSpPr>
                <p:spPr>
                  <a:xfrm>
                    <a:off x="3059395" y="3906214"/>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F80A68D9-542A-4B3B-98A4-69DB367CBA85}"/>
                      </a:ext>
                    </a:extLst>
                  </p:cNvPr>
                  <p:cNvCxnSpPr/>
                  <p:nvPr/>
                </p:nvCxnSpPr>
                <p:spPr>
                  <a:xfrm>
                    <a:off x="3366100" y="3906214"/>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DFB0BE07-5DF7-43C3-A8A9-1674093634A0}"/>
                      </a:ext>
                    </a:extLst>
                  </p:cNvPr>
                  <p:cNvCxnSpPr/>
                  <p:nvPr/>
                </p:nvCxnSpPr>
                <p:spPr>
                  <a:xfrm>
                    <a:off x="3670900" y="3906214"/>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37E379B4-61B1-4D69-B4C2-F3CC5E5F02EC}"/>
                      </a:ext>
                    </a:extLst>
                  </p:cNvPr>
                  <p:cNvCxnSpPr/>
                  <p:nvPr/>
                </p:nvCxnSpPr>
                <p:spPr>
                  <a:xfrm>
                    <a:off x="3975700" y="3906214"/>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0D69A0CB-CE38-4EF3-851E-11CEFE76635A}"/>
                      </a:ext>
                    </a:extLst>
                  </p:cNvPr>
                  <p:cNvCxnSpPr/>
                  <p:nvPr/>
                </p:nvCxnSpPr>
                <p:spPr>
                  <a:xfrm>
                    <a:off x="4280500" y="3906214"/>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462D8BE-4DE7-449F-BD2F-095090C6396B}"/>
                      </a:ext>
                    </a:extLst>
                  </p:cNvPr>
                  <p:cNvCxnSpPr/>
                  <p:nvPr/>
                </p:nvCxnSpPr>
                <p:spPr>
                  <a:xfrm>
                    <a:off x="4587205" y="3906214"/>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B88F52FD-70F9-4443-B2DF-D4215ED1B5F5}"/>
                      </a:ext>
                    </a:extLst>
                  </p:cNvPr>
                  <p:cNvCxnSpPr/>
                  <p:nvPr/>
                </p:nvCxnSpPr>
                <p:spPr>
                  <a:xfrm>
                    <a:off x="2635917" y="2687015"/>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직선 연결선 133">
                    <a:extLst>
                      <a:ext uri="{FF2B5EF4-FFF2-40B4-BE49-F238E27FC236}">
                        <a16:creationId xmlns:a16="http://schemas.microsoft.com/office/drawing/2014/main" id="{4ED4591A-3937-487F-9630-5E2C833EB204}"/>
                      </a:ext>
                    </a:extLst>
                  </p:cNvPr>
                  <p:cNvCxnSpPr/>
                  <p:nvPr/>
                </p:nvCxnSpPr>
                <p:spPr>
                  <a:xfrm>
                    <a:off x="2635917" y="3494100"/>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95" name="그룹 194">
                <a:extLst>
                  <a:ext uri="{FF2B5EF4-FFF2-40B4-BE49-F238E27FC236}">
                    <a16:creationId xmlns:a16="http://schemas.microsoft.com/office/drawing/2014/main" id="{A8B81A93-7A79-4CC2-99D1-B701E0CDEB43}"/>
                  </a:ext>
                </a:extLst>
              </p:cNvPr>
              <p:cNvGrpSpPr/>
              <p:nvPr/>
            </p:nvGrpSpPr>
            <p:grpSpPr>
              <a:xfrm>
                <a:off x="7339493" y="3642204"/>
                <a:ext cx="2012283" cy="1620654"/>
                <a:chOff x="5014502" y="4223524"/>
                <a:chExt cx="2012283" cy="1620654"/>
              </a:xfrm>
            </p:grpSpPr>
            <p:grpSp>
              <p:nvGrpSpPr>
                <p:cNvPr id="106" name="그룹 105">
                  <a:extLst>
                    <a:ext uri="{FF2B5EF4-FFF2-40B4-BE49-F238E27FC236}">
                      <a16:creationId xmlns:a16="http://schemas.microsoft.com/office/drawing/2014/main" id="{76A09F0D-8AFF-4B91-91A8-B3EBAEA9D30A}"/>
                    </a:ext>
                  </a:extLst>
                </p:cNvPr>
                <p:cNvGrpSpPr/>
                <p:nvPr/>
              </p:nvGrpSpPr>
              <p:grpSpPr>
                <a:xfrm>
                  <a:off x="5137688" y="4301062"/>
                  <a:ext cx="1800150" cy="1502341"/>
                  <a:chOff x="2755168" y="2399114"/>
                  <a:chExt cx="1800150" cy="1497933"/>
                </a:xfrm>
              </p:grpSpPr>
              <p:sp>
                <p:nvSpPr>
                  <p:cNvPr id="107" name="직사각형 106">
                    <a:extLst>
                      <a:ext uri="{FF2B5EF4-FFF2-40B4-BE49-F238E27FC236}">
                        <a16:creationId xmlns:a16="http://schemas.microsoft.com/office/drawing/2014/main" id="{AAB86248-5E78-48C3-B025-8F6D6D51F30E}"/>
                      </a:ext>
                    </a:extLst>
                  </p:cNvPr>
                  <p:cNvSpPr/>
                  <p:nvPr/>
                </p:nvSpPr>
                <p:spPr>
                  <a:xfrm>
                    <a:off x="2755168" y="2399114"/>
                    <a:ext cx="180015" cy="1497931"/>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직사각형 107">
                    <a:extLst>
                      <a:ext uri="{FF2B5EF4-FFF2-40B4-BE49-F238E27FC236}">
                        <a16:creationId xmlns:a16="http://schemas.microsoft.com/office/drawing/2014/main" id="{81FFAE14-2881-4940-A439-5EF26FE5D553}"/>
                      </a:ext>
                    </a:extLst>
                  </p:cNvPr>
                  <p:cNvSpPr/>
                  <p:nvPr/>
                </p:nvSpPr>
                <p:spPr>
                  <a:xfrm>
                    <a:off x="2935183" y="3603767"/>
                    <a:ext cx="180015" cy="29327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직사각형 108">
                    <a:extLst>
                      <a:ext uri="{FF2B5EF4-FFF2-40B4-BE49-F238E27FC236}">
                        <a16:creationId xmlns:a16="http://schemas.microsoft.com/office/drawing/2014/main" id="{6DD1C75F-7EA0-415B-9705-432745F08F8F}"/>
                      </a:ext>
                    </a:extLst>
                  </p:cNvPr>
                  <p:cNvSpPr/>
                  <p:nvPr/>
                </p:nvSpPr>
                <p:spPr>
                  <a:xfrm>
                    <a:off x="3115198" y="3851462"/>
                    <a:ext cx="180015" cy="45585"/>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직사각형 109">
                    <a:extLst>
                      <a:ext uri="{FF2B5EF4-FFF2-40B4-BE49-F238E27FC236}">
                        <a16:creationId xmlns:a16="http://schemas.microsoft.com/office/drawing/2014/main" id="{6A68E880-3CAF-4EF1-A9AA-15E1AAC55577}"/>
                      </a:ext>
                    </a:extLst>
                  </p:cNvPr>
                  <p:cNvSpPr/>
                  <p:nvPr/>
                </p:nvSpPr>
                <p:spPr>
                  <a:xfrm>
                    <a:off x="3295213" y="3639223"/>
                    <a:ext cx="180015" cy="257822"/>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1" name="직사각형 110">
                    <a:extLst>
                      <a:ext uri="{FF2B5EF4-FFF2-40B4-BE49-F238E27FC236}">
                        <a16:creationId xmlns:a16="http://schemas.microsoft.com/office/drawing/2014/main" id="{7388EE55-B279-4FCD-A9B3-3F83472910AD}"/>
                      </a:ext>
                    </a:extLst>
                  </p:cNvPr>
                  <p:cNvSpPr/>
                  <p:nvPr/>
                </p:nvSpPr>
                <p:spPr>
                  <a:xfrm>
                    <a:off x="3475228" y="3601234"/>
                    <a:ext cx="180015" cy="295812"/>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직사각형 111">
                    <a:extLst>
                      <a:ext uri="{FF2B5EF4-FFF2-40B4-BE49-F238E27FC236}">
                        <a16:creationId xmlns:a16="http://schemas.microsoft.com/office/drawing/2014/main" id="{E6049D56-E99A-4FA7-9BCC-15B4B804FD9C}"/>
                      </a:ext>
                    </a:extLst>
                  </p:cNvPr>
                  <p:cNvSpPr/>
                  <p:nvPr/>
                </p:nvSpPr>
                <p:spPr>
                  <a:xfrm>
                    <a:off x="3655243" y="2686985"/>
                    <a:ext cx="180015" cy="1210061"/>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직사각형 112">
                    <a:extLst>
                      <a:ext uri="{FF2B5EF4-FFF2-40B4-BE49-F238E27FC236}">
                        <a16:creationId xmlns:a16="http://schemas.microsoft.com/office/drawing/2014/main" id="{B7F52529-5E70-4923-9241-5F157B5163E0}"/>
                      </a:ext>
                    </a:extLst>
                  </p:cNvPr>
                  <p:cNvSpPr/>
                  <p:nvPr/>
                </p:nvSpPr>
                <p:spPr>
                  <a:xfrm>
                    <a:off x="3835258" y="3674678"/>
                    <a:ext cx="180015" cy="222368"/>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4" name="직사각형 113">
                    <a:extLst>
                      <a:ext uri="{FF2B5EF4-FFF2-40B4-BE49-F238E27FC236}">
                        <a16:creationId xmlns:a16="http://schemas.microsoft.com/office/drawing/2014/main" id="{2FBA5C03-B327-4534-862E-B1D7A3E2819C}"/>
                      </a:ext>
                    </a:extLst>
                  </p:cNvPr>
                  <p:cNvSpPr/>
                  <p:nvPr/>
                </p:nvSpPr>
                <p:spPr>
                  <a:xfrm>
                    <a:off x="4015273" y="3049139"/>
                    <a:ext cx="180015" cy="847906"/>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5" name="직사각형 114">
                    <a:extLst>
                      <a:ext uri="{FF2B5EF4-FFF2-40B4-BE49-F238E27FC236}">
                        <a16:creationId xmlns:a16="http://schemas.microsoft.com/office/drawing/2014/main" id="{A278A6A5-D57E-4A9F-B03E-69E673AC8042}"/>
                      </a:ext>
                    </a:extLst>
                  </p:cNvPr>
                  <p:cNvSpPr/>
                  <p:nvPr/>
                </p:nvSpPr>
                <p:spPr>
                  <a:xfrm>
                    <a:off x="4195288" y="3565779"/>
                    <a:ext cx="180015" cy="331266"/>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6" name="직사각형 115">
                    <a:extLst>
                      <a:ext uri="{FF2B5EF4-FFF2-40B4-BE49-F238E27FC236}">
                        <a16:creationId xmlns:a16="http://schemas.microsoft.com/office/drawing/2014/main" id="{D69043A5-3846-472A-BFCF-073434160D31}"/>
                      </a:ext>
                    </a:extLst>
                  </p:cNvPr>
                  <p:cNvSpPr/>
                  <p:nvPr/>
                </p:nvSpPr>
                <p:spPr>
                  <a:xfrm>
                    <a:off x="4375303" y="3383435"/>
                    <a:ext cx="180015" cy="51361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37" name="직선 연결선 136">
                  <a:extLst>
                    <a:ext uri="{FF2B5EF4-FFF2-40B4-BE49-F238E27FC236}">
                      <a16:creationId xmlns:a16="http://schemas.microsoft.com/office/drawing/2014/main" id="{47341FED-EEF5-4A58-9F36-0CCD281FE2D0}"/>
                    </a:ext>
                  </a:extLst>
                </p:cNvPr>
                <p:cNvCxnSpPr/>
                <p:nvPr/>
              </p:nvCxnSpPr>
              <p:spPr>
                <a:xfrm>
                  <a:off x="5045585" y="4338789"/>
                  <a:ext cx="19812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직선 연결선 137">
                  <a:extLst>
                    <a:ext uri="{FF2B5EF4-FFF2-40B4-BE49-F238E27FC236}">
                      <a16:creationId xmlns:a16="http://schemas.microsoft.com/office/drawing/2014/main" id="{C8EF4DFF-D2B3-4AE2-97C5-C098C5A577B9}"/>
                    </a:ext>
                  </a:extLst>
                </p:cNvPr>
                <p:cNvCxnSpPr/>
                <p:nvPr/>
              </p:nvCxnSpPr>
              <p:spPr>
                <a:xfrm>
                  <a:off x="5045585" y="4524935"/>
                  <a:ext cx="19812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E6EF7C6F-15C0-496B-970E-A5429697B216}"/>
                    </a:ext>
                  </a:extLst>
                </p:cNvPr>
                <p:cNvCxnSpPr/>
                <p:nvPr/>
              </p:nvCxnSpPr>
              <p:spPr>
                <a:xfrm>
                  <a:off x="5045585" y="4696401"/>
                  <a:ext cx="19812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F4860F57-B134-4A23-9042-3738C193EAB6}"/>
                    </a:ext>
                  </a:extLst>
                </p:cNvPr>
                <p:cNvCxnSpPr/>
                <p:nvPr/>
              </p:nvCxnSpPr>
              <p:spPr>
                <a:xfrm>
                  <a:off x="5045585" y="4885797"/>
                  <a:ext cx="19812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270496F8-59EF-4519-AF28-A3A51BB86D92}"/>
                    </a:ext>
                  </a:extLst>
                </p:cNvPr>
                <p:cNvCxnSpPr/>
                <p:nvPr/>
              </p:nvCxnSpPr>
              <p:spPr>
                <a:xfrm>
                  <a:off x="5045585" y="5069840"/>
                  <a:ext cx="19812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직선 연결선 141">
                  <a:extLst>
                    <a:ext uri="{FF2B5EF4-FFF2-40B4-BE49-F238E27FC236}">
                      <a16:creationId xmlns:a16="http://schemas.microsoft.com/office/drawing/2014/main" id="{4667920D-E481-4A16-BE32-503E74771511}"/>
                    </a:ext>
                  </a:extLst>
                </p:cNvPr>
                <p:cNvCxnSpPr/>
                <p:nvPr/>
              </p:nvCxnSpPr>
              <p:spPr>
                <a:xfrm>
                  <a:off x="5045585" y="5255458"/>
                  <a:ext cx="19812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86DD4BAB-23F7-4154-BCF6-526A3AE5BE3E}"/>
                    </a:ext>
                  </a:extLst>
                </p:cNvPr>
                <p:cNvCxnSpPr/>
                <p:nvPr/>
              </p:nvCxnSpPr>
              <p:spPr>
                <a:xfrm>
                  <a:off x="5045585" y="5440969"/>
                  <a:ext cx="19812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51477A4D-7CE1-4E71-B8A8-209DA5C1351B}"/>
                    </a:ext>
                  </a:extLst>
                </p:cNvPr>
                <p:cNvCxnSpPr/>
                <p:nvPr/>
              </p:nvCxnSpPr>
              <p:spPr>
                <a:xfrm>
                  <a:off x="5045585" y="5617590"/>
                  <a:ext cx="198120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직선 연결선 145">
                  <a:extLst>
                    <a:ext uri="{FF2B5EF4-FFF2-40B4-BE49-F238E27FC236}">
                      <a16:creationId xmlns:a16="http://schemas.microsoft.com/office/drawing/2014/main" id="{12E0B375-42E3-4AEC-BD62-CB5C11A7898C}"/>
                    </a:ext>
                  </a:extLst>
                </p:cNvPr>
                <p:cNvCxnSpPr/>
                <p:nvPr/>
              </p:nvCxnSpPr>
              <p:spPr>
                <a:xfrm flipV="1">
                  <a:off x="5062695" y="4223524"/>
                  <a:ext cx="0" cy="157987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직선 연결선 146">
                  <a:extLst>
                    <a:ext uri="{FF2B5EF4-FFF2-40B4-BE49-F238E27FC236}">
                      <a16:creationId xmlns:a16="http://schemas.microsoft.com/office/drawing/2014/main" id="{6CC1EE14-E7A5-4176-BBFD-847253C2D0B3}"/>
                    </a:ext>
                  </a:extLst>
                </p:cNvPr>
                <p:cNvCxnSpPr/>
                <p:nvPr/>
              </p:nvCxnSpPr>
              <p:spPr>
                <a:xfrm flipV="1">
                  <a:off x="5432265" y="4223524"/>
                  <a:ext cx="0" cy="157987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직선 연결선 147">
                  <a:extLst>
                    <a:ext uri="{FF2B5EF4-FFF2-40B4-BE49-F238E27FC236}">
                      <a16:creationId xmlns:a16="http://schemas.microsoft.com/office/drawing/2014/main" id="{433FC89C-4E9C-4A67-80AD-B554078AA960}"/>
                    </a:ext>
                  </a:extLst>
                </p:cNvPr>
                <p:cNvCxnSpPr/>
                <p:nvPr/>
              </p:nvCxnSpPr>
              <p:spPr>
                <a:xfrm flipV="1">
                  <a:off x="5809455" y="4223524"/>
                  <a:ext cx="0" cy="157987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직선 연결선 148">
                  <a:extLst>
                    <a:ext uri="{FF2B5EF4-FFF2-40B4-BE49-F238E27FC236}">
                      <a16:creationId xmlns:a16="http://schemas.microsoft.com/office/drawing/2014/main" id="{7C973C22-B1C9-46C5-83C8-B15A69A3659B}"/>
                    </a:ext>
                  </a:extLst>
                </p:cNvPr>
                <p:cNvCxnSpPr/>
                <p:nvPr/>
              </p:nvCxnSpPr>
              <p:spPr>
                <a:xfrm flipV="1">
                  <a:off x="6181991" y="4223524"/>
                  <a:ext cx="0" cy="157987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직선 연결선 149">
                  <a:extLst>
                    <a:ext uri="{FF2B5EF4-FFF2-40B4-BE49-F238E27FC236}">
                      <a16:creationId xmlns:a16="http://schemas.microsoft.com/office/drawing/2014/main" id="{DE807033-6A60-44A0-A19C-13E9794E48F3}"/>
                    </a:ext>
                  </a:extLst>
                </p:cNvPr>
                <p:cNvCxnSpPr/>
                <p:nvPr/>
              </p:nvCxnSpPr>
              <p:spPr>
                <a:xfrm flipV="1">
                  <a:off x="6558386" y="4223524"/>
                  <a:ext cx="0" cy="157987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 name="직선 연결선 150">
                  <a:extLst>
                    <a:ext uri="{FF2B5EF4-FFF2-40B4-BE49-F238E27FC236}">
                      <a16:creationId xmlns:a16="http://schemas.microsoft.com/office/drawing/2014/main" id="{C2C30AEE-015A-48F7-A02F-A924DAA7EF0C}"/>
                    </a:ext>
                  </a:extLst>
                </p:cNvPr>
                <p:cNvCxnSpPr/>
                <p:nvPr/>
              </p:nvCxnSpPr>
              <p:spPr>
                <a:xfrm flipV="1">
                  <a:off x="6935404" y="4223524"/>
                  <a:ext cx="0" cy="157987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7" name="그룹 116">
                  <a:extLst>
                    <a:ext uri="{FF2B5EF4-FFF2-40B4-BE49-F238E27FC236}">
                      <a16:creationId xmlns:a16="http://schemas.microsoft.com/office/drawing/2014/main" id="{74D8C8DB-389D-44CD-A777-CF2BBE61F465}"/>
                    </a:ext>
                  </a:extLst>
                </p:cNvPr>
                <p:cNvGrpSpPr/>
                <p:nvPr/>
              </p:nvGrpSpPr>
              <p:grpSpPr>
                <a:xfrm>
                  <a:off x="5014502" y="4223524"/>
                  <a:ext cx="2012283" cy="1620654"/>
                  <a:chOff x="2635917" y="2321560"/>
                  <a:chExt cx="2012283" cy="1620654"/>
                </a:xfrm>
              </p:grpSpPr>
              <p:sp>
                <p:nvSpPr>
                  <p:cNvPr id="118" name="직사각형 117">
                    <a:extLst>
                      <a:ext uri="{FF2B5EF4-FFF2-40B4-BE49-F238E27FC236}">
                        <a16:creationId xmlns:a16="http://schemas.microsoft.com/office/drawing/2014/main" id="{705BE916-E805-41F8-AD3A-39D881DA6CC8}"/>
                      </a:ext>
                    </a:extLst>
                  </p:cNvPr>
                  <p:cNvSpPr/>
                  <p:nvPr/>
                </p:nvSpPr>
                <p:spPr>
                  <a:xfrm>
                    <a:off x="2667000" y="2321560"/>
                    <a:ext cx="1981200" cy="15849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9" name="직선 연결선 118">
                    <a:extLst>
                      <a:ext uri="{FF2B5EF4-FFF2-40B4-BE49-F238E27FC236}">
                        <a16:creationId xmlns:a16="http://schemas.microsoft.com/office/drawing/2014/main" id="{DAC7B733-B1A9-46AD-85E5-458C511A888E}"/>
                      </a:ext>
                    </a:extLst>
                  </p:cNvPr>
                  <p:cNvCxnSpPr/>
                  <p:nvPr/>
                </p:nvCxnSpPr>
                <p:spPr>
                  <a:xfrm>
                    <a:off x="2635917" y="2436825"/>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직선 연결선 119">
                    <a:extLst>
                      <a:ext uri="{FF2B5EF4-FFF2-40B4-BE49-F238E27FC236}">
                        <a16:creationId xmlns:a16="http://schemas.microsoft.com/office/drawing/2014/main" id="{B15781EC-5341-4FFF-AD91-0714273FEF68}"/>
                      </a:ext>
                    </a:extLst>
                  </p:cNvPr>
                  <p:cNvCxnSpPr/>
                  <p:nvPr/>
                </p:nvCxnSpPr>
                <p:spPr>
                  <a:xfrm>
                    <a:off x="2635917" y="2622971"/>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187766D0-DA05-40DA-8D39-D15AF81DF420}"/>
                      </a:ext>
                    </a:extLst>
                  </p:cNvPr>
                  <p:cNvCxnSpPr/>
                  <p:nvPr/>
                </p:nvCxnSpPr>
                <p:spPr>
                  <a:xfrm>
                    <a:off x="2635917" y="3168618"/>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a16="http://schemas.microsoft.com/office/drawing/2014/main" id="{FDB93899-BA2A-43D1-A3D9-BA1065F4168B}"/>
                      </a:ext>
                    </a:extLst>
                  </p:cNvPr>
                  <p:cNvCxnSpPr/>
                  <p:nvPr/>
                </p:nvCxnSpPr>
                <p:spPr>
                  <a:xfrm>
                    <a:off x="2635917" y="3539005"/>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직선 연결선 122">
                    <a:extLst>
                      <a:ext uri="{FF2B5EF4-FFF2-40B4-BE49-F238E27FC236}">
                        <a16:creationId xmlns:a16="http://schemas.microsoft.com/office/drawing/2014/main" id="{E9F5507C-2321-4C70-991A-BB704F00E925}"/>
                      </a:ext>
                    </a:extLst>
                  </p:cNvPr>
                  <p:cNvCxnSpPr/>
                  <p:nvPr/>
                </p:nvCxnSpPr>
                <p:spPr>
                  <a:xfrm>
                    <a:off x="2635917" y="3715626"/>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C2C38242-8F22-488C-80BD-D9E31D92DF82}"/>
                      </a:ext>
                    </a:extLst>
                  </p:cNvPr>
                  <p:cNvCxnSpPr/>
                  <p:nvPr/>
                </p:nvCxnSpPr>
                <p:spPr>
                  <a:xfrm>
                    <a:off x="2635917" y="3906215"/>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A874EE5E-7137-4B24-A685-1DF21DD2DC00}"/>
                      </a:ext>
                    </a:extLst>
                  </p:cNvPr>
                  <p:cNvCxnSpPr/>
                  <p:nvPr/>
                </p:nvCxnSpPr>
                <p:spPr>
                  <a:xfrm>
                    <a:off x="2684110" y="3906214"/>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직선 연결선 125">
                    <a:extLst>
                      <a:ext uri="{FF2B5EF4-FFF2-40B4-BE49-F238E27FC236}">
                        <a16:creationId xmlns:a16="http://schemas.microsoft.com/office/drawing/2014/main" id="{47CAC00D-E91F-4A56-BD6D-812154AAD897}"/>
                      </a:ext>
                    </a:extLst>
                  </p:cNvPr>
                  <p:cNvCxnSpPr/>
                  <p:nvPr/>
                </p:nvCxnSpPr>
                <p:spPr>
                  <a:xfrm>
                    <a:off x="3053680" y="3906214"/>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B2233E96-E4C3-44F1-914F-0E522CA4517F}"/>
                      </a:ext>
                    </a:extLst>
                  </p:cNvPr>
                  <p:cNvCxnSpPr/>
                  <p:nvPr/>
                </p:nvCxnSpPr>
                <p:spPr>
                  <a:xfrm>
                    <a:off x="3430870" y="3906214"/>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8BF4C44D-04C3-48A4-8DFA-F4AF1850E8DF}"/>
                      </a:ext>
                    </a:extLst>
                  </p:cNvPr>
                  <p:cNvCxnSpPr/>
                  <p:nvPr/>
                </p:nvCxnSpPr>
                <p:spPr>
                  <a:xfrm>
                    <a:off x="3808011" y="3906214"/>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직선 연결선 128">
                    <a:extLst>
                      <a:ext uri="{FF2B5EF4-FFF2-40B4-BE49-F238E27FC236}">
                        <a16:creationId xmlns:a16="http://schemas.microsoft.com/office/drawing/2014/main" id="{DFDD9C69-3124-4F24-8B58-998603F5B19F}"/>
                      </a:ext>
                    </a:extLst>
                  </p:cNvPr>
                  <p:cNvCxnSpPr/>
                  <p:nvPr/>
                </p:nvCxnSpPr>
                <p:spPr>
                  <a:xfrm>
                    <a:off x="4181440" y="3906214"/>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F4DFE5CC-73F1-44E2-9799-EC5688AA37D0}"/>
                      </a:ext>
                    </a:extLst>
                  </p:cNvPr>
                  <p:cNvCxnSpPr/>
                  <p:nvPr/>
                </p:nvCxnSpPr>
                <p:spPr>
                  <a:xfrm>
                    <a:off x="4555443" y="3906214"/>
                    <a:ext cx="0" cy="36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직선 연결선 130">
                    <a:extLst>
                      <a:ext uri="{FF2B5EF4-FFF2-40B4-BE49-F238E27FC236}">
                        <a16:creationId xmlns:a16="http://schemas.microsoft.com/office/drawing/2014/main" id="{1F08DC6A-5829-4AD1-907D-1FFF38E5CB1A}"/>
                      </a:ext>
                    </a:extLst>
                  </p:cNvPr>
                  <p:cNvCxnSpPr/>
                  <p:nvPr/>
                </p:nvCxnSpPr>
                <p:spPr>
                  <a:xfrm>
                    <a:off x="2635917" y="3354764"/>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06DC02C3-FC09-441B-9E79-AB9D00F2A05E}"/>
                      </a:ext>
                    </a:extLst>
                  </p:cNvPr>
                  <p:cNvCxnSpPr/>
                  <p:nvPr/>
                </p:nvCxnSpPr>
                <p:spPr>
                  <a:xfrm>
                    <a:off x="2635917" y="2799592"/>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직선 연결선 134">
                    <a:extLst>
                      <a:ext uri="{FF2B5EF4-FFF2-40B4-BE49-F238E27FC236}">
                        <a16:creationId xmlns:a16="http://schemas.microsoft.com/office/drawing/2014/main" id="{E2E65AE8-8D2E-46C0-A58E-CEAE4CE66EC6}"/>
                      </a:ext>
                    </a:extLst>
                  </p:cNvPr>
                  <p:cNvCxnSpPr/>
                  <p:nvPr/>
                </p:nvCxnSpPr>
                <p:spPr>
                  <a:xfrm>
                    <a:off x="2635917" y="2983833"/>
                    <a:ext cx="36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97" name="TextBox 196">
                <a:extLst>
                  <a:ext uri="{FF2B5EF4-FFF2-40B4-BE49-F238E27FC236}">
                    <a16:creationId xmlns:a16="http://schemas.microsoft.com/office/drawing/2014/main" id="{BA959EDE-7F94-4229-8FB2-6E1A8205C91C}"/>
                  </a:ext>
                </a:extLst>
              </p:cNvPr>
              <p:cNvSpPr txBox="1"/>
              <p:nvPr/>
            </p:nvSpPr>
            <p:spPr>
              <a:xfrm>
                <a:off x="1442044" y="3418830"/>
                <a:ext cx="868828" cy="184666"/>
              </a:xfrm>
              <a:prstGeom prst="rect">
                <a:avLst/>
              </a:prstGeom>
              <a:solidFill>
                <a:schemeClr val="bg1"/>
              </a:solidFill>
            </p:spPr>
            <p:txBody>
              <a:bodyPr wrap="none" lIns="0" tIns="0" rIns="0" bIns="0" rtlCol="0">
                <a:spAutoFit/>
              </a:bodyPr>
              <a:lstStyle/>
              <a:p>
                <a:r>
                  <a:rPr lang="en-US" sz="1200" dirty="0">
                    <a:latin typeface="SamsungOne 400" panose="020B0503030303020204" pitchFamily="34" charset="0"/>
                    <a:ea typeface="SamsungOne 400" panose="020B0503030303020204" pitchFamily="34" charset="0"/>
                  </a:rPr>
                  <a:t>setal_length</a:t>
                </a:r>
              </a:p>
            </p:txBody>
          </p:sp>
          <p:sp>
            <p:nvSpPr>
              <p:cNvPr id="198" name="TextBox 197">
                <a:extLst>
                  <a:ext uri="{FF2B5EF4-FFF2-40B4-BE49-F238E27FC236}">
                    <a16:creationId xmlns:a16="http://schemas.microsoft.com/office/drawing/2014/main" id="{2212C513-A57F-47C7-AD6E-1F5683EB13BE}"/>
                  </a:ext>
                </a:extLst>
              </p:cNvPr>
              <p:cNvSpPr txBox="1"/>
              <p:nvPr/>
            </p:nvSpPr>
            <p:spPr>
              <a:xfrm>
                <a:off x="3465215" y="3418830"/>
                <a:ext cx="1152560" cy="184666"/>
              </a:xfrm>
              <a:prstGeom prst="rect">
                <a:avLst/>
              </a:prstGeom>
              <a:solidFill>
                <a:schemeClr val="bg1"/>
              </a:solidFill>
            </p:spPr>
            <p:txBody>
              <a:bodyPr wrap="none" lIns="0" tIns="0" rIns="0" bIns="0" rtlCol="0">
                <a:spAutoFit/>
              </a:bodyPr>
              <a:lstStyle/>
              <a:p>
                <a:r>
                  <a:rPr lang="en-US" sz="1200" dirty="0">
                    <a:latin typeface="SamsungOne 400" panose="020B0503030303020204" pitchFamily="34" charset="0"/>
                    <a:ea typeface="SamsungOne 400" panose="020B0503030303020204" pitchFamily="34" charset="0"/>
                  </a:rPr>
                  <a:t>setal_width (cm)</a:t>
                </a:r>
              </a:p>
            </p:txBody>
          </p:sp>
          <p:sp>
            <p:nvSpPr>
              <p:cNvPr id="199" name="TextBox 198">
                <a:extLst>
                  <a:ext uri="{FF2B5EF4-FFF2-40B4-BE49-F238E27FC236}">
                    <a16:creationId xmlns:a16="http://schemas.microsoft.com/office/drawing/2014/main" id="{389170AF-23A2-4E7D-B506-B3631CE6537A}"/>
                  </a:ext>
                </a:extLst>
              </p:cNvPr>
              <p:cNvSpPr txBox="1"/>
              <p:nvPr/>
            </p:nvSpPr>
            <p:spPr>
              <a:xfrm>
                <a:off x="5752907" y="3418830"/>
                <a:ext cx="886461" cy="184666"/>
              </a:xfrm>
              <a:prstGeom prst="rect">
                <a:avLst/>
              </a:prstGeom>
              <a:solidFill>
                <a:schemeClr val="bg1"/>
              </a:solidFill>
            </p:spPr>
            <p:txBody>
              <a:bodyPr wrap="none" lIns="0" tIns="0" rIns="0" bIns="0" rtlCol="0">
                <a:spAutoFit/>
              </a:bodyPr>
              <a:lstStyle/>
              <a:p>
                <a:r>
                  <a:rPr lang="en-US" sz="1200" dirty="0">
                    <a:latin typeface="SamsungOne 400" panose="020B0503030303020204" pitchFamily="34" charset="0"/>
                    <a:ea typeface="SamsungOne 400" panose="020B0503030303020204" pitchFamily="34" charset="0"/>
                  </a:rPr>
                  <a:t>petal_length</a:t>
                </a:r>
              </a:p>
            </p:txBody>
          </p:sp>
          <p:sp>
            <p:nvSpPr>
              <p:cNvPr id="200" name="TextBox 199">
                <a:extLst>
                  <a:ext uri="{FF2B5EF4-FFF2-40B4-BE49-F238E27FC236}">
                    <a16:creationId xmlns:a16="http://schemas.microsoft.com/office/drawing/2014/main" id="{0B27EF57-0CDD-4D95-9A52-722741961E51}"/>
                  </a:ext>
                </a:extLst>
              </p:cNvPr>
              <p:cNvSpPr txBox="1"/>
              <p:nvPr/>
            </p:nvSpPr>
            <p:spPr>
              <a:xfrm>
                <a:off x="7945998" y="3418830"/>
                <a:ext cx="830356" cy="184666"/>
              </a:xfrm>
              <a:prstGeom prst="rect">
                <a:avLst/>
              </a:prstGeom>
              <a:solidFill>
                <a:schemeClr val="bg1"/>
              </a:solidFill>
            </p:spPr>
            <p:txBody>
              <a:bodyPr wrap="none" lIns="0" tIns="0" rIns="0" bIns="0" rtlCol="0">
                <a:spAutoFit/>
              </a:bodyPr>
              <a:lstStyle/>
              <a:p>
                <a:r>
                  <a:rPr lang="en-US" sz="1200" dirty="0">
                    <a:latin typeface="SamsungOne 400" panose="020B0503030303020204" pitchFamily="34" charset="0"/>
                    <a:ea typeface="SamsungOne 400" panose="020B0503030303020204" pitchFamily="34" charset="0"/>
                  </a:rPr>
                  <a:t>petal_width</a:t>
                </a:r>
              </a:p>
            </p:txBody>
          </p:sp>
        </p:grpSp>
      </p:grpSp>
    </p:spTree>
    <p:extLst>
      <p:ext uri="{BB962C8B-B14F-4D97-AF65-F5344CB8AC3E}">
        <p14:creationId xmlns:p14="http://schemas.microsoft.com/office/powerpoint/2010/main" val="31171242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Trực quan hóa mối tương quan</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7" name="모서리가 둥근 직사각형 4">
            <a:extLst>
              <a:ext uri="{FF2B5EF4-FFF2-40B4-BE49-F238E27FC236}">
                <a16:creationId xmlns:a16="http://schemas.microsoft.com/office/drawing/2014/main" id="{EAEE1EB7-0A26-4472-A0ED-F4E59B451DA2}"/>
              </a:ext>
            </a:extLst>
          </p:cNvPr>
          <p:cNvSpPr/>
          <p:nvPr/>
        </p:nvSpPr>
        <p:spPr>
          <a:xfrm>
            <a:off x="666749" y="1773239"/>
            <a:ext cx="8677276" cy="151174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1" name="그림 90">
            <a:extLst>
              <a:ext uri="{FF2B5EF4-FFF2-40B4-BE49-F238E27FC236}">
                <a16:creationId xmlns:a16="http://schemas.microsoft.com/office/drawing/2014/main" id="{8E0CF12B-3F2F-4CCE-89E0-BC80A9D5DFF6}"/>
              </a:ext>
            </a:extLst>
          </p:cNvPr>
          <p:cNvPicPr>
            <a:picLocks noChangeAspect="1"/>
          </p:cNvPicPr>
          <p:nvPr/>
        </p:nvPicPr>
        <p:blipFill rotWithShape="1">
          <a:blip r:embed="rId4"/>
          <a:srcRect l="336" r="22079"/>
          <a:stretch/>
        </p:blipFill>
        <p:spPr>
          <a:xfrm>
            <a:off x="847724" y="1844824"/>
            <a:ext cx="8496301" cy="1348428"/>
          </a:xfrm>
          <a:prstGeom prst="rect">
            <a:avLst/>
          </a:prstGeom>
          <a:ln>
            <a:noFill/>
          </a:ln>
        </p:spPr>
      </p:pic>
      <p:grpSp>
        <p:nvGrpSpPr>
          <p:cNvPr id="74" name="그룹 73">
            <a:extLst>
              <a:ext uri="{FF2B5EF4-FFF2-40B4-BE49-F238E27FC236}">
                <a16:creationId xmlns:a16="http://schemas.microsoft.com/office/drawing/2014/main" id="{FD4A5FBC-D0AF-48BD-92A0-379FF0F144FF}"/>
              </a:ext>
            </a:extLst>
          </p:cNvPr>
          <p:cNvGrpSpPr/>
          <p:nvPr/>
        </p:nvGrpSpPr>
        <p:grpSpPr>
          <a:xfrm>
            <a:off x="3377117" y="3371797"/>
            <a:ext cx="3687545" cy="2994782"/>
            <a:chOff x="3377117" y="3371797"/>
            <a:chExt cx="3687545" cy="2994782"/>
          </a:xfrm>
        </p:grpSpPr>
        <p:grpSp>
          <p:nvGrpSpPr>
            <p:cNvPr id="59" name="그룹 58">
              <a:extLst>
                <a:ext uri="{FF2B5EF4-FFF2-40B4-BE49-F238E27FC236}">
                  <a16:creationId xmlns:a16="http://schemas.microsoft.com/office/drawing/2014/main" id="{E66C8AA7-E1E8-4012-9916-F149BD90DE4C}"/>
                </a:ext>
              </a:extLst>
            </p:cNvPr>
            <p:cNvGrpSpPr/>
            <p:nvPr/>
          </p:nvGrpSpPr>
          <p:grpSpPr>
            <a:xfrm>
              <a:off x="3377117" y="3371797"/>
              <a:ext cx="2978458" cy="2994782"/>
              <a:chOff x="3551939" y="3429451"/>
              <a:chExt cx="2656375" cy="2670935"/>
            </a:xfrm>
          </p:grpSpPr>
          <p:sp>
            <p:nvSpPr>
              <p:cNvPr id="100" name="직사각형 99">
                <a:extLst>
                  <a:ext uri="{FF2B5EF4-FFF2-40B4-BE49-F238E27FC236}">
                    <a16:creationId xmlns:a16="http://schemas.microsoft.com/office/drawing/2014/main" id="{97041D33-2AEC-4F00-8C9C-0D7C0640AF99}"/>
                  </a:ext>
                </a:extLst>
              </p:cNvPr>
              <p:cNvSpPr/>
              <p:nvPr/>
            </p:nvSpPr>
            <p:spPr>
              <a:xfrm>
                <a:off x="4321413" y="3429451"/>
                <a:ext cx="630000" cy="630000"/>
              </a:xfrm>
              <a:prstGeom prst="rect">
                <a:avLst/>
              </a:prstGeom>
              <a:solidFill>
                <a:srgbClr val="DAE4E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1" name="직사각형 100">
                <a:extLst>
                  <a:ext uri="{FF2B5EF4-FFF2-40B4-BE49-F238E27FC236}">
                    <a16:creationId xmlns:a16="http://schemas.microsoft.com/office/drawing/2014/main" id="{7DD7E476-8920-4924-960C-ED5318EF3609}"/>
                  </a:ext>
                </a:extLst>
              </p:cNvPr>
              <p:cNvSpPr/>
              <p:nvPr/>
            </p:nvSpPr>
            <p:spPr>
              <a:xfrm>
                <a:off x="4948173" y="3429451"/>
                <a:ext cx="630000" cy="630000"/>
              </a:xfrm>
              <a:prstGeom prst="rect">
                <a:avLst/>
              </a:prstGeom>
              <a:solidFill>
                <a:srgbClr val="DD515C"/>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7" name="직사각형 106">
                <a:extLst>
                  <a:ext uri="{FF2B5EF4-FFF2-40B4-BE49-F238E27FC236}">
                    <a16:creationId xmlns:a16="http://schemas.microsoft.com/office/drawing/2014/main" id="{7673266F-1147-4B50-A5B6-5C7B2CB02072}"/>
                  </a:ext>
                </a:extLst>
              </p:cNvPr>
              <p:cNvSpPr/>
              <p:nvPr/>
            </p:nvSpPr>
            <p:spPr>
              <a:xfrm>
                <a:off x="5578314" y="3429451"/>
                <a:ext cx="630000" cy="630000"/>
              </a:xfrm>
              <a:prstGeom prst="rect">
                <a:avLst/>
              </a:prstGeom>
              <a:solidFill>
                <a:srgbClr val="DE5B65"/>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8" name="직사각형 107">
                <a:extLst>
                  <a:ext uri="{FF2B5EF4-FFF2-40B4-BE49-F238E27FC236}">
                    <a16:creationId xmlns:a16="http://schemas.microsoft.com/office/drawing/2014/main" id="{A092BB4F-72C1-43EB-9AE5-D72C22B04192}"/>
                  </a:ext>
                </a:extLst>
              </p:cNvPr>
              <p:cNvSpPr/>
              <p:nvPr/>
            </p:nvSpPr>
            <p:spPr>
              <a:xfrm>
                <a:off x="3691272" y="4059451"/>
                <a:ext cx="630000" cy="630000"/>
              </a:xfrm>
              <a:prstGeom prst="rect">
                <a:avLst/>
              </a:prstGeom>
              <a:solidFill>
                <a:srgbClr val="DAE4E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9" name="직사각형 108">
                <a:extLst>
                  <a:ext uri="{FF2B5EF4-FFF2-40B4-BE49-F238E27FC236}">
                    <a16:creationId xmlns:a16="http://schemas.microsoft.com/office/drawing/2014/main" id="{570631FE-265A-41D1-A272-5AC921F30E98}"/>
                  </a:ext>
                </a:extLst>
              </p:cNvPr>
              <p:cNvSpPr/>
              <p:nvPr/>
            </p:nvSpPr>
            <p:spPr>
              <a:xfrm>
                <a:off x="4321413" y="4059451"/>
                <a:ext cx="630000" cy="630000"/>
              </a:xfrm>
              <a:prstGeom prst="rect">
                <a:avLst/>
              </a:prstGeom>
              <a:solidFill>
                <a:srgbClr val="DA3B4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0" name="직사각형 109">
                <a:extLst>
                  <a:ext uri="{FF2B5EF4-FFF2-40B4-BE49-F238E27FC236}">
                    <a16:creationId xmlns:a16="http://schemas.microsoft.com/office/drawing/2014/main" id="{5E7BAD1B-A0BD-47A2-ADBC-C0B81E0CC874}"/>
                  </a:ext>
                </a:extLst>
              </p:cNvPr>
              <p:cNvSpPr/>
              <p:nvPr/>
            </p:nvSpPr>
            <p:spPr>
              <a:xfrm>
                <a:off x="4948173" y="4059451"/>
                <a:ext cx="630000" cy="630000"/>
              </a:xfrm>
              <a:prstGeom prst="rect">
                <a:avLst/>
              </a:prstGeom>
              <a:solidFill>
                <a:srgbClr val="A5C1CA"/>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1" name="직사각형 110">
                <a:extLst>
                  <a:ext uri="{FF2B5EF4-FFF2-40B4-BE49-F238E27FC236}">
                    <a16:creationId xmlns:a16="http://schemas.microsoft.com/office/drawing/2014/main" id="{0D3FA107-4FA6-474E-A2BA-2FFD96DF9EA0}"/>
                  </a:ext>
                </a:extLst>
              </p:cNvPr>
              <p:cNvSpPr/>
              <p:nvPr/>
            </p:nvSpPr>
            <p:spPr>
              <a:xfrm>
                <a:off x="5578314" y="4059451"/>
                <a:ext cx="630000" cy="630000"/>
              </a:xfrm>
              <a:prstGeom prst="rect">
                <a:avLst/>
              </a:prstGeom>
              <a:solidFill>
                <a:srgbClr val="B0C8D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2" name="직사각형 111">
                <a:extLst>
                  <a:ext uri="{FF2B5EF4-FFF2-40B4-BE49-F238E27FC236}">
                    <a16:creationId xmlns:a16="http://schemas.microsoft.com/office/drawing/2014/main" id="{9A75B3C5-2358-4117-A06B-13024A21635B}"/>
                  </a:ext>
                </a:extLst>
              </p:cNvPr>
              <p:cNvSpPr/>
              <p:nvPr/>
            </p:nvSpPr>
            <p:spPr>
              <a:xfrm>
                <a:off x="3691272" y="4689451"/>
                <a:ext cx="630000" cy="630000"/>
              </a:xfrm>
              <a:prstGeom prst="rect">
                <a:avLst/>
              </a:prstGeom>
              <a:solidFill>
                <a:srgbClr val="DD515C"/>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3" name="직사각형 112">
                <a:extLst>
                  <a:ext uri="{FF2B5EF4-FFF2-40B4-BE49-F238E27FC236}">
                    <a16:creationId xmlns:a16="http://schemas.microsoft.com/office/drawing/2014/main" id="{9EACA0DC-E8A1-44AE-B055-5686B2077E9F}"/>
                  </a:ext>
                </a:extLst>
              </p:cNvPr>
              <p:cNvSpPr/>
              <p:nvPr/>
            </p:nvSpPr>
            <p:spPr>
              <a:xfrm>
                <a:off x="4321413" y="4689451"/>
                <a:ext cx="630000" cy="630000"/>
              </a:xfrm>
              <a:prstGeom prst="rect">
                <a:avLst/>
              </a:prstGeom>
              <a:solidFill>
                <a:srgbClr val="A5C1CA"/>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4" name="직사각형 113">
                <a:extLst>
                  <a:ext uri="{FF2B5EF4-FFF2-40B4-BE49-F238E27FC236}">
                    <a16:creationId xmlns:a16="http://schemas.microsoft.com/office/drawing/2014/main" id="{1C72EEE6-2519-4787-B0D1-CEA21A762E08}"/>
                  </a:ext>
                </a:extLst>
              </p:cNvPr>
              <p:cNvSpPr/>
              <p:nvPr/>
            </p:nvSpPr>
            <p:spPr>
              <a:xfrm>
                <a:off x="4948173" y="4689451"/>
                <a:ext cx="630000" cy="630000"/>
              </a:xfrm>
              <a:prstGeom prst="rect">
                <a:avLst/>
              </a:prstGeom>
              <a:solidFill>
                <a:srgbClr val="DA3B4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5" name="직사각형 114">
                <a:extLst>
                  <a:ext uri="{FF2B5EF4-FFF2-40B4-BE49-F238E27FC236}">
                    <a16:creationId xmlns:a16="http://schemas.microsoft.com/office/drawing/2014/main" id="{5909684B-242F-4D08-A6AA-852CA3DE801B}"/>
                  </a:ext>
                </a:extLst>
              </p:cNvPr>
              <p:cNvSpPr/>
              <p:nvPr/>
            </p:nvSpPr>
            <p:spPr>
              <a:xfrm>
                <a:off x="5578314" y="4689451"/>
                <a:ext cx="630000" cy="630000"/>
              </a:xfrm>
              <a:prstGeom prst="rect">
                <a:avLst/>
              </a:prstGeom>
              <a:solidFill>
                <a:srgbClr val="DB404C"/>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6" name="직사각형 115">
                <a:extLst>
                  <a:ext uri="{FF2B5EF4-FFF2-40B4-BE49-F238E27FC236}">
                    <a16:creationId xmlns:a16="http://schemas.microsoft.com/office/drawing/2014/main" id="{D08C3587-C8A5-4807-9E6A-9246EF4BE07C}"/>
                  </a:ext>
                </a:extLst>
              </p:cNvPr>
              <p:cNvSpPr/>
              <p:nvPr/>
            </p:nvSpPr>
            <p:spPr>
              <a:xfrm>
                <a:off x="3691272" y="5319451"/>
                <a:ext cx="630000" cy="630000"/>
              </a:xfrm>
              <a:prstGeom prst="rect">
                <a:avLst/>
              </a:prstGeom>
              <a:solidFill>
                <a:srgbClr val="DE5B65"/>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7" name="직사각형 116">
                <a:extLst>
                  <a:ext uri="{FF2B5EF4-FFF2-40B4-BE49-F238E27FC236}">
                    <a16:creationId xmlns:a16="http://schemas.microsoft.com/office/drawing/2014/main" id="{F80D35B4-ABA4-43FB-87DC-877CB3BDE751}"/>
                  </a:ext>
                </a:extLst>
              </p:cNvPr>
              <p:cNvSpPr/>
              <p:nvPr/>
            </p:nvSpPr>
            <p:spPr>
              <a:xfrm>
                <a:off x="4321413" y="5319451"/>
                <a:ext cx="630000" cy="630000"/>
              </a:xfrm>
              <a:prstGeom prst="rect">
                <a:avLst/>
              </a:prstGeom>
              <a:solidFill>
                <a:srgbClr val="B0C8D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8" name="직사각형 117">
                <a:extLst>
                  <a:ext uri="{FF2B5EF4-FFF2-40B4-BE49-F238E27FC236}">
                    <a16:creationId xmlns:a16="http://schemas.microsoft.com/office/drawing/2014/main" id="{D930BB44-E054-44EA-8B7C-3130D61B0EF6}"/>
                  </a:ext>
                </a:extLst>
              </p:cNvPr>
              <p:cNvSpPr/>
              <p:nvPr/>
            </p:nvSpPr>
            <p:spPr>
              <a:xfrm>
                <a:off x="4948173" y="5319451"/>
                <a:ext cx="630000" cy="630000"/>
              </a:xfrm>
              <a:prstGeom prst="rect">
                <a:avLst/>
              </a:prstGeom>
              <a:solidFill>
                <a:srgbClr val="DB404C"/>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9" name="직사각형 118">
                <a:extLst>
                  <a:ext uri="{FF2B5EF4-FFF2-40B4-BE49-F238E27FC236}">
                    <a16:creationId xmlns:a16="http://schemas.microsoft.com/office/drawing/2014/main" id="{A28465FF-AF2F-4642-8D98-E8ADAF2D5C8E}"/>
                  </a:ext>
                </a:extLst>
              </p:cNvPr>
              <p:cNvSpPr/>
              <p:nvPr/>
            </p:nvSpPr>
            <p:spPr>
              <a:xfrm>
                <a:off x="5578314" y="5319451"/>
                <a:ext cx="630000" cy="630000"/>
              </a:xfrm>
              <a:prstGeom prst="rect">
                <a:avLst/>
              </a:prstGeom>
              <a:solidFill>
                <a:srgbClr val="DA3B4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4" name="그룹 3">
                <a:extLst>
                  <a:ext uri="{FF2B5EF4-FFF2-40B4-BE49-F238E27FC236}">
                    <a16:creationId xmlns:a16="http://schemas.microsoft.com/office/drawing/2014/main" id="{0EE1AD1B-4502-415B-BA68-288ACC671A92}"/>
                  </a:ext>
                </a:extLst>
              </p:cNvPr>
              <p:cNvGrpSpPr/>
              <p:nvPr/>
            </p:nvGrpSpPr>
            <p:grpSpPr>
              <a:xfrm>
                <a:off x="3757767" y="5990588"/>
                <a:ext cx="2387528" cy="109798"/>
                <a:chOff x="3757767" y="6127669"/>
                <a:chExt cx="2387528" cy="109798"/>
              </a:xfrm>
            </p:grpSpPr>
            <p:sp>
              <p:nvSpPr>
                <p:cNvPr id="121" name="TextBox 120">
                  <a:extLst>
                    <a:ext uri="{FF2B5EF4-FFF2-40B4-BE49-F238E27FC236}">
                      <a16:creationId xmlns:a16="http://schemas.microsoft.com/office/drawing/2014/main" id="{33E4479C-5EE0-4722-9E63-75116172E162}"/>
                    </a:ext>
                  </a:extLst>
                </p:cNvPr>
                <p:cNvSpPr txBox="1"/>
                <p:nvPr/>
              </p:nvSpPr>
              <p:spPr>
                <a:xfrm>
                  <a:off x="3757767" y="6127669"/>
                  <a:ext cx="516108" cy="109798"/>
                </a:xfrm>
                <a:prstGeom prst="rect">
                  <a:avLst/>
                </a:prstGeom>
                <a:solidFill>
                  <a:schemeClr val="bg1"/>
                </a:solidFill>
              </p:spPr>
              <p:txBody>
                <a:bodyPr wrap="none" lIns="0" tIns="0" rIns="0" bIns="0" rtlCol="0">
                  <a:spAutoFit/>
                </a:bodyPr>
                <a:lstStyle/>
                <a:p>
                  <a:r>
                    <a:rPr lang="en-US" sz="800" dirty="0">
                      <a:latin typeface="SamsungOne 400" panose="020B0503030303020204" pitchFamily="34" charset="0"/>
                      <a:ea typeface="SamsungOne 400" panose="020B0503030303020204" pitchFamily="34" charset="0"/>
                    </a:rPr>
                    <a:t>setal_length</a:t>
                  </a:r>
                </a:p>
              </p:txBody>
            </p:sp>
            <p:sp>
              <p:nvSpPr>
                <p:cNvPr id="122" name="TextBox 121">
                  <a:extLst>
                    <a:ext uri="{FF2B5EF4-FFF2-40B4-BE49-F238E27FC236}">
                      <a16:creationId xmlns:a16="http://schemas.microsoft.com/office/drawing/2014/main" id="{9F471673-294C-46CC-8FC0-31C635D0E316}"/>
                    </a:ext>
                  </a:extLst>
                </p:cNvPr>
                <p:cNvSpPr txBox="1"/>
                <p:nvPr/>
              </p:nvSpPr>
              <p:spPr>
                <a:xfrm>
                  <a:off x="4332025" y="6127669"/>
                  <a:ext cx="684807" cy="109798"/>
                </a:xfrm>
                <a:prstGeom prst="rect">
                  <a:avLst/>
                </a:prstGeom>
                <a:solidFill>
                  <a:schemeClr val="bg1"/>
                </a:solidFill>
              </p:spPr>
              <p:txBody>
                <a:bodyPr wrap="none" lIns="0" tIns="0" rIns="0" bIns="0" rtlCol="0">
                  <a:spAutoFit/>
                </a:bodyPr>
                <a:lstStyle/>
                <a:p>
                  <a:r>
                    <a:rPr lang="en-US" sz="800" dirty="0">
                      <a:latin typeface="SamsungOne 400" panose="020B0503030303020204" pitchFamily="34" charset="0"/>
                      <a:ea typeface="SamsungOne 400" panose="020B0503030303020204" pitchFamily="34" charset="0"/>
                    </a:rPr>
                    <a:t>setal_width (cm)</a:t>
                  </a:r>
                </a:p>
              </p:txBody>
            </p:sp>
            <p:sp>
              <p:nvSpPr>
                <p:cNvPr id="123" name="TextBox 122">
                  <a:extLst>
                    <a:ext uri="{FF2B5EF4-FFF2-40B4-BE49-F238E27FC236}">
                      <a16:creationId xmlns:a16="http://schemas.microsoft.com/office/drawing/2014/main" id="{FEFEBCC6-0525-4522-8E5E-D2A696F21B7C}"/>
                    </a:ext>
                  </a:extLst>
                </p:cNvPr>
                <p:cNvSpPr txBox="1"/>
                <p:nvPr/>
              </p:nvSpPr>
              <p:spPr>
                <a:xfrm>
                  <a:off x="5068186" y="6127669"/>
                  <a:ext cx="526114" cy="109798"/>
                </a:xfrm>
                <a:prstGeom prst="rect">
                  <a:avLst/>
                </a:prstGeom>
                <a:solidFill>
                  <a:schemeClr val="bg1"/>
                </a:solidFill>
              </p:spPr>
              <p:txBody>
                <a:bodyPr wrap="none" lIns="0" tIns="0" rIns="0" bIns="0" rtlCol="0">
                  <a:spAutoFit/>
                </a:bodyPr>
                <a:lstStyle/>
                <a:p>
                  <a:r>
                    <a:rPr lang="en-US" sz="800" dirty="0">
                      <a:latin typeface="SamsungOne 400" panose="020B0503030303020204" pitchFamily="34" charset="0"/>
                      <a:ea typeface="SamsungOne 400" panose="020B0503030303020204" pitchFamily="34" charset="0"/>
                    </a:rPr>
                    <a:t>petal_length</a:t>
                  </a:r>
                </a:p>
              </p:txBody>
            </p:sp>
            <p:sp>
              <p:nvSpPr>
                <p:cNvPr id="124" name="TextBox 123">
                  <a:extLst>
                    <a:ext uri="{FF2B5EF4-FFF2-40B4-BE49-F238E27FC236}">
                      <a16:creationId xmlns:a16="http://schemas.microsoft.com/office/drawing/2014/main" id="{E6A980B3-93F2-4ABD-9050-538A7A2C3E32}"/>
                    </a:ext>
                  </a:extLst>
                </p:cNvPr>
                <p:cNvSpPr txBox="1"/>
                <p:nvPr/>
              </p:nvSpPr>
              <p:spPr>
                <a:xfrm>
                  <a:off x="5652062" y="6127669"/>
                  <a:ext cx="493233" cy="109798"/>
                </a:xfrm>
                <a:prstGeom prst="rect">
                  <a:avLst/>
                </a:prstGeom>
                <a:solidFill>
                  <a:schemeClr val="bg1"/>
                </a:solidFill>
              </p:spPr>
              <p:txBody>
                <a:bodyPr wrap="none" lIns="0" tIns="0" rIns="0" bIns="0" rtlCol="0">
                  <a:spAutoFit/>
                </a:bodyPr>
                <a:lstStyle/>
                <a:p>
                  <a:r>
                    <a:rPr lang="en-US" sz="800" dirty="0">
                      <a:latin typeface="SamsungOne 400" panose="020B0503030303020204" pitchFamily="34" charset="0"/>
                      <a:ea typeface="SamsungOne 400" panose="020B0503030303020204" pitchFamily="34" charset="0"/>
                    </a:rPr>
                    <a:t>petal_width</a:t>
                  </a:r>
                </a:p>
              </p:txBody>
            </p:sp>
          </p:grpSp>
          <p:sp>
            <p:nvSpPr>
              <p:cNvPr id="125" name="직사각형 124">
                <a:extLst>
                  <a:ext uri="{FF2B5EF4-FFF2-40B4-BE49-F238E27FC236}">
                    <a16:creationId xmlns:a16="http://schemas.microsoft.com/office/drawing/2014/main" id="{A3D0A69E-BE1F-4BC4-8588-9A25C4395A06}"/>
                  </a:ext>
                </a:extLst>
              </p:cNvPr>
              <p:cNvSpPr/>
              <p:nvPr/>
            </p:nvSpPr>
            <p:spPr>
              <a:xfrm>
                <a:off x="3691272" y="3429451"/>
                <a:ext cx="630000" cy="630000"/>
              </a:xfrm>
              <a:prstGeom prst="rect">
                <a:avLst/>
              </a:prstGeom>
              <a:solidFill>
                <a:srgbClr val="DA3B4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id="{7D2165DF-8266-4A75-ACD7-4DBCFB6D2A68}"/>
                  </a:ext>
                </a:extLst>
              </p:cNvPr>
              <p:cNvGrpSpPr/>
              <p:nvPr/>
            </p:nvGrpSpPr>
            <p:grpSpPr>
              <a:xfrm rot="16200000">
                <a:off x="2375312" y="4663025"/>
                <a:ext cx="2463053" cy="109799"/>
                <a:chOff x="2420803" y="4705114"/>
                <a:chExt cx="2463053" cy="109799"/>
              </a:xfrm>
            </p:grpSpPr>
            <p:sp>
              <p:nvSpPr>
                <p:cNvPr id="127" name="TextBox 126">
                  <a:extLst>
                    <a:ext uri="{FF2B5EF4-FFF2-40B4-BE49-F238E27FC236}">
                      <a16:creationId xmlns:a16="http://schemas.microsoft.com/office/drawing/2014/main" id="{78D45FA5-B348-4179-93FA-4FAD11D428A9}"/>
                    </a:ext>
                  </a:extLst>
                </p:cNvPr>
                <p:cNvSpPr txBox="1"/>
                <p:nvPr/>
              </p:nvSpPr>
              <p:spPr>
                <a:xfrm>
                  <a:off x="4367748" y="4705115"/>
                  <a:ext cx="516108" cy="109798"/>
                </a:xfrm>
                <a:prstGeom prst="rect">
                  <a:avLst/>
                </a:prstGeom>
                <a:solidFill>
                  <a:schemeClr val="bg1"/>
                </a:solidFill>
              </p:spPr>
              <p:txBody>
                <a:bodyPr wrap="none" lIns="0" tIns="0" rIns="0" bIns="0" rtlCol="0">
                  <a:spAutoFit/>
                </a:bodyPr>
                <a:lstStyle/>
                <a:p>
                  <a:r>
                    <a:rPr lang="en-US" sz="800" dirty="0">
                      <a:latin typeface="SamsungOne 400" panose="020B0503030303020204" pitchFamily="34" charset="0"/>
                      <a:ea typeface="SamsungOne 400" panose="020B0503030303020204" pitchFamily="34" charset="0"/>
                    </a:rPr>
                    <a:t>setal_length</a:t>
                  </a:r>
                </a:p>
              </p:txBody>
            </p:sp>
            <p:sp>
              <p:nvSpPr>
                <p:cNvPr id="128" name="TextBox 127">
                  <a:extLst>
                    <a:ext uri="{FF2B5EF4-FFF2-40B4-BE49-F238E27FC236}">
                      <a16:creationId xmlns:a16="http://schemas.microsoft.com/office/drawing/2014/main" id="{40AA049F-77DC-495E-85FB-D265C82BFBE0}"/>
                    </a:ext>
                  </a:extLst>
                </p:cNvPr>
                <p:cNvSpPr txBox="1"/>
                <p:nvPr/>
              </p:nvSpPr>
              <p:spPr>
                <a:xfrm>
                  <a:off x="3626656" y="4705115"/>
                  <a:ext cx="684807" cy="109798"/>
                </a:xfrm>
                <a:prstGeom prst="rect">
                  <a:avLst/>
                </a:prstGeom>
                <a:solidFill>
                  <a:schemeClr val="bg1"/>
                </a:solidFill>
              </p:spPr>
              <p:txBody>
                <a:bodyPr wrap="none" lIns="0" tIns="0" rIns="0" bIns="0" rtlCol="0">
                  <a:spAutoFit/>
                </a:bodyPr>
                <a:lstStyle/>
                <a:p>
                  <a:r>
                    <a:rPr lang="en-US" sz="800" dirty="0">
                      <a:latin typeface="SamsungOne 400" panose="020B0503030303020204" pitchFamily="34" charset="0"/>
                      <a:ea typeface="SamsungOne 400" panose="020B0503030303020204" pitchFamily="34" charset="0"/>
                    </a:rPr>
                    <a:t>setal_width (cm)</a:t>
                  </a:r>
                </a:p>
              </p:txBody>
            </p:sp>
            <p:sp>
              <p:nvSpPr>
                <p:cNvPr id="129" name="TextBox 128">
                  <a:extLst>
                    <a:ext uri="{FF2B5EF4-FFF2-40B4-BE49-F238E27FC236}">
                      <a16:creationId xmlns:a16="http://schemas.microsoft.com/office/drawing/2014/main" id="{A599A1FE-1552-47FD-8BDE-9106735A2E5D}"/>
                    </a:ext>
                  </a:extLst>
                </p:cNvPr>
                <p:cNvSpPr txBox="1"/>
                <p:nvPr/>
              </p:nvSpPr>
              <p:spPr>
                <a:xfrm>
                  <a:off x="3044451" y="4705114"/>
                  <a:ext cx="526114" cy="109798"/>
                </a:xfrm>
                <a:prstGeom prst="rect">
                  <a:avLst/>
                </a:prstGeom>
                <a:solidFill>
                  <a:schemeClr val="bg1"/>
                </a:solidFill>
              </p:spPr>
              <p:txBody>
                <a:bodyPr wrap="none" lIns="0" tIns="0" rIns="0" bIns="0" rtlCol="0">
                  <a:spAutoFit/>
                </a:bodyPr>
                <a:lstStyle/>
                <a:p>
                  <a:r>
                    <a:rPr lang="en-US" sz="800" dirty="0">
                      <a:latin typeface="SamsungOne 400" panose="020B0503030303020204" pitchFamily="34" charset="0"/>
                      <a:ea typeface="SamsungOne 400" panose="020B0503030303020204" pitchFamily="34" charset="0"/>
                    </a:rPr>
                    <a:t>petal_length</a:t>
                  </a:r>
                </a:p>
              </p:txBody>
            </p:sp>
            <p:sp>
              <p:nvSpPr>
                <p:cNvPr id="130" name="TextBox 129">
                  <a:extLst>
                    <a:ext uri="{FF2B5EF4-FFF2-40B4-BE49-F238E27FC236}">
                      <a16:creationId xmlns:a16="http://schemas.microsoft.com/office/drawing/2014/main" id="{450962CF-213A-4D01-838E-7C04FC737323}"/>
                    </a:ext>
                  </a:extLst>
                </p:cNvPr>
                <p:cNvSpPr txBox="1"/>
                <p:nvPr/>
              </p:nvSpPr>
              <p:spPr>
                <a:xfrm>
                  <a:off x="2420803" y="4705115"/>
                  <a:ext cx="629999" cy="109798"/>
                </a:xfrm>
                <a:prstGeom prst="rect">
                  <a:avLst/>
                </a:prstGeom>
                <a:solidFill>
                  <a:schemeClr val="bg1"/>
                </a:solidFill>
              </p:spPr>
              <p:txBody>
                <a:bodyPr wrap="square" lIns="0" tIns="0" rIns="0" bIns="0" rtlCol="0">
                  <a:spAutoFit/>
                </a:bodyPr>
                <a:lstStyle/>
                <a:p>
                  <a:pPr algn="ctr"/>
                  <a:r>
                    <a:rPr lang="en-US" sz="800" dirty="0">
                      <a:latin typeface="SamsungOne 400" panose="020B0503030303020204" pitchFamily="34" charset="0"/>
                      <a:ea typeface="SamsungOne 400" panose="020B0503030303020204" pitchFamily="34" charset="0"/>
                    </a:rPr>
                    <a:t>petal_width</a:t>
                  </a:r>
                </a:p>
              </p:txBody>
            </p:sp>
          </p:grpSp>
          <p:cxnSp>
            <p:nvCxnSpPr>
              <p:cNvPr id="8" name="직선 연결선 7">
                <a:extLst>
                  <a:ext uri="{FF2B5EF4-FFF2-40B4-BE49-F238E27FC236}">
                    <a16:creationId xmlns:a16="http://schemas.microsoft.com/office/drawing/2014/main" id="{A4C8FA62-17ED-4AFE-9A96-7FF5D06E1A44}"/>
                  </a:ext>
                </a:extLst>
              </p:cNvPr>
              <p:cNvCxnSpPr>
                <a:cxnSpLocks/>
                <a:stCxn id="125" idx="1"/>
              </p:cNvCxnSpPr>
              <p:nvPr/>
            </p:nvCxnSpPr>
            <p:spPr>
              <a:xfrm flipH="1">
                <a:off x="3655268" y="3744451"/>
                <a:ext cx="360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8824D2C3-994B-44F2-A927-C6E98645FD0B}"/>
                  </a:ext>
                </a:extLst>
              </p:cNvPr>
              <p:cNvCxnSpPr>
                <a:cxnSpLocks/>
              </p:cNvCxnSpPr>
              <p:nvPr/>
            </p:nvCxnSpPr>
            <p:spPr>
              <a:xfrm flipH="1">
                <a:off x="3655268" y="4375006"/>
                <a:ext cx="360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427227E8-8BA9-40C2-8344-76D32F5E29EB}"/>
                  </a:ext>
                </a:extLst>
              </p:cNvPr>
              <p:cNvCxnSpPr>
                <a:cxnSpLocks/>
              </p:cNvCxnSpPr>
              <p:nvPr/>
            </p:nvCxnSpPr>
            <p:spPr>
              <a:xfrm flipH="1">
                <a:off x="3655268" y="5007466"/>
                <a:ext cx="360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직선 연결선 141">
                <a:extLst>
                  <a:ext uri="{FF2B5EF4-FFF2-40B4-BE49-F238E27FC236}">
                    <a16:creationId xmlns:a16="http://schemas.microsoft.com/office/drawing/2014/main" id="{A2765EA3-C0E6-417E-85D1-02253E260394}"/>
                  </a:ext>
                </a:extLst>
              </p:cNvPr>
              <p:cNvCxnSpPr>
                <a:cxnSpLocks/>
              </p:cNvCxnSpPr>
              <p:nvPr/>
            </p:nvCxnSpPr>
            <p:spPr>
              <a:xfrm flipH="1">
                <a:off x="3655268" y="5641831"/>
                <a:ext cx="360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B0BA3130-1E34-406B-9442-545FAD17E295}"/>
                  </a:ext>
                </a:extLst>
              </p:cNvPr>
              <p:cNvCxnSpPr>
                <a:cxnSpLocks/>
              </p:cNvCxnSpPr>
              <p:nvPr/>
            </p:nvCxnSpPr>
            <p:spPr>
              <a:xfrm rot="16200000" flipH="1">
                <a:off x="3990982" y="5967453"/>
                <a:ext cx="360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0A857906-BF4B-42F2-9806-76C641647E4D}"/>
                  </a:ext>
                </a:extLst>
              </p:cNvPr>
              <p:cNvCxnSpPr>
                <a:cxnSpLocks/>
              </p:cNvCxnSpPr>
              <p:nvPr/>
            </p:nvCxnSpPr>
            <p:spPr>
              <a:xfrm rot="16200000" flipH="1">
                <a:off x="4627252" y="5967453"/>
                <a:ext cx="360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직선 연결선 144">
                <a:extLst>
                  <a:ext uri="{FF2B5EF4-FFF2-40B4-BE49-F238E27FC236}">
                    <a16:creationId xmlns:a16="http://schemas.microsoft.com/office/drawing/2014/main" id="{FCE1474F-A76D-4E7D-9232-DBB7F035A29B}"/>
                  </a:ext>
                </a:extLst>
              </p:cNvPr>
              <p:cNvCxnSpPr>
                <a:cxnSpLocks/>
              </p:cNvCxnSpPr>
              <p:nvPr/>
            </p:nvCxnSpPr>
            <p:spPr>
              <a:xfrm rot="16200000" flipH="1">
                <a:off x="5257807" y="5967453"/>
                <a:ext cx="360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직선 연결선 145">
                <a:extLst>
                  <a:ext uri="{FF2B5EF4-FFF2-40B4-BE49-F238E27FC236}">
                    <a16:creationId xmlns:a16="http://schemas.microsoft.com/office/drawing/2014/main" id="{1FD1C91E-E524-4787-A04A-9AC6C37BE5F2}"/>
                  </a:ext>
                </a:extLst>
              </p:cNvPr>
              <p:cNvCxnSpPr>
                <a:cxnSpLocks/>
              </p:cNvCxnSpPr>
              <p:nvPr/>
            </p:nvCxnSpPr>
            <p:spPr>
              <a:xfrm rot="16200000" flipH="1">
                <a:off x="5888362" y="5967453"/>
                <a:ext cx="360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그룹 67">
              <a:extLst>
                <a:ext uri="{FF2B5EF4-FFF2-40B4-BE49-F238E27FC236}">
                  <a16:creationId xmlns:a16="http://schemas.microsoft.com/office/drawing/2014/main" id="{8B8C997B-40D8-4C49-9933-D0C44E1CD47D}"/>
                </a:ext>
              </a:extLst>
            </p:cNvPr>
            <p:cNvGrpSpPr/>
            <p:nvPr/>
          </p:nvGrpSpPr>
          <p:grpSpPr>
            <a:xfrm>
              <a:off x="6679594" y="3861050"/>
              <a:ext cx="385068" cy="1862188"/>
              <a:chOff x="6380142" y="4014245"/>
              <a:chExt cx="278778" cy="1348168"/>
            </a:xfrm>
          </p:grpSpPr>
          <p:sp>
            <p:nvSpPr>
              <p:cNvPr id="98" name="직사각형 97">
                <a:extLst>
                  <a:ext uri="{FF2B5EF4-FFF2-40B4-BE49-F238E27FC236}">
                    <a16:creationId xmlns:a16="http://schemas.microsoft.com/office/drawing/2014/main" id="{F3671867-955A-47B2-A2BC-6302665D2598}"/>
                  </a:ext>
                </a:extLst>
              </p:cNvPr>
              <p:cNvSpPr/>
              <p:nvPr/>
            </p:nvSpPr>
            <p:spPr>
              <a:xfrm>
                <a:off x="6380142" y="4059451"/>
                <a:ext cx="62568" cy="1265102"/>
              </a:xfrm>
              <a:prstGeom prst="rect">
                <a:avLst/>
              </a:prstGeom>
              <a:gradFill>
                <a:gsLst>
                  <a:gs pos="0">
                    <a:srgbClr val="D93844"/>
                  </a:gs>
                  <a:gs pos="49000">
                    <a:schemeClr val="bg1"/>
                  </a:gs>
                  <a:gs pos="100000">
                    <a:srgbClr val="458295"/>
                  </a:gs>
                </a:gsLst>
                <a:lin ang="54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8" name="직선 연결선 17">
                <a:extLst>
                  <a:ext uri="{FF2B5EF4-FFF2-40B4-BE49-F238E27FC236}">
                    <a16:creationId xmlns:a16="http://schemas.microsoft.com/office/drawing/2014/main" id="{4F69B009-02F5-49D8-9E3F-5F69B2F2BC49}"/>
                  </a:ext>
                </a:extLst>
              </p:cNvPr>
              <p:cNvCxnSpPr/>
              <p:nvPr/>
            </p:nvCxnSpPr>
            <p:spPr>
              <a:xfrm>
                <a:off x="6442710" y="4061356"/>
                <a:ext cx="3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직선 연결선 146">
                <a:extLst>
                  <a:ext uri="{FF2B5EF4-FFF2-40B4-BE49-F238E27FC236}">
                    <a16:creationId xmlns:a16="http://schemas.microsoft.com/office/drawing/2014/main" id="{B2E1A5FF-50CB-45F5-9D9F-F17A51BB031A}"/>
                  </a:ext>
                </a:extLst>
              </p:cNvPr>
              <p:cNvCxnSpPr/>
              <p:nvPr/>
            </p:nvCxnSpPr>
            <p:spPr>
              <a:xfrm>
                <a:off x="6442710" y="4221376"/>
                <a:ext cx="3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직선 연결선 147">
                <a:extLst>
                  <a:ext uri="{FF2B5EF4-FFF2-40B4-BE49-F238E27FC236}">
                    <a16:creationId xmlns:a16="http://schemas.microsoft.com/office/drawing/2014/main" id="{75E2133A-7B01-4800-8541-D97172FD9BBD}"/>
                  </a:ext>
                </a:extLst>
              </p:cNvPr>
              <p:cNvCxnSpPr/>
              <p:nvPr/>
            </p:nvCxnSpPr>
            <p:spPr>
              <a:xfrm>
                <a:off x="6442710" y="4377586"/>
                <a:ext cx="3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직선 연결선 148">
                <a:extLst>
                  <a:ext uri="{FF2B5EF4-FFF2-40B4-BE49-F238E27FC236}">
                    <a16:creationId xmlns:a16="http://schemas.microsoft.com/office/drawing/2014/main" id="{4D0EC753-F6E4-4035-B78B-099BE228DA82}"/>
                  </a:ext>
                </a:extLst>
              </p:cNvPr>
              <p:cNvCxnSpPr/>
              <p:nvPr/>
            </p:nvCxnSpPr>
            <p:spPr>
              <a:xfrm>
                <a:off x="6442710" y="4537606"/>
                <a:ext cx="3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직선 연결선 149">
                <a:extLst>
                  <a:ext uri="{FF2B5EF4-FFF2-40B4-BE49-F238E27FC236}">
                    <a16:creationId xmlns:a16="http://schemas.microsoft.com/office/drawing/2014/main" id="{EB902FC8-AE9B-49A7-A86F-C7E4B8A675F4}"/>
                  </a:ext>
                </a:extLst>
              </p:cNvPr>
              <p:cNvCxnSpPr/>
              <p:nvPr/>
            </p:nvCxnSpPr>
            <p:spPr>
              <a:xfrm>
                <a:off x="6442710" y="4691911"/>
                <a:ext cx="3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직선 연결선 150">
                <a:extLst>
                  <a:ext uri="{FF2B5EF4-FFF2-40B4-BE49-F238E27FC236}">
                    <a16:creationId xmlns:a16="http://schemas.microsoft.com/office/drawing/2014/main" id="{2D2086A8-ABBD-4D47-9F62-2B7302E993BC}"/>
                  </a:ext>
                </a:extLst>
              </p:cNvPr>
              <p:cNvCxnSpPr/>
              <p:nvPr/>
            </p:nvCxnSpPr>
            <p:spPr>
              <a:xfrm>
                <a:off x="6442710" y="4851931"/>
                <a:ext cx="3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직선 연결선 151">
                <a:extLst>
                  <a:ext uri="{FF2B5EF4-FFF2-40B4-BE49-F238E27FC236}">
                    <a16:creationId xmlns:a16="http://schemas.microsoft.com/office/drawing/2014/main" id="{A1D9F17B-1206-41E0-9777-49D6934A9098}"/>
                  </a:ext>
                </a:extLst>
              </p:cNvPr>
              <p:cNvCxnSpPr/>
              <p:nvPr/>
            </p:nvCxnSpPr>
            <p:spPr>
              <a:xfrm>
                <a:off x="6442710" y="5008141"/>
                <a:ext cx="3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직선 연결선 152">
                <a:extLst>
                  <a:ext uri="{FF2B5EF4-FFF2-40B4-BE49-F238E27FC236}">
                    <a16:creationId xmlns:a16="http://schemas.microsoft.com/office/drawing/2014/main" id="{5A952EF3-510E-4EAA-A013-3A4F9547998E}"/>
                  </a:ext>
                </a:extLst>
              </p:cNvPr>
              <p:cNvCxnSpPr/>
              <p:nvPr/>
            </p:nvCxnSpPr>
            <p:spPr>
              <a:xfrm>
                <a:off x="6442710" y="5168161"/>
                <a:ext cx="3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직선 연결선 153">
                <a:extLst>
                  <a:ext uri="{FF2B5EF4-FFF2-40B4-BE49-F238E27FC236}">
                    <a16:creationId xmlns:a16="http://schemas.microsoft.com/office/drawing/2014/main" id="{FBDF6790-3022-4470-81C4-99539913335C}"/>
                  </a:ext>
                </a:extLst>
              </p:cNvPr>
              <p:cNvCxnSpPr/>
              <p:nvPr/>
            </p:nvCxnSpPr>
            <p:spPr>
              <a:xfrm>
                <a:off x="6442710" y="5320561"/>
                <a:ext cx="3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D9B7AE04-C4B7-4033-8EF1-E98E8C1687CC}"/>
                  </a:ext>
                </a:extLst>
              </p:cNvPr>
              <p:cNvSpPr txBox="1"/>
              <p:nvPr/>
            </p:nvSpPr>
            <p:spPr>
              <a:xfrm>
                <a:off x="6482520" y="5273284"/>
                <a:ext cx="169437" cy="89129"/>
              </a:xfrm>
              <a:prstGeom prst="rect">
                <a:avLst/>
              </a:prstGeom>
              <a:solidFill>
                <a:schemeClr val="bg1"/>
              </a:solidFill>
            </p:spPr>
            <p:txBody>
              <a:bodyPr wrap="none" lIns="0" tIns="0" rIns="0" bIns="0" rtlCol="0">
                <a:spAutoFit/>
              </a:bodyPr>
              <a:lstStyle/>
              <a:p>
                <a:r>
                  <a:rPr lang="en-US" sz="800" dirty="0">
                    <a:latin typeface="SamsungOne 400" panose="020B0503030303020204" pitchFamily="34" charset="0"/>
                    <a:ea typeface="SamsungOne 400" panose="020B0503030303020204" pitchFamily="34" charset="0"/>
                  </a:rPr>
                  <a:t>-1.00</a:t>
                </a:r>
              </a:p>
            </p:txBody>
          </p:sp>
          <p:sp>
            <p:nvSpPr>
              <p:cNvPr id="156" name="TextBox 155">
                <a:extLst>
                  <a:ext uri="{FF2B5EF4-FFF2-40B4-BE49-F238E27FC236}">
                    <a16:creationId xmlns:a16="http://schemas.microsoft.com/office/drawing/2014/main" id="{2E15A41B-DD9B-4B26-97C9-E92A775334A7}"/>
                  </a:ext>
                </a:extLst>
              </p:cNvPr>
              <p:cNvSpPr txBox="1"/>
              <p:nvPr/>
            </p:nvSpPr>
            <p:spPr>
              <a:xfrm>
                <a:off x="6482520" y="5121994"/>
                <a:ext cx="167116" cy="89129"/>
              </a:xfrm>
              <a:prstGeom prst="rect">
                <a:avLst/>
              </a:prstGeom>
              <a:solidFill>
                <a:schemeClr val="bg1"/>
              </a:solidFill>
            </p:spPr>
            <p:txBody>
              <a:bodyPr wrap="none" lIns="0" tIns="0" rIns="0" bIns="0" rtlCol="0">
                <a:spAutoFit/>
              </a:bodyPr>
              <a:lstStyle/>
              <a:p>
                <a:r>
                  <a:rPr lang="en-US" sz="800" dirty="0">
                    <a:latin typeface="SamsungOne 400" panose="020B0503030303020204" pitchFamily="34" charset="0"/>
                    <a:ea typeface="SamsungOne 400" panose="020B0503030303020204" pitchFamily="34" charset="0"/>
                  </a:rPr>
                  <a:t>-0.75</a:t>
                </a:r>
              </a:p>
            </p:txBody>
          </p:sp>
          <p:sp>
            <p:nvSpPr>
              <p:cNvPr id="157" name="TextBox 156">
                <a:extLst>
                  <a:ext uri="{FF2B5EF4-FFF2-40B4-BE49-F238E27FC236}">
                    <a16:creationId xmlns:a16="http://schemas.microsoft.com/office/drawing/2014/main" id="{E32A084C-7A49-4100-9F27-33E1AE6899A5}"/>
                  </a:ext>
                </a:extLst>
              </p:cNvPr>
              <p:cNvSpPr txBox="1"/>
              <p:nvPr/>
            </p:nvSpPr>
            <p:spPr>
              <a:xfrm>
                <a:off x="6482520" y="4961974"/>
                <a:ext cx="176400" cy="89129"/>
              </a:xfrm>
              <a:prstGeom prst="rect">
                <a:avLst/>
              </a:prstGeom>
              <a:solidFill>
                <a:schemeClr val="bg1"/>
              </a:solidFill>
            </p:spPr>
            <p:txBody>
              <a:bodyPr wrap="none" lIns="0" tIns="0" rIns="0" bIns="0" rtlCol="0">
                <a:spAutoFit/>
              </a:bodyPr>
              <a:lstStyle/>
              <a:p>
                <a:r>
                  <a:rPr lang="en-US" sz="800" dirty="0">
                    <a:latin typeface="SamsungOne 400" panose="020B0503030303020204" pitchFamily="34" charset="0"/>
                    <a:ea typeface="SamsungOne 400" panose="020B0503030303020204" pitchFamily="34" charset="0"/>
                  </a:rPr>
                  <a:t>-0.50</a:t>
                </a:r>
              </a:p>
            </p:txBody>
          </p:sp>
          <p:sp>
            <p:nvSpPr>
              <p:cNvPr id="158" name="TextBox 157">
                <a:extLst>
                  <a:ext uri="{FF2B5EF4-FFF2-40B4-BE49-F238E27FC236}">
                    <a16:creationId xmlns:a16="http://schemas.microsoft.com/office/drawing/2014/main" id="{1FC0292B-7553-4798-8509-FF83CB83E4F3}"/>
                  </a:ext>
                </a:extLst>
              </p:cNvPr>
              <p:cNvSpPr txBox="1"/>
              <p:nvPr/>
            </p:nvSpPr>
            <p:spPr>
              <a:xfrm>
                <a:off x="6482520" y="4805764"/>
                <a:ext cx="169437" cy="89129"/>
              </a:xfrm>
              <a:prstGeom prst="rect">
                <a:avLst/>
              </a:prstGeom>
              <a:solidFill>
                <a:schemeClr val="bg1"/>
              </a:solidFill>
            </p:spPr>
            <p:txBody>
              <a:bodyPr wrap="none" lIns="0" tIns="0" rIns="0" bIns="0" rtlCol="0">
                <a:spAutoFit/>
              </a:bodyPr>
              <a:lstStyle/>
              <a:p>
                <a:r>
                  <a:rPr lang="en-US" sz="800" dirty="0">
                    <a:latin typeface="SamsungOne 400" panose="020B0503030303020204" pitchFamily="34" charset="0"/>
                    <a:ea typeface="SamsungOne 400" panose="020B0503030303020204" pitchFamily="34" charset="0"/>
                  </a:rPr>
                  <a:t>-0.25</a:t>
                </a:r>
              </a:p>
            </p:txBody>
          </p:sp>
          <p:sp>
            <p:nvSpPr>
              <p:cNvPr id="159" name="TextBox 158">
                <a:extLst>
                  <a:ext uri="{FF2B5EF4-FFF2-40B4-BE49-F238E27FC236}">
                    <a16:creationId xmlns:a16="http://schemas.microsoft.com/office/drawing/2014/main" id="{12A8950E-B047-4CF8-BEA6-3503A3B673D2}"/>
                  </a:ext>
                </a:extLst>
              </p:cNvPr>
              <p:cNvSpPr txBox="1"/>
              <p:nvPr/>
            </p:nvSpPr>
            <p:spPr>
              <a:xfrm>
                <a:off x="6482520" y="4646539"/>
                <a:ext cx="153189" cy="89129"/>
              </a:xfrm>
              <a:prstGeom prst="rect">
                <a:avLst/>
              </a:prstGeom>
              <a:solidFill>
                <a:schemeClr val="bg1"/>
              </a:solidFill>
            </p:spPr>
            <p:txBody>
              <a:bodyPr wrap="none" lIns="0" tIns="0" rIns="0" bIns="0" rtlCol="0">
                <a:spAutoFit/>
              </a:bodyPr>
              <a:lstStyle/>
              <a:p>
                <a:r>
                  <a:rPr lang="en-US" sz="800" dirty="0">
                    <a:latin typeface="SamsungOne 400" panose="020B0503030303020204" pitchFamily="34" charset="0"/>
                    <a:ea typeface="SamsungOne 400" panose="020B0503030303020204" pitchFamily="34" charset="0"/>
                  </a:rPr>
                  <a:t>0.00</a:t>
                </a:r>
              </a:p>
            </p:txBody>
          </p:sp>
          <p:sp>
            <p:nvSpPr>
              <p:cNvPr id="160" name="TextBox 159">
                <a:extLst>
                  <a:ext uri="{FF2B5EF4-FFF2-40B4-BE49-F238E27FC236}">
                    <a16:creationId xmlns:a16="http://schemas.microsoft.com/office/drawing/2014/main" id="{9CC54F0B-A198-4A3B-A8F2-E4FE029908CE}"/>
                  </a:ext>
                </a:extLst>
              </p:cNvPr>
              <p:cNvSpPr txBox="1"/>
              <p:nvPr/>
            </p:nvSpPr>
            <p:spPr>
              <a:xfrm>
                <a:off x="6482520" y="4495249"/>
                <a:ext cx="140424" cy="89129"/>
              </a:xfrm>
              <a:prstGeom prst="rect">
                <a:avLst/>
              </a:prstGeom>
              <a:solidFill>
                <a:schemeClr val="bg1"/>
              </a:solidFill>
            </p:spPr>
            <p:txBody>
              <a:bodyPr wrap="none" lIns="0" tIns="0" rIns="0" bIns="0" rtlCol="0">
                <a:spAutoFit/>
              </a:bodyPr>
              <a:lstStyle/>
              <a:p>
                <a:r>
                  <a:rPr lang="en-US" sz="800" dirty="0">
                    <a:latin typeface="SamsungOne 400" panose="020B0503030303020204" pitchFamily="34" charset="0"/>
                    <a:ea typeface="SamsungOne 400" panose="020B0503030303020204" pitchFamily="34" charset="0"/>
                  </a:rPr>
                  <a:t>0.25</a:t>
                </a:r>
              </a:p>
            </p:txBody>
          </p:sp>
          <p:sp>
            <p:nvSpPr>
              <p:cNvPr id="161" name="TextBox 160">
                <a:extLst>
                  <a:ext uri="{FF2B5EF4-FFF2-40B4-BE49-F238E27FC236}">
                    <a16:creationId xmlns:a16="http://schemas.microsoft.com/office/drawing/2014/main" id="{9A812B4B-D5AB-480F-BBCA-B6E029AD9622}"/>
                  </a:ext>
                </a:extLst>
              </p:cNvPr>
              <p:cNvSpPr txBox="1"/>
              <p:nvPr/>
            </p:nvSpPr>
            <p:spPr>
              <a:xfrm>
                <a:off x="6482520" y="4335229"/>
                <a:ext cx="102126" cy="89129"/>
              </a:xfrm>
              <a:prstGeom prst="rect">
                <a:avLst/>
              </a:prstGeom>
              <a:solidFill>
                <a:schemeClr val="bg1"/>
              </a:solidFill>
            </p:spPr>
            <p:txBody>
              <a:bodyPr wrap="none" lIns="0" tIns="0" rIns="0" bIns="0" rtlCol="0">
                <a:spAutoFit/>
              </a:bodyPr>
              <a:lstStyle/>
              <a:p>
                <a:r>
                  <a:rPr lang="en-US" sz="800" dirty="0">
                    <a:latin typeface="SamsungOne 400" panose="020B0503030303020204" pitchFamily="34" charset="0"/>
                    <a:ea typeface="SamsungOne 400" panose="020B0503030303020204" pitchFamily="34" charset="0"/>
                  </a:rPr>
                  <a:t>0.5</a:t>
                </a:r>
              </a:p>
            </p:txBody>
          </p:sp>
          <p:sp>
            <p:nvSpPr>
              <p:cNvPr id="162" name="TextBox 161">
                <a:extLst>
                  <a:ext uri="{FF2B5EF4-FFF2-40B4-BE49-F238E27FC236}">
                    <a16:creationId xmlns:a16="http://schemas.microsoft.com/office/drawing/2014/main" id="{01538260-8C8C-4CAB-B33B-BACE1CBBAFFE}"/>
                  </a:ext>
                </a:extLst>
              </p:cNvPr>
              <p:cNvSpPr txBox="1"/>
              <p:nvPr/>
            </p:nvSpPr>
            <p:spPr>
              <a:xfrm>
                <a:off x="6482520" y="4179019"/>
                <a:ext cx="138103" cy="89129"/>
              </a:xfrm>
              <a:prstGeom prst="rect">
                <a:avLst/>
              </a:prstGeom>
              <a:solidFill>
                <a:schemeClr val="bg1"/>
              </a:solidFill>
            </p:spPr>
            <p:txBody>
              <a:bodyPr wrap="none" lIns="0" tIns="0" rIns="0" bIns="0" rtlCol="0">
                <a:spAutoFit/>
              </a:bodyPr>
              <a:lstStyle/>
              <a:p>
                <a:r>
                  <a:rPr lang="en-US" sz="800" dirty="0">
                    <a:latin typeface="SamsungOne 400" panose="020B0503030303020204" pitchFamily="34" charset="0"/>
                    <a:ea typeface="SamsungOne 400" panose="020B0503030303020204" pitchFamily="34" charset="0"/>
                  </a:rPr>
                  <a:t>0.75</a:t>
                </a:r>
              </a:p>
            </p:txBody>
          </p:sp>
          <p:sp>
            <p:nvSpPr>
              <p:cNvPr id="163" name="TextBox 162">
                <a:extLst>
                  <a:ext uri="{FF2B5EF4-FFF2-40B4-BE49-F238E27FC236}">
                    <a16:creationId xmlns:a16="http://schemas.microsoft.com/office/drawing/2014/main" id="{2AC09629-6A19-457A-8615-2C854468FC17}"/>
                  </a:ext>
                </a:extLst>
              </p:cNvPr>
              <p:cNvSpPr txBox="1"/>
              <p:nvPr/>
            </p:nvSpPr>
            <p:spPr>
              <a:xfrm>
                <a:off x="6482520" y="4014245"/>
                <a:ext cx="140424" cy="89129"/>
              </a:xfrm>
              <a:prstGeom prst="rect">
                <a:avLst/>
              </a:prstGeom>
              <a:solidFill>
                <a:schemeClr val="bg1"/>
              </a:solidFill>
            </p:spPr>
            <p:txBody>
              <a:bodyPr wrap="none" lIns="0" tIns="0" rIns="0" bIns="0" rtlCol="0">
                <a:spAutoFit/>
              </a:bodyPr>
              <a:lstStyle/>
              <a:p>
                <a:r>
                  <a:rPr lang="en-US" sz="800" dirty="0">
                    <a:latin typeface="SamsungOne 400" panose="020B0503030303020204" pitchFamily="34" charset="0"/>
                    <a:ea typeface="SamsungOne 400" panose="020B0503030303020204" pitchFamily="34" charset="0"/>
                  </a:rPr>
                  <a:t>1.00</a:t>
                </a:r>
              </a:p>
            </p:txBody>
          </p:sp>
        </p:grpSp>
      </p:grpSp>
    </p:spTree>
    <p:extLst>
      <p:ext uri="{BB962C8B-B14F-4D97-AF65-F5344CB8AC3E}">
        <p14:creationId xmlns:p14="http://schemas.microsoft.com/office/powerpoint/2010/main" val="15719797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Trực quan hóa mối tương quan giữa các tính năng và phân phối dữ liệu bằng cách sử dụng pairplot</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7" name="모서리가 둥근 직사각형 4">
            <a:extLst>
              <a:ext uri="{FF2B5EF4-FFF2-40B4-BE49-F238E27FC236}">
                <a16:creationId xmlns:a16="http://schemas.microsoft.com/office/drawing/2014/main" id="{EAEE1EB7-0A26-4472-A0ED-F4E59B451DA2}"/>
              </a:ext>
            </a:extLst>
          </p:cNvPr>
          <p:cNvSpPr/>
          <p:nvPr/>
        </p:nvSpPr>
        <p:spPr>
          <a:xfrm>
            <a:off x="666749" y="1773239"/>
            <a:ext cx="8677276" cy="79166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64" name="그림 63">
            <a:extLst>
              <a:ext uri="{FF2B5EF4-FFF2-40B4-BE49-F238E27FC236}">
                <a16:creationId xmlns:a16="http://schemas.microsoft.com/office/drawing/2014/main" id="{B0170CBE-00A6-406B-A19A-CF56A267052C}"/>
              </a:ext>
            </a:extLst>
          </p:cNvPr>
          <p:cNvPicPr>
            <a:picLocks noChangeAspect="1"/>
          </p:cNvPicPr>
          <p:nvPr/>
        </p:nvPicPr>
        <p:blipFill rotWithShape="1">
          <a:blip r:embed="rId4"/>
          <a:srcRect l="350" t="4638" r="22973"/>
          <a:stretch/>
        </p:blipFill>
        <p:spPr>
          <a:xfrm>
            <a:off x="847724" y="1844824"/>
            <a:ext cx="8496301" cy="615072"/>
          </a:xfrm>
          <a:prstGeom prst="rect">
            <a:avLst/>
          </a:prstGeom>
          <a:ln>
            <a:noFill/>
          </a:ln>
        </p:spPr>
      </p:pic>
    </p:spTree>
    <p:extLst>
      <p:ext uri="{BB962C8B-B14F-4D97-AF65-F5344CB8AC3E}">
        <p14:creationId xmlns:p14="http://schemas.microsoft.com/office/powerpoint/2010/main" val="242016226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Trực quan hóa mối tương quan giữa các tính năng và phân phối dữ liệu bằng cách sử dụng pairplot</a:t>
            </a:r>
            <a:endParaRPr lang="ko-KR" altLang="en-US" sz="1400" dirty="0">
              <a:solidFill>
                <a:schemeClr val="tx1"/>
              </a:solidFill>
              <a:latin typeface="SamsungOne 400" panose="020B0503030303020204" pitchFamily="34" charset="0"/>
              <a:ea typeface="SamsungOne 400" panose="020B0503030303020204" pitchFamily="34" charset="0"/>
            </a:endParaRPr>
          </a:p>
        </p:txBody>
      </p:sp>
      <p:grpSp>
        <p:nvGrpSpPr>
          <p:cNvPr id="3" name="그룹 2">
            <a:extLst>
              <a:ext uri="{FF2B5EF4-FFF2-40B4-BE49-F238E27FC236}">
                <a16:creationId xmlns:a16="http://schemas.microsoft.com/office/drawing/2014/main" id="{F316DFA0-C99E-44A0-AD61-15510D9E2835}"/>
              </a:ext>
            </a:extLst>
          </p:cNvPr>
          <p:cNvGrpSpPr/>
          <p:nvPr/>
        </p:nvGrpSpPr>
        <p:grpSpPr>
          <a:xfrm>
            <a:off x="666749" y="1773239"/>
            <a:ext cx="8677276" cy="4535486"/>
            <a:chOff x="666749" y="1773239"/>
            <a:chExt cx="8677276" cy="4535486"/>
          </a:xfrm>
        </p:grpSpPr>
        <p:sp>
          <p:nvSpPr>
            <p:cNvPr id="7" name="모서리가 둥근 직사각형 4">
              <a:extLst>
                <a:ext uri="{FF2B5EF4-FFF2-40B4-BE49-F238E27FC236}">
                  <a16:creationId xmlns:a16="http://schemas.microsoft.com/office/drawing/2014/main" id="{EAEE1EB7-0A26-4472-A0ED-F4E59B451DA2}"/>
                </a:ext>
              </a:extLst>
            </p:cNvPr>
            <p:cNvSpPr/>
            <p:nvPr/>
          </p:nvSpPr>
          <p:spPr>
            <a:xfrm>
              <a:off x="666749" y="1773239"/>
              <a:ext cx="8677276" cy="45354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8" name="그림 7">
              <a:extLst>
                <a:ext uri="{FF2B5EF4-FFF2-40B4-BE49-F238E27FC236}">
                  <a16:creationId xmlns:a16="http://schemas.microsoft.com/office/drawing/2014/main" id="{F5DF199D-4F37-4869-BCCD-4F3813A18EEA}"/>
                </a:ext>
              </a:extLst>
            </p:cNvPr>
            <p:cNvPicPr>
              <a:picLocks noChangeAspect="1"/>
            </p:cNvPicPr>
            <p:nvPr/>
          </p:nvPicPr>
          <p:blipFill rotWithShape="1">
            <a:blip r:embed="rId4"/>
            <a:srcRect l="10265" r="30066"/>
            <a:stretch/>
          </p:blipFill>
          <p:spPr>
            <a:xfrm>
              <a:off x="774948" y="1880828"/>
              <a:ext cx="4644516" cy="4362432"/>
            </a:xfrm>
            <a:prstGeom prst="rect">
              <a:avLst/>
            </a:prstGeom>
            <a:ln>
              <a:noFill/>
            </a:ln>
          </p:spPr>
        </p:pic>
        <p:grpSp>
          <p:nvGrpSpPr>
            <p:cNvPr id="2" name="그룹 1">
              <a:extLst>
                <a:ext uri="{FF2B5EF4-FFF2-40B4-BE49-F238E27FC236}">
                  <a16:creationId xmlns:a16="http://schemas.microsoft.com/office/drawing/2014/main" id="{567594AB-84DB-4B5C-973C-AD7B1DC0A944}"/>
                </a:ext>
              </a:extLst>
            </p:cNvPr>
            <p:cNvGrpSpPr/>
            <p:nvPr/>
          </p:nvGrpSpPr>
          <p:grpSpPr>
            <a:xfrm>
              <a:off x="5707496" y="3560287"/>
              <a:ext cx="839974" cy="827639"/>
              <a:chOff x="5793221" y="3550762"/>
              <a:chExt cx="839974" cy="827639"/>
            </a:xfrm>
          </p:grpSpPr>
          <p:sp>
            <p:nvSpPr>
              <p:cNvPr id="11" name="TextBox 10">
                <a:extLst>
                  <a:ext uri="{FF2B5EF4-FFF2-40B4-BE49-F238E27FC236}">
                    <a16:creationId xmlns:a16="http://schemas.microsoft.com/office/drawing/2014/main" id="{4C5A3D0E-3213-476E-95BC-B8B87FD285B6}"/>
                  </a:ext>
                </a:extLst>
              </p:cNvPr>
              <p:cNvSpPr txBox="1"/>
              <p:nvPr/>
            </p:nvSpPr>
            <p:spPr>
              <a:xfrm>
                <a:off x="5794356" y="3550762"/>
                <a:ext cx="541815" cy="200055"/>
              </a:xfrm>
              <a:prstGeom prst="rect">
                <a:avLst/>
              </a:prstGeom>
              <a:solidFill>
                <a:schemeClr val="bg1"/>
              </a:solidFill>
            </p:spPr>
            <p:txBody>
              <a:bodyPr wrap="none" lIns="0" tIns="0" rIns="0" bIns="0" rtlCol="0">
                <a:spAutoFit/>
              </a:bodyPr>
              <a:lstStyle/>
              <a:p>
                <a:r>
                  <a:rPr lang="en-US" sz="1300" dirty="0">
                    <a:latin typeface="SamsungOne 400" panose="020B0503030303020204" pitchFamily="34" charset="0"/>
                    <a:ea typeface="SamsungOne 400" panose="020B0503030303020204" pitchFamily="34" charset="0"/>
                  </a:rPr>
                  <a:t>species</a:t>
                </a:r>
              </a:p>
            </p:txBody>
          </p:sp>
          <p:sp>
            <p:nvSpPr>
              <p:cNvPr id="12" name="TextBox 11">
                <a:extLst>
                  <a:ext uri="{FF2B5EF4-FFF2-40B4-BE49-F238E27FC236}">
                    <a16:creationId xmlns:a16="http://schemas.microsoft.com/office/drawing/2014/main" id="{1831778B-6F16-421E-A173-18C741E917F4}"/>
                  </a:ext>
                </a:extLst>
              </p:cNvPr>
              <p:cNvSpPr txBox="1"/>
              <p:nvPr/>
            </p:nvSpPr>
            <p:spPr>
              <a:xfrm>
                <a:off x="5793221" y="3778237"/>
                <a:ext cx="839974" cy="600164"/>
              </a:xfrm>
              <a:prstGeom prst="rect">
                <a:avLst/>
              </a:prstGeom>
              <a:solidFill>
                <a:schemeClr val="bg1"/>
              </a:solidFill>
            </p:spPr>
            <p:txBody>
              <a:bodyPr wrap="none" lIns="0" tIns="0" rIns="0" bIns="0" rtlCol="0">
                <a:spAutoFit/>
              </a:bodyPr>
              <a:lstStyle/>
              <a:p>
                <a:r>
                  <a:rPr lang="en-US" sz="1300" dirty="0">
                    <a:solidFill>
                      <a:srgbClr val="2178B4"/>
                    </a:solidFill>
                    <a:latin typeface="SamsungOne 400" panose="020B0503030303020204" pitchFamily="34" charset="0"/>
                    <a:ea typeface="SamsungOne 400" panose="020B0503030303020204" pitchFamily="34" charset="0"/>
                  </a:rPr>
                  <a:t>•</a:t>
                </a:r>
                <a:r>
                  <a:rPr lang="en-US" sz="1300" dirty="0">
                    <a:latin typeface="SamsungOne 400" panose="020B0503030303020204" pitchFamily="34" charset="0"/>
                    <a:ea typeface="SamsungOne 400" panose="020B0503030303020204" pitchFamily="34" charset="0"/>
                  </a:rPr>
                  <a:t> setosa</a:t>
                </a:r>
              </a:p>
              <a:p>
                <a:r>
                  <a:rPr lang="en-US" altLang="ko-KR" sz="1300" dirty="0">
                    <a:solidFill>
                      <a:srgbClr val="FF9539"/>
                    </a:solidFill>
                    <a:latin typeface="SamsungOne 400" panose="020B0503030303020204" pitchFamily="34" charset="0"/>
                    <a:ea typeface="SamsungOne 400" panose="020B0503030303020204" pitchFamily="34" charset="0"/>
                  </a:rPr>
                  <a:t>•</a:t>
                </a:r>
                <a:r>
                  <a:rPr lang="en-US" altLang="ko-KR" sz="1300" dirty="0">
                    <a:solidFill>
                      <a:srgbClr val="2178B4"/>
                    </a:solidFill>
                    <a:latin typeface="SamsungOne 400" panose="020B0503030303020204" pitchFamily="34" charset="0"/>
                    <a:ea typeface="SamsungOne 400" panose="020B0503030303020204" pitchFamily="34" charset="0"/>
                  </a:rPr>
                  <a:t> </a:t>
                </a:r>
                <a:r>
                  <a:rPr lang="en-US" sz="1300" dirty="0">
                    <a:latin typeface="SamsungOne 400" panose="020B0503030303020204" pitchFamily="34" charset="0"/>
                    <a:ea typeface="SamsungOne 400" panose="020B0503030303020204" pitchFamily="34" charset="0"/>
                  </a:rPr>
                  <a:t>versicolor</a:t>
                </a:r>
              </a:p>
              <a:p>
                <a:r>
                  <a:rPr lang="en-US" altLang="ko-KR" sz="1300" dirty="0">
                    <a:solidFill>
                      <a:srgbClr val="249C24"/>
                    </a:solidFill>
                    <a:latin typeface="SamsungOne 400" panose="020B0503030303020204" pitchFamily="34" charset="0"/>
                    <a:ea typeface="SamsungOne 400" panose="020B0503030303020204" pitchFamily="34" charset="0"/>
                  </a:rPr>
                  <a:t>•</a:t>
                </a:r>
                <a:r>
                  <a:rPr lang="en-US" altLang="ko-KR" sz="1300" dirty="0">
                    <a:solidFill>
                      <a:srgbClr val="2178B4"/>
                    </a:solidFill>
                    <a:latin typeface="SamsungOne 400" panose="020B0503030303020204" pitchFamily="34" charset="0"/>
                    <a:ea typeface="SamsungOne 400" panose="020B0503030303020204" pitchFamily="34" charset="0"/>
                  </a:rPr>
                  <a:t> </a:t>
                </a:r>
                <a:r>
                  <a:rPr lang="en-US" sz="1300" dirty="0">
                    <a:latin typeface="SamsungOne 400" panose="020B0503030303020204" pitchFamily="34" charset="0"/>
                    <a:ea typeface="SamsungOne 400" panose="020B0503030303020204" pitchFamily="34" charset="0"/>
                  </a:rPr>
                  <a:t>virginica</a:t>
                </a:r>
              </a:p>
            </p:txBody>
          </p:sp>
        </p:grpSp>
        <p:sp>
          <p:nvSpPr>
            <p:cNvPr id="14" name="TextBox 13">
              <a:extLst>
                <a:ext uri="{FF2B5EF4-FFF2-40B4-BE49-F238E27FC236}">
                  <a16:creationId xmlns:a16="http://schemas.microsoft.com/office/drawing/2014/main" id="{84796FD8-08B6-4150-BC70-BA9642FF77FC}"/>
                </a:ext>
              </a:extLst>
            </p:cNvPr>
            <p:cNvSpPr txBox="1"/>
            <p:nvPr/>
          </p:nvSpPr>
          <p:spPr>
            <a:xfrm rot="16200000">
              <a:off x="581982" y="2491789"/>
              <a:ext cx="1013098" cy="215444"/>
            </a:xfrm>
            <a:prstGeom prst="rect">
              <a:avLst/>
            </a:prstGeom>
            <a:solidFill>
              <a:schemeClr val="bg1"/>
            </a:solidFill>
          </p:spPr>
          <p:txBody>
            <a:bodyPr wrap="none" lIns="0" tIns="0" rIns="0" bIns="0" rtlCol="0">
              <a:spAutoFit/>
            </a:bodyPr>
            <a:lstStyle/>
            <a:p>
              <a:r>
                <a:rPr lang="en-US" sz="1400" dirty="0">
                  <a:latin typeface="SamsungOne 400" panose="020B0503030303020204" pitchFamily="34" charset="0"/>
                  <a:ea typeface="SamsungOne 400" panose="020B0503030303020204" pitchFamily="34" charset="0"/>
                </a:rPr>
                <a:t>setal_length</a:t>
              </a:r>
            </a:p>
          </p:txBody>
        </p:sp>
        <p:sp>
          <p:nvSpPr>
            <p:cNvPr id="15" name="TextBox 14">
              <a:extLst>
                <a:ext uri="{FF2B5EF4-FFF2-40B4-BE49-F238E27FC236}">
                  <a16:creationId xmlns:a16="http://schemas.microsoft.com/office/drawing/2014/main" id="{97AC47CF-C0D1-4646-9258-823608ABC426}"/>
                </a:ext>
              </a:extLst>
            </p:cNvPr>
            <p:cNvSpPr txBox="1"/>
            <p:nvPr/>
          </p:nvSpPr>
          <p:spPr>
            <a:xfrm rot="16200000">
              <a:off x="417675" y="3556820"/>
              <a:ext cx="1341714" cy="215444"/>
            </a:xfrm>
            <a:prstGeom prst="rect">
              <a:avLst/>
            </a:prstGeom>
            <a:solidFill>
              <a:schemeClr val="bg1"/>
            </a:solidFill>
          </p:spPr>
          <p:txBody>
            <a:bodyPr wrap="none" lIns="0" tIns="0" rIns="0" bIns="0" rtlCol="0">
              <a:spAutoFit/>
            </a:bodyPr>
            <a:lstStyle/>
            <a:p>
              <a:r>
                <a:rPr lang="en-US" sz="1400" dirty="0">
                  <a:latin typeface="SamsungOne 400" panose="020B0503030303020204" pitchFamily="34" charset="0"/>
                  <a:ea typeface="SamsungOne 400" panose="020B0503030303020204" pitchFamily="34" charset="0"/>
                </a:rPr>
                <a:t>setal_width (cm)</a:t>
              </a:r>
            </a:p>
          </p:txBody>
        </p:sp>
        <p:sp>
          <p:nvSpPr>
            <p:cNvPr id="16" name="TextBox 15">
              <a:extLst>
                <a:ext uri="{FF2B5EF4-FFF2-40B4-BE49-F238E27FC236}">
                  <a16:creationId xmlns:a16="http://schemas.microsoft.com/office/drawing/2014/main" id="{4218850C-7351-4B80-93A5-E5E1A0249A2F}"/>
                </a:ext>
              </a:extLst>
            </p:cNvPr>
            <p:cNvSpPr txBox="1"/>
            <p:nvPr/>
          </p:nvSpPr>
          <p:spPr>
            <a:xfrm rot="16200000">
              <a:off x="572364" y="4631469"/>
              <a:ext cx="1032334" cy="215444"/>
            </a:xfrm>
            <a:prstGeom prst="rect">
              <a:avLst/>
            </a:prstGeom>
            <a:solidFill>
              <a:schemeClr val="bg1"/>
            </a:solidFill>
          </p:spPr>
          <p:txBody>
            <a:bodyPr wrap="none" lIns="0" tIns="0" rIns="0" bIns="0" rtlCol="0">
              <a:spAutoFit/>
            </a:bodyPr>
            <a:lstStyle/>
            <a:p>
              <a:r>
                <a:rPr lang="en-US" sz="1400" dirty="0">
                  <a:latin typeface="SamsungOne 400" panose="020B0503030303020204" pitchFamily="34" charset="0"/>
                  <a:ea typeface="SamsungOne 400" panose="020B0503030303020204" pitchFamily="34" charset="0"/>
                </a:rPr>
                <a:t>petal_length</a:t>
              </a:r>
            </a:p>
          </p:txBody>
        </p:sp>
        <p:sp>
          <p:nvSpPr>
            <p:cNvPr id="17" name="TextBox 16">
              <a:extLst>
                <a:ext uri="{FF2B5EF4-FFF2-40B4-BE49-F238E27FC236}">
                  <a16:creationId xmlns:a16="http://schemas.microsoft.com/office/drawing/2014/main" id="{3DCC606A-F00A-403F-88A0-F15FD5ED140C}"/>
                </a:ext>
              </a:extLst>
            </p:cNvPr>
            <p:cNvSpPr txBox="1"/>
            <p:nvPr/>
          </p:nvSpPr>
          <p:spPr>
            <a:xfrm rot="16200000">
              <a:off x="572366" y="5551430"/>
              <a:ext cx="1032335" cy="215444"/>
            </a:xfrm>
            <a:prstGeom prst="rect">
              <a:avLst/>
            </a:prstGeom>
            <a:solidFill>
              <a:schemeClr val="bg1"/>
            </a:solidFill>
          </p:spPr>
          <p:txBody>
            <a:bodyPr wrap="square" lIns="0" tIns="0" rIns="0" bIns="0" rtlCol="0">
              <a:spAutoFit/>
            </a:bodyPr>
            <a:lstStyle/>
            <a:p>
              <a:pPr algn="ctr"/>
              <a:r>
                <a:rPr lang="en-US" sz="1400" dirty="0">
                  <a:latin typeface="SamsungOne 400" panose="020B0503030303020204" pitchFamily="34" charset="0"/>
                  <a:ea typeface="SamsungOne 400" panose="020B0503030303020204" pitchFamily="34" charset="0"/>
                </a:rPr>
                <a:t>petal_width</a:t>
              </a:r>
            </a:p>
          </p:txBody>
        </p:sp>
      </p:grpSp>
    </p:spTree>
    <p:extLst>
      <p:ext uri="{BB962C8B-B14F-4D97-AF65-F5344CB8AC3E}">
        <p14:creationId xmlns:p14="http://schemas.microsoft.com/office/powerpoint/2010/main" val="31737101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Trực quan hóa mối tương quan giữa các tính năng và phân phối dữ liệu bằng cách sử dụng pairplot</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780714" cy="1145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setosa được tổng hợp bằng cách rõ ràng là đi chệch khỏi các lớp khác. Phân loại có thể bằng cách vẽ một đường tưởng tượng và setosa sẽ được phân loại là một mô hình tuyến tính. Đối với versicolor và virginica, có vẻ khó phân loại chúng bằng cách vẽ một đường thẳng vì chúng được trộn lẫn trong biểu đồ, hoàn chỉnh với các đặc điểm sepal_width và sepal_length. Tuy nhiên, ngay cả khi nó có vẻ hơi mơ hồ, chúng có thể được phân loại trong các biểu đồ khác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95735893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Hình</a:t>
            </a:r>
            <a:r>
              <a:rPr lang="en-US" altLang="ko-KR" sz="1400" dirty="0">
                <a:solidFill>
                  <a:schemeClr val="tx1"/>
                </a:solidFill>
                <a:latin typeface="SamsungOne 400" panose="020B0503030303020204" pitchFamily="34" charset="0"/>
                <a:ea typeface="SamsungOne 400" panose="020B0503030303020204" pitchFamily="34" charset="0"/>
              </a:rPr>
              <a:t> dung </a:t>
            </a:r>
            <a:r>
              <a:rPr lang="en-US" altLang="ko-KR" sz="1400" dirty="0" err="1">
                <a:solidFill>
                  <a:schemeClr val="tx1"/>
                </a:solidFill>
                <a:latin typeface="SamsungOne 400" panose="020B0503030303020204" pitchFamily="34" charset="0"/>
                <a:ea typeface="SamsungOne 400" panose="020B0503030303020204" pitchFamily="34" charset="0"/>
              </a:rPr>
              <a:t>tỷ</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lệ</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lớp</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của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mục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tiêu</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7" name="모서리가 둥근 직사각형 4">
            <a:extLst>
              <a:ext uri="{FF2B5EF4-FFF2-40B4-BE49-F238E27FC236}">
                <a16:creationId xmlns:a16="http://schemas.microsoft.com/office/drawing/2014/main" id="{EAEE1EB7-0A26-4472-A0ED-F4E59B451DA2}"/>
              </a:ext>
            </a:extLst>
          </p:cNvPr>
          <p:cNvSpPr/>
          <p:nvPr/>
        </p:nvSpPr>
        <p:spPr>
          <a:xfrm>
            <a:off x="666749" y="1773239"/>
            <a:ext cx="8677276" cy="421204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8" name="그림 7">
            <a:extLst>
              <a:ext uri="{FF2B5EF4-FFF2-40B4-BE49-F238E27FC236}">
                <a16:creationId xmlns:a16="http://schemas.microsoft.com/office/drawing/2014/main" id="{12FCFE7D-3DCA-47DC-B9EB-00D083BFB613}"/>
              </a:ext>
            </a:extLst>
          </p:cNvPr>
          <p:cNvPicPr>
            <a:picLocks noChangeAspect="1"/>
          </p:cNvPicPr>
          <p:nvPr/>
        </p:nvPicPr>
        <p:blipFill rotWithShape="1">
          <a:blip r:embed="rId4"/>
          <a:srcRect l="357" r="21567"/>
          <a:stretch/>
        </p:blipFill>
        <p:spPr>
          <a:xfrm>
            <a:off x="847724" y="1808820"/>
            <a:ext cx="8496301" cy="4028059"/>
          </a:xfrm>
          <a:prstGeom prst="rect">
            <a:avLst/>
          </a:prstGeom>
          <a:ln>
            <a:noFill/>
          </a:ln>
        </p:spPr>
      </p:pic>
    </p:spTree>
    <p:extLst>
      <p:ext uri="{BB962C8B-B14F-4D97-AF65-F5344CB8AC3E}">
        <p14:creationId xmlns:p14="http://schemas.microsoft.com/office/powerpoint/2010/main" val="496286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Các</a:t>
            </a:r>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đặc điểm</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của</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thư viện scikit-learn</a:t>
            </a:r>
            <a:endParaRPr lang="ko-KR" altLang="en-US" sz="2400" dirty="0">
              <a:solidFill>
                <a:schemeClr val="tx1">
                  <a:lumMod val="95000"/>
                  <a:lumOff val="5000"/>
                </a:schemeClr>
              </a:solidFill>
              <a:latin typeface="iCiel Samsung Sharp Sans Regula" pitchFamily="2" charset="0"/>
              <a:ea typeface="Samsung Sharp Sans" pitchFamily="2" charset="0"/>
              <a:cs typeface="iCiel Samsung Sharp Sans Regula" pitchFamily="2" charset="0"/>
            </a:endParaRPr>
          </a:p>
        </p:txBody>
      </p:sp>
      <p:sp>
        <p:nvSpPr>
          <p:cNvPr id="14" name="직사각형 13">
            <a:extLst>
              <a:ext uri="{FF2B5EF4-FFF2-40B4-BE49-F238E27FC236}">
                <a16:creationId xmlns:a16="http://schemas.microsoft.com/office/drawing/2014/main" id="{FA18C629-1018-4158-88B5-E2C18FF12CC3}"/>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Đặc điểm</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DAF6C85F-9794-4DE8-9466-6667B37819A8}"/>
              </a:ext>
            </a:extLst>
          </p:cNvPr>
          <p:cNvSpPr/>
          <p:nvPr/>
        </p:nvSpPr>
        <p:spPr>
          <a:xfrm>
            <a:off x="672080" y="2204864"/>
            <a:ext cx="8632825" cy="24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Giao diện thư viện được tích hợp bằng cách áp dụng mẫu thiết kế Faccade
Được cài đặt với nhiều loại thuật toán Học máy, lựa chọn mô hình và chức năng tiền xử lý dữ liệu
Công cụ đơn giản và hiệu quả để phân tích dữ liệu dự đoán
Dựa trên NumPy, SciPy và matplotlib
Dễ dàng tiếp cận và có thể được tái sử dụng trong nhiều tình huống khác nhau
Tương thích cao với các thư viện khác nhau
Không hỗ trợ GPU
Có thể được sử dụng như một mã nguồn mở và cho mục đích thương mại</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25524858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Hình</a:t>
            </a:r>
            <a:r>
              <a:rPr lang="en-US" altLang="ko-KR" sz="1400" dirty="0">
                <a:solidFill>
                  <a:schemeClr val="tx1"/>
                </a:solidFill>
                <a:latin typeface="SamsungOne 400" panose="020B0503030303020204" pitchFamily="34" charset="0"/>
                <a:ea typeface="SamsungOne 400" panose="020B0503030303020204" pitchFamily="34" charset="0"/>
              </a:rPr>
              <a:t> dung </a:t>
            </a:r>
            <a:r>
              <a:rPr lang="en-US" altLang="ko-KR" sz="1400" dirty="0" err="1">
                <a:solidFill>
                  <a:schemeClr val="tx1"/>
                </a:solidFill>
                <a:latin typeface="SamsungOne 400" panose="020B0503030303020204" pitchFamily="34" charset="0"/>
                <a:ea typeface="SamsungOne 400" panose="020B0503030303020204" pitchFamily="34" charset="0"/>
              </a:rPr>
              <a:t>tỷ</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lệ</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lớp</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của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mục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tiêu</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7" name="모서리가 둥근 직사각형 4">
            <a:extLst>
              <a:ext uri="{FF2B5EF4-FFF2-40B4-BE49-F238E27FC236}">
                <a16:creationId xmlns:a16="http://schemas.microsoft.com/office/drawing/2014/main" id="{EAEE1EB7-0A26-4472-A0ED-F4E59B451DA2}"/>
              </a:ext>
            </a:extLst>
          </p:cNvPr>
          <p:cNvSpPr/>
          <p:nvPr/>
        </p:nvSpPr>
        <p:spPr>
          <a:xfrm>
            <a:off x="666749" y="1773239"/>
            <a:ext cx="8677276" cy="320393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 name="그림 8">
            <a:extLst>
              <a:ext uri="{FF2B5EF4-FFF2-40B4-BE49-F238E27FC236}">
                <a16:creationId xmlns:a16="http://schemas.microsoft.com/office/drawing/2014/main" id="{F401F3C6-3C6F-475C-AF0D-96C59D26048C}"/>
              </a:ext>
            </a:extLst>
          </p:cNvPr>
          <p:cNvPicPr>
            <a:picLocks noChangeAspect="1"/>
          </p:cNvPicPr>
          <p:nvPr/>
        </p:nvPicPr>
        <p:blipFill rotWithShape="1">
          <a:blip r:embed="rId4"/>
          <a:srcRect l="359" r="21264" b="84201"/>
          <a:stretch/>
        </p:blipFill>
        <p:spPr>
          <a:xfrm>
            <a:off x="847724" y="1831398"/>
            <a:ext cx="8496301" cy="455019"/>
          </a:xfrm>
          <a:prstGeom prst="rect">
            <a:avLst/>
          </a:prstGeom>
          <a:ln>
            <a:noFill/>
          </a:ln>
        </p:spPr>
      </p:pic>
      <p:grpSp>
        <p:nvGrpSpPr>
          <p:cNvPr id="11" name="그룹 10">
            <a:extLst>
              <a:ext uri="{FF2B5EF4-FFF2-40B4-BE49-F238E27FC236}">
                <a16:creationId xmlns:a16="http://schemas.microsoft.com/office/drawing/2014/main" id="{85A0587E-948D-4CB6-BE4D-97F10DECCA93}"/>
              </a:ext>
            </a:extLst>
          </p:cNvPr>
          <p:cNvGrpSpPr/>
          <p:nvPr/>
        </p:nvGrpSpPr>
        <p:grpSpPr>
          <a:xfrm>
            <a:off x="666750" y="5049181"/>
            <a:ext cx="8677275" cy="720080"/>
            <a:chOff x="559817" y="3081410"/>
            <a:chExt cx="8677275" cy="720080"/>
          </a:xfrm>
        </p:grpSpPr>
        <p:sp>
          <p:nvSpPr>
            <p:cNvPr id="12" name="모서리가 둥근 직사각형 4">
              <a:extLst>
                <a:ext uri="{FF2B5EF4-FFF2-40B4-BE49-F238E27FC236}">
                  <a16:creationId xmlns:a16="http://schemas.microsoft.com/office/drawing/2014/main" id="{D3325DE2-1894-488C-9225-E2294A236856}"/>
                </a:ext>
              </a:extLst>
            </p:cNvPr>
            <p:cNvSpPr/>
            <p:nvPr/>
          </p:nvSpPr>
          <p:spPr>
            <a:xfrm>
              <a:off x="559817" y="3081410"/>
              <a:ext cx="8677275" cy="7200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id="{69144EAB-1E0F-4F64-AA6B-B33F8E731D12}"/>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2BA77A1-E93B-4283-A110-234C75C1058E}"/>
                </a:ext>
              </a:extLst>
            </p:cNvPr>
            <p:cNvSpPr txBox="1"/>
            <p:nvPr/>
          </p:nvSpPr>
          <p:spPr>
            <a:xfrm>
              <a:off x="907642" y="3168076"/>
              <a:ext cx="1200533"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15</a:t>
              </a:r>
            </a:p>
          </p:txBody>
        </p:sp>
        <p:sp>
          <p:nvSpPr>
            <p:cNvPr id="15" name="TextBox 14">
              <a:extLst>
                <a:ext uri="{FF2B5EF4-FFF2-40B4-BE49-F238E27FC236}">
                  <a16:creationId xmlns:a16="http://schemas.microsoft.com/office/drawing/2014/main" id="{5FCC9A86-6C09-4025-8E15-8FC443451290}"/>
                </a:ext>
              </a:extLst>
            </p:cNvPr>
            <p:cNvSpPr txBox="1"/>
            <p:nvPr/>
          </p:nvSpPr>
          <p:spPr>
            <a:xfrm>
              <a:off x="1036273" y="3467475"/>
              <a:ext cx="8167303" cy="21544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400" dirty="0">
                  <a:solidFill>
                    <a:prstClr val="black">
                      <a:lumMod val="85000"/>
                      <a:lumOff val="15000"/>
                    </a:prstClr>
                  </a:solidFill>
                  <a:latin typeface="SamsungOne 400" panose="020B0503030303020204" pitchFamily="34" charset="0"/>
                </a:rPr>
                <a:t>Dữ liệu được sắp xếp đồng đều trong mỗi lớp mục tiêu</a:t>
              </a:r>
              <a:r>
                <a:rPr lang="en-US" altLang="ko-KR" sz="1400" dirty="0">
                  <a:solidFill>
                    <a:prstClr val="black">
                      <a:lumMod val="85000"/>
                      <a:lumOff val="15000"/>
                    </a:prstClr>
                  </a:solidFill>
                  <a:latin typeface="SamsungOne 400" panose="020B0503030303020204" pitchFamily="34" charset="0"/>
                  <a:ea typeface="+mn-ea"/>
                  <a:cs typeface="+mn-cs"/>
                </a:rPr>
                <a:t>.</a:t>
              </a:r>
            </a:p>
          </p:txBody>
        </p:sp>
      </p:grpSp>
      <p:grpSp>
        <p:nvGrpSpPr>
          <p:cNvPr id="5" name="그룹 4">
            <a:extLst>
              <a:ext uri="{FF2B5EF4-FFF2-40B4-BE49-F238E27FC236}">
                <a16:creationId xmlns:a16="http://schemas.microsoft.com/office/drawing/2014/main" id="{1F937DC3-9BF9-4172-935F-23841425CE3E}"/>
              </a:ext>
            </a:extLst>
          </p:cNvPr>
          <p:cNvGrpSpPr/>
          <p:nvPr/>
        </p:nvGrpSpPr>
        <p:grpSpPr>
          <a:xfrm>
            <a:off x="3287619" y="2369650"/>
            <a:ext cx="3327586" cy="2524288"/>
            <a:chOff x="4504146" y="2194084"/>
            <a:chExt cx="3327586" cy="2524288"/>
          </a:xfrm>
        </p:grpSpPr>
        <p:graphicFrame>
          <p:nvGraphicFramePr>
            <p:cNvPr id="4" name="차트 3">
              <a:extLst>
                <a:ext uri="{FF2B5EF4-FFF2-40B4-BE49-F238E27FC236}">
                  <a16:creationId xmlns:a16="http://schemas.microsoft.com/office/drawing/2014/main" id="{D4687DCB-BD7E-4FFE-A2E9-1D70274BF3F7}"/>
                </a:ext>
              </a:extLst>
            </p:cNvPr>
            <p:cNvGraphicFramePr/>
            <p:nvPr>
              <p:extLst>
                <p:ext uri="{D42A27DB-BD31-4B8C-83A1-F6EECF244321}">
                  <p14:modId xmlns:p14="http://schemas.microsoft.com/office/powerpoint/2010/main" val="2991767203"/>
                </p:ext>
              </p:extLst>
            </p:nvPr>
          </p:nvGraphicFramePr>
          <p:xfrm>
            <a:off x="4504146" y="2194084"/>
            <a:ext cx="3327586" cy="2524288"/>
          </p:xfrm>
          <a:graphic>
            <a:graphicData uri="http://schemas.openxmlformats.org/drawingml/2006/chart">
              <c:chart xmlns:c="http://schemas.openxmlformats.org/drawingml/2006/chart" xmlns:r="http://schemas.openxmlformats.org/officeDocument/2006/relationships" r:id="rId6"/>
            </a:graphicData>
          </a:graphic>
        </p:graphicFrame>
        <p:sp>
          <p:nvSpPr>
            <p:cNvPr id="19" name="TextBox 18">
              <a:extLst>
                <a:ext uri="{FF2B5EF4-FFF2-40B4-BE49-F238E27FC236}">
                  <a16:creationId xmlns:a16="http://schemas.microsoft.com/office/drawing/2014/main" id="{5B42AEF3-102F-4CC1-8A32-EF6D1EEE24F4}"/>
                </a:ext>
              </a:extLst>
            </p:cNvPr>
            <p:cNvSpPr txBox="1"/>
            <p:nvPr/>
          </p:nvSpPr>
          <p:spPr>
            <a:xfrm>
              <a:off x="6031532" y="2888940"/>
              <a:ext cx="429605" cy="184666"/>
            </a:xfrm>
            <a:prstGeom prst="rect">
              <a:avLst/>
            </a:prstGeom>
            <a:noFill/>
          </p:spPr>
          <p:txBody>
            <a:bodyPr wrap="none" lIns="0" tIns="0" rIns="0" bIns="0" rtlCol="0">
              <a:spAutoFit/>
            </a:bodyPr>
            <a:lstStyle/>
            <a:p>
              <a:r>
                <a:rPr lang="en-US" sz="1200" b="1" dirty="0">
                  <a:latin typeface="SamsungOne 400" panose="020B0503030303020204" pitchFamily="34" charset="0"/>
                  <a:ea typeface="SamsungOne 400" panose="020B0503030303020204" pitchFamily="34" charset="0"/>
                </a:rPr>
                <a:t>33.3%</a:t>
              </a:r>
            </a:p>
          </p:txBody>
        </p:sp>
        <p:sp>
          <p:nvSpPr>
            <p:cNvPr id="20" name="TextBox 19">
              <a:extLst>
                <a:ext uri="{FF2B5EF4-FFF2-40B4-BE49-F238E27FC236}">
                  <a16:creationId xmlns:a16="http://schemas.microsoft.com/office/drawing/2014/main" id="{5E446B92-5182-4F39-9C77-E093A95A5AD3}"/>
                </a:ext>
              </a:extLst>
            </p:cNvPr>
            <p:cNvSpPr txBox="1"/>
            <p:nvPr/>
          </p:nvSpPr>
          <p:spPr>
            <a:xfrm>
              <a:off x="5455468" y="3537012"/>
              <a:ext cx="429605" cy="184666"/>
            </a:xfrm>
            <a:prstGeom prst="rect">
              <a:avLst/>
            </a:prstGeom>
            <a:noFill/>
          </p:spPr>
          <p:txBody>
            <a:bodyPr wrap="none" lIns="0" tIns="0" rIns="0" bIns="0" rtlCol="0">
              <a:spAutoFit/>
            </a:bodyPr>
            <a:lstStyle/>
            <a:p>
              <a:r>
                <a:rPr lang="en-US" sz="1200" b="1" dirty="0">
                  <a:latin typeface="SamsungOne 400" panose="020B0503030303020204" pitchFamily="34" charset="0"/>
                  <a:ea typeface="SamsungOne 400" panose="020B0503030303020204" pitchFamily="34" charset="0"/>
                </a:rPr>
                <a:t>33.3%</a:t>
              </a:r>
            </a:p>
          </p:txBody>
        </p:sp>
        <p:sp>
          <p:nvSpPr>
            <p:cNvPr id="21" name="TextBox 20">
              <a:extLst>
                <a:ext uri="{FF2B5EF4-FFF2-40B4-BE49-F238E27FC236}">
                  <a16:creationId xmlns:a16="http://schemas.microsoft.com/office/drawing/2014/main" id="{56C0D748-3F0A-44DD-8DF8-B9A9DC35826B}"/>
                </a:ext>
              </a:extLst>
            </p:cNvPr>
            <p:cNvSpPr txBox="1"/>
            <p:nvPr/>
          </p:nvSpPr>
          <p:spPr>
            <a:xfrm>
              <a:off x="6404810" y="3676129"/>
              <a:ext cx="429605" cy="184666"/>
            </a:xfrm>
            <a:prstGeom prst="rect">
              <a:avLst/>
            </a:prstGeom>
            <a:noFill/>
          </p:spPr>
          <p:txBody>
            <a:bodyPr wrap="none" lIns="0" tIns="0" rIns="0" bIns="0" rtlCol="0">
              <a:spAutoFit/>
            </a:bodyPr>
            <a:lstStyle/>
            <a:p>
              <a:r>
                <a:rPr lang="en-US" sz="1200" b="1" dirty="0">
                  <a:latin typeface="SamsungOne 400" panose="020B0503030303020204" pitchFamily="34" charset="0"/>
                  <a:ea typeface="SamsungOne 400" panose="020B0503030303020204" pitchFamily="34" charset="0"/>
                </a:rPr>
                <a:t>33.3%</a:t>
              </a:r>
            </a:p>
          </p:txBody>
        </p:sp>
      </p:grpSp>
    </p:spTree>
    <p:extLst>
      <p:ext uri="{BB962C8B-B14F-4D97-AF65-F5344CB8AC3E}">
        <p14:creationId xmlns:p14="http://schemas.microsoft.com/office/powerpoint/2010/main" val="384693399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Hình</a:t>
            </a:r>
            <a:r>
              <a:rPr lang="en-US" altLang="ko-KR" sz="1400" dirty="0">
                <a:solidFill>
                  <a:schemeClr val="tx1"/>
                </a:solidFill>
                <a:latin typeface="SamsungOne 400" panose="020B0503030303020204" pitchFamily="34" charset="0"/>
                <a:ea typeface="SamsungOne 400" panose="020B0503030303020204" pitchFamily="34" charset="0"/>
              </a:rPr>
              <a:t> dung </a:t>
            </a:r>
            <a:r>
              <a:rPr lang="en-US" altLang="ko-KR" sz="1400" dirty="0" err="1">
                <a:solidFill>
                  <a:schemeClr val="tx1"/>
                </a:solidFill>
                <a:latin typeface="SamsungOne 400" panose="020B0503030303020204" pitchFamily="34" charset="0"/>
                <a:ea typeface="SamsungOne 400" panose="020B0503030303020204" pitchFamily="34" charset="0"/>
              </a:rPr>
              <a:t>tỷ</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lệ</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lớp</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của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mục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tiêu</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7" name="모서리가 둥근 직사각형 4">
            <a:extLst>
              <a:ext uri="{FF2B5EF4-FFF2-40B4-BE49-F238E27FC236}">
                <a16:creationId xmlns:a16="http://schemas.microsoft.com/office/drawing/2014/main" id="{EAEE1EB7-0A26-4472-A0ED-F4E59B451DA2}"/>
              </a:ext>
            </a:extLst>
          </p:cNvPr>
          <p:cNvSpPr/>
          <p:nvPr/>
        </p:nvSpPr>
        <p:spPr>
          <a:xfrm>
            <a:off x="666749" y="1773239"/>
            <a:ext cx="8677276" cy="122960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그림 17">
            <a:extLst>
              <a:ext uri="{FF2B5EF4-FFF2-40B4-BE49-F238E27FC236}">
                <a16:creationId xmlns:a16="http://schemas.microsoft.com/office/drawing/2014/main" id="{227635D3-3296-4060-A9AC-7FDBC8B90062}"/>
              </a:ext>
            </a:extLst>
          </p:cNvPr>
          <p:cNvPicPr>
            <a:picLocks noChangeAspect="1"/>
          </p:cNvPicPr>
          <p:nvPr/>
        </p:nvPicPr>
        <p:blipFill rotWithShape="1">
          <a:blip r:embed="rId4"/>
          <a:srcRect l="364" t="2496" r="20315" b="-1"/>
          <a:stretch/>
        </p:blipFill>
        <p:spPr>
          <a:xfrm>
            <a:off x="847725" y="1808820"/>
            <a:ext cx="8496300" cy="1059979"/>
          </a:xfrm>
          <a:prstGeom prst="rect">
            <a:avLst/>
          </a:prstGeom>
          <a:ln>
            <a:noFill/>
          </a:ln>
        </p:spPr>
      </p:pic>
      <p:sp>
        <p:nvSpPr>
          <p:cNvPr id="22" name="직사각형 21">
            <a:extLst>
              <a:ext uri="{FF2B5EF4-FFF2-40B4-BE49-F238E27FC236}">
                <a16:creationId xmlns:a16="http://schemas.microsoft.com/office/drawing/2014/main" id="{5B578291-F01C-4562-AB0F-8916A42E2981}"/>
              </a:ext>
            </a:extLst>
          </p:cNvPr>
          <p:cNvSpPr/>
          <p:nvPr/>
        </p:nvSpPr>
        <p:spPr>
          <a:xfrm>
            <a:off x="671261" y="3131894"/>
            <a:ext cx="8780714" cy="2248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Trước khi bắt đầu Học máy, hãy chia bộ dữ liệu thành bộ dữ liệu huấn luyện và kiểm tra hiệu suất. Mục tiêu cuối cùng của Học máy là tạo ra một mô hình tổng quát để nó có thể dự đoán chính xác dữ liệu mới. Nếu đánh giá hiệu suất với dữ liệu được sử dụng trong việc học, khả năng làm đúng là rất cao vì mô hình đã quen thuộc với tính năng dữ liệu nhất định. Để đánh giá đáng tin cậy, hãy tách bộ dữ liệu kiểm tra hiệu suất khỏi bộ dữ liệu huấn luyện. Bởi vì nó là sự phân tách dữ liệu, nó được gọi là phương thức hold out.
Tách huấn luyện và kiểm tra hiệu suất các bộ dữ liệu với chức năng train_test_split của sklearn. Phân loại dữ liệu huấn luyện là 'huấn luyện' và dữ liệu kiểm tra hiệu suất là 'test'. X là tính năng của bộ dữ liệu, và y là mục tiêu. Để phân tích dữ liệu có cấu trúc, hãy chỉ ra DataFrame bằng chữ in hoa và chuỗi có chữ thường. Tùy chọn test_size=0,33 tách 33% tổng dữ liệu dưới dạng tập kiểm tra. random_state=42 là một tùy chọn được sử dụng để tạo ra kết quả có thể tái tạo cho bài toán thực hành. Nếu không chỉ định random_state, bộ dữ liệu để chuyển đổi sẽ khác nhau mỗi lần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44763255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Lựa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chọn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thuật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toán</a:t>
            </a:r>
            <a:endParaRPr lang="ko-KR" altLang="en-US" sz="1400" dirty="0">
              <a:solidFill>
                <a:schemeClr val="tx1"/>
              </a:solidFill>
              <a:latin typeface="SamsungOne 400" panose="020B0503030303020204" pitchFamily="34" charset="0"/>
              <a:ea typeface="SamsungOne 400" panose="020B0503030303020204" pitchFamily="34" charset="0"/>
            </a:endParaRPr>
          </a:p>
        </p:txBody>
      </p:sp>
      <p:grpSp>
        <p:nvGrpSpPr>
          <p:cNvPr id="141" name="그룹 140">
            <a:extLst>
              <a:ext uri="{FF2B5EF4-FFF2-40B4-BE49-F238E27FC236}">
                <a16:creationId xmlns:a16="http://schemas.microsoft.com/office/drawing/2014/main" id="{2B410C93-99ED-4C21-86D8-D07884ECD637}"/>
              </a:ext>
            </a:extLst>
          </p:cNvPr>
          <p:cNvGrpSpPr/>
          <p:nvPr/>
        </p:nvGrpSpPr>
        <p:grpSpPr>
          <a:xfrm>
            <a:off x="596358" y="1772816"/>
            <a:ext cx="8746652" cy="4486265"/>
            <a:chOff x="596358" y="1772816"/>
            <a:chExt cx="8746652" cy="4486265"/>
          </a:xfrm>
        </p:grpSpPr>
        <p:sp>
          <p:nvSpPr>
            <p:cNvPr id="142" name="모서리가 둥근 직사각형 10">
              <a:extLst>
                <a:ext uri="{FF2B5EF4-FFF2-40B4-BE49-F238E27FC236}">
                  <a16:creationId xmlns:a16="http://schemas.microsoft.com/office/drawing/2014/main" id="{B9DE5897-0B0E-4967-B922-792530A799DF}"/>
                </a:ext>
              </a:extLst>
            </p:cNvPr>
            <p:cNvSpPr/>
            <p:nvPr/>
          </p:nvSpPr>
          <p:spPr>
            <a:xfrm>
              <a:off x="6242898" y="2041446"/>
              <a:ext cx="3100112" cy="2133764"/>
            </a:xfrm>
            <a:prstGeom prst="roundRect">
              <a:avLst>
                <a:gd name="adj" fmla="val 5644"/>
              </a:avLst>
            </a:prstGeom>
            <a:solidFill>
              <a:srgbClr val="F1F5FD"/>
            </a:solidFill>
            <a:ln w="19050">
              <a:solidFill>
                <a:srgbClr val="718D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3" name="모서리가 둥근 직사각형 11">
              <a:extLst>
                <a:ext uri="{FF2B5EF4-FFF2-40B4-BE49-F238E27FC236}">
                  <a16:creationId xmlns:a16="http://schemas.microsoft.com/office/drawing/2014/main" id="{8470E8B5-DBD8-4114-BC3D-FED6F296E36F}"/>
                </a:ext>
              </a:extLst>
            </p:cNvPr>
            <p:cNvSpPr/>
            <p:nvPr/>
          </p:nvSpPr>
          <p:spPr>
            <a:xfrm>
              <a:off x="596358" y="2041446"/>
              <a:ext cx="3219647" cy="2133764"/>
            </a:xfrm>
            <a:prstGeom prst="roundRect">
              <a:avLst>
                <a:gd name="adj" fmla="val 5644"/>
              </a:avLst>
            </a:prstGeom>
            <a:solidFill>
              <a:srgbClr val="FFF7F7"/>
            </a:solidFill>
            <a:ln w="19050">
              <a:solidFill>
                <a:srgbClr val="FFAF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4" name="모서리가 둥근 직사각형 15">
              <a:extLst>
                <a:ext uri="{FF2B5EF4-FFF2-40B4-BE49-F238E27FC236}">
                  <a16:creationId xmlns:a16="http://schemas.microsoft.com/office/drawing/2014/main" id="{E0BB0187-61F7-4E79-B5B6-C0E26AC185C5}"/>
                </a:ext>
              </a:extLst>
            </p:cNvPr>
            <p:cNvSpPr/>
            <p:nvPr/>
          </p:nvSpPr>
          <p:spPr>
            <a:xfrm>
              <a:off x="715015" y="3646704"/>
              <a:ext cx="573923" cy="298440"/>
            </a:xfrm>
            <a:prstGeom prst="roundRect">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5" name="모서리가 둥근 직사각형 16">
              <a:extLst>
                <a:ext uri="{FF2B5EF4-FFF2-40B4-BE49-F238E27FC236}">
                  <a16:creationId xmlns:a16="http://schemas.microsoft.com/office/drawing/2014/main" id="{E8358F86-CC13-4020-9FF2-2C788D7F9A91}"/>
                </a:ext>
              </a:extLst>
            </p:cNvPr>
            <p:cNvSpPr/>
            <p:nvPr/>
          </p:nvSpPr>
          <p:spPr>
            <a:xfrm>
              <a:off x="2433284" y="3646704"/>
              <a:ext cx="573923" cy="298440"/>
            </a:xfrm>
            <a:prstGeom prst="roundRect">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6" name="모서리가 둥근 직사각형 17">
              <a:extLst>
                <a:ext uri="{FF2B5EF4-FFF2-40B4-BE49-F238E27FC236}">
                  <a16:creationId xmlns:a16="http://schemas.microsoft.com/office/drawing/2014/main" id="{82505C50-6CCE-428D-A1BA-E6BC58D8B102}"/>
                </a:ext>
              </a:extLst>
            </p:cNvPr>
            <p:cNvSpPr/>
            <p:nvPr/>
          </p:nvSpPr>
          <p:spPr>
            <a:xfrm>
              <a:off x="709237" y="3028064"/>
              <a:ext cx="573923" cy="149957"/>
            </a:xfrm>
            <a:prstGeom prst="roundRect">
              <a:avLst>
                <a:gd name="adj" fmla="val 29486"/>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7" name="모서리가 둥근 직사각형 18">
              <a:extLst>
                <a:ext uri="{FF2B5EF4-FFF2-40B4-BE49-F238E27FC236}">
                  <a16:creationId xmlns:a16="http://schemas.microsoft.com/office/drawing/2014/main" id="{1591ABF1-1F6C-4717-95B8-0EA103507A44}"/>
                </a:ext>
              </a:extLst>
            </p:cNvPr>
            <p:cNvSpPr/>
            <p:nvPr/>
          </p:nvSpPr>
          <p:spPr>
            <a:xfrm>
              <a:off x="2433284" y="2712247"/>
              <a:ext cx="573923" cy="298440"/>
            </a:xfrm>
            <a:prstGeom prst="roundRect">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8" name="모서리가 둥근 직사각형 19">
              <a:extLst>
                <a:ext uri="{FF2B5EF4-FFF2-40B4-BE49-F238E27FC236}">
                  <a16:creationId xmlns:a16="http://schemas.microsoft.com/office/drawing/2014/main" id="{45EFE7DB-9862-4974-86FE-62AB5D9794E0}"/>
                </a:ext>
              </a:extLst>
            </p:cNvPr>
            <p:cNvSpPr/>
            <p:nvPr/>
          </p:nvSpPr>
          <p:spPr>
            <a:xfrm>
              <a:off x="1467155" y="3179475"/>
              <a:ext cx="780536" cy="298440"/>
            </a:xfrm>
            <a:prstGeom prst="roundRect">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9" name="모서리가 둥근 직사각형 20">
              <a:extLst>
                <a:ext uri="{FF2B5EF4-FFF2-40B4-BE49-F238E27FC236}">
                  <a16:creationId xmlns:a16="http://schemas.microsoft.com/office/drawing/2014/main" id="{A8A9DEBE-8E22-48B2-8BBA-4B85000356DA}"/>
                </a:ext>
              </a:extLst>
            </p:cNvPr>
            <p:cNvSpPr/>
            <p:nvPr/>
          </p:nvSpPr>
          <p:spPr>
            <a:xfrm>
              <a:off x="1467155" y="2712247"/>
              <a:ext cx="780536" cy="298440"/>
            </a:xfrm>
            <a:prstGeom prst="roundRect">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Rectangle 43">
              <a:extLst>
                <a:ext uri="{FF2B5EF4-FFF2-40B4-BE49-F238E27FC236}">
                  <a16:creationId xmlns:a16="http://schemas.microsoft.com/office/drawing/2014/main" id="{1611D8DE-973A-4E89-B3E4-9FC0D14AAD87}"/>
                </a:ext>
              </a:extLst>
            </p:cNvPr>
            <p:cNvSpPr/>
            <p:nvPr/>
          </p:nvSpPr>
          <p:spPr>
            <a:xfrm>
              <a:off x="1490071" y="2738355"/>
              <a:ext cx="734703"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Kernel</a:t>
              </a:r>
            </a:p>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approximation</a:t>
              </a:r>
            </a:p>
          </p:txBody>
        </p:sp>
        <p:sp>
          <p:nvSpPr>
            <p:cNvPr id="151" name="모서리가 둥근 직사각형 22">
              <a:extLst>
                <a:ext uri="{FF2B5EF4-FFF2-40B4-BE49-F238E27FC236}">
                  <a16:creationId xmlns:a16="http://schemas.microsoft.com/office/drawing/2014/main" id="{4B95CE88-69E2-4CA1-8BEC-077C697F1B75}"/>
                </a:ext>
              </a:extLst>
            </p:cNvPr>
            <p:cNvSpPr/>
            <p:nvPr/>
          </p:nvSpPr>
          <p:spPr>
            <a:xfrm>
              <a:off x="708534" y="3179475"/>
              <a:ext cx="573923" cy="307563"/>
            </a:xfrm>
            <a:prstGeom prst="roundRect">
              <a:avLst>
                <a:gd name="adj" fmla="val 21865"/>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2" name="Rectangle 43">
              <a:extLst>
                <a:ext uri="{FF2B5EF4-FFF2-40B4-BE49-F238E27FC236}">
                  <a16:creationId xmlns:a16="http://schemas.microsoft.com/office/drawing/2014/main" id="{D71222DF-B7CF-46C2-9EC9-0E8C6CE4A453}"/>
                </a:ext>
              </a:extLst>
            </p:cNvPr>
            <p:cNvSpPr/>
            <p:nvPr/>
          </p:nvSpPr>
          <p:spPr>
            <a:xfrm>
              <a:off x="2470198" y="2738356"/>
              <a:ext cx="500095"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SGD</a:t>
              </a:r>
            </a:p>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Classifier</a:t>
              </a:r>
            </a:p>
          </p:txBody>
        </p:sp>
        <p:sp>
          <p:nvSpPr>
            <p:cNvPr id="153" name="Rectangle 43">
              <a:extLst>
                <a:ext uri="{FF2B5EF4-FFF2-40B4-BE49-F238E27FC236}">
                  <a16:creationId xmlns:a16="http://schemas.microsoft.com/office/drawing/2014/main" id="{72A8CBE8-06BB-4F3D-8FC2-E18C12CC1B68}"/>
                </a:ext>
              </a:extLst>
            </p:cNvPr>
            <p:cNvSpPr/>
            <p:nvPr/>
          </p:nvSpPr>
          <p:spPr>
            <a:xfrm>
              <a:off x="789968" y="3041487"/>
              <a:ext cx="412460"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SVC</a:t>
              </a:r>
            </a:p>
          </p:txBody>
        </p:sp>
        <p:sp>
          <p:nvSpPr>
            <p:cNvPr id="154" name="Rectangle 43">
              <a:extLst>
                <a:ext uri="{FF2B5EF4-FFF2-40B4-BE49-F238E27FC236}">
                  <a16:creationId xmlns:a16="http://schemas.microsoft.com/office/drawing/2014/main" id="{A5EE94AF-F60C-482F-BCF1-3F6715A8C6C9}"/>
                </a:ext>
              </a:extLst>
            </p:cNvPr>
            <p:cNvSpPr/>
            <p:nvPr/>
          </p:nvSpPr>
          <p:spPr>
            <a:xfrm>
              <a:off x="743631" y="3231522"/>
              <a:ext cx="505134"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err="1">
                  <a:solidFill>
                    <a:schemeClr val="tx1">
                      <a:lumMod val="85000"/>
                      <a:lumOff val="15000"/>
                    </a:schemeClr>
                  </a:solidFill>
                  <a:latin typeface="SamsungOne 400" panose="020B0503030303020204" pitchFamily="34" charset="0"/>
                  <a:ea typeface="SamsungOne 400" panose="020B0503030303020204" pitchFamily="34" charset="0"/>
                </a:rPr>
                <a:t>Ensembile</a:t>
              </a:r>
              <a:endPar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endParaRPr>
            </a:p>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Classifiers</a:t>
              </a:r>
            </a:p>
          </p:txBody>
        </p:sp>
        <p:sp>
          <p:nvSpPr>
            <p:cNvPr id="155" name="Rectangle 43">
              <a:extLst>
                <a:ext uri="{FF2B5EF4-FFF2-40B4-BE49-F238E27FC236}">
                  <a16:creationId xmlns:a16="http://schemas.microsoft.com/office/drawing/2014/main" id="{38BAE735-9F15-4C52-91BE-DCC50D9B9113}"/>
                </a:ext>
              </a:extLst>
            </p:cNvPr>
            <p:cNvSpPr/>
            <p:nvPr/>
          </p:nvSpPr>
          <p:spPr>
            <a:xfrm>
              <a:off x="1490071" y="3205585"/>
              <a:ext cx="734703"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err="1">
                  <a:solidFill>
                    <a:schemeClr val="tx1">
                      <a:lumMod val="85000"/>
                      <a:lumOff val="15000"/>
                    </a:schemeClr>
                  </a:solidFill>
                  <a:latin typeface="SamsungOne 400" panose="020B0503030303020204" pitchFamily="34" charset="0"/>
                  <a:ea typeface="SamsungOne 400" panose="020B0503030303020204" pitchFamily="34" charset="0"/>
                </a:rPr>
                <a:t>Kneighbors</a:t>
              </a:r>
              <a:endPar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endParaRPr>
            </a:p>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Classifier</a:t>
              </a:r>
            </a:p>
          </p:txBody>
        </p:sp>
        <p:sp>
          <p:nvSpPr>
            <p:cNvPr id="156" name="Rectangle 43">
              <a:extLst>
                <a:ext uri="{FF2B5EF4-FFF2-40B4-BE49-F238E27FC236}">
                  <a16:creationId xmlns:a16="http://schemas.microsoft.com/office/drawing/2014/main" id="{D0D7BC74-1E65-4C9D-B8E5-16C965C345F3}"/>
                </a:ext>
              </a:extLst>
            </p:cNvPr>
            <p:cNvSpPr/>
            <p:nvPr/>
          </p:nvSpPr>
          <p:spPr>
            <a:xfrm>
              <a:off x="812628" y="3672813"/>
              <a:ext cx="378696"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Naïve</a:t>
              </a:r>
            </a:p>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Bayes</a:t>
              </a:r>
            </a:p>
          </p:txBody>
        </p:sp>
        <p:sp>
          <p:nvSpPr>
            <p:cNvPr id="157" name="Rectangle 43">
              <a:extLst>
                <a:ext uri="{FF2B5EF4-FFF2-40B4-BE49-F238E27FC236}">
                  <a16:creationId xmlns:a16="http://schemas.microsoft.com/office/drawing/2014/main" id="{93B51767-C649-45D4-884A-04B6F20BD2C2}"/>
                </a:ext>
              </a:extLst>
            </p:cNvPr>
            <p:cNvSpPr/>
            <p:nvPr/>
          </p:nvSpPr>
          <p:spPr>
            <a:xfrm>
              <a:off x="2497871" y="3672813"/>
              <a:ext cx="444749"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Linear</a:t>
              </a:r>
            </a:p>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SVC</a:t>
              </a:r>
            </a:p>
          </p:txBody>
        </p:sp>
        <p:sp>
          <p:nvSpPr>
            <p:cNvPr id="158" name="Rectangle 43">
              <a:extLst>
                <a:ext uri="{FF2B5EF4-FFF2-40B4-BE49-F238E27FC236}">
                  <a16:creationId xmlns:a16="http://schemas.microsoft.com/office/drawing/2014/main" id="{555244CC-FF14-4CBC-B4F6-92C81652D940}"/>
                </a:ext>
              </a:extLst>
            </p:cNvPr>
            <p:cNvSpPr/>
            <p:nvPr/>
          </p:nvSpPr>
          <p:spPr>
            <a:xfrm>
              <a:off x="1620714" y="2168783"/>
              <a:ext cx="1170934" cy="215444"/>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1400" dirty="0">
                  <a:solidFill>
                    <a:schemeClr val="tx1">
                      <a:lumMod val="85000"/>
                      <a:lumOff val="15000"/>
                    </a:schemeClr>
                  </a:solidFill>
                  <a:latin typeface="SamsungOne 700" panose="020B0803030303020204" pitchFamily="34" charset="0"/>
                  <a:ea typeface="SamsungOne 700" panose="020B0803030303020204" pitchFamily="34" charset="0"/>
                </a:rPr>
                <a:t>classification</a:t>
              </a:r>
            </a:p>
          </p:txBody>
        </p:sp>
        <p:cxnSp>
          <p:nvCxnSpPr>
            <p:cNvPr id="159" name="직선 화살표 연결선 158">
              <a:extLst>
                <a:ext uri="{FF2B5EF4-FFF2-40B4-BE49-F238E27FC236}">
                  <a16:creationId xmlns:a16="http://schemas.microsoft.com/office/drawing/2014/main" id="{5AFF39B2-5974-4F50-B116-109C1913686D}"/>
                </a:ext>
              </a:extLst>
            </p:cNvPr>
            <p:cNvCxnSpPr/>
            <p:nvPr/>
          </p:nvCxnSpPr>
          <p:spPr>
            <a:xfrm flipH="1">
              <a:off x="2284851" y="2861467"/>
              <a:ext cx="114785" cy="0"/>
            </a:xfrm>
            <a:prstGeom prst="straightConnector1">
              <a:avLst/>
            </a:prstGeom>
            <a:ln w="19050">
              <a:solidFill>
                <a:schemeClr val="accent4">
                  <a:lumMod val="75000"/>
                </a:schemeClr>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83857848-47D2-44E3-A955-44B834A39CA0}"/>
                </a:ext>
              </a:extLst>
            </p:cNvPr>
            <p:cNvCxnSpPr/>
            <p:nvPr/>
          </p:nvCxnSpPr>
          <p:spPr>
            <a:xfrm flipH="1">
              <a:off x="1312508" y="3305709"/>
              <a:ext cx="114785" cy="0"/>
            </a:xfrm>
            <a:prstGeom prst="straightConnector1">
              <a:avLst/>
            </a:prstGeom>
            <a:ln w="19050">
              <a:solidFill>
                <a:schemeClr val="accent4">
                  <a:lumMod val="75000"/>
                </a:schemeClr>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61" name="타원 160">
              <a:extLst>
                <a:ext uri="{FF2B5EF4-FFF2-40B4-BE49-F238E27FC236}">
                  <a16:creationId xmlns:a16="http://schemas.microsoft.com/office/drawing/2014/main" id="{C0841420-C08C-46A0-B2AD-0CE58C7D2028}"/>
                </a:ext>
              </a:extLst>
            </p:cNvPr>
            <p:cNvSpPr/>
            <p:nvPr/>
          </p:nvSpPr>
          <p:spPr>
            <a:xfrm>
              <a:off x="1467155" y="3646704"/>
              <a:ext cx="780536"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2" name="Rectangle 43">
              <a:extLst>
                <a:ext uri="{FF2B5EF4-FFF2-40B4-BE49-F238E27FC236}">
                  <a16:creationId xmlns:a16="http://schemas.microsoft.com/office/drawing/2014/main" id="{B0EC0D0B-1E5F-4E79-A963-695113EA52F5}"/>
                </a:ext>
              </a:extLst>
            </p:cNvPr>
            <p:cNvSpPr/>
            <p:nvPr/>
          </p:nvSpPr>
          <p:spPr>
            <a:xfrm>
              <a:off x="1635049" y="3672813"/>
              <a:ext cx="444749"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Text</a:t>
              </a:r>
            </a:p>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Data</a:t>
              </a:r>
            </a:p>
          </p:txBody>
        </p:sp>
        <p:sp>
          <p:nvSpPr>
            <p:cNvPr id="163" name="타원 162">
              <a:extLst>
                <a:ext uri="{FF2B5EF4-FFF2-40B4-BE49-F238E27FC236}">
                  <a16:creationId xmlns:a16="http://schemas.microsoft.com/office/drawing/2014/main" id="{41499A3F-0A12-428D-936C-CE53A9152F23}"/>
                </a:ext>
              </a:extLst>
            </p:cNvPr>
            <p:cNvSpPr/>
            <p:nvPr/>
          </p:nvSpPr>
          <p:spPr>
            <a:xfrm>
              <a:off x="3046408" y="3179475"/>
              <a:ext cx="573923"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4" name="Rectangle 43">
              <a:extLst>
                <a:ext uri="{FF2B5EF4-FFF2-40B4-BE49-F238E27FC236}">
                  <a16:creationId xmlns:a16="http://schemas.microsoft.com/office/drawing/2014/main" id="{F23C14BD-4D98-4484-B3EC-08BFC1BC0AE3}"/>
                </a:ext>
              </a:extLst>
            </p:cNvPr>
            <p:cNvSpPr/>
            <p:nvPr/>
          </p:nvSpPr>
          <p:spPr>
            <a:xfrm>
              <a:off x="3110995" y="3220973"/>
              <a:ext cx="444749" cy="215444"/>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&lt;100k</a:t>
              </a:r>
            </a:p>
            <a:p>
              <a:pPr algn="ctr" defTabSz="914400"/>
              <a:r>
                <a:rPr lang="en-US" altLang="ko-KR" sz="600" dirty="0">
                  <a:solidFill>
                    <a:schemeClr val="tx1">
                      <a:lumMod val="85000"/>
                      <a:lumOff val="15000"/>
                    </a:schemeClr>
                  </a:solidFill>
                  <a:latin typeface="SamsungOne 400" panose="020B0503030303020204" pitchFamily="34" charset="0"/>
                  <a:ea typeface="SamsungOne 400" panose="020B0503030303020204" pitchFamily="34" charset="0"/>
                </a:rPr>
                <a:t>samples</a:t>
              </a:r>
            </a:p>
          </p:txBody>
        </p:sp>
        <p:cxnSp>
          <p:nvCxnSpPr>
            <p:cNvPr id="165" name="직선 화살표 연결선 164">
              <a:extLst>
                <a:ext uri="{FF2B5EF4-FFF2-40B4-BE49-F238E27FC236}">
                  <a16:creationId xmlns:a16="http://schemas.microsoft.com/office/drawing/2014/main" id="{95216C07-8B0D-4652-BB0C-80F938F06D45}"/>
                </a:ext>
              </a:extLst>
            </p:cNvPr>
            <p:cNvCxnSpPr/>
            <p:nvPr/>
          </p:nvCxnSpPr>
          <p:spPr>
            <a:xfrm flipH="1">
              <a:off x="1312508" y="3795924"/>
              <a:ext cx="114785" cy="0"/>
            </a:xfrm>
            <a:prstGeom prst="straightConnector1">
              <a:avLst/>
            </a:prstGeom>
            <a:ln w="19050">
              <a:solidFill>
                <a:srgbClr val="3D9933"/>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66" name="직선 화살표 연결선 165">
              <a:extLst>
                <a:ext uri="{FF2B5EF4-FFF2-40B4-BE49-F238E27FC236}">
                  <a16:creationId xmlns:a16="http://schemas.microsoft.com/office/drawing/2014/main" id="{CD698552-5CE6-4654-91BB-0D2C3358E200}"/>
                </a:ext>
              </a:extLst>
            </p:cNvPr>
            <p:cNvCxnSpPr/>
            <p:nvPr/>
          </p:nvCxnSpPr>
          <p:spPr>
            <a:xfrm flipV="1">
              <a:off x="1857423" y="3506615"/>
              <a:ext cx="0" cy="114785"/>
            </a:xfrm>
            <a:prstGeom prst="straightConnector1">
              <a:avLst/>
            </a:prstGeom>
            <a:ln w="19050">
              <a:solidFill>
                <a:srgbClr val="DD2626"/>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67" name="직선 화살표 연결선 166">
              <a:extLst>
                <a:ext uri="{FF2B5EF4-FFF2-40B4-BE49-F238E27FC236}">
                  <a16:creationId xmlns:a16="http://schemas.microsoft.com/office/drawing/2014/main" id="{F76C994F-EBB7-42F6-ACB7-7DBC4E07E89D}"/>
                </a:ext>
              </a:extLst>
            </p:cNvPr>
            <p:cNvCxnSpPr/>
            <p:nvPr/>
          </p:nvCxnSpPr>
          <p:spPr>
            <a:xfrm flipH="1">
              <a:off x="2284851" y="3795924"/>
              <a:ext cx="114785" cy="0"/>
            </a:xfrm>
            <a:prstGeom prst="straightConnector1">
              <a:avLst/>
            </a:prstGeom>
            <a:ln w="19050">
              <a:solidFill>
                <a:schemeClr val="accent4">
                  <a:lumMod val="75000"/>
                </a:schemeClr>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68" name="꺾인 연결선 39">
              <a:extLst>
                <a:ext uri="{FF2B5EF4-FFF2-40B4-BE49-F238E27FC236}">
                  <a16:creationId xmlns:a16="http://schemas.microsoft.com/office/drawing/2014/main" id="{2EC64883-D540-4095-AE7F-743988AA8F63}"/>
                </a:ext>
              </a:extLst>
            </p:cNvPr>
            <p:cNvCxnSpPr/>
            <p:nvPr/>
          </p:nvCxnSpPr>
          <p:spPr>
            <a:xfrm rot="16200000" flipV="1">
              <a:off x="3073456" y="2824456"/>
              <a:ext cx="229569" cy="298440"/>
            </a:xfrm>
            <a:prstGeom prst="bentConnector2">
              <a:avLst/>
            </a:prstGeom>
            <a:ln w="19050">
              <a:solidFill>
                <a:srgbClr val="DD2626"/>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꺾인 연결선 40">
              <a:extLst>
                <a:ext uri="{FF2B5EF4-FFF2-40B4-BE49-F238E27FC236}">
                  <a16:creationId xmlns:a16="http://schemas.microsoft.com/office/drawing/2014/main" id="{FA681A74-9B26-460B-AC04-1F06995CEBEC}"/>
                </a:ext>
              </a:extLst>
            </p:cNvPr>
            <p:cNvCxnSpPr/>
            <p:nvPr/>
          </p:nvCxnSpPr>
          <p:spPr>
            <a:xfrm rot="5400000">
              <a:off x="3073456" y="3529572"/>
              <a:ext cx="229569" cy="298440"/>
            </a:xfrm>
            <a:prstGeom prst="bentConnector2">
              <a:avLst/>
            </a:prstGeom>
            <a:ln w="19050">
              <a:solidFill>
                <a:srgbClr val="3D9933"/>
              </a:solidFill>
              <a:tailEnd type="triangle"/>
            </a:ln>
          </p:spPr>
          <p:style>
            <a:lnRef idx="1">
              <a:schemeClr val="accent1"/>
            </a:lnRef>
            <a:fillRef idx="0">
              <a:schemeClr val="accent1"/>
            </a:fillRef>
            <a:effectRef idx="0">
              <a:schemeClr val="accent1"/>
            </a:effectRef>
            <a:fontRef idx="minor">
              <a:schemeClr val="tx1"/>
            </a:fontRef>
          </p:style>
        </p:cxnSp>
        <p:sp>
          <p:nvSpPr>
            <p:cNvPr id="170" name="Rectangle 43">
              <a:extLst>
                <a:ext uri="{FF2B5EF4-FFF2-40B4-BE49-F238E27FC236}">
                  <a16:creationId xmlns:a16="http://schemas.microsoft.com/office/drawing/2014/main" id="{81705EB5-B155-40F9-AA3C-1F4D5B2D358A}"/>
                </a:ext>
              </a:extLst>
            </p:cNvPr>
            <p:cNvSpPr/>
            <p:nvPr/>
          </p:nvSpPr>
          <p:spPr>
            <a:xfrm>
              <a:off x="3158065" y="2735113"/>
              <a:ext cx="23759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rgbClr val="FF0000"/>
                  </a:solidFill>
                  <a:latin typeface="SamsungOne 400" panose="020B0503030303020204" pitchFamily="34" charset="0"/>
                  <a:ea typeface="SamsungOne 400" panose="020B0503030303020204" pitchFamily="34" charset="0"/>
                </a:rPr>
                <a:t>NO</a:t>
              </a:r>
            </a:p>
          </p:txBody>
        </p:sp>
        <p:sp>
          <p:nvSpPr>
            <p:cNvPr id="171" name="Rectangle 43">
              <a:extLst>
                <a:ext uri="{FF2B5EF4-FFF2-40B4-BE49-F238E27FC236}">
                  <a16:creationId xmlns:a16="http://schemas.microsoft.com/office/drawing/2014/main" id="{11416A22-D1F8-49A8-B474-6B4F7797A57E}"/>
                </a:ext>
              </a:extLst>
            </p:cNvPr>
            <p:cNvSpPr/>
            <p:nvPr/>
          </p:nvSpPr>
          <p:spPr>
            <a:xfrm>
              <a:off x="3158065" y="3852210"/>
              <a:ext cx="23759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rgbClr val="3D9933"/>
                  </a:solidFill>
                  <a:latin typeface="SamsungOne 400" panose="020B0503030303020204" pitchFamily="34" charset="0"/>
                  <a:ea typeface="SamsungOne 400" panose="020B0503030303020204" pitchFamily="34" charset="0"/>
                </a:rPr>
                <a:t>YES</a:t>
              </a:r>
            </a:p>
          </p:txBody>
        </p:sp>
        <p:sp>
          <p:nvSpPr>
            <p:cNvPr id="172" name="Rectangle 43">
              <a:extLst>
                <a:ext uri="{FF2B5EF4-FFF2-40B4-BE49-F238E27FC236}">
                  <a16:creationId xmlns:a16="http://schemas.microsoft.com/office/drawing/2014/main" id="{0CD90009-FF72-4799-A6C5-E3B42ABA52CF}"/>
                </a:ext>
              </a:extLst>
            </p:cNvPr>
            <p:cNvSpPr/>
            <p:nvPr/>
          </p:nvSpPr>
          <p:spPr>
            <a:xfrm>
              <a:off x="1919282" y="3049761"/>
              <a:ext cx="845922"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chemeClr val="accent4">
                      <a:lumMod val="75000"/>
                    </a:schemeClr>
                  </a:solidFill>
                  <a:latin typeface="SamsungOne 400" panose="020B0503030303020204" pitchFamily="34" charset="0"/>
                  <a:ea typeface="SamsungOne 400" panose="020B0503030303020204" pitchFamily="34" charset="0"/>
                </a:rPr>
                <a:t>NOT WORKING</a:t>
              </a:r>
            </a:p>
          </p:txBody>
        </p:sp>
        <p:sp>
          <p:nvSpPr>
            <p:cNvPr id="173" name="Rectangle 43">
              <a:extLst>
                <a:ext uri="{FF2B5EF4-FFF2-40B4-BE49-F238E27FC236}">
                  <a16:creationId xmlns:a16="http://schemas.microsoft.com/office/drawing/2014/main" id="{80B99960-53B4-4109-AEA4-44E3EB5376D7}"/>
                </a:ext>
              </a:extLst>
            </p:cNvPr>
            <p:cNvSpPr/>
            <p:nvPr/>
          </p:nvSpPr>
          <p:spPr>
            <a:xfrm>
              <a:off x="1919282" y="3967607"/>
              <a:ext cx="845922"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chemeClr val="accent4">
                      <a:lumMod val="75000"/>
                    </a:schemeClr>
                  </a:solidFill>
                  <a:latin typeface="SamsungOne 400" panose="020B0503030303020204" pitchFamily="34" charset="0"/>
                  <a:ea typeface="SamsungOne 400" panose="020B0503030303020204" pitchFamily="34" charset="0"/>
                </a:rPr>
                <a:t>NOT WORKING</a:t>
              </a:r>
            </a:p>
          </p:txBody>
        </p:sp>
        <p:sp>
          <p:nvSpPr>
            <p:cNvPr id="174" name="Rectangle 43">
              <a:extLst>
                <a:ext uri="{FF2B5EF4-FFF2-40B4-BE49-F238E27FC236}">
                  <a16:creationId xmlns:a16="http://schemas.microsoft.com/office/drawing/2014/main" id="{CAB924B3-0BF6-4CB2-A59D-7C42FF0B8993}"/>
                </a:ext>
              </a:extLst>
            </p:cNvPr>
            <p:cNvSpPr/>
            <p:nvPr/>
          </p:nvSpPr>
          <p:spPr>
            <a:xfrm>
              <a:off x="946940" y="3516388"/>
              <a:ext cx="845922"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chemeClr val="accent4">
                      <a:lumMod val="75000"/>
                    </a:schemeClr>
                  </a:solidFill>
                  <a:latin typeface="SamsungOne 400" panose="020B0503030303020204" pitchFamily="34" charset="0"/>
                  <a:ea typeface="SamsungOne 400" panose="020B0503030303020204" pitchFamily="34" charset="0"/>
                </a:rPr>
                <a:t>NOT WORKING</a:t>
              </a:r>
            </a:p>
          </p:txBody>
        </p:sp>
        <p:sp>
          <p:nvSpPr>
            <p:cNvPr id="175" name="Rectangle 43">
              <a:extLst>
                <a:ext uri="{FF2B5EF4-FFF2-40B4-BE49-F238E27FC236}">
                  <a16:creationId xmlns:a16="http://schemas.microsoft.com/office/drawing/2014/main" id="{22DB6D20-9DF2-4BB4-91AE-E75CF9B799C5}"/>
                </a:ext>
              </a:extLst>
            </p:cNvPr>
            <p:cNvSpPr/>
            <p:nvPr/>
          </p:nvSpPr>
          <p:spPr>
            <a:xfrm>
              <a:off x="1889237" y="3516388"/>
              <a:ext cx="23759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rgbClr val="FF0000"/>
                  </a:solidFill>
                  <a:latin typeface="SamsungOne 400" panose="020B0503030303020204" pitchFamily="34" charset="0"/>
                  <a:ea typeface="SamsungOne 400" panose="020B0503030303020204" pitchFamily="34" charset="0"/>
                </a:rPr>
                <a:t>NO</a:t>
              </a:r>
            </a:p>
          </p:txBody>
        </p:sp>
        <p:sp>
          <p:nvSpPr>
            <p:cNvPr id="176" name="Rectangle 43">
              <a:extLst>
                <a:ext uri="{FF2B5EF4-FFF2-40B4-BE49-F238E27FC236}">
                  <a16:creationId xmlns:a16="http://schemas.microsoft.com/office/drawing/2014/main" id="{EC05EDE1-A286-407A-91CF-341F815572F9}"/>
                </a:ext>
              </a:extLst>
            </p:cNvPr>
            <p:cNvSpPr/>
            <p:nvPr/>
          </p:nvSpPr>
          <p:spPr>
            <a:xfrm>
              <a:off x="1276080" y="3852210"/>
              <a:ext cx="23759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rgbClr val="3D9933"/>
                  </a:solidFill>
                  <a:latin typeface="SamsungOne 400" panose="020B0503030303020204" pitchFamily="34" charset="0"/>
                  <a:ea typeface="SamsungOne 400" panose="020B0503030303020204" pitchFamily="34" charset="0"/>
                </a:rPr>
                <a:t>YES</a:t>
              </a:r>
            </a:p>
          </p:txBody>
        </p:sp>
        <p:sp>
          <p:nvSpPr>
            <p:cNvPr id="177" name="타원 176">
              <a:extLst>
                <a:ext uri="{FF2B5EF4-FFF2-40B4-BE49-F238E27FC236}">
                  <a16:creationId xmlns:a16="http://schemas.microsoft.com/office/drawing/2014/main" id="{49CCD4A6-61D2-48A1-8D21-67181F705BAF}"/>
                </a:ext>
              </a:extLst>
            </p:cNvPr>
            <p:cNvSpPr/>
            <p:nvPr/>
          </p:nvSpPr>
          <p:spPr>
            <a:xfrm>
              <a:off x="4117229" y="3179475"/>
              <a:ext cx="780536"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8" name="Rectangle 43">
              <a:extLst>
                <a:ext uri="{FF2B5EF4-FFF2-40B4-BE49-F238E27FC236}">
                  <a16:creationId xmlns:a16="http://schemas.microsoft.com/office/drawing/2014/main" id="{2971F36A-5F7A-4286-AA83-91FACC874A24}"/>
                </a:ext>
              </a:extLst>
            </p:cNvPr>
            <p:cNvSpPr/>
            <p:nvPr/>
          </p:nvSpPr>
          <p:spPr>
            <a:xfrm>
              <a:off x="4160973" y="3311300"/>
              <a:ext cx="694251"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Labeled data</a:t>
              </a:r>
            </a:p>
          </p:txBody>
        </p:sp>
        <p:cxnSp>
          <p:nvCxnSpPr>
            <p:cNvPr id="179" name="직선 화살표 연결선 178">
              <a:extLst>
                <a:ext uri="{FF2B5EF4-FFF2-40B4-BE49-F238E27FC236}">
                  <a16:creationId xmlns:a16="http://schemas.microsoft.com/office/drawing/2014/main" id="{DBAB17F1-18F4-4DA0-A314-850CDC0FD6E5}"/>
                </a:ext>
              </a:extLst>
            </p:cNvPr>
            <p:cNvCxnSpPr/>
            <p:nvPr/>
          </p:nvCxnSpPr>
          <p:spPr>
            <a:xfrm flipH="1">
              <a:off x="3679095" y="3328695"/>
              <a:ext cx="389590" cy="0"/>
            </a:xfrm>
            <a:prstGeom prst="straightConnector1">
              <a:avLst/>
            </a:prstGeom>
            <a:ln w="19050">
              <a:solidFill>
                <a:srgbClr val="3D9933"/>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80" name="Rectangle 43">
              <a:extLst>
                <a:ext uri="{FF2B5EF4-FFF2-40B4-BE49-F238E27FC236}">
                  <a16:creationId xmlns:a16="http://schemas.microsoft.com/office/drawing/2014/main" id="{E7CB9E38-162A-4471-9563-A95652B14C86}"/>
                </a:ext>
              </a:extLst>
            </p:cNvPr>
            <p:cNvSpPr/>
            <p:nvPr/>
          </p:nvSpPr>
          <p:spPr>
            <a:xfrm>
              <a:off x="3840815" y="3385568"/>
              <a:ext cx="23759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rgbClr val="3D9933"/>
                  </a:solidFill>
                  <a:latin typeface="SamsungOne 400" panose="020B0503030303020204" pitchFamily="34" charset="0"/>
                  <a:ea typeface="SamsungOne 400" panose="020B0503030303020204" pitchFamily="34" charset="0"/>
                </a:rPr>
                <a:t>YES</a:t>
              </a:r>
            </a:p>
          </p:txBody>
        </p:sp>
        <p:sp>
          <p:nvSpPr>
            <p:cNvPr id="181" name="Rectangle 43">
              <a:extLst>
                <a:ext uri="{FF2B5EF4-FFF2-40B4-BE49-F238E27FC236}">
                  <a16:creationId xmlns:a16="http://schemas.microsoft.com/office/drawing/2014/main" id="{046FE374-849C-45E5-BA70-A9A7C7C4CFC0}"/>
                </a:ext>
              </a:extLst>
            </p:cNvPr>
            <p:cNvSpPr/>
            <p:nvPr/>
          </p:nvSpPr>
          <p:spPr>
            <a:xfrm>
              <a:off x="4285563" y="3228555"/>
              <a:ext cx="44474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chemeClr val="tx1">
                      <a:lumMod val="85000"/>
                      <a:lumOff val="15000"/>
                    </a:schemeClr>
                  </a:solidFill>
                  <a:latin typeface="SamsungOne 400" panose="020B0503030303020204" pitchFamily="34" charset="0"/>
                  <a:ea typeface="SamsungOne 400" panose="020B0503030303020204" pitchFamily="34" charset="0"/>
                </a:rPr>
                <a:t>do you have</a:t>
              </a:r>
            </a:p>
          </p:txBody>
        </p:sp>
        <p:sp>
          <p:nvSpPr>
            <p:cNvPr id="182" name="타원 181">
              <a:extLst>
                <a:ext uri="{FF2B5EF4-FFF2-40B4-BE49-F238E27FC236}">
                  <a16:creationId xmlns:a16="http://schemas.microsoft.com/office/drawing/2014/main" id="{0043FD93-12CA-4581-B423-42CE062DD038}"/>
                </a:ext>
              </a:extLst>
            </p:cNvPr>
            <p:cNvSpPr/>
            <p:nvPr/>
          </p:nvSpPr>
          <p:spPr>
            <a:xfrm>
              <a:off x="4117229" y="2709671"/>
              <a:ext cx="780536"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3" name="Rectangle 43">
              <a:extLst>
                <a:ext uri="{FF2B5EF4-FFF2-40B4-BE49-F238E27FC236}">
                  <a16:creationId xmlns:a16="http://schemas.microsoft.com/office/drawing/2014/main" id="{B70DF533-1032-42F5-B209-2F6A2043669E}"/>
                </a:ext>
              </a:extLst>
            </p:cNvPr>
            <p:cNvSpPr/>
            <p:nvPr/>
          </p:nvSpPr>
          <p:spPr>
            <a:xfrm>
              <a:off x="4160973" y="2841495"/>
              <a:ext cx="694251"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category</a:t>
              </a:r>
            </a:p>
          </p:txBody>
        </p:sp>
        <p:sp>
          <p:nvSpPr>
            <p:cNvPr id="184" name="Rectangle 43">
              <a:extLst>
                <a:ext uri="{FF2B5EF4-FFF2-40B4-BE49-F238E27FC236}">
                  <a16:creationId xmlns:a16="http://schemas.microsoft.com/office/drawing/2014/main" id="{96628AED-7380-4FF6-974A-40FAC1E1B867}"/>
                </a:ext>
              </a:extLst>
            </p:cNvPr>
            <p:cNvSpPr/>
            <p:nvPr/>
          </p:nvSpPr>
          <p:spPr>
            <a:xfrm>
              <a:off x="4285563" y="2758751"/>
              <a:ext cx="44474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chemeClr val="tx1">
                      <a:lumMod val="85000"/>
                      <a:lumOff val="15000"/>
                    </a:schemeClr>
                  </a:solidFill>
                  <a:latin typeface="SamsungOne 400" panose="020B0503030303020204" pitchFamily="34" charset="0"/>
                  <a:ea typeface="SamsungOne 400" panose="020B0503030303020204" pitchFamily="34" charset="0"/>
                </a:rPr>
                <a:t>Predicting a</a:t>
              </a:r>
            </a:p>
          </p:txBody>
        </p:sp>
        <p:cxnSp>
          <p:nvCxnSpPr>
            <p:cNvPr id="185" name="직선 화살표 연결선 184">
              <a:extLst>
                <a:ext uri="{FF2B5EF4-FFF2-40B4-BE49-F238E27FC236}">
                  <a16:creationId xmlns:a16="http://schemas.microsoft.com/office/drawing/2014/main" id="{EBC35AE8-7F42-4C4F-BCB9-A7A9739A47A3}"/>
                </a:ext>
              </a:extLst>
            </p:cNvPr>
            <p:cNvCxnSpPr/>
            <p:nvPr/>
          </p:nvCxnSpPr>
          <p:spPr>
            <a:xfrm>
              <a:off x="4507497" y="3032045"/>
              <a:ext cx="0" cy="114785"/>
            </a:xfrm>
            <a:prstGeom prst="straightConnector1">
              <a:avLst/>
            </a:prstGeom>
            <a:ln w="19050">
              <a:solidFill>
                <a:srgbClr val="3D9933"/>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86" name="타원 185">
              <a:extLst>
                <a:ext uri="{FF2B5EF4-FFF2-40B4-BE49-F238E27FC236}">
                  <a16:creationId xmlns:a16="http://schemas.microsoft.com/office/drawing/2014/main" id="{9C514246-3496-4738-B947-92870546CCCD}"/>
                </a:ext>
              </a:extLst>
            </p:cNvPr>
            <p:cNvSpPr/>
            <p:nvPr/>
          </p:nvSpPr>
          <p:spPr>
            <a:xfrm>
              <a:off x="4117229" y="2238642"/>
              <a:ext cx="780536"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7" name="Rectangle 43">
              <a:extLst>
                <a:ext uri="{FF2B5EF4-FFF2-40B4-BE49-F238E27FC236}">
                  <a16:creationId xmlns:a16="http://schemas.microsoft.com/office/drawing/2014/main" id="{D7EEB399-5B21-47B7-8CE3-63950E0B5935}"/>
                </a:ext>
              </a:extLst>
            </p:cNvPr>
            <p:cNvSpPr/>
            <p:nvPr/>
          </p:nvSpPr>
          <p:spPr>
            <a:xfrm>
              <a:off x="4285563" y="2280139"/>
              <a:ext cx="444749" cy="215444"/>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&gt;50k</a:t>
              </a:r>
            </a:p>
            <a:p>
              <a:pPr algn="ctr" defTabSz="914400"/>
              <a:r>
                <a:rPr lang="en-US" altLang="ko-KR" sz="600" dirty="0">
                  <a:solidFill>
                    <a:schemeClr val="tx1">
                      <a:lumMod val="85000"/>
                      <a:lumOff val="15000"/>
                    </a:schemeClr>
                  </a:solidFill>
                  <a:latin typeface="SamsungOne 400" panose="020B0503030303020204" pitchFamily="34" charset="0"/>
                  <a:ea typeface="SamsungOne 400" panose="020B0503030303020204" pitchFamily="34" charset="0"/>
                </a:rPr>
                <a:t>samples</a:t>
              </a:r>
            </a:p>
          </p:txBody>
        </p:sp>
        <p:cxnSp>
          <p:nvCxnSpPr>
            <p:cNvPr id="188" name="직선 화살표 연결선 187">
              <a:extLst>
                <a:ext uri="{FF2B5EF4-FFF2-40B4-BE49-F238E27FC236}">
                  <a16:creationId xmlns:a16="http://schemas.microsoft.com/office/drawing/2014/main" id="{CC109754-F387-481A-B814-A8F261F67800}"/>
                </a:ext>
              </a:extLst>
            </p:cNvPr>
            <p:cNvCxnSpPr/>
            <p:nvPr/>
          </p:nvCxnSpPr>
          <p:spPr>
            <a:xfrm>
              <a:off x="4507497" y="2561016"/>
              <a:ext cx="0" cy="114785"/>
            </a:xfrm>
            <a:prstGeom prst="straightConnector1">
              <a:avLst/>
            </a:prstGeom>
            <a:ln w="19050">
              <a:solidFill>
                <a:srgbClr val="3D9933"/>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89" name="타원 188">
              <a:extLst>
                <a:ext uri="{FF2B5EF4-FFF2-40B4-BE49-F238E27FC236}">
                  <a16:creationId xmlns:a16="http://schemas.microsoft.com/office/drawing/2014/main" id="{30173D3A-1F0E-40B4-A7FC-287136A7E3B8}"/>
                </a:ext>
              </a:extLst>
            </p:cNvPr>
            <p:cNvSpPr/>
            <p:nvPr/>
          </p:nvSpPr>
          <p:spPr>
            <a:xfrm>
              <a:off x="4117229" y="1772816"/>
              <a:ext cx="780536" cy="298440"/>
            </a:xfrm>
            <a:prstGeom prst="ellipse">
              <a:avLst/>
            </a:prstGeom>
            <a:solidFill>
              <a:schemeClr val="accent4">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0" name="Rectangle 43">
              <a:extLst>
                <a:ext uri="{FF2B5EF4-FFF2-40B4-BE49-F238E27FC236}">
                  <a16:creationId xmlns:a16="http://schemas.microsoft.com/office/drawing/2014/main" id="{CD4E05CC-F61C-41B3-874E-6D259D780152}"/>
                </a:ext>
              </a:extLst>
            </p:cNvPr>
            <p:cNvSpPr/>
            <p:nvPr/>
          </p:nvSpPr>
          <p:spPr>
            <a:xfrm>
              <a:off x="4285563" y="1837398"/>
              <a:ext cx="444749" cy="169277"/>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START</a:t>
              </a:r>
              <a:endPar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cxnSp>
          <p:nvCxnSpPr>
            <p:cNvPr id="191" name="직선 화살표 연결선 190">
              <a:extLst>
                <a:ext uri="{FF2B5EF4-FFF2-40B4-BE49-F238E27FC236}">
                  <a16:creationId xmlns:a16="http://schemas.microsoft.com/office/drawing/2014/main" id="{0F73791B-898C-4A2A-85F5-7F8666E7CA44}"/>
                </a:ext>
              </a:extLst>
            </p:cNvPr>
            <p:cNvCxnSpPr/>
            <p:nvPr/>
          </p:nvCxnSpPr>
          <p:spPr>
            <a:xfrm>
              <a:off x="4953235" y="2375736"/>
              <a:ext cx="114785" cy="0"/>
            </a:xfrm>
            <a:prstGeom prst="straightConnector1">
              <a:avLst/>
            </a:prstGeom>
            <a:ln w="19050">
              <a:solidFill>
                <a:srgbClr val="DD2626"/>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92" name="Rectangle 43">
              <a:extLst>
                <a:ext uri="{FF2B5EF4-FFF2-40B4-BE49-F238E27FC236}">
                  <a16:creationId xmlns:a16="http://schemas.microsoft.com/office/drawing/2014/main" id="{20D107DC-D481-4C30-A979-A8F279011DF3}"/>
                </a:ext>
              </a:extLst>
            </p:cNvPr>
            <p:cNvSpPr/>
            <p:nvPr/>
          </p:nvSpPr>
          <p:spPr>
            <a:xfrm>
              <a:off x="4548012" y="3053332"/>
              <a:ext cx="23759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rgbClr val="3D9933"/>
                  </a:solidFill>
                  <a:latin typeface="SamsungOne 400" panose="020B0503030303020204" pitchFamily="34" charset="0"/>
                  <a:ea typeface="SamsungOne 400" panose="020B0503030303020204" pitchFamily="34" charset="0"/>
                </a:rPr>
                <a:t>YES</a:t>
              </a:r>
            </a:p>
          </p:txBody>
        </p:sp>
        <p:sp>
          <p:nvSpPr>
            <p:cNvPr id="193" name="Rectangle 43">
              <a:extLst>
                <a:ext uri="{FF2B5EF4-FFF2-40B4-BE49-F238E27FC236}">
                  <a16:creationId xmlns:a16="http://schemas.microsoft.com/office/drawing/2014/main" id="{9CAB1FF7-0774-469D-8FAD-00BB4F10A399}"/>
                </a:ext>
              </a:extLst>
            </p:cNvPr>
            <p:cNvSpPr/>
            <p:nvPr/>
          </p:nvSpPr>
          <p:spPr>
            <a:xfrm>
              <a:off x="4548012" y="2582303"/>
              <a:ext cx="23759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rgbClr val="3D9933"/>
                  </a:solidFill>
                  <a:latin typeface="SamsungOne 400" panose="020B0503030303020204" pitchFamily="34" charset="0"/>
                  <a:ea typeface="SamsungOne 400" panose="020B0503030303020204" pitchFamily="34" charset="0"/>
                </a:rPr>
                <a:t>YES</a:t>
              </a:r>
            </a:p>
          </p:txBody>
        </p:sp>
        <p:sp>
          <p:nvSpPr>
            <p:cNvPr id="194" name="Rectangle 43">
              <a:extLst>
                <a:ext uri="{FF2B5EF4-FFF2-40B4-BE49-F238E27FC236}">
                  <a16:creationId xmlns:a16="http://schemas.microsoft.com/office/drawing/2014/main" id="{01CB55B4-2CAB-47E6-8A27-EFCAA93E4DE3}"/>
                </a:ext>
              </a:extLst>
            </p:cNvPr>
            <p:cNvSpPr/>
            <p:nvPr/>
          </p:nvSpPr>
          <p:spPr>
            <a:xfrm>
              <a:off x="4902734" y="2429788"/>
              <a:ext cx="23759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rgbClr val="FF0000"/>
                  </a:solidFill>
                  <a:latin typeface="SamsungOne 400" panose="020B0503030303020204" pitchFamily="34" charset="0"/>
                  <a:ea typeface="SamsungOne 400" panose="020B0503030303020204" pitchFamily="34" charset="0"/>
                </a:rPr>
                <a:t>NO</a:t>
              </a:r>
            </a:p>
          </p:txBody>
        </p:sp>
        <p:sp>
          <p:nvSpPr>
            <p:cNvPr id="195" name="타원 194">
              <a:extLst>
                <a:ext uri="{FF2B5EF4-FFF2-40B4-BE49-F238E27FC236}">
                  <a16:creationId xmlns:a16="http://schemas.microsoft.com/office/drawing/2014/main" id="{B3E18B72-B3FB-42AF-8966-D4CF747FADB9}"/>
                </a:ext>
              </a:extLst>
            </p:cNvPr>
            <p:cNvSpPr/>
            <p:nvPr/>
          </p:nvSpPr>
          <p:spPr>
            <a:xfrm>
              <a:off x="5134145" y="2231992"/>
              <a:ext cx="780536"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6" name="Rectangle 43">
              <a:extLst>
                <a:ext uri="{FF2B5EF4-FFF2-40B4-BE49-F238E27FC236}">
                  <a16:creationId xmlns:a16="http://schemas.microsoft.com/office/drawing/2014/main" id="{3C273303-38BD-40BE-8B62-436A89F343CD}"/>
                </a:ext>
              </a:extLst>
            </p:cNvPr>
            <p:cNvSpPr/>
            <p:nvPr/>
          </p:nvSpPr>
          <p:spPr>
            <a:xfrm>
              <a:off x="5177889" y="2363816"/>
              <a:ext cx="694251"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more data</a:t>
              </a:r>
            </a:p>
          </p:txBody>
        </p:sp>
        <p:sp>
          <p:nvSpPr>
            <p:cNvPr id="197" name="Rectangle 43">
              <a:extLst>
                <a:ext uri="{FF2B5EF4-FFF2-40B4-BE49-F238E27FC236}">
                  <a16:creationId xmlns:a16="http://schemas.microsoft.com/office/drawing/2014/main" id="{D5D4B040-ACEE-4AB6-BD72-11D2096294A6}"/>
                </a:ext>
              </a:extLst>
            </p:cNvPr>
            <p:cNvSpPr/>
            <p:nvPr/>
          </p:nvSpPr>
          <p:spPr>
            <a:xfrm>
              <a:off x="5302479" y="2281072"/>
              <a:ext cx="44474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chemeClr val="tx1">
                      <a:lumMod val="85000"/>
                      <a:lumOff val="15000"/>
                    </a:schemeClr>
                  </a:solidFill>
                  <a:latin typeface="SamsungOne 400" panose="020B0503030303020204" pitchFamily="34" charset="0"/>
                  <a:ea typeface="SamsungOne 400" panose="020B0503030303020204" pitchFamily="34" charset="0"/>
                </a:rPr>
                <a:t>get</a:t>
              </a:r>
            </a:p>
          </p:txBody>
        </p:sp>
        <p:cxnSp>
          <p:nvCxnSpPr>
            <p:cNvPr id="198" name="직선 화살표 연결선 197">
              <a:extLst>
                <a:ext uri="{FF2B5EF4-FFF2-40B4-BE49-F238E27FC236}">
                  <a16:creationId xmlns:a16="http://schemas.microsoft.com/office/drawing/2014/main" id="{D2D5BA3C-654E-4F5A-AC2B-D0882155BB7C}"/>
                </a:ext>
              </a:extLst>
            </p:cNvPr>
            <p:cNvCxnSpPr/>
            <p:nvPr/>
          </p:nvCxnSpPr>
          <p:spPr>
            <a:xfrm>
              <a:off x="4507497" y="2099700"/>
              <a:ext cx="0" cy="114785"/>
            </a:xfrm>
            <a:prstGeom prst="straightConnector1">
              <a:avLst/>
            </a:prstGeom>
            <a:ln w="19050">
              <a:solidFill>
                <a:schemeClr val="accent4">
                  <a:lumMod val="75000"/>
                </a:schemeClr>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99" name="직선 화살표 연결선 198">
              <a:extLst>
                <a:ext uri="{FF2B5EF4-FFF2-40B4-BE49-F238E27FC236}">
                  <a16:creationId xmlns:a16="http://schemas.microsoft.com/office/drawing/2014/main" id="{95A1E3CF-97EC-48A6-B2CF-D5D4BD361921}"/>
                </a:ext>
              </a:extLst>
            </p:cNvPr>
            <p:cNvCxnSpPr/>
            <p:nvPr/>
          </p:nvCxnSpPr>
          <p:spPr>
            <a:xfrm>
              <a:off x="4953235" y="2853415"/>
              <a:ext cx="114785" cy="0"/>
            </a:xfrm>
            <a:prstGeom prst="straightConnector1">
              <a:avLst/>
            </a:prstGeom>
            <a:ln w="19050">
              <a:solidFill>
                <a:srgbClr val="DD2626"/>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200" name="Rectangle 43">
              <a:extLst>
                <a:ext uri="{FF2B5EF4-FFF2-40B4-BE49-F238E27FC236}">
                  <a16:creationId xmlns:a16="http://schemas.microsoft.com/office/drawing/2014/main" id="{0B2EE92B-6E33-4B1D-9C79-0BC911208D6E}"/>
                </a:ext>
              </a:extLst>
            </p:cNvPr>
            <p:cNvSpPr/>
            <p:nvPr/>
          </p:nvSpPr>
          <p:spPr>
            <a:xfrm>
              <a:off x="4902734" y="2907467"/>
              <a:ext cx="23759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rgbClr val="FF0000"/>
                  </a:solidFill>
                  <a:latin typeface="SamsungOne 400" panose="020B0503030303020204" pitchFamily="34" charset="0"/>
                  <a:ea typeface="SamsungOne 400" panose="020B0503030303020204" pitchFamily="34" charset="0"/>
                </a:rPr>
                <a:t>NO</a:t>
              </a:r>
            </a:p>
          </p:txBody>
        </p:sp>
        <p:sp>
          <p:nvSpPr>
            <p:cNvPr id="201" name="타원 200">
              <a:extLst>
                <a:ext uri="{FF2B5EF4-FFF2-40B4-BE49-F238E27FC236}">
                  <a16:creationId xmlns:a16="http://schemas.microsoft.com/office/drawing/2014/main" id="{A803B6CC-D7D8-488A-B416-378BDB672033}"/>
                </a:ext>
              </a:extLst>
            </p:cNvPr>
            <p:cNvSpPr/>
            <p:nvPr/>
          </p:nvSpPr>
          <p:spPr>
            <a:xfrm>
              <a:off x="5134145" y="2709671"/>
              <a:ext cx="780536"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2" name="Rectangle 43">
              <a:extLst>
                <a:ext uri="{FF2B5EF4-FFF2-40B4-BE49-F238E27FC236}">
                  <a16:creationId xmlns:a16="http://schemas.microsoft.com/office/drawing/2014/main" id="{287347E4-D3FF-4A06-92BD-A5A8AF11624C}"/>
                </a:ext>
              </a:extLst>
            </p:cNvPr>
            <p:cNvSpPr/>
            <p:nvPr/>
          </p:nvSpPr>
          <p:spPr>
            <a:xfrm>
              <a:off x="5302479" y="2758751"/>
              <a:ext cx="44474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chemeClr val="tx1">
                      <a:lumMod val="85000"/>
                      <a:lumOff val="15000"/>
                    </a:schemeClr>
                  </a:solidFill>
                  <a:latin typeface="SamsungOne 400" panose="020B0503030303020204" pitchFamily="34" charset="0"/>
                  <a:ea typeface="SamsungOne 400" panose="020B0503030303020204" pitchFamily="34" charset="0"/>
                </a:rPr>
                <a:t>Predicting a</a:t>
              </a:r>
            </a:p>
          </p:txBody>
        </p:sp>
        <p:sp>
          <p:nvSpPr>
            <p:cNvPr id="203" name="Rectangle 43">
              <a:extLst>
                <a:ext uri="{FF2B5EF4-FFF2-40B4-BE49-F238E27FC236}">
                  <a16:creationId xmlns:a16="http://schemas.microsoft.com/office/drawing/2014/main" id="{8CE73C33-029A-4AFA-A2F3-89845EBFBD82}"/>
                </a:ext>
              </a:extLst>
            </p:cNvPr>
            <p:cNvSpPr/>
            <p:nvPr/>
          </p:nvSpPr>
          <p:spPr>
            <a:xfrm>
              <a:off x="5177889" y="2841939"/>
              <a:ext cx="694251"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quantity</a:t>
              </a:r>
            </a:p>
          </p:txBody>
        </p:sp>
        <p:sp>
          <p:nvSpPr>
            <p:cNvPr id="204" name="Rectangle 43">
              <a:extLst>
                <a:ext uri="{FF2B5EF4-FFF2-40B4-BE49-F238E27FC236}">
                  <a16:creationId xmlns:a16="http://schemas.microsoft.com/office/drawing/2014/main" id="{28F4C998-8E20-4F66-B1D2-77FDB7C3D656}"/>
                </a:ext>
              </a:extLst>
            </p:cNvPr>
            <p:cNvSpPr/>
            <p:nvPr/>
          </p:nvSpPr>
          <p:spPr>
            <a:xfrm>
              <a:off x="4492411" y="4129043"/>
              <a:ext cx="23759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rgbClr val="FF0000"/>
                  </a:solidFill>
                  <a:latin typeface="SamsungOne 400" panose="020B0503030303020204" pitchFamily="34" charset="0"/>
                  <a:ea typeface="SamsungOne 400" panose="020B0503030303020204" pitchFamily="34" charset="0"/>
                </a:rPr>
                <a:t>NO</a:t>
              </a:r>
            </a:p>
          </p:txBody>
        </p:sp>
        <p:sp>
          <p:nvSpPr>
            <p:cNvPr id="205" name="Rectangle 43">
              <a:extLst>
                <a:ext uri="{FF2B5EF4-FFF2-40B4-BE49-F238E27FC236}">
                  <a16:creationId xmlns:a16="http://schemas.microsoft.com/office/drawing/2014/main" id="{D47E487A-CAA4-4E9C-9351-85A8A3BC1B08}"/>
                </a:ext>
              </a:extLst>
            </p:cNvPr>
            <p:cNvSpPr/>
            <p:nvPr/>
          </p:nvSpPr>
          <p:spPr>
            <a:xfrm>
              <a:off x="5990925" y="2912878"/>
              <a:ext cx="23759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rgbClr val="3D9933"/>
                  </a:solidFill>
                  <a:latin typeface="SamsungOne 400" panose="020B0503030303020204" pitchFamily="34" charset="0"/>
                  <a:ea typeface="SamsungOne 400" panose="020B0503030303020204" pitchFamily="34" charset="0"/>
                </a:rPr>
                <a:t>YES</a:t>
              </a:r>
            </a:p>
          </p:txBody>
        </p:sp>
        <p:sp>
          <p:nvSpPr>
            <p:cNvPr id="206" name="타원 205">
              <a:extLst>
                <a:ext uri="{FF2B5EF4-FFF2-40B4-BE49-F238E27FC236}">
                  <a16:creationId xmlns:a16="http://schemas.microsoft.com/office/drawing/2014/main" id="{075213B3-8FDC-4F23-ABCE-2558AC2550D6}"/>
                </a:ext>
              </a:extLst>
            </p:cNvPr>
            <p:cNvSpPr/>
            <p:nvPr/>
          </p:nvSpPr>
          <p:spPr>
            <a:xfrm>
              <a:off x="6444755" y="2709672"/>
              <a:ext cx="573923"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7" name="Rectangle 43">
              <a:extLst>
                <a:ext uri="{FF2B5EF4-FFF2-40B4-BE49-F238E27FC236}">
                  <a16:creationId xmlns:a16="http://schemas.microsoft.com/office/drawing/2014/main" id="{CB942E55-CF36-4C1B-A92E-D2D634E6B81D}"/>
                </a:ext>
              </a:extLst>
            </p:cNvPr>
            <p:cNvSpPr/>
            <p:nvPr/>
          </p:nvSpPr>
          <p:spPr>
            <a:xfrm>
              <a:off x="6509342" y="2751168"/>
              <a:ext cx="444749" cy="215444"/>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&lt;100k</a:t>
              </a:r>
            </a:p>
            <a:p>
              <a:pPr algn="ctr" defTabSz="914400"/>
              <a:r>
                <a:rPr lang="en-US" altLang="ko-KR" sz="600" dirty="0">
                  <a:solidFill>
                    <a:schemeClr val="tx1">
                      <a:lumMod val="85000"/>
                      <a:lumOff val="15000"/>
                    </a:schemeClr>
                  </a:solidFill>
                  <a:latin typeface="SamsungOne 400" panose="020B0503030303020204" pitchFamily="34" charset="0"/>
                  <a:ea typeface="SamsungOne 400" panose="020B0503030303020204" pitchFamily="34" charset="0"/>
                </a:rPr>
                <a:t>samples</a:t>
              </a:r>
            </a:p>
          </p:txBody>
        </p:sp>
        <p:sp>
          <p:nvSpPr>
            <p:cNvPr id="208" name="모서리가 둥근 직사각형 79">
              <a:extLst>
                <a:ext uri="{FF2B5EF4-FFF2-40B4-BE49-F238E27FC236}">
                  <a16:creationId xmlns:a16="http://schemas.microsoft.com/office/drawing/2014/main" id="{2176BB43-B3E7-4B60-8D0B-679F12A4B7BF}"/>
                </a:ext>
              </a:extLst>
            </p:cNvPr>
            <p:cNvSpPr/>
            <p:nvPr/>
          </p:nvSpPr>
          <p:spPr>
            <a:xfrm>
              <a:off x="596358" y="4322514"/>
              <a:ext cx="3219647" cy="1936567"/>
            </a:xfrm>
            <a:prstGeom prst="roundRect">
              <a:avLst>
                <a:gd name="adj" fmla="val 5644"/>
              </a:avLst>
            </a:prstGeom>
            <a:solidFill>
              <a:srgbClr val="F5F0FE"/>
            </a:solidFill>
            <a:ln w="19050">
              <a:solidFill>
                <a:srgbClr val="CD8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Rectangle 43">
              <a:extLst>
                <a:ext uri="{FF2B5EF4-FFF2-40B4-BE49-F238E27FC236}">
                  <a16:creationId xmlns:a16="http://schemas.microsoft.com/office/drawing/2014/main" id="{4E301191-EC27-4099-B1DF-FAB2A053327B}"/>
                </a:ext>
              </a:extLst>
            </p:cNvPr>
            <p:cNvSpPr/>
            <p:nvPr/>
          </p:nvSpPr>
          <p:spPr>
            <a:xfrm>
              <a:off x="1620714" y="4433646"/>
              <a:ext cx="1170934" cy="215444"/>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1400" dirty="0" err="1">
                  <a:solidFill>
                    <a:schemeClr val="tx1">
                      <a:lumMod val="85000"/>
                      <a:lumOff val="15000"/>
                    </a:schemeClr>
                  </a:solidFill>
                  <a:latin typeface="SamsungOne 700" panose="020B0803030303020204" pitchFamily="34" charset="0"/>
                  <a:ea typeface="SamsungOne 700" panose="020B0803030303020204" pitchFamily="34" charset="0"/>
                </a:rPr>
                <a:t>cụm</a:t>
              </a:r>
              <a:endParaRPr lang="en-US" altLang="ko-KR" sz="1400" dirty="0">
                <a:solidFill>
                  <a:schemeClr val="tx1">
                    <a:lumMod val="85000"/>
                    <a:lumOff val="15000"/>
                  </a:schemeClr>
                </a:solidFill>
                <a:latin typeface="SamsungOne 700" panose="020B0803030303020204" pitchFamily="34" charset="0"/>
                <a:ea typeface="SamsungOne 700" panose="020B0803030303020204" pitchFamily="34" charset="0"/>
              </a:endParaRPr>
            </a:p>
          </p:txBody>
        </p:sp>
        <p:sp>
          <p:nvSpPr>
            <p:cNvPr id="210" name="타원 209">
              <a:extLst>
                <a:ext uri="{FF2B5EF4-FFF2-40B4-BE49-F238E27FC236}">
                  <a16:creationId xmlns:a16="http://schemas.microsoft.com/office/drawing/2014/main" id="{F84F2E05-0869-4542-AB00-D55DFBA82F09}"/>
                </a:ext>
              </a:extLst>
            </p:cNvPr>
            <p:cNvSpPr/>
            <p:nvPr/>
          </p:nvSpPr>
          <p:spPr>
            <a:xfrm>
              <a:off x="2457100" y="4820385"/>
              <a:ext cx="1162832"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Rectangle 43">
              <a:extLst>
                <a:ext uri="{FF2B5EF4-FFF2-40B4-BE49-F238E27FC236}">
                  <a16:creationId xmlns:a16="http://schemas.microsoft.com/office/drawing/2014/main" id="{5C4C883C-0F98-4412-A701-DEDF825276DC}"/>
                </a:ext>
              </a:extLst>
            </p:cNvPr>
            <p:cNvSpPr/>
            <p:nvPr/>
          </p:nvSpPr>
          <p:spPr>
            <a:xfrm>
              <a:off x="2625843" y="4846495"/>
              <a:ext cx="825346"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Number of</a:t>
              </a:r>
            </a:p>
            <a:p>
              <a:pPr algn="ctr" defTabSz="914400"/>
              <a:r>
                <a:rPr lang="en-US" altLang="ko-KR" sz="800" dirty="0" err="1">
                  <a:solidFill>
                    <a:schemeClr val="tx1">
                      <a:lumMod val="85000"/>
                      <a:lumOff val="15000"/>
                    </a:schemeClr>
                  </a:solidFill>
                  <a:latin typeface="SamsungOne 400" panose="020B0503030303020204" pitchFamily="34" charset="0"/>
                  <a:ea typeface="SamsungOne 400" panose="020B0503030303020204" pitchFamily="34" charset="0"/>
                </a:rPr>
                <a:t>Categoties</a:t>
              </a:r>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 known</a:t>
              </a:r>
            </a:p>
          </p:txBody>
        </p:sp>
        <p:cxnSp>
          <p:nvCxnSpPr>
            <p:cNvPr id="212" name="꺾인 연결선 83">
              <a:extLst>
                <a:ext uri="{FF2B5EF4-FFF2-40B4-BE49-F238E27FC236}">
                  <a16:creationId xmlns:a16="http://schemas.microsoft.com/office/drawing/2014/main" id="{6654E73D-AB93-4675-8125-543BE3606D3E}"/>
                </a:ext>
              </a:extLst>
            </p:cNvPr>
            <p:cNvCxnSpPr/>
            <p:nvPr/>
          </p:nvCxnSpPr>
          <p:spPr>
            <a:xfrm rot="5400000">
              <a:off x="3369177" y="3851679"/>
              <a:ext cx="1446287" cy="826450"/>
            </a:xfrm>
            <a:prstGeom prst="bentConnector2">
              <a:avLst/>
            </a:prstGeom>
            <a:ln w="19050">
              <a:solidFill>
                <a:srgbClr val="DD2626"/>
              </a:solidFill>
              <a:tailEnd type="triangle"/>
            </a:ln>
          </p:spPr>
          <p:style>
            <a:lnRef idx="1">
              <a:schemeClr val="accent1"/>
            </a:lnRef>
            <a:fillRef idx="0">
              <a:schemeClr val="accent1"/>
            </a:fillRef>
            <a:effectRef idx="0">
              <a:schemeClr val="accent1"/>
            </a:effectRef>
            <a:fontRef idx="minor">
              <a:schemeClr val="tx1"/>
            </a:fontRef>
          </p:style>
        </p:cxnSp>
        <p:sp>
          <p:nvSpPr>
            <p:cNvPr id="213" name="모서리가 둥근 직사각형 84">
              <a:extLst>
                <a:ext uri="{FF2B5EF4-FFF2-40B4-BE49-F238E27FC236}">
                  <a16:creationId xmlns:a16="http://schemas.microsoft.com/office/drawing/2014/main" id="{774306E6-CF41-44BC-8EFA-36D2E80ED418}"/>
                </a:ext>
              </a:extLst>
            </p:cNvPr>
            <p:cNvSpPr/>
            <p:nvPr/>
          </p:nvSpPr>
          <p:spPr>
            <a:xfrm>
              <a:off x="6242898" y="4322513"/>
              <a:ext cx="3100112" cy="1936567"/>
            </a:xfrm>
            <a:prstGeom prst="roundRect">
              <a:avLst>
                <a:gd name="adj" fmla="val 5644"/>
              </a:avLst>
            </a:prstGeom>
            <a:solidFill>
              <a:srgbClr val="FFF8E5"/>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4" name="타원 213">
              <a:extLst>
                <a:ext uri="{FF2B5EF4-FFF2-40B4-BE49-F238E27FC236}">
                  <a16:creationId xmlns:a16="http://schemas.microsoft.com/office/drawing/2014/main" id="{50BDF3B4-A3CF-4232-8C88-D583C70E3341}"/>
                </a:ext>
              </a:extLst>
            </p:cNvPr>
            <p:cNvSpPr/>
            <p:nvPr/>
          </p:nvSpPr>
          <p:spPr>
            <a:xfrm>
              <a:off x="5134145" y="4819639"/>
              <a:ext cx="780536"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5" name="Rectangle 43">
              <a:extLst>
                <a:ext uri="{FF2B5EF4-FFF2-40B4-BE49-F238E27FC236}">
                  <a16:creationId xmlns:a16="http://schemas.microsoft.com/office/drawing/2014/main" id="{43D117C6-016F-431F-854B-88769B2F815A}"/>
                </a:ext>
              </a:extLst>
            </p:cNvPr>
            <p:cNvSpPr/>
            <p:nvPr/>
          </p:nvSpPr>
          <p:spPr>
            <a:xfrm>
              <a:off x="5302479" y="4858779"/>
              <a:ext cx="44474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chemeClr val="tx1">
                      <a:lumMod val="85000"/>
                      <a:lumOff val="15000"/>
                    </a:schemeClr>
                  </a:solidFill>
                  <a:latin typeface="SamsungOne 400" panose="020B0503030303020204" pitchFamily="34" charset="0"/>
                  <a:ea typeface="SamsungOne 400" panose="020B0503030303020204" pitchFamily="34" charset="0"/>
                </a:rPr>
                <a:t>just</a:t>
              </a:r>
            </a:p>
          </p:txBody>
        </p:sp>
        <p:sp>
          <p:nvSpPr>
            <p:cNvPr id="216" name="Rectangle 43">
              <a:extLst>
                <a:ext uri="{FF2B5EF4-FFF2-40B4-BE49-F238E27FC236}">
                  <a16:creationId xmlns:a16="http://schemas.microsoft.com/office/drawing/2014/main" id="{FFDFA477-9150-4B31-B5F6-9E6E911AFF9A}"/>
                </a:ext>
              </a:extLst>
            </p:cNvPr>
            <p:cNvSpPr/>
            <p:nvPr/>
          </p:nvSpPr>
          <p:spPr>
            <a:xfrm>
              <a:off x="5177889" y="4941968"/>
              <a:ext cx="694251"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err="1">
                  <a:solidFill>
                    <a:schemeClr val="tx1">
                      <a:lumMod val="85000"/>
                      <a:lumOff val="15000"/>
                    </a:schemeClr>
                  </a:solidFill>
                  <a:latin typeface="SamsungOne 400" panose="020B0503030303020204" pitchFamily="34" charset="0"/>
                  <a:ea typeface="SamsungOne 400" panose="020B0503030303020204" pitchFamily="34" charset="0"/>
                </a:rPr>
                <a:t>lookong</a:t>
              </a:r>
              <a:endPar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cxnSp>
          <p:nvCxnSpPr>
            <p:cNvPr id="217" name="직선 화살표 연결선 216">
              <a:extLst>
                <a:ext uri="{FF2B5EF4-FFF2-40B4-BE49-F238E27FC236}">
                  <a16:creationId xmlns:a16="http://schemas.microsoft.com/office/drawing/2014/main" id="{90FF4DAE-C81B-423D-9442-DF08D2356B8A}"/>
                </a:ext>
              </a:extLst>
            </p:cNvPr>
            <p:cNvCxnSpPr/>
            <p:nvPr/>
          </p:nvCxnSpPr>
          <p:spPr>
            <a:xfrm>
              <a:off x="5524412" y="3032045"/>
              <a:ext cx="0" cy="1694192"/>
            </a:xfrm>
            <a:prstGeom prst="straightConnector1">
              <a:avLst/>
            </a:prstGeom>
            <a:ln w="19050">
              <a:solidFill>
                <a:srgbClr val="DD2626"/>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218" name="Rectangle 43">
              <a:extLst>
                <a:ext uri="{FF2B5EF4-FFF2-40B4-BE49-F238E27FC236}">
                  <a16:creationId xmlns:a16="http://schemas.microsoft.com/office/drawing/2014/main" id="{20EF7884-20DA-444D-9AF6-21F8206B3E0D}"/>
                </a:ext>
              </a:extLst>
            </p:cNvPr>
            <p:cNvSpPr/>
            <p:nvPr/>
          </p:nvSpPr>
          <p:spPr>
            <a:xfrm>
              <a:off x="5534012" y="3808637"/>
              <a:ext cx="23759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rgbClr val="FF0000"/>
                  </a:solidFill>
                  <a:latin typeface="SamsungOne 400" panose="020B0503030303020204" pitchFamily="34" charset="0"/>
                  <a:ea typeface="SamsungOne 400" panose="020B0503030303020204" pitchFamily="34" charset="0"/>
                </a:rPr>
                <a:t>NO</a:t>
              </a:r>
            </a:p>
          </p:txBody>
        </p:sp>
        <p:cxnSp>
          <p:nvCxnSpPr>
            <p:cNvPr id="219" name="직선 화살표 연결선 218">
              <a:extLst>
                <a:ext uri="{FF2B5EF4-FFF2-40B4-BE49-F238E27FC236}">
                  <a16:creationId xmlns:a16="http://schemas.microsoft.com/office/drawing/2014/main" id="{A78880F4-D1DD-4BF1-AF8E-3F8D11172AC8}"/>
                </a:ext>
              </a:extLst>
            </p:cNvPr>
            <p:cNvCxnSpPr/>
            <p:nvPr/>
          </p:nvCxnSpPr>
          <p:spPr>
            <a:xfrm>
              <a:off x="5974497" y="4976758"/>
              <a:ext cx="432000" cy="0"/>
            </a:xfrm>
            <a:prstGeom prst="straightConnector1">
              <a:avLst/>
            </a:prstGeom>
            <a:ln w="19050">
              <a:solidFill>
                <a:srgbClr val="3D9933"/>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220" name="Rectangle 43">
              <a:extLst>
                <a:ext uri="{FF2B5EF4-FFF2-40B4-BE49-F238E27FC236}">
                  <a16:creationId xmlns:a16="http://schemas.microsoft.com/office/drawing/2014/main" id="{D9F99957-329E-4EE7-8763-D112EFC46E7A}"/>
                </a:ext>
              </a:extLst>
            </p:cNvPr>
            <p:cNvSpPr/>
            <p:nvPr/>
          </p:nvSpPr>
          <p:spPr>
            <a:xfrm>
              <a:off x="5990925" y="5033631"/>
              <a:ext cx="23759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rgbClr val="3D9933"/>
                  </a:solidFill>
                  <a:latin typeface="SamsungOne 400" panose="020B0503030303020204" pitchFamily="34" charset="0"/>
                  <a:ea typeface="SamsungOne 400" panose="020B0503030303020204" pitchFamily="34" charset="0"/>
                </a:rPr>
                <a:t>YES</a:t>
              </a:r>
            </a:p>
          </p:txBody>
        </p:sp>
        <p:sp>
          <p:nvSpPr>
            <p:cNvPr id="221" name="모서리가 둥근 직사각형 92">
              <a:extLst>
                <a:ext uri="{FF2B5EF4-FFF2-40B4-BE49-F238E27FC236}">
                  <a16:creationId xmlns:a16="http://schemas.microsoft.com/office/drawing/2014/main" id="{E226D07F-4A12-44AA-A8EC-70CBD0255701}"/>
                </a:ext>
              </a:extLst>
            </p:cNvPr>
            <p:cNvSpPr/>
            <p:nvPr/>
          </p:nvSpPr>
          <p:spPr>
            <a:xfrm>
              <a:off x="6433853" y="4821569"/>
              <a:ext cx="691129" cy="298440"/>
            </a:xfrm>
            <a:prstGeom prst="roundRect">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2" name="Rectangle 43">
              <a:extLst>
                <a:ext uri="{FF2B5EF4-FFF2-40B4-BE49-F238E27FC236}">
                  <a16:creationId xmlns:a16="http://schemas.microsoft.com/office/drawing/2014/main" id="{E5A84A56-3969-42EA-A55F-0371DFC9BA71}"/>
                </a:ext>
              </a:extLst>
            </p:cNvPr>
            <p:cNvSpPr/>
            <p:nvPr/>
          </p:nvSpPr>
          <p:spPr>
            <a:xfrm>
              <a:off x="6493662" y="4847679"/>
              <a:ext cx="573924"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Randomized</a:t>
              </a:r>
            </a:p>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PCA</a:t>
              </a:r>
            </a:p>
          </p:txBody>
        </p:sp>
        <p:sp>
          <p:nvSpPr>
            <p:cNvPr id="223" name="타원 222">
              <a:extLst>
                <a:ext uri="{FF2B5EF4-FFF2-40B4-BE49-F238E27FC236}">
                  <a16:creationId xmlns:a16="http://schemas.microsoft.com/office/drawing/2014/main" id="{C9CA5A5E-4DCB-4470-B63E-E765F3BD03CA}"/>
                </a:ext>
              </a:extLst>
            </p:cNvPr>
            <p:cNvSpPr/>
            <p:nvPr/>
          </p:nvSpPr>
          <p:spPr>
            <a:xfrm>
              <a:off x="5134145" y="5317125"/>
              <a:ext cx="780536"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4" name="Rectangle 43">
              <a:extLst>
                <a:ext uri="{FF2B5EF4-FFF2-40B4-BE49-F238E27FC236}">
                  <a16:creationId xmlns:a16="http://schemas.microsoft.com/office/drawing/2014/main" id="{1027E42B-3806-4EEF-A9AC-CA1EF90EB46A}"/>
                </a:ext>
              </a:extLst>
            </p:cNvPr>
            <p:cNvSpPr/>
            <p:nvPr/>
          </p:nvSpPr>
          <p:spPr>
            <a:xfrm>
              <a:off x="5302479" y="5366204"/>
              <a:ext cx="44474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chemeClr val="tx1">
                      <a:lumMod val="85000"/>
                      <a:lumOff val="15000"/>
                    </a:schemeClr>
                  </a:solidFill>
                  <a:latin typeface="SamsungOne 400" panose="020B0503030303020204" pitchFamily="34" charset="0"/>
                  <a:ea typeface="SamsungOne 400" panose="020B0503030303020204" pitchFamily="34" charset="0"/>
                </a:rPr>
                <a:t>predicting</a:t>
              </a:r>
            </a:p>
          </p:txBody>
        </p:sp>
        <p:sp>
          <p:nvSpPr>
            <p:cNvPr id="225" name="Rectangle 43">
              <a:extLst>
                <a:ext uri="{FF2B5EF4-FFF2-40B4-BE49-F238E27FC236}">
                  <a16:creationId xmlns:a16="http://schemas.microsoft.com/office/drawing/2014/main" id="{21076943-83A2-45C1-9314-D7BE80E500E0}"/>
                </a:ext>
              </a:extLst>
            </p:cNvPr>
            <p:cNvSpPr/>
            <p:nvPr/>
          </p:nvSpPr>
          <p:spPr>
            <a:xfrm>
              <a:off x="5177889" y="5449393"/>
              <a:ext cx="694251"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structure</a:t>
              </a:r>
            </a:p>
          </p:txBody>
        </p:sp>
        <p:cxnSp>
          <p:nvCxnSpPr>
            <p:cNvPr id="226" name="직선 화살표 연결선 225">
              <a:extLst>
                <a:ext uri="{FF2B5EF4-FFF2-40B4-BE49-F238E27FC236}">
                  <a16:creationId xmlns:a16="http://schemas.microsoft.com/office/drawing/2014/main" id="{C99F233B-5BB9-4942-B62A-E5C1087CB2D7}"/>
                </a:ext>
              </a:extLst>
            </p:cNvPr>
            <p:cNvCxnSpPr/>
            <p:nvPr/>
          </p:nvCxnSpPr>
          <p:spPr>
            <a:xfrm>
              <a:off x="5524412" y="5173853"/>
              <a:ext cx="0" cy="114785"/>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227" name="Rectangle 43">
              <a:extLst>
                <a:ext uri="{FF2B5EF4-FFF2-40B4-BE49-F238E27FC236}">
                  <a16:creationId xmlns:a16="http://schemas.microsoft.com/office/drawing/2014/main" id="{8ECB26F2-7E23-4DB1-A661-84B14D7BC47F}"/>
                </a:ext>
              </a:extLst>
            </p:cNvPr>
            <p:cNvSpPr/>
            <p:nvPr/>
          </p:nvSpPr>
          <p:spPr>
            <a:xfrm>
              <a:off x="5534012" y="5175374"/>
              <a:ext cx="23759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rgbClr val="DD2626"/>
                  </a:solidFill>
                  <a:latin typeface="SamsungOne 400" panose="020B0503030303020204" pitchFamily="34" charset="0"/>
                  <a:ea typeface="SamsungOne 400" panose="020B0503030303020204" pitchFamily="34" charset="0"/>
                </a:rPr>
                <a:t>NO</a:t>
              </a:r>
            </a:p>
          </p:txBody>
        </p:sp>
        <p:sp>
          <p:nvSpPr>
            <p:cNvPr id="228" name="타원 227">
              <a:extLst>
                <a:ext uri="{FF2B5EF4-FFF2-40B4-BE49-F238E27FC236}">
                  <a16:creationId xmlns:a16="http://schemas.microsoft.com/office/drawing/2014/main" id="{8BE83B8B-33E8-4494-A288-F035B82AECC0}"/>
                </a:ext>
              </a:extLst>
            </p:cNvPr>
            <p:cNvSpPr/>
            <p:nvPr/>
          </p:nvSpPr>
          <p:spPr>
            <a:xfrm>
              <a:off x="4117229" y="5318790"/>
              <a:ext cx="780536"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9" name="직선 화살표 연결선 228">
              <a:extLst>
                <a:ext uri="{FF2B5EF4-FFF2-40B4-BE49-F238E27FC236}">
                  <a16:creationId xmlns:a16="http://schemas.microsoft.com/office/drawing/2014/main" id="{6ED6C76A-21CB-4F2E-BBB9-65386E2316C8}"/>
                </a:ext>
              </a:extLst>
            </p:cNvPr>
            <p:cNvCxnSpPr/>
            <p:nvPr/>
          </p:nvCxnSpPr>
          <p:spPr>
            <a:xfrm flipH="1">
              <a:off x="4953235" y="5475635"/>
              <a:ext cx="114785" cy="0"/>
            </a:xfrm>
            <a:prstGeom prst="straightConnector1">
              <a:avLst/>
            </a:prstGeom>
            <a:ln w="19050">
              <a:solidFill>
                <a:schemeClr val="accent4">
                  <a:lumMod val="75000"/>
                </a:schemeClr>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230" name="Rectangle 43">
              <a:extLst>
                <a:ext uri="{FF2B5EF4-FFF2-40B4-BE49-F238E27FC236}">
                  <a16:creationId xmlns:a16="http://schemas.microsoft.com/office/drawing/2014/main" id="{994E01D0-7BDA-454A-B4B8-3FC8D5B8FEE1}"/>
                </a:ext>
              </a:extLst>
            </p:cNvPr>
            <p:cNvSpPr/>
            <p:nvPr/>
          </p:nvSpPr>
          <p:spPr>
            <a:xfrm>
              <a:off x="4285123" y="5344899"/>
              <a:ext cx="444749"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tough</a:t>
              </a:r>
            </a:p>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luck</a:t>
              </a:r>
            </a:p>
          </p:txBody>
        </p:sp>
        <p:sp>
          <p:nvSpPr>
            <p:cNvPr id="231" name="타원 230">
              <a:extLst>
                <a:ext uri="{FF2B5EF4-FFF2-40B4-BE49-F238E27FC236}">
                  <a16:creationId xmlns:a16="http://schemas.microsoft.com/office/drawing/2014/main" id="{7C73801C-EC7A-4733-B812-2984DF134BC6}"/>
                </a:ext>
              </a:extLst>
            </p:cNvPr>
            <p:cNvSpPr/>
            <p:nvPr/>
          </p:nvSpPr>
          <p:spPr>
            <a:xfrm>
              <a:off x="2457099" y="5319983"/>
              <a:ext cx="1162800"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2" name="Rectangle 43">
              <a:extLst>
                <a:ext uri="{FF2B5EF4-FFF2-40B4-BE49-F238E27FC236}">
                  <a16:creationId xmlns:a16="http://schemas.microsoft.com/office/drawing/2014/main" id="{30337571-A6FF-485C-A19E-F1B4C2F9D1EF}"/>
                </a:ext>
              </a:extLst>
            </p:cNvPr>
            <p:cNvSpPr/>
            <p:nvPr/>
          </p:nvSpPr>
          <p:spPr>
            <a:xfrm>
              <a:off x="2816141" y="5361481"/>
              <a:ext cx="444749" cy="215444"/>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&lt;10k</a:t>
              </a:r>
            </a:p>
            <a:p>
              <a:pPr algn="ctr" defTabSz="914400"/>
              <a:r>
                <a:rPr lang="en-US" altLang="ko-KR" sz="600" dirty="0">
                  <a:solidFill>
                    <a:schemeClr val="tx1">
                      <a:lumMod val="85000"/>
                      <a:lumOff val="15000"/>
                    </a:schemeClr>
                  </a:solidFill>
                  <a:latin typeface="SamsungOne 400" panose="020B0503030303020204" pitchFamily="34" charset="0"/>
                  <a:ea typeface="SamsungOne 400" panose="020B0503030303020204" pitchFamily="34" charset="0"/>
                </a:rPr>
                <a:t>samples</a:t>
              </a:r>
            </a:p>
          </p:txBody>
        </p:sp>
        <p:cxnSp>
          <p:nvCxnSpPr>
            <p:cNvPr id="233" name="직선 화살표 연결선 232">
              <a:extLst>
                <a:ext uri="{FF2B5EF4-FFF2-40B4-BE49-F238E27FC236}">
                  <a16:creationId xmlns:a16="http://schemas.microsoft.com/office/drawing/2014/main" id="{F76E191B-113B-43E7-9297-E87471C1E3AC}"/>
                </a:ext>
              </a:extLst>
            </p:cNvPr>
            <p:cNvCxnSpPr/>
            <p:nvPr/>
          </p:nvCxnSpPr>
          <p:spPr>
            <a:xfrm>
              <a:off x="3679096" y="5475635"/>
              <a:ext cx="390268" cy="0"/>
            </a:xfrm>
            <a:prstGeom prst="straightConnector1">
              <a:avLst/>
            </a:prstGeom>
            <a:ln w="19050">
              <a:solidFill>
                <a:srgbClr val="DD2626"/>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234" name="Rectangle 43">
              <a:extLst>
                <a:ext uri="{FF2B5EF4-FFF2-40B4-BE49-F238E27FC236}">
                  <a16:creationId xmlns:a16="http://schemas.microsoft.com/office/drawing/2014/main" id="{B73CB5E8-78A0-476E-9ADD-5FF3D41D188A}"/>
                </a:ext>
              </a:extLst>
            </p:cNvPr>
            <p:cNvSpPr/>
            <p:nvPr/>
          </p:nvSpPr>
          <p:spPr>
            <a:xfrm>
              <a:off x="3791110" y="5545995"/>
              <a:ext cx="23759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rgbClr val="DD2626"/>
                  </a:solidFill>
                  <a:latin typeface="SamsungOne 400" panose="020B0503030303020204" pitchFamily="34" charset="0"/>
                  <a:ea typeface="SamsungOne 400" panose="020B0503030303020204" pitchFamily="34" charset="0"/>
                </a:rPr>
                <a:t>NO</a:t>
              </a:r>
            </a:p>
          </p:txBody>
        </p:sp>
        <p:cxnSp>
          <p:nvCxnSpPr>
            <p:cNvPr id="235" name="직선 화살표 연결선 234">
              <a:extLst>
                <a:ext uri="{FF2B5EF4-FFF2-40B4-BE49-F238E27FC236}">
                  <a16:creationId xmlns:a16="http://schemas.microsoft.com/office/drawing/2014/main" id="{F854C763-300D-48FD-9BB2-BF21D465CAB0}"/>
                </a:ext>
              </a:extLst>
            </p:cNvPr>
            <p:cNvCxnSpPr/>
            <p:nvPr/>
          </p:nvCxnSpPr>
          <p:spPr>
            <a:xfrm>
              <a:off x="5974497" y="2853415"/>
              <a:ext cx="432000" cy="0"/>
            </a:xfrm>
            <a:prstGeom prst="straightConnector1">
              <a:avLst/>
            </a:prstGeom>
            <a:ln w="19050">
              <a:solidFill>
                <a:srgbClr val="3D9933"/>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36" name="직선 화살표 연결선 235">
              <a:extLst>
                <a:ext uri="{FF2B5EF4-FFF2-40B4-BE49-F238E27FC236}">
                  <a16:creationId xmlns:a16="http://schemas.microsoft.com/office/drawing/2014/main" id="{370BDA16-F4C4-4CE9-AE2B-E54FF0933248}"/>
                </a:ext>
              </a:extLst>
            </p:cNvPr>
            <p:cNvCxnSpPr/>
            <p:nvPr/>
          </p:nvCxnSpPr>
          <p:spPr>
            <a:xfrm>
              <a:off x="6731742" y="3038596"/>
              <a:ext cx="0" cy="114785"/>
            </a:xfrm>
            <a:prstGeom prst="straightConnector1">
              <a:avLst/>
            </a:prstGeom>
            <a:ln w="19050">
              <a:solidFill>
                <a:srgbClr val="DD2626"/>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237" name="Rectangle 43">
              <a:extLst>
                <a:ext uri="{FF2B5EF4-FFF2-40B4-BE49-F238E27FC236}">
                  <a16:creationId xmlns:a16="http://schemas.microsoft.com/office/drawing/2014/main" id="{781CE0DE-491F-4914-BBD4-2FBF46AD8C85}"/>
                </a:ext>
              </a:extLst>
            </p:cNvPr>
            <p:cNvSpPr/>
            <p:nvPr/>
          </p:nvSpPr>
          <p:spPr>
            <a:xfrm>
              <a:off x="6763556" y="3058307"/>
              <a:ext cx="23759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rgbClr val="FF0000"/>
                  </a:solidFill>
                  <a:latin typeface="SamsungOne 400" panose="020B0503030303020204" pitchFamily="34" charset="0"/>
                  <a:ea typeface="SamsungOne 400" panose="020B0503030303020204" pitchFamily="34" charset="0"/>
                </a:rPr>
                <a:t>NO</a:t>
              </a:r>
            </a:p>
          </p:txBody>
        </p:sp>
        <p:sp>
          <p:nvSpPr>
            <p:cNvPr id="238" name="Rectangle 43">
              <a:extLst>
                <a:ext uri="{FF2B5EF4-FFF2-40B4-BE49-F238E27FC236}">
                  <a16:creationId xmlns:a16="http://schemas.microsoft.com/office/drawing/2014/main" id="{587585F7-93BE-47B0-B1B1-C7DF1224A72F}"/>
                </a:ext>
              </a:extLst>
            </p:cNvPr>
            <p:cNvSpPr/>
            <p:nvPr/>
          </p:nvSpPr>
          <p:spPr>
            <a:xfrm>
              <a:off x="7207487" y="2130920"/>
              <a:ext cx="1170934" cy="215444"/>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1400" dirty="0">
                  <a:solidFill>
                    <a:schemeClr val="tx1">
                      <a:lumMod val="85000"/>
                      <a:lumOff val="15000"/>
                    </a:schemeClr>
                  </a:solidFill>
                  <a:latin typeface="SamsungOne 700" panose="020B0803030303020204" pitchFamily="34" charset="0"/>
                  <a:ea typeface="SamsungOne 700" panose="020B0803030303020204" pitchFamily="34" charset="0"/>
                </a:rPr>
                <a:t>regression</a:t>
              </a:r>
            </a:p>
          </p:txBody>
        </p:sp>
        <p:sp>
          <p:nvSpPr>
            <p:cNvPr id="239" name="모서리가 둥근 직사각형 110">
              <a:extLst>
                <a:ext uri="{FF2B5EF4-FFF2-40B4-BE49-F238E27FC236}">
                  <a16:creationId xmlns:a16="http://schemas.microsoft.com/office/drawing/2014/main" id="{3DF40A4B-7CEB-4A00-A1EE-51396E26C148}"/>
                </a:ext>
              </a:extLst>
            </p:cNvPr>
            <p:cNvSpPr/>
            <p:nvPr/>
          </p:nvSpPr>
          <p:spPr>
            <a:xfrm>
              <a:off x="6444780" y="3185274"/>
              <a:ext cx="573923" cy="298440"/>
            </a:xfrm>
            <a:prstGeom prst="roundRect">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0" name="Rectangle 43">
              <a:extLst>
                <a:ext uri="{FF2B5EF4-FFF2-40B4-BE49-F238E27FC236}">
                  <a16:creationId xmlns:a16="http://schemas.microsoft.com/office/drawing/2014/main" id="{35DA7C54-AB91-421A-BB44-4AE73ACD632B}"/>
                </a:ext>
              </a:extLst>
            </p:cNvPr>
            <p:cNvSpPr/>
            <p:nvPr/>
          </p:nvSpPr>
          <p:spPr>
            <a:xfrm>
              <a:off x="6481694" y="3211382"/>
              <a:ext cx="500095"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SGD</a:t>
              </a:r>
            </a:p>
            <a:p>
              <a:pPr algn="ctr" defTabSz="914400"/>
              <a:r>
                <a:rPr lang="en-US" altLang="ko-KR" sz="800" dirty="0" err="1">
                  <a:solidFill>
                    <a:schemeClr val="tx1">
                      <a:lumMod val="85000"/>
                      <a:lumOff val="15000"/>
                    </a:schemeClr>
                  </a:solidFill>
                  <a:latin typeface="SamsungOne 400" panose="020B0503030303020204" pitchFamily="34" charset="0"/>
                  <a:ea typeface="SamsungOne 400" panose="020B0503030303020204" pitchFamily="34" charset="0"/>
                </a:rPr>
                <a:t>Regressor</a:t>
              </a:r>
              <a:endPar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241" name="타원 240">
              <a:extLst>
                <a:ext uri="{FF2B5EF4-FFF2-40B4-BE49-F238E27FC236}">
                  <a16:creationId xmlns:a16="http://schemas.microsoft.com/office/drawing/2014/main" id="{3E0C2718-0A56-4654-AE86-8A6CDB93BBEA}"/>
                </a:ext>
              </a:extLst>
            </p:cNvPr>
            <p:cNvSpPr/>
            <p:nvPr/>
          </p:nvSpPr>
          <p:spPr>
            <a:xfrm>
              <a:off x="7218268" y="2709672"/>
              <a:ext cx="1193109"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2" name="Rectangle 43">
              <a:extLst>
                <a:ext uri="{FF2B5EF4-FFF2-40B4-BE49-F238E27FC236}">
                  <a16:creationId xmlns:a16="http://schemas.microsoft.com/office/drawing/2014/main" id="{2185CE2C-36CE-4B5C-B5F8-49A7D13AA162}"/>
                </a:ext>
              </a:extLst>
            </p:cNvPr>
            <p:cNvSpPr/>
            <p:nvPr/>
          </p:nvSpPr>
          <p:spPr>
            <a:xfrm>
              <a:off x="7282857" y="2740518"/>
              <a:ext cx="1057857"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few features should</a:t>
              </a:r>
            </a:p>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be important</a:t>
              </a:r>
              <a:endParaRPr lang="en-US" altLang="ko-KR" sz="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cxnSp>
          <p:nvCxnSpPr>
            <p:cNvPr id="243" name="직선 화살표 연결선 242">
              <a:extLst>
                <a:ext uri="{FF2B5EF4-FFF2-40B4-BE49-F238E27FC236}">
                  <a16:creationId xmlns:a16="http://schemas.microsoft.com/office/drawing/2014/main" id="{CDC4ADD3-6103-4E83-9D2F-E9B645228E1F}"/>
                </a:ext>
              </a:extLst>
            </p:cNvPr>
            <p:cNvCxnSpPr/>
            <p:nvPr/>
          </p:nvCxnSpPr>
          <p:spPr>
            <a:xfrm>
              <a:off x="7059793" y="2854571"/>
              <a:ext cx="114785" cy="0"/>
            </a:xfrm>
            <a:prstGeom prst="straightConnector1">
              <a:avLst/>
            </a:prstGeom>
            <a:ln w="19050">
              <a:solidFill>
                <a:srgbClr val="3D9933"/>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244" name="Rectangle 43">
              <a:extLst>
                <a:ext uri="{FF2B5EF4-FFF2-40B4-BE49-F238E27FC236}">
                  <a16:creationId xmlns:a16="http://schemas.microsoft.com/office/drawing/2014/main" id="{A184983E-E639-4F62-BAC5-297265C39169}"/>
                </a:ext>
              </a:extLst>
            </p:cNvPr>
            <p:cNvSpPr/>
            <p:nvPr/>
          </p:nvSpPr>
          <p:spPr>
            <a:xfrm>
              <a:off x="7006273" y="2910857"/>
              <a:ext cx="23759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rgbClr val="3D9933"/>
                  </a:solidFill>
                  <a:latin typeface="SamsungOne 400" panose="020B0503030303020204" pitchFamily="34" charset="0"/>
                  <a:ea typeface="SamsungOne 400" panose="020B0503030303020204" pitchFamily="34" charset="0"/>
                </a:rPr>
                <a:t>YES</a:t>
              </a:r>
            </a:p>
          </p:txBody>
        </p:sp>
        <p:cxnSp>
          <p:nvCxnSpPr>
            <p:cNvPr id="245" name="직선 화살표 연결선 244">
              <a:extLst>
                <a:ext uri="{FF2B5EF4-FFF2-40B4-BE49-F238E27FC236}">
                  <a16:creationId xmlns:a16="http://schemas.microsoft.com/office/drawing/2014/main" id="{CF838D80-8C38-4CC6-93C5-B2E8C1E68051}"/>
                </a:ext>
              </a:extLst>
            </p:cNvPr>
            <p:cNvCxnSpPr/>
            <p:nvPr/>
          </p:nvCxnSpPr>
          <p:spPr>
            <a:xfrm>
              <a:off x="8458280" y="2854571"/>
              <a:ext cx="114785" cy="0"/>
            </a:xfrm>
            <a:prstGeom prst="straightConnector1">
              <a:avLst/>
            </a:prstGeom>
            <a:ln w="19050">
              <a:solidFill>
                <a:srgbClr val="3D9933"/>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246" name="Rectangle 43">
              <a:extLst>
                <a:ext uri="{FF2B5EF4-FFF2-40B4-BE49-F238E27FC236}">
                  <a16:creationId xmlns:a16="http://schemas.microsoft.com/office/drawing/2014/main" id="{55F3F94E-B9D2-410F-859C-4A65BEBEF032}"/>
                </a:ext>
              </a:extLst>
            </p:cNvPr>
            <p:cNvSpPr/>
            <p:nvPr/>
          </p:nvSpPr>
          <p:spPr>
            <a:xfrm>
              <a:off x="8404760" y="2910857"/>
              <a:ext cx="23759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rgbClr val="3D9933"/>
                  </a:solidFill>
                  <a:latin typeface="SamsungOne 400" panose="020B0503030303020204" pitchFamily="34" charset="0"/>
                  <a:ea typeface="SamsungOne 400" panose="020B0503030303020204" pitchFamily="34" charset="0"/>
                </a:rPr>
                <a:t>YES</a:t>
              </a:r>
            </a:p>
          </p:txBody>
        </p:sp>
        <p:sp>
          <p:nvSpPr>
            <p:cNvPr id="247" name="모서리가 둥근 직사각형 118">
              <a:extLst>
                <a:ext uri="{FF2B5EF4-FFF2-40B4-BE49-F238E27FC236}">
                  <a16:creationId xmlns:a16="http://schemas.microsoft.com/office/drawing/2014/main" id="{5411090E-F437-4581-827B-C33CBA0C10B1}"/>
                </a:ext>
              </a:extLst>
            </p:cNvPr>
            <p:cNvSpPr/>
            <p:nvPr/>
          </p:nvSpPr>
          <p:spPr>
            <a:xfrm>
              <a:off x="8651521" y="2710670"/>
              <a:ext cx="573923" cy="149957"/>
            </a:xfrm>
            <a:prstGeom prst="roundRect">
              <a:avLst>
                <a:gd name="adj" fmla="val 29486"/>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8" name="Rectangle 43">
              <a:extLst>
                <a:ext uri="{FF2B5EF4-FFF2-40B4-BE49-F238E27FC236}">
                  <a16:creationId xmlns:a16="http://schemas.microsoft.com/office/drawing/2014/main" id="{FB05ABBA-582A-4E31-9D67-73C306600067}"/>
                </a:ext>
              </a:extLst>
            </p:cNvPr>
            <p:cNvSpPr/>
            <p:nvPr/>
          </p:nvSpPr>
          <p:spPr>
            <a:xfrm>
              <a:off x="8732253" y="2724092"/>
              <a:ext cx="412460"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Lasso</a:t>
              </a:r>
            </a:p>
          </p:txBody>
        </p:sp>
        <p:sp>
          <p:nvSpPr>
            <p:cNvPr id="249" name="모서리가 둥근 직사각형 120">
              <a:extLst>
                <a:ext uri="{FF2B5EF4-FFF2-40B4-BE49-F238E27FC236}">
                  <a16:creationId xmlns:a16="http://schemas.microsoft.com/office/drawing/2014/main" id="{833EC674-72F5-4707-AAC3-7AADC63B9C57}"/>
                </a:ext>
              </a:extLst>
            </p:cNvPr>
            <p:cNvSpPr/>
            <p:nvPr/>
          </p:nvSpPr>
          <p:spPr>
            <a:xfrm>
              <a:off x="8651521" y="2856728"/>
              <a:ext cx="573923" cy="149957"/>
            </a:xfrm>
            <a:prstGeom prst="roundRect">
              <a:avLst>
                <a:gd name="adj" fmla="val 29486"/>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0" name="Rectangle 43">
              <a:extLst>
                <a:ext uri="{FF2B5EF4-FFF2-40B4-BE49-F238E27FC236}">
                  <a16:creationId xmlns:a16="http://schemas.microsoft.com/office/drawing/2014/main" id="{3F14285A-BE96-4FEB-B148-BEF55881480B}"/>
                </a:ext>
              </a:extLst>
            </p:cNvPr>
            <p:cNvSpPr/>
            <p:nvPr/>
          </p:nvSpPr>
          <p:spPr>
            <a:xfrm>
              <a:off x="8651522" y="2870152"/>
              <a:ext cx="573922"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err="1">
                  <a:solidFill>
                    <a:schemeClr val="tx1">
                      <a:lumMod val="85000"/>
                      <a:lumOff val="15000"/>
                    </a:schemeClr>
                  </a:solidFill>
                  <a:latin typeface="SamsungOne 400" panose="020B0503030303020204" pitchFamily="34" charset="0"/>
                  <a:ea typeface="SamsungOne 400" panose="020B0503030303020204" pitchFamily="34" charset="0"/>
                </a:rPr>
                <a:t>ElasticNet</a:t>
              </a:r>
              <a:endPar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251" name="타원 250">
              <a:extLst>
                <a:ext uri="{FF2B5EF4-FFF2-40B4-BE49-F238E27FC236}">
                  <a16:creationId xmlns:a16="http://schemas.microsoft.com/office/drawing/2014/main" id="{6B52E004-BE29-49B8-82DC-60ACE8AB876A}"/>
                </a:ext>
              </a:extLst>
            </p:cNvPr>
            <p:cNvSpPr/>
            <p:nvPr/>
          </p:nvSpPr>
          <p:spPr>
            <a:xfrm>
              <a:off x="1477402" y="4820385"/>
              <a:ext cx="780536"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2" name="모서리가 둥근 직사각형 123">
              <a:extLst>
                <a:ext uri="{FF2B5EF4-FFF2-40B4-BE49-F238E27FC236}">
                  <a16:creationId xmlns:a16="http://schemas.microsoft.com/office/drawing/2014/main" id="{DCC99707-14C3-4A6D-A667-3944C14BCED9}"/>
                </a:ext>
              </a:extLst>
            </p:cNvPr>
            <p:cNvSpPr/>
            <p:nvPr/>
          </p:nvSpPr>
          <p:spPr>
            <a:xfrm>
              <a:off x="718889" y="4827714"/>
              <a:ext cx="573923" cy="298440"/>
            </a:xfrm>
            <a:prstGeom prst="roundRect">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3" name="Rectangle 43">
              <a:extLst>
                <a:ext uri="{FF2B5EF4-FFF2-40B4-BE49-F238E27FC236}">
                  <a16:creationId xmlns:a16="http://schemas.microsoft.com/office/drawing/2014/main" id="{B254FBD0-B415-4970-8741-2FF8707EE824}"/>
                </a:ext>
              </a:extLst>
            </p:cNvPr>
            <p:cNvSpPr/>
            <p:nvPr/>
          </p:nvSpPr>
          <p:spPr>
            <a:xfrm>
              <a:off x="783476" y="4915378"/>
              <a:ext cx="444749"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err="1">
                  <a:solidFill>
                    <a:schemeClr val="tx1">
                      <a:lumMod val="85000"/>
                      <a:lumOff val="15000"/>
                    </a:schemeClr>
                  </a:solidFill>
                  <a:latin typeface="SamsungOne 400" panose="020B0503030303020204" pitchFamily="34" charset="0"/>
                  <a:ea typeface="SamsungOne 400" panose="020B0503030303020204" pitchFamily="34" charset="0"/>
                </a:rPr>
                <a:t>KMeans</a:t>
              </a:r>
              <a:endPar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254" name="모서리가 둥근 직사각형 125">
              <a:extLst>
                <a:ext uri="{FF2B5EF4-FFF2-40B4-BE49-F238E27FC236}">
                  <a16:creationId xmlns:a16="http://schemas.microsoft.com/office/drawing/2014/main" id="{AA21FA57-D7E4-4E74-9D35-27C5572B0FA7}"/>
                </a:ext>
              </a:extLst>
            </p:cNvPr>
            <p:cNvSpPr/>
            <p:nvPr/>
          </p:nvSpPr>
          <p:spPr>
            <a:xfrm>
              <a:off x="2457115" y="5801604"/>
              <a:ext cx="1162800" cy="159482"/>
            </a:xfrm>
            <a:prstGeom prst="roundRect">
              <a:avLst>
                <a:gd name="adj" fmla="val 29486"/>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5" name="Rectangle 43">
              <a:extLst>
                <a:ext uri="{FF2B5EF4-FFF2-40B4-BE49-F238E27FC236}">
                  <a16:creationId xmlns:a16="http://schemas.microsoft.com/office/drawing/2014/main" id="{C4A2673B-371E-45EF-ADC5-E00C71F6E2CE}"/>
                </a:ext>
              </a:extLst>
            </p:cNvPr>
            <p:cNvSpPr/>
            <p:nvPr/>
          </p:nvSpPr>
          <p:spPr>
            <a:xfrm>
              <a:off x="2758857" y="5821980"/>
              <a:ext cx="559316"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err="1">
                  <a:solidFill>
                    <a:schemeClr val="tx1">
                      <a:lumMod val="85000"/>
                      <a:lumOff val="15000"/>
                    </a:schemeClr>
                  </a:solidFill>
                  <a:latin typeface="SamsungOne 400" panose="020B0503030303020204" pitchFamily="34" charset="0"/>
                  <a:ea typeface="SamsungOne 400" panose="020B0503030303020204" pitchFamily="34" charset="0"/>
                </a:rPr>
                <a:t>MeanShift</a:t>
              </a:r>
              <a:endPar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256" name="모서리가 둥근 직사각형 127">
              <a:extLst>
                <a:ext uri="{FF2B5EF4-FFF2-40B4-BE49-F238E27FC236}">
                  <a16:creationId xmlns:a16="http://schemas.microsoft.com/office/drawing/2014/main" id="{B350265E-FB77-4478-A291-BAC5EAFB7724}"/>
                </a:ext>
              </a:extLst>
            </p:cNvPr>
            <p:cNvSpPr/>
            <p:nvPr/>
          </p:nvSpPr>
          <p:spPr>
            <a:xfrm>
              <a:off x="2457099" y="5961570"/>
              <a:ext cx="1162800" cy="159482"/>
            </a:xfrm>
            <a:prstGeom prst="roundRect">
              <a:avLst>
                <a:gd name="adj" fmla="val 29486"/>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7" name="Rectangle 43">
              <a:extLst>
                <a:ext uri="{FF2B5EF4-FFF2-40B4-BE49-F238E27FC236}">
                  <a16:creationId xmlns:a16="http://schemas.microsoft.com/office/drawing/2014/main" id="{1CFD7F92-6448-427D-99B5-32DEAEE97B96}"/>
                </a:ext>
              </a:extLst>
            </p:cNvPr>
            <p:cNvSpPr/>
            <p:nvPr/>
          </p:nvSpPr>
          <p:spPr>
            <a:xfrm>
              <a:off x="2751554" y="5981948"/>
              <a:ext cx="573922"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VBGMM</a:t>
              </a:r>
            </a:p>
          </p:txBody>
        </p:sp>
        <p:sp>
          <p:nvSpPr>
            <p:cNvPr id="258" name="모서리가 둥근 직사각형 129">
              <a:extLst>
                <a:ext uri="{FF2B5EF4-FFF2-40B4-BE49-F238E27FC236}">
                  <a16:creationId xmlns:a16="http://schemas.microsoft.com/office/drawing/2014/main" id="{FBAED4FB-54DA-4890-BB3E-3DE073884A5E}"/>
                </a:ext>
              </a:extLst>
            </p:cNvPr>
            <p:cNvSpPr/>
            <p:nvPr/>
          </p:nvSpPr>
          <p:spPr>
            <a:xfrm>
              <a:off x="1474389" y="5311929"/>
              <a:ext cx="786563" cy="298440"/>
            </a:xfrm>
            <a:prstGeom prst="roundRect">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9" name="Rectangle 43">
              <a:extLst>
                <a:ext uri="{FF2B5EF4-FFF2-40B4-BE49-F238E27FC236}">
                  <a16:creationId xmlns:a16="http://schemas.microsoft.com/office/drawing/2014/main" id="{646E0D1E-6848-411B-B294-C6FD4B4F457B}"/>
                </a:ext>
              </a:extLst>
            </p:cNvPr>
            <p:cNvSpPr/>
            <p:nvPr/>
          </p:nvSpPr>
          <p:spPr>
            <a:xfrm>
              <a:off x="1580709" y="5338038"/>
              <a:ext cx="573922"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err="1">
                  <a:solidFill>
                    <a:schemeClr val="tx1">
                      <a:lumMod val="85000"/>
                      <a:lumOff val="15000"/>
                    </a:schemeClr>
                  </a:solidFill>
                  <a:latin typeface="SamsungOne 400" panose="020B0503030303020204" pitchFamily="34" charset="0"/>
                  <a:ea typeface="SamsungOne 400" panose="020B0503030303020204" pitchFamily="34" charset="0"/>
                </a:rPr>
                <a:t>MiniBatch</a:t>
              </a:r>
              <a:endPar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endParaRPr>
            </a:p>
            <a:p>
              <a:pPr algn="ctr" defTabSz="914400"/>
              <a:r>
                <a:rPr lang="en-US" altLang="ko-KR" sz="800" dirty="0" err="1">
                  <a:solidFill>
                    <a:schemeClr val="tx1">
                      <a:lumMod val="85000"/>
                      <a:lumOff val="15000"/>
                    </a:schemeClr>
                  </a:solidFill>
                  <a:latin typeface="SamsungOne 400" panose="020B0503030303020204" pitchFamily="34" charset="0"/>
                  <a:ea typeface="SamsungOne 400" panose="020B0503030303020204" pitchFamily="34" charset="0"/>
                </a:rPr>
                <a:t>KMeans</a:t>
              </a:r>
              <a:endPar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260" name="Rectangle 43">
              <a:extLst>
                <a:ext uri="{FF2B5EF4-FFF2-40B4-BE49-F238E27FC236}">
                  <a16:creationId xmlns:a16="http://schemas.microsoft.com/office/drawing/2014/main" id="{4E9950A8-CC4D-4849-9BAC-3431E4EF8542}"/>
                </a:ext>
              </a:extLst>
            </p:cNvPr>
            <p:cNvSpPr/>
            <p:nvPr/>
          </p:nvSpPr>
          <p:spPr>
            <a:xfrm>
              <a:off x="1645296" y="4860323"/>
              <a:ext cx="444749" cy="215444"/>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&lt;10k</a:t>
              </a:r>
            </a:p>
            <a:p>
              <a:pPr algn="ctr" defTabSz="914400"/>
              <a:r>
                <a:rPr lang="en-US" altLang="ko-KR" sz="600" dirty="0">
                  <a:solidFill>
                    <a:schemeClr val="tx1">
                      <a:lumMod val="85000"/>
                      <a:lumOff val="15000"/>
                    </a:schemeClr>
                  </a:solidFill>
                  <a:latin typeface="SamsungOne 400" panose="020B0503030303020204" pitchFamily="34" charset="0"/>
                  <a:ea typeface="SamsungOne 400" panose="020B0503030303020204" pitchFamily="34" charset="0"/>
                </a:rPr>
                <a:t>samples</a:t>
              </a:r>
            </a:p>
          </p:txBody>
        </p:sp>
        <p:cxnSp>
          <p:nvCxnSpPr>
            <p:cNvPr id="261" name="직선 화살표 연결선 260">
              <a:extLst>
                <a:ext uri="{FF2B5EF4-FFF2-40B4-BE49-F238E27FC236}">
                  <a16:creationId xmlns:a16="http://schemas.microsoft.com/office/drawing/2014/main" id="{3E40C875-CF92-4143-9B8C-D27A81B1A00B}"/>
                </a:ext>
              </a:extLst>
            </p:cNvPr>
            <p:cNvCxnSpPr/>
            <p:nvPr/>
          </p:nvCxnSpPr>
          <p:spPr>
            <a:xfrm flipH="1">
              <a:off x="2294114" y="4978541"/>
              <a:ext cx="114785" cy="0"/>
            </a:xfrm>
            <a:prstGeom prst="straightConnector1">
              <a:avLst/>
            </a:prstGeom>
            <a:ln w="19050">
              <a:solidFill>
                <a:srgbClr val="3D9933"/>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262" name="Rectangle 43">
              <a:extLst>
                <a:ext uri="{FF2B5EF4-FFF2-40B4-BE49-F238E27FC236}">
                  <a16:creationId xmlns:a16="http://schemas.microsoft.com/office/drawing/2014/main" id="{AB4C95E8-E81E-4D96-9307-E68001E39571}"/>
                </a:ext>
              </a:extLst>
            </p:cNvPr>
            <p:cNvSpPr/>
            <p:nvPr/>
          </p:nvSpPr>
          <p:spPr>
            <a:xfrm>
              <a:off x="2232707" y="5027133"/>
              <a:ext cx="237599" cy="107722"/>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dirty="0">
                  <a:solidFill>
                    <a:srgbClr val="3D9933"/>
                  </a:solidFill>
                  <a:latin typeface="SamsungOne 400" panose="020B0503030303020204" pitchFamily="34" charset="0"/>
                  <a:ea typeface="SamsungOne 400" panose="020B0503030303020204" pitchFamily="34" charset="0"/>
                </a:rPr>
                <a:t>YES</a:t>
              </a:r>
            </a:p>
          </p:txBody>
        </p:sp>
        <p:sp>
          <p:nvSpPr>
            <p:cNvPr id="263" name="모서리가 둥근 직사각형 134">
              <a:extLst>
                <a:ext uri="{FF2B5EF4-FFF2-40B4-BE49-F238E27FC236}">
                  <a16:creationId xmlns:a16="http://schemas.microsoft.com/office/drawing/2014/main" id="{F8C41105-1532-4452-B641-73F62702D1E4}"/>
                </a:ext>
              </a:extLst>
            </p:cNvPr>
            <p:cNvSpPr/>
            <p:nvPr/>
          </p:nvSpPr>
          <p:spPr>
            <a:xfrm>
              <a:off x="713769" y="5311929"/>
              <a:ext cx="584162" cy="298440"/>
            </a:xfrm>
            <a:prstGeom prst="roundRect">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4" name="Rectangle 43">
              <a:extLst>
                <a:ext uri="{FF2B5EF4-FFF2-40B4-BE49-F238E27FC236}">
                  <a16:creationId xmlns:a16="http://schemas.microsoft.com/office/drawing/2014/main" id="{F930672E-261E-4DC5-A863-A09A72F8A0CB}"/>
                </a:ext>
              </a:extLst>
            </p:cNvPr>
            <p:cNvSpPr/>
            <p:nvPr/>
          </p:nvSpPr>
          <p:spPr>
            <a:xfrm>
              <a:off x="718889" y="5338038"/>
              <a:ext cx="573922"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Spectral</a:t>
              </a:r>
            </a:p>
            <a:p>
              <a:pPr algn="ctr" defTabSz="914400"/>
              <a:r>
                <a:rPr lang="en-US" altLang="ko-KR" sz="800" dirty="0" err="1">
                  <a:solidFill>
                    <a:schemeClr val="tx1">
                      <a:lumMod val="85000"/>
                      <a:lumOff val="15000"/>
                    </a:schemeClr>
                  </a:solidFill>
                  <a:latin typeface="SamsungOne 400" panose="020B0503030303020204" pitchFamily="34" charset="0"/>
                  <a:ea typeface="SamsungOne 400" panose="020B0503030303020204" pitchFamily="34" charset="0"/>
                </a:rPr>
                <a:t>cụm</a:t>
              </a:r>
              <a:endPar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265" name="모서리가 둥근 직사각형 136">
              <a:extLst>
                <a:ext uri="{FF2B5EF4-FFF2-40B4-BE49-F238E27FC236}">
                  <a16:creationId xmlns:a16="http://schemas.microsoft.com/office/drawing/2014/main" id="{489A5C3C-DA13-420A-BFC7-0881FC6E3DC3}"/>
                </a:ext>
              </a:extLst>
            </p:cNvPr>
            <p:cNvSpPr/>
            <p:nvPr/>
          </p:nvSpPr>
          <p:spPr>
            <a:xfrm>
              <a:off x="714250" y="5608455"/>
              <a:ext cx="583200" cy="149957"/>
            </a:xfrm>
            <a:prstGeom prst="roundRect">
              <a:avLst>
                <a:gd name="adj" fmla="val 29486"/>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6" name="Rectangle 43">
              <a:extLst>
                <a:ext uri="{FF2B5EF4-FFF2-40B4-BE49-F238E27FC236}">
                  <a16:creationId xmlns:a16="http://schemas.microsoft.com/office/drawing/2014/main" id="{E3E976AF-FBC4-4868-B9FA-5914060833EB}"/>
                </a:ext>
              </a:extLst>
            </p:cNvPr>
            <p:cNvSpPr/>
            <p:nvPr/>
          </p:nvSpPr>
          <p:spPr>
            <a:xfrm>
              <a:off x="799620" y="5621878"/>
              <a:ext cx="412460"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GMM</a:t>
              </a:r>
            </a:p>
          </p:txBody>
        </p:sp>
        <p:cxnSp>
          <p:nvCxnSpPr>
            <p:cNvPr id="267" name="직선 화살표 연결선 266">
              <a:extLst>
                <a:ext uri="{FF2B5EF4-FFF2-40B4-BE49-F238E27FC236}">
                  <a16:creationId xmlns:a16="http://schemas.microsoft.com/office/drawing/2014/main" id="{2CC83CD6-EE90-44A9-924E-AA56ACC323A2}"/>
                </a:ext>
              </a:extLst>
            </p:cNvPr>
            <p:cNvCxnSpPr/>
            <p:nvPr/>
          </p:nvCxnSpPr>
          <p:spPr>
            <a:xfrm flipH="1">
              <a:off x="1321773" y="4978541"/>
              <a:ext cx="114785" cy="0"/>
            </a:xfrm>
            <a:prstGeom prst="straightConnector1">
              <a:avLst/>
            </a:prstGeom>
            <a:ln w="19050">
              <a:solidFill>
                <a:srgbClr val="3D9933"/>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268" name="Rectangle 43">
              <a:extLst>
                <a:ext uri="{FF2B5EF4-FFF2-40B4-BE49-F238E27FC236}">
                  <a16:creationId xmlns:a16="http://schemas.microsoft.com/office/drawing/2014/main" id="{E419D453-7F07-4FC2-A9FE-8B6C8B55C5C1}"/>
                </a:ext>
              </a:extLst>
            </p:cNvPr>
            <p:cNvSpPr/>
            <p:nvPr/>
          </p:nvSpPr>
          <p:spPr>
            <a:xfrm>
              <a:off x="1279416" y="5027133"/>
              <a:ext cx="237599" cy="107722"/>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dirty="0">
                  <a:solidFill>
                    <a:srgbClr val="3D9933"/>
                  </a:solidFill>
                  <a:latin typeface="SamsungOne 400" panose="020B0503030303020204" pitchFamily="34" charset="0"/>
                  <a:ea typeface="SamsungOne 400" panose="020B0503030303020204" pitchFamily="34" charset="0"/>
                </a:rPr>
                <a:t>YES</a:t>
              </a:r>
            </a:p>
          </p:txBody>
        </p:sp>
        <p:cxnSp>
          <p:nvCxnSpPr>
            <p:cNvPr id="269" name="직선 화살표 연결선 268">
              <a:extLst>
                <a:ext uri="{FF2B5EF4-FFF2-40B4-BE49-F238E27FC236}">
                  <a16:creationId xmlns:a16="http://schemas.microsoft.com/office/drawing/2014/main" id="{419B1D35-5D9B-4405-A447-71C79163AF4A}"/>
                </a:ext>
              </a:extLst>
            </p:cNvPr>
            <p:cNvCxnSpPr/>
            <p:nvPr/>
          </p:nvCxnSpPr>
          <p:spPr>
            <a:xfrm>
              <a:off x="1879637" y="5173853"/>
              <a:ext cx="0" cy="114785"/>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270" name="Rectangle 43">
              <a:extLst>
                <a:ext uri="{FF2B5EF4-FFF2-40B4-BE49-F238E27FC236}">
                  <a16:creationId xmlns:a16="http://schemas.microsoft.com/office/drawing/2014/main" id="{D2521D58-8E19-4829-A055-14529F8F72E7}"/>
                </a:ext>
              </a:extLst>
            </p:cNvPr>
            <p:cNvSpPr/>
            <p:nvPr/>
          </p:nvSpPr>
          <p:spPr>
            <a:xfrm>
              <a:off x="1889237" y="5175374"/>
              <a:ext cx="23759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rgbClr val="DD2626"/>
                  </a:solidFill>
                  <a:latin typeface="SamsungOne 400" panose="020B0503030303020204" pitchFamily="34" charset="0"/>
                  <a:ea typeface="SamsungOne 400" panose="020B0503030303020204" pitchFamily="34" charset="0"/>
                </a:rPr>
                <a:t>NO</a:t>
              </a:r>
            </a:p>
          </p:txBody>
        </p:sp>
        <p:cxnSp>
          <p:nvCxnSpPr>
            <p:cNvPr id="271" name="직선 화살표 연결선 270">
              <a:extLst>
                <a:ext uri="{FF2B5EF4-FFF2-40B4-BE49-F238E27FC236}">
                  <a16:creationId xmlns:a16="http://schemas.microsoft.com/office/drawing/2014/main" id="{C0D10FC1-4388-4C42-8E97-DE66DA3DF0BD}"/>
                </a:ext>
              </a:extLst>
            </p:cNvPr>
            <p:cNvCxnSpPr/>
            <p:nvPr/>
          </p:nvCxnSpPr>
          <p:spPr>
            <a:xfrm>
              <a:off x="996305" y="5159044"/>
              <a:ext cx="0" cy="114785"/>
            </a:xfrm>
            <a:prstGeom prst="straightConnector1">
              <a:avLst/>
            </a:prstGeom>
            <a:ln w="19050">
              <a:solidFill>
                <a:schemeClr val="accent4">
                  <a:lumMod val="75000"/>
                </a:schemeClr>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272" name="Rectangle 43">
              <a:extLst>
                <a:ext uri="{FF2B5EF4-FFF2-40B4-BE49-F238E27FC236}">
                  <a16:creationId xmlns:a16="http://schemas.microsoft.com/office/drawing/2014/main" id="{4D697B03-F6F1-4E0A-B09F-BDEE4F972F36}"/>
                </a:ext>
              </a:extLst>
            </p:cNvPr>
            <p:cNvSpPr/>
            <p:nvPr/>
          </p:nvSpPr>
          <p:spPr>
            <a:xfrm>
              <a:off x="898611" y="5173731"/>
              <a:ext cx="845922"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chemeClr val="accent4">
                      <a:lumMod val="75000"/>
                    </a:schemeClr>
                  </a:solidFill>
                  <a:latin typeface="SamsungOne 400" panose="020B0503030303020204" pitchFamily="34" charset="0"/>
                  <a:ea typeface="SamsungOne 400" panose="020B0503030303020204" pitchFamily="34" charset="0"/>
                </a:rPr>
                <a:t>NOT WORKING</a:t>
              </a:r>
            </a:p>
          </p:txBody>
        </p:sp>
        <p:cxnSp>
          <p:nvCxnSpPr>
            <p:cNvPr id="273" name="직선 화살표 연결선 272">
              <a:extLst>
                <a:ext uri="{FF2B5EF4-FFF2-40B4-BE49-F238E27FC236}">
                  <a16:creationId xmlns:a16="http://schemas.microsoft.com/office/drawing/2014/main" id="{9A29A2C9-804D-4668-9D2B-2640E50AFCE1}"/>
                </a:ext>
              </a:extLst>
            </p:cNvPr>
            <p:cNvCxnSpPr/>
            <p:nvPr/>
          </p:nvCxnSpPr>
          <p:spPr>
            <a:xfrm>
              <a:off x="3021827" y="5173853"/>
              <a:ext cx="0" cy="114785"/>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274" name="Rectangle 43">
              <a:extLst>
                <a:ext uri="{FF2B5EF4-FFF2-40B4-BE49-F238E27FC236}">
                  <a16:creationId xmlns:a16="http://schemas.microsoft.com/office/drawing/2014/main" id="{FA3533F5-11DB-4221-BD09-823690830FE9}"/>
                </a:ext>
              </a:extLst>
            </p:cNvPr>
            <p:cNvSpPr/>
            <p:nvPr/>
          </p:nvSpPr>
          <p:spPr>
            <a:xfrm>
              <a:off x="3031427" y="5175374"/>
              <a:ext cx="23759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rgbClr val="DD2626"/>
                  </a:solidFill>
                  <a:latin typeface="SamsungOne 400" panose="020B0503030303020204" pitchFamily="34" charset="0"/>
                  <a:ea typeface="SamsungOne 400" panose="020B0503030303020204" pitchFamily="34" charset="0"/>
                </a:rPr>
                <a:t>NO</a:t>
              </a:r>
            </a:p>
          </p:txBody>
        </p:sp>
        <p:cxnSp>
          <p:nvCxnSpPr>
            <p:cNvPr id="275" name="직선 화살표 연결선 274">
              <a:extLst>
                <a:ext uri="{FF2B5EF4-FFF2-40B4-BE49-F238E27FC236}">
                  <a16:creationId xmlns:a16="http://schemas.microsoft.com/office/drawing/2014/main" id="{09C9E339-44E9-416B-8DC8-A8AD20BDCF61}"/>
                </a:ext>
              </a:extLst>
            </p:cNvPr>
            <p:cNvCxnSpPr/>
            <p:nvPr/>
          </p:nvCxnSpPr>
          <p:spPr>
            <a:xfrm>
              <a:off x="3007606" y="5658400"/>
              <a:ext cx="0" cy="114785"/>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276" name="Rectangle 43">
              <a:extLst>
                <a:ext uri="{FF2B5EF4-FFF2-40B4-BE49-F238E27FC236}">
                  <a16:creationId xmlns:a16="http://schemas.microsoft.com/office/drawing/2014/main" id="{519BF174-65FB-47B7-8CA9-7B7C054BCC81}"/>
                </a:ext>
              </a:extLst>
            </p:cNvPr>
            <p:cNvSpPr/>
            <p:nvPr/>
          </p:nvSpPr>
          <p:spPr>
            <a:xfrm>
              <a:off x="3017206" y="5659921"/>
              <a:ext cx="23759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rgbClr val="DD2626"/>
                  </a:solidFill>
                  <a:latin typeface="SamsungOne 400" panose="020B0503030303020204" pitchFamily="34" charset="0"/>
                  <a:ea typeface="SamsungOne 400" panose="020B0503030303020204" pitchFamily="34" charset="0"/>
                </a:rPr>
                <a:t>NO</a:t>
              </a:r>
            </a:p>
          </p:txBody>
        </p:sp>
        <p:sp>
          <p:nvSpPr>
            <p:cNvPr id="277" name="모서리가 둥근 직사각형 148">
              <a:extLst>
                <a:ext uri="{FF2B5EF4-FFF2-40B4-BE49-F238E27FC236}">
                  <a16:creationId xmlns:a16="http://schemas.microsoft.com/office/drawing/2014/main" id="{7BCFFD9A-678C-486C-83A6-3FB5054D29FE}"/>
                </a:ext>
              </a:extLst>
            </p:cNvPr>
            <p:cNvSpPr/>
            <p:nvPr/>
          </p:nvSpPr>
          <p:spPr>
            <a:xfrm>
              <a:off x="7232819" y="3180988"/>
              <a:ext cx="1191600" cy="149957"/>
            </a:xfrm>
            <a:prstGeom prst="roundRect">
              <a:avLst>
                <a:gd name="adj" fmla="val 29486"/>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8" name="Rectangle 43">
              <a:extLst>
                <a:ext uri="{FF2B5EF4-FFF2-40B4-BE49-F238E27FC236}">
                  <a16:creationId xmlns:a16="http://schemas.microsoft.com/office/drawing/2014/main" id="{7FDA02E6-6744-481E-8ACB-18B7E2B7F321}"/>
                </a:ext>
              </a:extLst>
            </p:cNvPr>
            <p:cNvSpPr/>
            <p:nvPr/>
          </p:nvSpPr>
          <p:spPr>
            <a:xfrm>
              <a:off x="7313552" y="3194410"/>
              <a:ext cx="1027162"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Ridge </a:t>
              </a:r>
              <a:r>
                <a:rPr lang="en-US" altLang="ko-KR" sz="800" dirty="0" err="1">
                  <a:solidFill>
                    <a:schemeClr val="tx1">
                      <a:lumMod val="85000"/>
                      <a:lumOff val="15000"/>
                    </a:schemeClr>
                  </a:solidFill>
                  <a:latin typeface="SamsungOne 400" panose="020B0503030303020204" pitchFamily="34" charset="0"/>
                  <a:ea typeface="SamsungOne 400" panose="020B0503030303020204" pitchFamily="34" charset="0"/>
                </a:rPr>
                <a:t>Regresson</a:t>
              </a:r>
              <a:endPar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279" name="모서리가 둥근 직사각형 150">
              <a:extLst>
                <a:ext uri="{FF2B5EF4-FFF2-40B4-BE49-F238E27FC236}">
                  <a16:creationId xmlns:a16="http://schemas.microsoft.com/office/drawing/2014/main" id="{E98EB79B-A6CB-4CCB-BB11-2C6E864187AF}"/>
                </a:ext>
              </a:extLst>
            </p:cNvPr>
            <p:cNvSpPr/>
            <p:nvPr/>
          </p:nvSpPr>
          <p:spPr>
            <a:xfrm>
              <a:off x="7232819" y="3327046"/>
              <a:ext cx="1191600" cy="149957"/>
            </a:xfrm>
            <a:prstGeom prst="roundRect">
              <a:avLst>
                <a:gd name="adj" fmla="val 29486"/>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0" name="Rectangle 43">
              <a:extLst>
                <a:ext uri="{FF2B5EF4-FFF2-40B4-BE49-F238E27FC236}">
                  <a16:creationId xmlns:a16="http://schemas.microsoft.com/office/drawing/2014/main" id="{CBCAD7D0-79DC-404C-AA53-05F2C92703EB}"/>
                </a:ext>
              </a:extLst>
            </p:cNvPr>
            <p:cNvSpPr/>
            <p:nvPr/>
          </p:nvSpPr>
          <p:spPr>
            <a:xfrm>
              <a:off x="7232820" y="3349016"/>
              <a:ext cx="1188000"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SVR (kernel= ‘linear’</a:t>
              </a:r>
            </a:p>
          </p:txBody>
        </p:sp>
        <p:cxnSp>
          <p:nvCxnSpPr>
            <p:cNvPr id="281" name="직선 화살표 연결선 280">
              <a:extLst>
                <a:ext uri="{FF2B5EF4-FFF2-40B4-BE49-F238E27FC236}">
                  <a16:creationId xmlns:a16="http://schemas.microsoft.com/office/drawing/2014/main" id="{E0DCA867-FF03-47A3-A501-1A5D9D4C3268}"/>
                </a:ext>
              </a:extLst>
            </p:cNvPr>
            <p:cNvCxnSpPr/>
            <p:nvPr/>
          </p:nvCxnSpPr>
          <p:spPr>
            <a:xfrm>
              <a:off x="7807463" y="3038596"/>
              <a:ext cx="0" cy="114785"/>
            </a:xfrm>
            <a:prstGeom prst="straightConnector1">
              <a:avLst/>
            </a:prstGeom>
            <a:ln w="19050">
              <a:solidFill>
                <a:srgbClr val="DD2626"/>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282" name="Rectangle 43">
              <a:extLst>
                <a:ext uri="{FF2B5EF4-FFF2-40B4-BE49-F238E27FC236}">
                  <a16:creationId xmlns:a16="http://schemas.microsoft.com/office/drawing/2014/main" id="{70645DAD-E875-423B-A8FE-E06CF42F97A1}"/>
                </a:ext>
              </a:extLst>
            </p:cNvPr>
            <p:cNvSpPr/>
            <p:nvPr/>
          </p:nvSpPr>
          <p:spPr>
            <a:xfrm>
              <a:off x="7839277" y="3058307"/>
              <a:ext cx="23759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rgbClr val="FF0000"/>
                  </a:solidFill>
                  <a:latin typeface="SamsungOne 400" panose="020B0503030303020204" pitchFamily="34" charset="0"/>
                  <a:ea typeface="SamsungOne 400" panose="020B0503030303020204" pitchFamily="34" charset="0"/>
                </a:rPr>
                <a:t>NO</a:t>
              </a:r>
            </a:p>
          </p:txBody>
        </p:sp>
        <p:cxnSp>
          <p:nvCxnSpPr>
            <p:cNvPr id="283" name="직선 화살표 연결선 282">
              <a:extLst>
                <a:ext uri="{FF2B5EF4-FFF2-40B4-BE49-F238E27FC236}">
                  <a16:creationId xmlns:a16="http://schemas.microsoft.com/office/drawing/2014/main" id="{8B790E0A-9D83-467D-8633-B087FE062417}"/>
                </a:ext>
              </a:extLst>
            </p:cNvPr>
            <p:cNvCxnSpPr/>
            <p:nvPr/>
          </p:nvCxnSpPr>
          <p:spPr>
            <a:xfrm>
              <a:off x="7807463" y="3521838"/>
              <a:ext cx="0" cy="114785"/>
            </a:xfrm>
            <a:prstGeom prst="straightConnector1">
              <a:avLst/>
            </a:prstGeom>
            <a:ln w="19050">
              <a:solidFill>
                <a:schemeClr val="accent4">
                  <a:lumMod val="75000"/>
                </a:schemeClr>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284" name="Rectangle 43">
              <a:extLst>
                <a:ext uri="{FF2B5EF4-FFF2-40B4-BE49-F238E27FC236}">
                  <a16:creationId xmlns:a16="http://schemas.microsoft.com/office/drawing/2014/main" id="{4B157A99-345B-40E8-8020-E80E6D40B3B4}"/>
                </a:ext>
              </a:extLst>
            </p:cNvPr>
            <p:cNvSpPr/>
            <p:nvPr/>
          </p:nvSpPr>
          <p:spPr>
            <a:xfrm>
              <a:off x="7839277" y="3541549"/>
              <a:ext cx="581543"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chemeClr val="accent4">
                      <a:lumMod val="75000"/>
                    </a:schemeClr>
                  </a:solidFill>
                  <a:latin typeface="SamsungOne 400" panose="020B0503030303020204" pitchFamily="34" charset="0"/>
                  <a:ea typeface="SamsungOne 400" panose="020B0503030303020204" pitchFamily="34" charset="0"/>
                </a:rPr>
                <a:t>NOT WORKING</a:t>
              </a:r>
            </a:p>
          </p:txBody>
        </p:sp>
        <p:sp>
          <p:nvSpPr>
            <p:cNvPr id="285" name="모서리가 둥근 직사각형 156">
              <a:extLst>
                <a:ext uri="{FF2B5EF4-FFF2-40B4-BE49-F238E27FC236}">
                  <a16:creationId xmlns:a16="http://schemas.microsoft.com/office/drawing/2014/main" id="{1761B2BC-8899-4F6A-9A6B-0D3F45BE2259}"/>
                </a:ext>
              </a:extLst>
            </p:cNvPr>
            <p:cNvSpPr/>
            <p:nvPr/>
          </p:nvSpPr>
          <p:spPr>
            <a:xfrm>
              <a:off x="7232819" y="3676468"/>
              <a:ext cx="1191600" cy="149957"/>
            </a:xfrm>
            <a:prstGeom prst="roundRect">
              <a:avLst>
                <a:gd name="adj" fmla="val 29486"/>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6" name="Rectangle 43">
              <a:extLst>
                <a:ext uri="{FF2B5EF4-FFF2-40B4-BE49-F238E27FC236}">
                  <a16:creationId xmlns:a16="http://schemas.microsoft.com/office/drawing/2014/main" id="{203127AB-1357-44DB-AACB-234B3918A9EF}"/>
                </a:ext>
              </a:extLst>
            </p:cNvPr>
            <p:cNvSpPr/>
            <p:nvPr/>
          </p:nvSpPr>
          <p:spPr>
            <a:xfrm>
              <a:off x="7313552" y="3689890"/>
              <a:ext cx="1027162"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SVR(kernel=‘</a:t>
              </a:r>
              <a:r>
                <a:rPr lang="en-US" altLang="ko-KR" sz="800" dirty="0" err="1">
                  <a:solidFill>
                    <a:schemeClr val="tx1">
                      <a:lumMod val="85000"/>
                      <a:lumOff val="15000"/>
                    </a:schemeClr>
                  </a:solidFill>
                  <a:latin typeface="SamsungOne 400" panose="020B0503030303020204" pitchFamily="34" charset="0"/>
                  <a:ea typeface="SamsungOne 400" panose="020B0503030303020204" pitchFamily="34" charset="0"/>
                </a:rPr>
                <a:t>rbf</a:t>
              </a:r>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
          <p:nvSpPr>
            <p:cNvPr id="287" name="모서리가 둥근 직사각형 158">
              <a:extLst>
                <a:ext uri="{FF2B5EF4-FFF2-40B4-BE49-F238E27FC236}">
                  <a16:creationId xmlns:a16="http://schemas.microsoft.com/office/drawing/2014/main" id="{FB1F0C8C-ABF1-42AC-B4CD-D96B371FD013}"/>
                </a:ext>
              </a:extLst>
            </p:cNvPr>
            <p:cNvSpPr/>
            <p:nvPr/>
          </p:nvSpPr>
          <p:spPr>
            <a:xfrm>
              <a:off x="7232819" y="3822526"/>
              <a:ext cx="1191600" cy="149957"/>
            </a:xfrm>
            <a:prstGeom prst="roundRect">
              <a:avLst>
                <a:gd name="adj" fmla="val 29486"/>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8" name="Rectangle 43">
              <a:extLst>
                <a:ext uri="{FF2B5EF4-FFF2-40B4-BE49-F238E27FC236}">
                  <a16:creationId xmlns:a16="http://schemas.microsoft.com/office/drawing/2014/main" id="{04F68C75-F443-4D55-A362-E28E4A054C84}"/>
                </a:ext>
              </a:extLst>
            </p:cNvPr>
            <p:cNvSpPr/>
            <p:nvPr/>
          </p:nvSpPr>
          <p:spPr>
            <a:xfrm>
              <a:off x="7232820" y="3844496"/>
              <a:ext cx="1188000"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err="1">
                  <a:solidFill>
                    <a:schemeClr val="tx1">
                      <a:lumMod val="85000"/>
                      <a:lumOff val="15000"/>
                    </a:schemeClr>
                  </a:solidFill>
                  <a:latin typeface="SamsungOne 400" panose="020B0503030303020204" pitchFamily="34" charset="0"/>
                  <a:ea typeface="SamsungOne 400" panose="020B0503030303020204" pitchFamily="34" charset="0"/>
                </a:rPr>
                <a:t>EnsembleRegressors</a:t>
              </a:r>
              <a:endPar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289" name="Rectangle 43">
              <a:extLst>
                <a:ext uri="{FF2B5EF4-FFF2-40B4-BE49-F238E27FC236}">
                  <a16:creationId xmlns:a16="http://schemas.microsoft.com/office/drawing/2014/main" id="{DB3C6EB6-48EE-4A9E-A336-D8113E4823A4}"/>
                </a:ext>
              </a:extLst>
            </p:cNvPr>
            <p:cNvSpPr/>
            <p:nvPr/>
          </p:nvSpPr>
          <p:spPr>
            <a:xfrm>
              <a:off x="6674056" y="4433646"/>
              <a:ext cx="2237796" cy="215444"/>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1400" dirty="0">
                  <a:solidFill>
                    <a:schemeClr val="tx1">
                      <a:lumMod val="85000"/>
                      <a:lumOff val="15000"/>
                    </a:schemeClr>
                  </a:solidFill>
                  <a:latin typeface="SamsungOne 700" panose="020B0803030303020204" pitchFamily="34" charset="0"/>
                  <a:ea typeface="SamsungOne 700" panose="020B0803030303020204" pitchFamily="34" charset="0"/>
                </a:rPr>
                <a:t>Dimensionality reduction</a:t>
              </a:r>
            </a:p>
          </p:txBody>
        </p:sp>
        <p:cxnSp>
          <p:nvCxnSpPr>
            <p:cNvPr id="290" name="직선 화살표 연결선 289">
              <a:extLst>
                <a:ext uri="{FF2B5EF4-FFF2-40B4-BE49-F238E27FC236}">
                  <a16:creationId xmlns:a16="http://schemas.microsoft.com/office/drawing/2014/main" id="{A5E5E168-6F53-4981-9105-100E923E9C12}"/>
                </a:ext>
              </a:extLst>
            </p:cNvPr>
            <p:cNvCxnSpPr/>
            <p:nvPr/>
          </p:nvCxnSpPr>
          <p:spPr>
            <a:xfrm>
              <a:off x="6769643" y="5154020"/>
              <a:ext cx="0" cy="114785"/>
            </a:xfrm>
            <a:prstGeom prst="straightConnector1">
              <a:avLst/>
            </a:prstGeom>
            <a:ln w="19050">
              <a:solidFill>
                <a:schemeClr val="accent4">
                  <a:lumMod val="75000"/>
                </a:schemeClr>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291" name="Rectangle 43">
              <a:extLst>
                <a:ext uri="{FF2B5EF4-FFF2-40B4-BE49-F238E27FC236}">
                  <a16:creationId xmlns:a16="http://schemas.microsoft.com/office/drawing/2014/main" id="{B153BD21-E475-4AF8-8831-1C3E58740F00}"/>
                </a:ext>
              </a:extLst>
            </p:cNvPr>
            <p:cNvSpPr/>
            <p:nvPr/>
          </p:nvSpPr>
          <p:spPr>
            <a:xfrm>
              <a:off x="6801457" y="5173731"/>
              <a:ext cx="581543"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chemeClr val="accent4">
                      <a:lumMod val="75000"/>
                    </a:schemeClr>
                  </a:solidFill>
                  <a:latin typeface="SamsungOne 400" panose="020B0503030303020204" pitchFamily="34" charset="0"/>
                  <a:ea typeface="SamsungOne 400" panose="020B0503030303020204" pitchFamily="34" charset="0"/>
                </a:rPr>
                <a:t>NOT WORKING</a:t>
              </a:r>
            </a:p>
          </p:txBody>
        </p:sp>
        <p:sp>
          <p:nvSpPr>
            <p:cNvPr id="292" name="타원 291">
              <a:extLst>
                <a:ext uri="{FF2B5EF4-FFF2-40B4-BE49-F238E27FC236}">
                  <a16:creationId xmlns:a16="http://schemas.microsoft.com/office/drawing/2014/main" id="{CE0EABDD-7CC0-433A-8375-2CAE7E097F2E}"/>
                </a:ext>
              </a:extLst>
            </p:cNvPr>
            <p:cNvSpPr/>
            <p:nvPr/>
          </p:nvSpPr>
          <p:spPr>
            <a:xfrm>
              <a:off x="6431371" y="5317863"/>
              <a:ext cx="693611"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3" name="Rectangle 43">
              <a:extLst>
                <a:ext uri="{FF2B5EF4-FFF2-40B4-BE49-F238E27FC236}">
                  <a16:creationId xmlns:a16="http://schemas.microsoft.com/office/drawing/2014/main" id="{C8237B3A-E07E-4B70-8F64-B6788E9C1F36}"/>
                </a:ext>
              </a:extLst>
            </p:cNvPr>
            <p:cNvSpPr/>
            <p:nvPr/>
          </p:nvSpPr>
          <p:spPr>
            <a:xfrm>
              <a:off x="6555802" y="5359361"/>
              <a:ext cx="444749" cy="215444"/>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&lt;10k</a:t>
              </a:r>
            </a:p>
            <a:p>
              <a:pPr algn="ctr" defTabSz="914400"/>
              <a:r>
                <a:rPr lang="en-US" altLang="ko-KR" sz="600" dirty="0">
                  <a:solidFill>
                    <a:schemeClr val="tx1">
                      <a:lumMod val="85000"/>
                      <a:lumOff val="15000"/>
                    </a:schemeClr>
                  </a:solidFill>
                  <a:latin typeface="SamsungOne 400" panose="020B0503030303020204" pitchFamily="34" charset="0"/>
                  <a:ea typeface="SamsungOne 400" panose="020B0503030303020204" pitchFamily="34" charset="0"/>
                </a:rPr>
                <a:t>samples</a:t>
              </a:r>
            </a:p>
          </p:txBody>
        </p:sp>
        <p:sp>
          <p:nvSpPr>
            <p:cNvPr id="294" name="모서리가 둥근 직사각형 165">
              <a:extLst>
                <a:ext uri="{FF2B5EF4-FFF2-40B4-BE49-F238E27FC236}">
                  <a16:creationId xmlns:a16="http://schemas.microsoft.com/office/drawing/2014/main" id="{DFFD77AD-5AF2-4E77-9B0C-7CE991C5CAB4}"/>
                </a:ext>
              </a:extLst>
            </p:cNvPr>
            <p:cNvSpPr/>
            <p:nvPr/>
          </p:nvSpPr>
          <p:spPr>
            <a:xfrm>
              <a:off x="7360212" y="5317125"/>
              <a:ext cx="1080000" cy="153554"/>
            </a:xfrm>
            <a:prstGeom prst="roundRect">
              <a:avLst>
                <a:gd name="adj" fmla="val 29486"/>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5" name="Rectangle 43">
              <a:extLst>
                <a:ext uri="{FF2B5EF4-FFF2-40B4-BE49-F238E27FC236}">
                  <a16:creationId xmlns:a16="http://schemas.microsoft.com/office/drawing/2014/main" id="{79344B28-613D-4BC0-8CEA-4829F4797085}"/>
                </a:ext>
              </a:extLst>
            </p:cNvPr>
            <p:cNvSpPr/>
            <p:nvPr/>
          </p:nvSpPr>
          <p:spPr>
            <a:xfrm>
              <a:off x="7400578" y="5330547"/>
              <a:ext cx="1027162"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err="1">
                  <a:solidFill>
                    <a:schemeClr val="tx1">
                      <a:lumMod val="85000"/>
                      <a:lumOff val="15000"/>
                    </a:schemeClr>
                  </a:solidFill>
                  <a:latin typeface="SamsungOne 400" panose="020B0503030303020204" pitchFamily="34" charset="0"/>
                  <a:ea typeface="SamsungOne 400" panose="020B0503030303020204" pitchFamily="34" charset="0"/>
                </a:rPr>
                <a:t>Isomap</a:t>
              </a:r>
              <a:endPar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296" name="모서리가 둥근 직사각형 167">
              <a:extLst>
                <a:ext uri="{FF2B5EF4-FFF2-40B4-BE49-F238E27FC236}">
                  <a16:creationId xmlns:a16="http://schemas.microsoft.com/office/drawing/2014/main" id="{933EADDC-905B-44D5-8844-6522AF4EABD7}"/>
                </a:ext>
              </a:extLst>
            </p:cNvPr>
            <p:cNvSpPr/>
            <p:nvPr/>
          </p:nvSpPr>
          <p:spPr>
            <a:xfrm>
              <a:off x="7360212" y="5463183"/>
              <a:ext cx="1080000" cy="153554"/>
            </a:xfrm>
            <a:prstGeom prst="roundRect">
              <a:avLst>
                <a:gd name="adj" fmla="val 29486"/>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7" name="Rectangle 43">
              <a:extLst>
                <a:ext uri="{FF2B5EF4-FFF2-40B4-BE49-F238E27FC236}">
                  <a16:creationId xmlns:a16="http://schemas.microsoft.com/office/drawing/2014/main" id="{04DB9432-D19A-4CEE-B9DE-FD314788F742}"/>
                </a:ext>
              </a:extLst>
            </p:cNvPr>
            <p:cNvSpPr/>
            <p:nvPr/>
          </p:nvSpPr>
          <p:spPr>
            <a:xfrm>
              <a:off x="7374160" y="5476581"/>
              <a:ext cx="1079999"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Spectral Embedding</a:t>
              </a:r>
            </a:p>
          </p:txBody>
        </p:sp>
        <p:cxnSp>
          <p:nvCxnSpPr>
            <p:cNvPr id="298" name="직선 화살표 연결선 297">
              <a:extLst>
                <a:ext uri="{FF2B5EF4-FFF2-40B4-BE49-F238E27FC236}">
                  <a16:creationId xmlns:a16="http://schemas.microsoft.com/office/drawing/2014/main" id="{4D53A1F4-3A5A-41B6-912D-28D8C0C0490C}"/>
                </a:ext>
              </a:extLst>
            </p:cNvPr>
            <p:cNvCxnSpPr/>
            <p:nvPr/>
          </p:nvCxnSpPr>
          <p:spPr>
            <a:xfrm>
              <a:off x="7190478" y="5470679"/>
              <a:ext cx="114785" cy="0"/>
            </a:xfrm>
            <a:prstGeom prst="straightConnector1">
              <a:avLst/>
            </a:prstGeom>
            <a:ln w="19050">
              <a:solidFill>
                <a:srgbClr val="3D9933"/>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299" name="Rectangle 43">
              <a:extLst>
                <a:ext uri="{FF2B5EF4-FFF2-40B4-BE49-F238E27FC236}">
                  <a16:creationId xmlns:a16="http://schemas.microsoft.com/office/drawing/2014/main" id="{1B057FBB-4DF1-40EF-9846-498CA5F56CAA}"/>
                </a:ext>
              </a:extLst>
            </p:cNvPr>
            <p:cNvSpPr/>
            <p:nvPr/>
          </p:nvSpPr>
          <p:spPr>
            <a:xfrm>
              <a:off x="7119866" y="5526965"/>
              <a:ext cx="23759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rgbClr val="3D9933"/>
                  </a:solidFill>
                  <a:latin typeface="SamsungOne 400" panose="020B0503030303020204" pitchFamily="34" charset="0"/>
                  <a:ea typeface="SamsungOne 400" panose="020B0503030303020204" pitchFamily="34" charset="0"/>
                </a:rPr>
                <a:t>YES</a:t>
              </a:r>
            </a:p>
          </p:txBody>
        </p:sp>
        <p:sp>
          <p:nvSpPr>
            <p:cNvPr id="300" name="모서리가 둥근 직사각형 171">
              <a:extLst>
                <a:ext uri="{FF2B5EF4-FFF2-40B4-BE49-F238E27FC236}">
                  <a16:creationId xmlns:a16="http://schemas.microsoft.com/office/drawing/2014/main" id="{BF8E75AE-897D-4585-B324-6A2B6FCD2083}"/>
                </a:ext>
              </a:extLst>
            </p:cNvPr>
            <p:cNvSpPr/>
            <p:nvPr/>
          </p:nvSpPr>
          <p:spPr>
            <a:xfrm>
              <a:off x="8651521" y="5312358"/>
              <a:ext cx="573923" cy="298440"/>
            </a:xfrm>
            <a:prstGeom prst="roundRect">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1" name="Rectangle 43">
              <a:extLst>
                <a:ext uri="{FF2B5EF4-FFF2-40B4-BE49-F238E27FC236}">
                  <a16:creationId xmlns:a16="http://schemas.microsoft.com/office/drawing/2014/main" id="{77F1D1D1-FBF4-4056-A263-AC53725E8DA3}"/>
                </a:ext>
              </a:extLst>
            </p:cNvPr>
            <p:cNvSpPr/>
            <p:nvPr/>
          </p:nvSpPr>
          <p:spPr>
            <a:xfrm>
              <a:off x="8688435" y="5400021"/>
              <a:ext cx="500095"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LLE</a:t>
              </a:r>
            </a:p>
          </p:txBody>
        </p:sp>
        <p:cxnSp>
          <p:nvCxnSpPr>
            <p:cNvPr id="302" name="직선 화살표 연결선 301">
              <a:extLst>
                <a:ext uri="{FF2B5EF4-FFF2-40B4-BE49-F238E27FC236}">
                  <a16:creationId xmlns:a16="http://schemas.microsoft.com/office/drawing/2014/main" id="{E80C0511-40D6-4AC2-BD97-2EA0B0542E23}"/>
                </a:ext>
              </a:extLst>
            </p:cNvPr>
            <p:cNvCxnSpPr/>
            <p:nvPr/>
          </p:nvCxnSpPr>
          <p:spPr>
            <a:xfrm flipH="1">
              <a:off x="8482415" y="5479869"/>
              <a:ext cx="114785" cy="0"/>
            </a:xfrm>
            <a:prstGeom prst="straightConnector1">
              <a:avLst/>
            </a:prstGeom>
            <a:ln w="19050">
              <a:solidFill>
                <a:schemeClr val="accent4">
                  <a:lumMod val="75000"/>
                </a:schemeClr>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303" name="Rectangle 43">
              <a:extLst>
                <a:ext uri="{FF2B5EF4-FFF2-40B4-BE49-F238E27FC236}">
                  <a16:creationId xmlns:a16="http://schemas.microsoft.com/office/drawing/2014/main" id="{7194980A-E3F6-46C1-8514-DC2FCC346F9B}"/>
                </a:ext>
              </a:extLst>
            </p:cNvPr>
            <p:cNvSpPr/>
            <p:nvPr/>
          </p:nvSpPr>
          <p:spPr>
            <a:xfrm>
              <a:off x="8116846" y="5651552"/>
              <a:ext cx="845922"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chemeClr val="accent4">
                      <a:lumMod val="75000"/>
                    </a:schemeClr>
                  </a:solidFill>
                  <a:latin typeface="SamsungOne 400" panose="020B0503030303020204" pitchFamily="34" charset="0"/>
                  <a:ea typeface="SamsungOne 400" panose="020B0503030303020204" pitchFamily="34" charset="0"/>
                </a:rPr>
                <a:t>NOT WORKING</a:t>
              </a:r>
            </a:p>
          </p:txBody>
        </p:sp>
        <p:cxnSp>
          <p:nvCxnSpPr>
            <p:cNvPr id="304" name="직선 화살표 연결선 303">
              <a:extLst>
                <a:ext uri="{FF2B5EF4-FFF2-40B4-BE49-F238E27FC236}">
                  <a16:creationId xmlns:a16="http://schemas.microsoft.com/office/drawing/2014/main" id="{9D42E4BA-23EA-4C52-A903-767E8AC755EA}"/>
                </a:ext>
              </a:extLst>
            </p:cNvPr>
            <p:cNvCxnSpPr/>
            <p:nvPr/>
          </p:nvCxnSpPr>
          <p:spPr>
            <a:xfrm>
              <a:off x="6765520" y="5670241"/>
              <a:ext cx="0" cy="114785"/>
            </a:xfrm>
            <a:prstGeom prst="straightConnector1">
              <a:avLst/>
            </a:prstGeom>
            <a:ln w="19050">
              <a:solidFill>
                <a:srgbClr val="DD2626"/>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305" name="Rectangle 43">
              <a:extLst>
                <a:ext uri="{FF2B5EF4-FFF2-40B4-BE49-F238E27FC236}">
                  <a16:creationId xmlns:a16="http://schemas.microsoft.com/office/drawing/2014/main" id="{A737B76F-DF40-4D89-8028-9E7810333B1F}"/>
                </a:ext>
              </a:extLst>
            </p:cNvPr>
            <p:cNvSpPr/>
            <p:nvPr/>
          </p:nvSpPr>
          <p:spPr>
            <a:xfrm>
              <a:off x="6797334" y="5689952"/>
              <a:ext cx="237599" cy="9233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dirty="0">
                  <a:solidFill>
                    <a:srgbClr val="FF0000"/>
                  </a:solidFill>
                  <a:latin typeface="SamsungOne 400" panose="020B0503030303020204" pitchFamily="34" charset="0"/>
                  <a:ea typeface="SamsungOne 400" panose="020B0503030303020204" pitchFamily="34" charset="0"/>
                </a:rPr>
                <a:t>NO</a:t>
              </a:r>
            </a:p>
          </p:txBody>
        </p:sp>
        <p:sp>
          <p:nvSpPr>
            <p:cNvPr id="306" name="모서리가 둥근 직사각형 177">
              <a:extLst>
                <a:ext uri="{FF2B5EF4-FFF2-40B4-BE49-F238E27FC236}">
                  <a16:creationId xmlns:a16="http://schemas.microsoft.com/office/drawing/2014/main" id="{5BA0F1B1-4ED7-4978-955B-B50485DBA5B9}"/>
                </a:ext>
              </a:extLst>
            </p:cNvPr>
            <p:cNvSpPr/>
            <p:nvPr/>
          </p:nvSpPr>
          <p:spPr>
            <a:xfrm>
              <a:off x="6435828" y="5816919"/>
              <a:ext cx="684038" cy="298440"/>
            </a:xfrm>
            <a:prstGeom prst="roundRect">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 name="Rectangle 43">
              <a:extLst>
                <a:ext uri="{FF2B5EF4-FFF2-40B4-BE49-F238E27FC236}">
                  <a16:creationId xmlns:a16="http://schemas.microsoft.com/office/drawing/2014/main" id="{0830EB51-D0B7-4F34-9342-E836E4FBA673}"/>
                </a:ext>
              </a:extLst>
            </p:cNvPr>
            <p:cNvSpPr/>
            <p:nvPr/>
          </p:nvSpPr>
          <p:spPr>
            <a:xfrm>
              <a:off x="6447104" y="5843027"/>
              <a:ext cx="661498"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kernel</a:t>
              </a:r>
            </a:p>
            <a:p>
              <a:pPr algn="ctr" defTabSz="914400"/>
              <a:r>
                <a:rPr lang="en-US" altLang="ko-KR" sz="800" dirty="0">
                  <a:solidFill>
                    <a:schemeClr val="tx1">
                      <a:lumMod val="85000"/>
                      <a:lumOff val="15000"/>
                    </a:schemeClr>
                  </a:solidFill>
                  <a:latin typeface="SamsungOne 400" panose="020B0503030303020204" pitchFamily="34" charset="0"/>
                  <a:ea typeface="SamsungOne 400" panose="020B0503030303020204" pitchFamily="34" charset="0"/>
                </a:rPr>
                <a:t>approximation</a:t>
              </a:r>
            </a:p>
          </p:txBody>
        </p:sp>
      </p:grpSp>
    </p:spTree>
    <p:extLst>
      <p:ext uri="{BB962C8B-B14F-4D97-AF65-F5344CB8AC3E}">
        <p14:creationId xmlns:p14="http://schemas.microsoft.com/office/powerpoint/2010/main" val="329288798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Lựa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chọn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thuật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toán</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780714" cy="94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setosa</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 được tổng hợp bằng cách rõ ràng bị lệch khỏi các lớp khác. Phân loại có thể bằng cách vẽ một đường tưởng tượng và setosa sẽ được phân loại là một mô hình tuyến tính. Đối với versicolor và virginica, có vẻ khó phân loại chúng bằng cách vẽ một đường thẳng vì chúng được trộn lẫn trong biểu đồ, hoàn chỉnh với các đặc điểm sepal_width và sepal_length. Tuy nhiên, ngay cả khi nó có vẻ hơi mơ hồ, chúng có thể được phân loại trong các biểu đồ khác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95728376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Lựa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chọn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thuật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toán</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7" name="모서리가 둥근 직사각형 4">
            <a:extLst>
              <a:ext uri="{FF2B5EF4-FFF2-40B4-BE49-F238E27FC236}">
                <a16:creationId xmlns:a16="http://schemas.microsoft.com/office/drawing/2014/main" id="{EAEE1EB7-0A26-4472-A0ED-F4E59B451DA2}"/>
              </a:ext>
            </a:extLst>
          </p:cNvPr>
          <p:cNvSpPr/>
          <p:nvPr/>
        </p:nvSpPr>
        <p:spPr>
          <a:xfrm>
            <a:off x="666749" y="1773239"/>
            <a:ext cx="8677276" cy="15528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22" name="직사각형 21">
            <a:extLst>
              <a:ext uri="{FF2B5EF4-FFF2-40B4-BE49-F238E27FC236}">
                <a16:creationId xmlns:a16="http://schemas.microsoft.com/office/drawing/2014/main" id="{5B578291-F01C-4562-AB0F-8916A42E2981}"/>
              </a:ext>
            </a:extLst>
          </p:cNvPr>
          <p:cNvSpPr/>
          <p:nvPr/>
        </p:nvSpPr>
        <p:spPr>
          <a:xfrm>
            <a:off x="671261" y="3455180"/>
            <a:ext cx="8780714" cy="2161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regularization: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chế</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mức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độ</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tự</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do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của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ây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quyết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định</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Lowering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max_depth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sẽ</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chế</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thiểu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rủi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của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q</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uá</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khớp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min_samples_split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Số lượng mẫu tối thiểu theo yêu cầu của nút để tách</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min_weight_fraction_leaf</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Giống hệt với min_samples_leaf, nhưng là tỷ lệ với trọng số trong toàn bộ mẫu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max_leaf_nodes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số lượng aximum của các nút lá</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max_features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Số lượng lớn nhất các tính năng sẽ được sử dụng để chia nhỏ bởi mỗi nút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Tăng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tham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bắt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đầu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bằng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min_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hoặc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hạ</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thấp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tham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bắt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đầu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bằng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max_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sẽ</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làm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tăng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ràng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buộc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pic>
        <p:nvPicPr>
          <p:cNvPr id="9" name="그림 8">
            <a:extLst>
              <a:ext uri="{FF2B5EF4-FFF2-40B4-BE49-F238E27FC236}">
                <a16:creationId xmlns:a16="http://schemas.microsoft.com/office/drawing/2014/main" id="{5DE16438-B542-48F0-982B-8A8CFC8575A8}"/>
              </a:ext>
            </a:extLst>
          </p:cNvPr>
          <p:cNvPicPr>
            <a:picLocks noChangeAspect="1"/>
          </p:cNvPicPr>
          <p:nvPr/>
        </p:nvPicPr>
        <p:blipFill rotWithShape="1">
          <a:blip r:embed="rId4"/>
          <a:srcRect l="459" r="18217"/>
          <a:stretch/>
        </p:blipFill>
        <p:spPr>
          <a:xfrm>
            <a:off x="847725" y="1833395"/>
            <a:ext cx="8496300" cy="1364438"/>
          </a:xfrm>
          <a:prstGeom prst="rect">
            <a:avLst/>
          </a:prstGeom>
          <a:ln>
            <a:noFill/>
          </a:ln>
        </p:spPr>
      </p:pic>
    </p:spTree>
    <p:extLst>
      <p:ext uri="{BB962C8B-B14F-4D97-AF65-F5344CB8AC3E}">
        <p14:creationId xmlns:p14="http://schemas.microsoft.com/office/powerpoint/2010/main" val="28587718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Lựa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chọn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thuật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toán</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780714" cy="14534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Tạp chất Gini hoặc entropy
Sự khác biệt giữa tạp chất Gini và entropy là mơ hồ trong thực tế. Cả hai đều tạo ra một cây tương tự nhau.
Tính toán tạp chất Gini nhanh hơn, vì vậy nó được khuyến nghị làm mặc định.
Tuy nhiên, khi tạo ra một cây khác, tạp chất Gini có xu hướng cô lập lớp thường xuyên nhất sang một bên, trong khi entropy dẫn đến một cây cân bằng hơn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322904984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Mô hình học máy </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78071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Tiến hành cho mẫu học máy với dữ liệu huấn luyện để kiểm tra hiệu suất mô hình. Mô hình hiện tại được đặt với siêu tham số mặc định ngoại trừ random_state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7" name="모서리가 둥근 직사각형 4">
            <a:extLst>
              <a:ext uri="{FF2B5EF4-FFF2-40B4-BE49-F238E27FC236}">
                <a16:creationId xmlns:a16="http://schemas.microsoft.com/office/drawing/2014/main" id="{4072AC85-9EB0-4924-B0F6-DFCF8C3A33D3}"/>
              </a:ext>
            </a:extLst>
          </p:cNvPr>
          <p:cNvSpPr/>
          <p:nvPr/>
        </p:nvSpPr>
        <p:spPr>
          <a:xfrm>
            <a:off x="666749" y="2354227"/>
            <a:ext cx="8677276" cy="7547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9" name="모서리가 둥근 직사각형 4">
            <a:extLst>
              <a:ext uri="{FF2B5EF4-FFF2-40B4-BE49-F238E27FC236}">
                <a16:creationId xmlns:a16="http://schemas.microsoft.com/office/drawing/2014/main" id="{59A199A0-B1EC-4EEE-A8B6-C6B090F7196A}"/>
              </a:ext>
            </a:extLst>
          </p:cNvPr>
          <p:cNvSpPr/>
          <p:nvPr/>
        </p:nvSpPr>
        <p:spPr>
          <a:xfrm>
            <a:off x="666749" y="4307103"/>
            <a:ext cx="8677276" cy="81353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1" name="그림 10">
            <a:extLst>
              <a:ext uri="{FF2B5EF4-FFF2-40B4-BE49-F238E27FC236}">
                <a16:creationId xmlns:a16="http://schemas.microsoft.com/office/drawing/2014/main" id="{F5D27C78-C3AF-4715-95A4-A870EF55E625}"/>
              </a:ext>
            </a:extLst>
          </p:cNvPr>
          <p:cNvPicPr>
            <a:picLocks noChangeAspect="1"/>
          </p:cNvPicPr>
          <p:nvPr/>
        </p:nvPicPr>
        <p:blipFill rotWithShape="1">
          <a:blip r:embed="rId4"/>
          <a:srcRect l="360" r="20939"/>
          <a:stretch/>
        </p:blipFill>
        <p:spPr>
          <a:xfrm>
            <a:off x="847725" y="2399782"/>
            <a:ext cx="8496300" cy="684801"/>
          </a:xfrm>
          <a:prstGeom prst="rect">
            <a:avLst/>
          </a:prstGeom>
          <a:ln>
            <a:noFill/>
          </a:ln>
        </p:spPr>
      </p:pic>
      <p:pic>
        <p:nvPicPr>
          <p:cNvPr id="12" name="그림 11">
            <a:extLst>
              <a:ext uri="{FF2B5EF4-FFF2-40B4-BE49-F238E27FC236}">
                <a16:creationId xmlns:a16="http://schemas.microsoft.com/office/drawing/2014/main" id="{30ACA11E-1280-4714-8C8C-19F42E4B95AC}"/>
              </a:ext>
            </a:extLst>
          </p:cNvPr>
          <p:cNvPicPr>
            <a:picLocks noChangeAspect="1"/>
          </p:cNvPicPr>
          <p:nvPr/>
        </p:nvPicPr>
        <p:blipFill rotWithShape="1">
          <a:blip r:embed="rId5"/>
          <a:srcRect l="368" r="20931"/>
          <a:stretch/>
        </p:blipFill>
        <p:spPr>
          <a:xfrm>
            <a:off x="847725" y="4361891"/>
            <a:ext cx="8496300" cy="700915"/>
          </a:xfrm>
          <a:prstGeom prst="rect">
            <a:avLst/>
          </a:prstGeom>
          <a:ln>
            <a:noFill/>
          </a:ln>
        </p:spPr>
      </p:pic>
      <p:sp>
        <p:nvSpPr>
          <p:cNvPr id="13" name="직사각형 12">
            <a:extLst>
              <a:ext uri="{FF2B5EF4-FFF2-40B4-BE49-F238E27FC236}">
                <a16:creationId xmlns:a16="http://schemas.microsoft.com/office/drawing/2014/main" id="{AA475A78-38A1-493D-8768-F7A8A32F176E}"/>
              </a:ext>
            </a:extLst>
          </p:cNvPr>
          <p:cNvSpPr/>
          <p:nvPr/>
        </p:nvSpPr>
        <p:spPr>
          <a:xfrm>
            <a:off x="558924" y="3429000"/>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Điểm</a:t>
            </a:r>
            <a:r>
              <a:rPr lang="vi-VN" altLang="ko-KR" sz="1400" dirty="0">
                <a:solidFill>
                  <a:schemeClr val="tx1"/>
                </a:solidFill>
                <a:latin typeface="SamsungOne 400" panose="020B0503030303020204" pitchFamily="34" charset="0"/>
                <a:ea typeface="SamsungOne 400" panose="020B0503030303020204" pitchFamily="34" charset="0"/>
              </a:rPr>
              <a:t> số</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4" name="직사각형 13">
            <a:extLst>
              <a:ext uri="{FF2B5EF4-FFF2-40B4-BE49-F238E27FC236}">
                <a16:creationId xmlns:a16="http://schemas.microsoft.com/office/drawing/2014/main" id="{D0C5C051-327D-41D5-A516-A51FF7C6A145}"/>
              </a:ext>
            </a:extLst>
          </p:cNvPr>
          <p:cNvSpPr/>
          <p:nvPr/>
        </p:nvSpPr>
        <p:spPr>
          <a:xfrm>
            <a:off x="671261" y="3701063"/>
            <a:ext cx="878071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Đánh giá hiệu suất bằng cách sử dụng bộ dữ liệu kiểm tra hiệu suất. Trong Scikit-learn, điểm số đề cập đến Precision. Vì iris bộ dữ liệu được cấu trúc tốt để thực hành, nó thường cho thấy hiệu suất cao trong bất kỳ mô hình nào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spTree>
    <p:extLst>
      <p:ext uri="{BB962C8B-B14F-4D97-AF65-F5344CB8AC3E}">
        <p14:creationId xmlns:p14="http://schemas.microsoft.com/office/powerpoint/2010/main" val="196006960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Chiến lược tổng quát hóa mô hình</a:t>
            </a:r>
            <a:r>
              <a:rPr lang="en-US" altLang="ko-KR" sz="1400" dirty="0">
                <a:solidFill>
                  <a:schemeClr val="tx1"/>
                </a:solidFill>
                <a:latin typeface="SamsungOne 400" panose="020B0503030303020204" pitchFamily="34" charset="0"/>
                <a:ea typeface="SamsungOne 400" panose="020B0503030303020204" pitchFamily="34" charset="0"/>
              </a:rPr>
              <a:t> </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780714" cy="94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Vì Học máy cho thấy hiệu suất mô hình theo hướng dữ liệu, nên cần có đủ lượng dữ liệu để có hiệu suất tốt. Một lượng dữ liệu không đủ có thể dẫn đến quá khớp, có nghĩa là mô hình cho thấy khả năng dự đoán thấp hơn liên quan đến dữ liệu vô hình vì nó chỉ phù hợp với các tính năng huấn luyện dữ liệu. Sau đây là chiến lược khái quát hóa để mô hình sẽ cung cấp hiệu suất cao liên quan đến dữ liệu vô 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sp>
        <p:nvSpPr>
          <p:cNvPr id="13" name="직사각형 12">
            <a:extLst>
              <a:ext uri="{FF2B5EF4-FFF2-40B4-BE49-F238E27FC236}">
                <a16:creationId xmlns:a16="http://schemas.microsoft.com/office/drawing/2014/main" id="{AA475A78-38A1-493D-8768-F7A8A32F176E}"/>
              </a:ext>
            </a:extLst>
          </p:cNvPr>
          <p:cNvSpPr/>
          <p:nvPr/>
        </p:nvSpPr>
        <p:spPr>
          <a:xfrm>
            <a:off x="558924" y="2852936"/>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B</a:t>
            </a:r>
            <a:r>
              <a:rPr lang="en-US" altLang="ko-KR" sz="1400" dirty="0">
                <a:solidFill>
                  <a:schemeClr val="tx1"/>
                </a:solidFill>
                <a:latin typeface="SamsungOne 400" panose="020B0503030303020204" pitchFamily="34" charset="0"/>
                <a:ea typeface="SamsungOne 400" panose="020B0503030303020204" pitchFamily="34" charset="0"/>
              </a:rPr>
              <a:t>ộ </a:t>
            </a:r>
            <a:r>
              <a:rPr lang="en-US" altLang="ko-KR" sz="1400" dirty="0" err="1">
                <a:solidFill>
                  <a:schemeClr val="tx1"/>
                </a:solidFill>
                <a:latin typeface="SamsungOne 400" panose="020B0503030303020204" pitchFamily="34" charset="0"/>
                <a:ea typeface="SamsungOne 400" panose="020B0503030303020204" pitchFamily="34" charset="0"/>
              </a:rPr>
              <a:t>xác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4" name="직사각형 13">
            <a:extLst>
              <a:ext uri="{FF2B5EF4-FFF2-40B4-BE49-F238E27FC236}">
                <a16:creationId xmlns:a16="http://schemas.microsoft.com/office/drawing/2014/main" id="{D0C5C051-327D-41D5-A516-A51FF7C6A145}"/>
              </a:ext>
            </a:extLst>
          </p:cNvPr>
          <p:cNvSpPr/>
          <p:nvPr/>
        </p:nvSpPr>
        <p:spPr>
          <a:xfrm>
            <a:off x="671260" y="3124999"/>
            <a:ext cx="8796739" cy="94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Kiểm tra hiệu suất bộ dữ liệu để phân chia với train_test_split là để đánh giá hiệu suất cuối cùng của mô hình. Vì cần kiểm tra hiệu suất mô hình trong quá trình học mô hình, hãy lưu giữ một số dữ liệu từ bộ dữ liệu huấn luyện và sử dụng nó làm bộ xác thực. Một cơ hội của quá khớp có thể được tìm thấy trong quá trình học tập bằng cách sử dụng bộ xác thực. Nó cũng được sử dụng để tìm siêu tham 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grpSp>
        <p:nvGrpSpPr>
          <p:cNvPr id="3" name="그룹 2">
            <a:extLst>
              <a:ext uri="{FF2B5EF4-FFF2-40B4-BE49-F238E27FC236}">
                <a16:creationId xmlns:a16="http://schemas.microsoft.com/office/drawing/2014/main" id="{0D9D3219-5E19-4EBF-B635-C33AA4539024}"/>
              </a:ext>
            </a:extLst>
          </p:cNvPr>
          <p:cNvGrpSpPr/>
          <p:nvPr/>
        </p:nvGrpSpPr>
        <p:grpSpPr>
          <a:xfrm>
            <a:off x="1351012" y="4277127"/>
            <a:ext cx="7225298" cy="919986"/>
            <a:chOff x="1351012" y="4437112"/>
            <a:chExt cx="7225298" cy="919986"/>
          </a:xfrm>
        </p:grpSpPr>
        <p:sp>
          <p:nvSpPr>
            <p:cNvPr id="16" name="TextBox 15">
              <a:extLst>
                <a:ext uri="{FF2B5EF4-FFF2-40B4-BE49-F238E27FC236}">
                  <a16:creationId xmlns:a16="http://schemas.microsoft.com/office/drawing/2014/main" id="{7B4FEFDC-A5AE-44E0-8367-97DC85FCA484}"/>
                </a:ext>
              </a:extLst>
            </p:cNvPr>
            <p:cNvSpPr txBox="1"/>
            <p:nvPr/>
          </p:nvSpPr>
          <p:spPr>
            <a:xfrm>
              <a:off x="2919362" y="4437112"/>
              <a:ext cx="1274387" cy="246221"/>
            </a:xfrm>
            <a:prstGeom prst="rect">
              <a:avLst/>
            </a:prstGeom>
            <a:solidFill>
              <a:schemeClr val="bg1"/>
            </a:solidFill>
          </p:spPr>
          <p:txBody>
            <a:bodyPr wrap="none" lIns="0" tIns="0" rIns="0" bIns="0" rtlCol="0">
              <a:spAutoFit/>
            </a:bodyPr>
            <a:lstStyle/>
            <a:p>
              <a:pPr algn="ctr"/>
              <a:r>
                <a:rPr lang="en-US" sz="1600" dirty="0" err="1">
                  <a:latin typeface="SamsungOne 400" panose="020B0503030303020204" pitchFamily="34" charset="0"/>
                  <a:ea typeface="SamsungOne 400" panose="020B0503030303020204" pitchFamily="34" charset="0"/>
                </a:rPr>
                <a:t>bộ</a:t>
              </a:r>
              <a:r>
                <a:rPr lang="en-US" sz="1600" dirty="0">
                  <a:latin typeface="SamsungOne 400" panose="020B0503030303020204" pitchFamily="34" charset="0"/>
                  <a:ea typeface="SamsungOne 400" panose="020B0503030303020204" pitchFamily="34" charset="0"/>
                </a:rPr>
                <a:t> </a:t>
              </a:r>
              <a:r>
                <a:rPr lang="en-US" sz="1600" dirty="0" err="1">
                  <a:latin typeface="SamsungOne 400" panose="020B0503030303020204" pitchFamily="34" charset="0"/>
                  <a:ea typeface="SamsungOne 400" panose="020B0503030303020204" pitchFamily="34" charset="0"/>
                </a:rPr>
                <a:t>huấn</a:t>
              </a:r>
              <a:r>
                <a:rPr lang="en-US" sz="1600" dirty="0">
                  <a:latin typeface="SamsungOne 400" panose="020B0503030303020204" pitchFamily="34" charset="0"/>
                  <a:ea typeface="SamsungOne 400" panose="020B0503030303020204" pitchFamily="34" charset="0"/>
                </a:rPr>
                <a:t> </a:t>
              </a:r>
              <a:r>
                <a:rPr lang="en-US" sz="1600" dirty="0" err="1">
                  <a:latin typeface="SamsungOne 400" panose="020B0503030303020204" pitchFamily="34" charset="0"/>
                  <a:ea typeface="SamsungOne 400" panose="020B0503030303020204" pitchFamily="34" charset="0"/>
                </a:rPr>
                <a:t>luyện</a:t>
              </a:r>
              <a:endParaRPr lang="en-US" sz="1600" dirty="0">
                <a:latin typeface="SamsungOne 400" panose="020B0503030303020204" pitchFamily="34" charset="0"/>
                <a:ea typeface="SamsungOne 400" panose="020B0503030303020204" pitchFamily="34" charset="0"/>
              </a:endParaRPr>
            </a:p>
          </p:txBody>
        </p:sp>
        <p:sp>
          <p:nvSpPr>
            <p:cNvPr id="17" name="TextBox 16">
              <a:extLst>
                <a:ext uri="{FF2B5EF4-FFF2-40B4-BE49-F238E27FC236}">
                  <a16:creationId xmlns:a16="http://schemas.microsoft.com/office/drawing/2014/main" id="{038EE95C-6A04-4A00-8F3B-ED7749C5699C}"/>
                </a:ext>
              </a:extLst>
            </p:cNvPr>
            <p:cNvSpPr txBox="1"/>
            <p:nvPr/>
          </p:nvSpPr>
          <p:spPr>
            <a:xfrm>
              <a:off x="5698871" y="4437112"/>
              <a:ext cx="1027524" cy="246221"/>
            </a:xfrm>
            <a:prstGeom prst="rect">
              <a:avLst/>
            </a:prstGeom>
            <a:solidFill>
              <a:schemeClr val="bg1"/>
            </a:solidFill>
          </p:spPr>
          <p:txBody>
            <a:bodyPr wrap="none" lIns="0" tIns="0" rIns="0" bIns="0" rtlCol="0">
              <a:spAutoFit/>
            </a:bodyPr>
            <a:lstStyle/>
            <a:p>
              <a:pPr algn="ctr"/>
              <a:r>
                <a:rPr lang="en-US" sz="1600" dirty="0" err="1">
                  <a:latin typeface="SamsungOne 400" panose="020B0503030303020204" pitchFamily="34" charset="0"/>
                  <a:ea typeface="SamsungOne 400" panose="020B0503030303020204" pitchFamily="34" charset="0"/>
                </a:rPr>
                <a:t>bộ</a:t>
              </a:r>
              <a:r>
                <a:rPr lang="en-US" sz="1600" dirty="0">
                  <a:latin typeface="SamsungOne 400" panose="020B0503030303020204" pitchFamily="34" charset="0"/>
                  <a:ea typeface="SamsungOne 400" panose="020B0503030303020204" pitchFamily="34" charset="0"/>
                </a:rPr>
                <a:t> </a:t>
              </a:r>
              <a:r>
                <a:rPr lang="en-US" sz="1600" dirty="0" err="1">
                  <a:latin typeface="SamsungOne 400" panose="020B0503030303020204" pitchFamily="34" charset="0"/>
                  <a:ea typeface="SamsungOne 400" panose="020B0503030303020204" pitchFamily="34" charset="0"/>
                </a:rPr>
                <a:t>xác</a:t>
              </a:r>
              <a:r>
                <a:rPr lang="en-US" sz="1600" dirty="0">
                  <a:latin typeface="SamsungOne 400" panose="020B0503030303020204" pitchFamily="34" charset="0"/>
                  <a:ea typeface="SamsungOne 400" panose="020B0503030303020204" pitchFamily="34" charset="0"/>
                </a:rPr>
                <a:t> </a:t>
              </a:r>
              <a:r>
                <a:rPr lang="en-US" sz="1600" dirty="0" err="1">
                  <a:latin typeface="SamsungOne 400" panose="020B0503030303020204" pitchFamily="34" charset="0"/>
                  <a:ea typeface="SamsungOne 400" panose="020B0503030303020204" pitchFamily="34" charset="0"/>
                </a:rPr>
                <a:t>thực</a:t>
              </a:r>
              <a:endParaRPr lang="en-US" sz="1600" dirty="0">
                <a:latin typeface="SamsungOne 400" panose="020B0503030303020204" pitchFamily="34" charset="0"/>
                <a:ea typeface="SamsungOne 400" panose="020B0503030303020204" pitchFamily="34" charset="0"/>
              </a:endParaRPr>
            </a:p>
          </p:txBody>
        </p:sp>
        <p:sp>
          <p:nvSpPr>
            <p:cNvPr id="19" name="TextBox 18">
              <a:extLst>
                <a:ext uri="{FF2B5EF4-FFF2-40B4-BE49-F238E27FC236}">
                  <a16:creationId xmlns:a16="http://schemas.microsoft.com/office/drawing/2014/main" id="{3AF1CBC1-C686-47E5-8AE8-C2EB1ABD954B}"/>
                </a:ext>
              </a:extLst>
            </p:cNvPr>
            <p:cNvSpPr txBox="1"/>
            <p:nvPr/>
          </p:nvSpPr>
          <p:spPr>
            <a:xfrm>
              <a:off x="7188952" y="4437112"/>
              <a:ext cx="1025922" cy="246221"/>
            </a:xfrm>
            <a:prstGeom prst="rect">
              <a:avLst/>
            </a:prstGeom>
            <a:solidFill>
              <a:schemeClr val="bg1"/>
            </a:solidFill>
          </p:spPr>
          <p:txBody>
            <a:bodyPr wrap="none" lIns="0" tIns="0" rIns="0" bIns="0" rtlCol="0">
              <a:spAutoFit/>
            </a:bodyPr>
            <a:lstStyle/>
            <a:p>
              <a:pPr algn="ctr"/>
              <a:r>
                <a:rPr lang="en-US" sz="1600" dirty="0" err="1">
                  <a:latin typeface="SamsungOne 400" panose="020B0503030303020204" pitchFamily="34" charset="0"/>
                  <a:ea typeface="SamsungOne 400" panose="020B0503030303020204" pitchFamily="34" charset="0"/>
                </a:rPr>
                <a:t>bộ</a:t>
              </a:r>
              <a:r>
                <a:rPr lang="en-US" sz="1600" dirty="0">
                  <a:latin typeface="SamsungOne 400" panose="020B0503030303020204" pitchFamily="34" charset="0"/>
                  <a:ea typeface="SamsungOne 400" panose="020B0503030303020204" pitchFamily="34" charset="0"/>
                </a:rPr>
                <a:t> </a:t>
              </a:r>
              <a:r>
                <a:rPr lang="en-US" sz="1600" dirty="0" err="1">
                  <a:latin typeface="SamsungOne 400" panose="020B0503030303020204" pitchFamily="34" charset="0"/>
                  <a:ea typeface="SamsungOne 400" panose="020B0503030303020204" pitchFamily="34" charset="0"/>
                </a:rPr>
                <a:t>kiểm</a:t>
              </a:r>
              <a:r>
                <a:rPr lang="en-US" sz="1600" dirty="0">
                  <a:latin typeface="SamsungOne 400" panose="020B0503030303020204" pitchFamily="34" charset="0"/>
                  <a:ea typeface="SamsungOne 400" panose="020B0503030303020204" pitchFamily="34" charset="0"/>
                </a:rPr>
                <a:t> </a:t>
              </a:r>
              <a:r>
                <a:rPr lang="en-US" sz="1600" dirty="0" err="1">
                  <a:latin typeface="SamsungOne 400" panose="020B0503030303020204" pitchFamily="34" charset="0"/>
                  <a:ea typeface="SamsungOne 400" panose="020B0503030303020204" pitchFamily="34" charset="0"/>
                </a:rPr>
                <a:t>tra</a:t>
              </a:r>
              <a:endParaRPr lang="en-US" sz="1600" dirty="0">
                <a:latin typeface="SamsungOne 400" panose="020B0503030303020204" pitchFamily="34" charset="0"/>
                <a:ea typeface="SamsungOne 400" panose="020B0503030303020204" pitchFamily="34" charset="0"/>
              </a:endParaRPr>
            </a:p>
          </p:txBody>
        </p:sp>
        <p:sp>
          <p:nvSpPr>
            <p:cNvPr id="20" name="TextBox 19">
              <a:extLst>
                <a:ext uri="{FF2B5EF4-FFF2-40B4-BE49-F238E27FC236}">
                  <a16:creationId xmlns:a16="http://schemas.microsoft.com/office/drawing/2014/main" id="{DA750773-481E-435A-8C05-70C45498FF45}"/>
                </a:ext>
              </a:extLst>
            </p:cNvPr>
            <p:cNvSpPr txBox="1"/>
            <p:nvPr/>
          </p:nvSpPr>
          <p:spPr>
            <a:xfrm>
              <a:off x="3211114" y="5172432"/>
              <a:ext cx="690895" cy="184666"/>
            </a:xfrm>
            <a:prstGeom prst="rect">
              <a:avLst/>
            </a:prstGeom>
            <a:solidFill>
              <a:schemeClr val="bg1"/>
            </a:solidFill>
          </p:spPr>
          <p:txBody>
            <a:bodyPr wrap="none" lIns="0" tIns="0" rIns="0" bIns="0" rtlCol="0">
              <a:spAutoFit/>
            </a:bodyPr>
            <a:lstStyle/>
            <a:p>
              <a:pPr algn="ctr"/>
              <a:r>
                <a:rPr lang="vi-VN" sz="1200" dirty="0">
                  <a:latin typeface="SamsungOne 400" panose="020B0503030303020204" pitchFamily="34" charset="0"/>
                  <a:ea typeface="SamsungOne 400" panose="020B0503030303020204" pitchFamily="34" charset="0"/>
                </a:rPr>
                <a:t>Ghép mẫu</a:t>
              </a:r>
              <a:endParaRPr lang="en-US" sz="1200" dirty="0">
                <a:latin typeface="SamsungOne 400" panose="020B0503030303020204" pitchFamily="34" charset="0"/>
                <a:ea typeface="SamsungOne 400" panose="020B0503030303020204" pitchFamily="34" charset="0"/>
              </a:endParaRPr>
            </a:p>
          </p:txBody>
        </p:sp>
        <p:sp>
          <p:nvSpPr>
            <p:cNvPr id="21" name="TextBox 20">
              <a:extLst>
                <a:ext uri="{FF2B5EF4-FFF2-40B4-BE49-F238E27FC236}">
                  <a16:creationId xmlns:a16="http://schemas.microsoft.com/office/drawing/2014/main" id="{1811F1F2-7798-4436-ADE8-4BADEEE84511}"/>
                </a:ext>
              </a:extLst>
            </p:cNvPr>
            <p:cNvSpPr txBox="1"/>
            <p:nvPr/>
          </p:nvSpPr>
          <p:spPr>
            <a:xfrm>
              <a:off x="5616319" y="5172432"/>
              <a:ext cx="1192634" cy="184666"/>
            </a:xfrm>
            <a:prstGeom prst="rect">
              <a:avLst/>
            </a:prstGeom>
            <a:solidFill>
              <a:schemeClr val="bg1"/>
            </a:solidFill>
          </p:spPr>
          <p:txBody>
            <a:bodyPr wrap="none" lIns="0" tIns="0" rIns="0" bIns="0" rtlCol="0">
              <a:spAutoFit/>
            </a:bodyPr>
            <a:lstStyle/>
            <a:p>
              <a:pPr algn="ctr"/>
              <a:r>
                <a:rPr lang="vi-VN" sz="1200" dirty="0">
                  <a:latin typeface="SamsungOne 400" panose="020B0503030303020204" pitchFamily="34" charset="0"/>
                  <a:ea typeface="SamsungOne 400" panose="020B0503030303020204" pitchFamily="34" charset="0"/>
                </a:rPr>
                <a:t>Lựa chọn tham số</a:t>
              </a:r>
              <a:endParaRPr lang="en-US" sz="1200" dirty="0">
                <a:latin typeface="SamsungOne 400" panose="020B0503030303020204" pitchFamily="34" charset="0"/>
                <a:ea typeface="SamsungOne 400" panose="020B0503030303020204" pitchFamily="34" charset="0"/>
              </a:endParaRPr>
            </a:p>
          </p:txBody>
        </p:sp>
        <p:sp>
          <p:nvSpPr>
            <p:cNvPr id="22" name="TextBox 21">
              <a:extLst>
                <a:ext uri="{FF2B5EF4-FFF2-40B4-BE49-F238E27FC236}">
                  <a16:creationId xmlns:a16="http://schemas.microsoft.com/office/drawing/2014/main" id="{0AD8F6CF-C13E-4C18-A597-F64B0E5829E8}"/>
                </a:ext>
              </a:extLst>
            </p:cNvPr>
            <p:cNvSpPr txBox="1"/>
            <p:nvPr/>
          </p:nvSpPr>
          <p:spPr>
            <a:xfrm>
              <a:off x="7401350" y="5172432"/>
              <a:ext cx="601126" cy="184666"/>
            </a:xfrm>
            <a:prstGeom prst="rect">
              <a:avLst/>
            </a:prstGeom>
            <a:solidFill>
              <a:schemeClr val="bg1"/>
            </a:solidFill>
          </p:spPr>
          <p:txBody>
            <a:bodyPr wrap="none" lIns="0" tIns="0" rIns="0" bIns="0" rtlCol="0">
              <a:spAutoFit/>
            </a:bodyPr>
            <a:lstStyle/>
            <a:p>
              <a:pPr algn="ctr"/>
              <a:r>
                <a:rPr lang="en-US" sz="1200" dirty="0" err="1">
                  <a:latin typeface="SamsungOne 400" panose="020B0503030303020204" pitchFamily="34" charset="0"/>
                  <a:ea typeface="SamsungOne 400" panose="020B0503030303020204" pitchFamily="34" charset="0"/>
                </a:rPr>
                <a:t>Đánh</a:t>
              </a:r>
              <a:r>
                <a:rPr lang="en-US" sz="1200" dirty="0">
                  <a:latin typeface="SamsungOne 400" panose="020B0503030303020204" pitchFamily="34" charset="0"/>
                  <a:ea typeface="SamsungOne 400" panose="020B0503030303020204" pitchFamily="34" charset="0"/>
                </a:rPr>
                <a:t> </a:t>
              </a:r>
              <a:r>
                <a:rPr lang="en-US" sz="1200" dirty="0" err="1">
                  <a:latin typeface="SamsungOne 400" panose="020B0503030303020204" pitchFamily="34" charset="0"/>
                  <a:ea typeface="SamsungOne 400" panose="020B0503030303020204" pitchFamily="34" charset="0"/>
                </a:rPr>
                <a:t>giá</a:t>
              </a:r>
              <a:endParaRPr lang="en-US" sz="1200" dirty="0">
                <a:latin typeface="SamsungOne 400" panose="020B0503030303020204" pitchFamily="34" charset="0"/>
                <a:ea typeface="SamsungOne 400" panose="020B0503030303020204" pitchFamily="34" charset="0"/>
              </a:endParaRPr>
            </a:p>
          </p:txBody>
        </p:sp>
        <p:sp>
          <p:nvSpPr>
            <p:cNvPr id="2" name="직사각형 1">
              <a:extLst>
                <a:ext uri="{FF2B5EF4-FFF2-40B4-BE49-F238E27FC236}">
                  <a16:creationId xmlns:a16="http://schemas.microsoft.com/office/drawing/2014/main" id="{A4AF821D-9E8E-40C7-A2D2-352D5398174C}"/>
                </a:ext>
              </a:extLst>
            </p:cNvPr>
            <p:cNvSpPr/>
            <p:nvPr/>
          </p:nvSpPr>
          <p:spPr>
            <a:xfrm>
              <a:off x="1351012" y="4702108"/>
              <a:ext cx="4320480" cy="436293"/>
            </a:xfrm>
            <a:prstGeom prst="rect">
              <a:avLst/>
            </a:prstGeom>
            <a:pattFill prst="wdUpDiag">
              <a:fgClr>
                <a:schemeClr val="bg1">
                  <a:lumMod val="65000"/>
                </a:schemeClr>
              </a:fgClr>
              <a:bgClr>
                <a:schemeClr val="bg1"/>
              </a:bgClr>
            </a:patt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BF1984F4-B923-460B-B070-9016DE0AB4F2}"/>
                </a:ext>
              </a:extLst>
            </p:cNvPr>
            <p:cNvSpPr/>
            <p:nvPr/>
          </p:nvSpPr>
          <p:spPr>
            <a:xfrm>
              <a:off x="5709652" y="4702108"/>
              <a:ext cx="1072148" cy="436293"/>
            </a:xfrm>
            <a:prstGeom prst="rect">
              <a:avLst/>
            </a:prstGeom>
            <a:pattFill prst="wdUpDiag">
              <a:fgClr>
                <a:schemeClr val="tx1">
                  <a:lumMod val="65000"/>
                  <a:lumOff val="35000"/>
                </a:schemeClr>
              </a:fgClr>
              <a:bgClr>
                <a:schemeClr val="bg1">
                  <a:lumMod val="50000"/>
                </a:schemeClr>
              </a:bgClr>
            </a:patt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87B05A7B-96BF-41F5-8D92-91D1280AD7F3}"/>
                </a:ext>
              </a:extLst>
            </p:cNvPr>
            <p:cNvSpPr/>
            <p:nvPr/>
          </p:nvSpPr>
          <p:spPr>
            <a:xfrm>
              <a:off x="6810742" y="4702108"/>
              <a:ext cx="1765568" cy="436293"/>
            </a:xfrm>
            <a:prstGeom prst="rect">
              <a:avLst/>
            </a:prstGeom>
            <a:solidFill>
              <a:schemeClr val="bg1">
                <a:lumMod val="5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237024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Xác</a:t>
            </a:r>
            <a:r>
              <a:rPr lang="en-US" altLang="ko-KR" sz="1400" dirty="0">
                <a:solidFill>
                  <a:schemeClr val="tx1"/>
                </a:solidFill>
                <a:latin typeface="SamsungOne 400" panose="020B0503030303020204" pitchFamily="34" charset="0"/>
                <a:ea typeface="SamsungOne 400" panose="020B0503030303020204" pitchFamily="34" charset="0"/>
              </a:rPr>
              <a:t> </a:t>
            </a:r>
            <a:r>
              <a:rPr lang="vi-VN" altLang="ko-KR" sz="1400" dirty="0">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chéo</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780714" cy="1448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Chiến lược này là tạo ra nhiều bộ xác thực để mọi dữ liệu có thể được đưa vào học một lần.</a:t>
            </a:r>
            <a:b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Chia bộ dữ liệu thành một số ngẫu nhiên n=k (k-fold). Sử dụng fold đầu tiên như một bộ xác thực và các fold k-1 khác như một bộ huấn luyện và đo lường hiệu suất.
Sử dụng fold thứ hai làm bộ kiểm tra và các fold khác như một bộ huấn luyện cho việc học, sau đó đo lường hiệu suất. Lặp lại quy trình tương tự cho tất cả các fold khác để tất cả dữ liệu có thể được đưa vào huấn luyện. Có được kết quả đánh giá hiệu suất k và sau đó tính trung bình để dự đoán hiệu suất mô hình. Hình dưới đây là một ví dụ về khi k = 5</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8" name="그룹 7"/>
          <p:cNvGrpSpPr/>
          <p:nvPr/>
        </p:nvGrpSpPr>
        <p:grpSpPr>
          <a:xfrm>
            <a:off x="886652" y="3537012"/>
            <a:ext cx="8593344" cy="1912054"/>
            <a:chOff x="662205" y="5030130"/>
            <a:chExt cx="8593344" cy="1912054"/>
          </a:xfrm>
        </p:grpSpPr>
        <p:grpSp>
          <p:nvGrpSpPr>
            <p:cNvPr id="5" name="그룹 4"/>
            <p:cNvGrpSpPr/>
            <p:nvPr/>
          </p:nvGrpSpPr>
          <p:grpSpPr>
            <a:xfrm>
              <a:off x="662205" y="5360648"/>
              <a:ext cx="693948" cy="1279311"/>
              <a:chOff x="692685" y="3602968"/>
              <a:chExt cx="693948" cy="1279311"/>
            </a:xfrm>
          </p:grpSpPr>
          <p:sp>
            <p:nvSpPr>
              <p:cNvPr id="37" name="TextBox 36">
                <a:extLst>
                  <a:ext uri="{FF2B5EF4-FFF2-40B4-BE49-F238E27FC236}">
                    <a16:creationId xmlns:a16="http://schemas.microsoft.com/office/drawing/2014/main" id="{B3B2B63A-EE60-4A64-8CF8-F2DE57A6A2CE}"/>
                  </a:ext>
                </a:extLst>
              </p:cNvPr>
              <p:cNvSpPr txBox="1"/>
              <p:nvPr/>
            </p:nvSpPr>
            <p:spPr>
              <a:xfrm rot="16200000">
                <a:off x="467623" y="4158273"/>
                <a:ext cx="634789" cy="184666"/>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CV </a:t>
                </a:r>
                <a:r>
                  <a:rPr lang="en-US" sz="1200" dirty="0" err="1">
                    <a:latin typeface="SamsungOne 400" panose="020B0503030303020204" pitchFamily="34" charset="0"/>
                    <a:ea typeface="SamsungOne 400" panose="020B0503030303020204" pitchFamily="34" charset="0"/>
                  </a:rPr>
                  <a:t>lặp</a:t>
                </a:r>
                <a:r>
                  <a:rPr lang="en-US" sz="1200" dirty="0">
                    <a:latin typeface="SamsungOne 400" panose="020B0503030303020204" pitchFamily="34" charset="0"/>
                    <a:ea typeface="SamsungOne 400" panose="020B0503030303020204" pitchFamily="34" charset="0"/>
                  </a:rPr>
                  <a:t> </a:t>
                </a:r>
                <a:r>
                  <a:rPr lang="en-US" sz="1200" dirty="0" err="1">
                    <a:latin typeface="SamsungOne 400" panose="020B0503030303020204" pitchFamily="34" charset="0"/>
                    <a:ea typeface="SamsungOne 400" panose="020B0503030303020204" pitchFamily="34" charset="0"/>
                  </a:rPr>
                  <a:t>lại</a:t>
                </a:r>
                <a:endParaRPr lang="en-US" sz="1200" dirty="0">
                  <a:latin typeface="SamsungOne 400" panose="020B0503030303020204" pitchFamily="34" charset="0"/>
                  <a:ea typeface="SamsungOne 400" panose="020B0503030303020204" pitchFamily="34" charset="0"/>
                </a:endParaRPr>
              </a:p>
            </p:txBody>
          </p:sp>
          <p:sp>
            <p:nvSpPr>
              <p:cNvPr id="38" name="TextBox 37">
                <a:extLst>
                  <a:ext uri="{FF2B5EF4-FFF2-40B4-BE49-F238E27FC236}">
                    <a16:creationId xmlns:a16="http://schemas.microsoft.com/office/drawing/2014/main" id="{AD446CE9-AB4D-4878-98B8-9188035AF647}"/>
                  </a:ext>
                </a:extLst>
              </p:cNvPr>
              <p:cNvSpPr txBox="1"/>
              <p:nvPr/>
            </p:nvSpPr>
            <p:spPr>
              <a:xfrm>
                <a:off x="958631" y="3602968"/>
                <a:ext cx="418384" cy="184666"/>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Split 1</a:t>
                </a:r>
              </a:p>
            </p:txBody>
          </p:sp>
          <p:sp>
            <p:nvSpPr>
              <p:cNvPr id="39" name="TextBox 38">
                <a:extLst>
                  <a:ext uri="{FF2B5EF4-FFF2-40B4-BE49-F238E27FC236}">
                    <a16:creationId xmlns:a16="http://schemas.microsoft.com/office/drawing/2014/main" id="{DD431B23-D42C-4031-9670-C36342189103}"/>
                  </a:ext>
                </a:extLst>
              </p:cNvPr>
              <p:cNvSpPr txBox="1"/>
              <p:nvPr/>
            </p:nvSpPr>
            <p:spPr>
              <a:xfrm>
                <a:off x="952219" y="3880296"/>
                <a:ext cx="431208" cy="184666"/>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Split 2</a:t>
                </a:r>
              </a:p>
            </p:txBody>
          </p:sp>
          <p:sp>
            <p:nvSpPr>
              <p:cNvPr id="40" name="TextBox 39">
                <a:extLst>
                  <a:ext uri="{FF2B5EF4-FFF2-40B4-BE49-F238E27FC236}">
                    <a16:creationId xmlns:a16="http://schemas.microsoft.com/office/drawing/2014/main" id="{14F1843F-4099-4901-918D-0CF88EF6CAAB}"/>
                  </a:ext>
                </a:extLst>
              </p:cNvPr>
              <p:cNvSpPr txBox="1"/>
              <p:nvPr/>
            </p:nvSpPr>
            <p:spPr>
              <a:xfrm>
                <a:off x="950616" y="4159172"/>
                <a:ext cx="434414" cy="184666"/>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Split 3</a:t>
                </a:r>
              </a:p>
            </p:txBody>
          </p:sp>
          <p:sp>
            <p:nvSpPr>
              <p:cNvPr id="41" name="TextBox 40">
                <a:extLst>
                  <a:ext uri="{FF2B5EF4-FFF2-40B4-BE49-F238E27FC236}">
                    <a16:creationId xmlns:a16="http://schemas.microsoft.com/office/drawing/2014/main" id="{20666DA6-B518-4FFE-8548-F5568681568C}"/>
                  </a:ext>
                </a:extLst>
              </p:cNvPr>
              <p:cNvSpPr txBox="1"/>
              <p:nvPr/>
            </p:nvSpPr>
            <p:spPr>
              <a:xfrm>
                <a:off x="949013" y="4438048"/>
                <a:ext cx="437620" cy="184666"/>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Split 4</a:t>
                </a:r>
              </a:p>
            </p:txBody>
          </p:sp>
          <p:sp>
            <p:nvSpPr>
              <p:cNvPr id="42" name="TextBox 41">
                <a:extLst>
                  <a:ext uri="{FF2B5EF4-FFF2-40B4-BE49-F238E27FC236}">
                    <a16:creationId xmlns:a16="http://schemas.microsoft.com/office/drawing/2014/main" id="{F0814396-2DFB-4C7F-B124-CCDF030BE340}"/>
                  </a:ext>
                </a:extLst>
              </p:cNvPr>
              <p:cNvSpPr txBox="1"/>
              <p:nvPr/>
            </p:nvSpPr>
            <p:spPr>
              <a:xfrm>
                <a:off x="950616" y="4697613"/>
                <a:ext cx="434414" cy="184666"/>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Split 5</a:t>
                </a:r>
              </a:p>
            </p:txBody>
          </p:sp>
        </p:grpSp>
        <p:sp>
          <p:nvSpPr>
            <p:cNvPr id="65" name="TextBox 64">
              <a:extLst>
                <a:ext uri="{FF2B5EF4-FFF2-40B4-BE49-F238E27FC236}">
                  <a16:creationId xmlns:a16="http://schemas.microsoft.com/office/drawing/2014/main" id="{6EA9A224-3F3E-4028-82B6-0F63A1D1B3E1}"/>
                </a:ext>
              </a:extLst>
            </p:cNvPr>
            <p:cNvSpPr txBox="1"/>
            <p:nvPr/>
          </p:nvSpPr>
          <p:spPr>
            <a:xfrm>
              <a:off x="4188044" y="5030130"/>
              <a:ext cx="1017907" cy="200055"/>
            </a:xfrm>
            <a:prstGeom prst="rect">
              <a:avLst/>
            </a:prstGeom>
            <a:solidFill>
              <a:schemeClr val="bg1"/>
            </a:solidFill>
          </p:spPr>
          <p:txBody>
            <a:bodyPr wrap="none" lIns="0" tIns="0" rIns="0" bIns="0" rtlCol="0">
              <a:spAutoFit/>
            </a:bodyPr>
            <a:lstStyle/>
            <a:p>
              <a:pPr algn="ctr"/>
              <a:r>
                <a:rPr lang="vi-VN" sz="1300" dirty="0">
                  <a:latin typeface="SamsungOne 400" panose="020B0503030303020204" pitchFamily="34" charset="0"/>
                  <a:ea typeface="SamsungOne 400" panose="020B0503030303020204" pitchFamily="34" charset="0"/>
                </a:rPr>
                <a:t>Xác thực chéo</a:t>
              </a:r>
              <a:endParaRPr lang="en-US" sz="1300" dirty="0">
                <a:latin typeface="SamsungOne 400" panose="020B0503030303020204" pitchFamily="34" charset="0"/>
                <a:ea typeface="SamsungOne 400" panose="020B0503030303020204" pitchFamily="34" charset="0"/>
              </a:endParaRPr>
            </a:p>
          </p:txBody>
        </p:sp>
        <p:grpSp>
          <p:nvGrpSpPr>
            <p:cNvPr id="3" name="그룹 2"/>
            <p:cNvGrpSpPr/>
            <p:nvPr/>
          </p:nvGrpSpPr>
          <p:grpSpPr>
            <a:xfrm>
              <a:off x="1450423" y="5350301"/>
              <a:ext cx="6458761" cy="1307446"/>
              <a:chOff x="1450423" y="5350301"/>
              <a:chExt cx="6458761" cy="1307446"/>
            </a:xfrm>
          </p:grpSpPr>
          <p:sp>
            <p:nvSpPr>
              <p:cNvPr id="2" name="직사각형 1"/>
              <p:cNvSpPr/>
              <p:nvPr/>
            </p:nvSpPr>
            <p:spPr>
              <a:xfrm>
                <a:off x="1450423" y="5353875"/>
                <a:ext cx="1248172" cy="174257"/>
              </a:xfrm>
              <a:prstGeom prst="rect">
                <a:avLst/>
              </a:prstGeom>
              <a:pattFill prst="wdUpDiag">
                <a:fgClr>
                  <a:srgbClr val="0070C0"/>
                </a:fgClr>
                <a:bgClr>
                  <a:schemeClr val="accent5">
                    <a:lumMod val="20000"/>
                    <a:lumOff val="80000"/>
                  </a:schemeClr>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p:cNvSpPr/>
              <p:nvPr/>
            </p:nvSpPr>
            <p:spPr>
              <a:xfrm>
                <a:off x="2750633" y="5353875"/>
                <a:ext cx="1248172"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4049843" y="5350303"/>
                <a:ext cx="1248172"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p:cNvSpPr/>
              <p:nvPr/>
            </p:nvSpPr>
            <p:spPr>
              <a:xfrm>
                <a:off x="5349053" y="5350302"/>
                <a:ext cx="1248172"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p:cNvSpPr/>
              <p:nvPr/>
            </p:nvSpPr>
            <p:spPr>
              <a:xfrm>
                <a:off x="6648263" y="5350301"/>
                <a:ext cx="1248172"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p:cNvSpPr/>
              <p:nvPr/>
            </p:nvSpPr>
            <p:spPr>
              <a:xfrm>
                <a:off x="1450423" y="5644678"/>
                <a:ext cx="1248172"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p:cNvSpPr/>
              <p:nvPr/>
            </p:nvSpPr>
            <p:spPr>
              <a:xfrm>
                <a:off x="1450423" y="5927070"/>
                <a:ext cx="1248172"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p:cNvSpPr/>
              <p:nvPr/>
            </p:nvSpPr>
            <p:spPr>
              <a:xfrm>
                <a:off x="1450423" y="6205280"/>
                <a:ext cx="1248172"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p:cNvSpPr/>
              <p:nvPr/>
            </p:nvSpPr>
            <p:spPr>
              <a:xfrm>
                <a:off x="1450423" y="6483490"/>
                <a:ext cx="1248172"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p:cNvSpPr/>
              <p:nvPr/>
            </p:nvSpPr>
            <p:spPr>
              <a:xfrm>
                <a:off x="2751233" y="5644678"/>
                <a:ext cx="1248172" cy="174257"/>
              </a:xfrm>
              <a:prstGeom prst="rect">
                <a:avLst/>
              </a:prstGeom>
              <a:pattFill prst="wdUpDiag">
                <a:fgClr>
                  <a:srgbClr val="0070C0"/>
                </a:fgClr>
                <a:bgClr>
                  <a:schemeClr val="accent5">
                    <a:lumMod val="20000"/>
                    <a:lumOff val="80000"/>
                  </a:schemeClr>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p:cNvSpPr/>
              <p:nvPr/>
            </p:nvSpPr>
            <p:spPr>
              <a:xfrm>
                <a:off x="4049843" y="5644678"/>
                <a:ext cx="1248172"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p:cNvSpPr/>
              <p:nvPr/>
            </p:nvSpPr>
            <p:spPr>
              <a:xfrm>
                <a:off x="5349053" y="5644678"/>
                <a:ext cx="1248172"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p:cNvSpPr/>
              <p:nvPr/>
            </p:nvSpPr>
            <p:spPr>
              <a:xfrm>
                <a:off x="6648263" y="5644678"/>
                <a:ext cx="1248172"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p:cNvSpPr/>
              <p:nvPr/>
            </p:nvSpPr>
            <p:spPr>
              <a:xfrm>
                <a:off x="2750633" y="5925277"/>
                <a:ext cx="1248172"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p:cNvSpPr/>
              <p:nvPr/>
            </p:nvSpPr>
            <p:spPr>
              <a:xfrm>
                <a:off x="2750633" y="6203487"/>
                <a:ext cx="1248172"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54"/>
              <p:cNvSpPr/>
              <p:nvPr/>
            </p:nvSpPr>
            <p:spPr>
              <a:xfrm>
                <a:off x="2750633" y="6481697"/>
                <a:ext cx="1248172"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직사각형 55"/>
              <p:cNvSpPr/>
              <p:nvPr/>
            </p:nvSpPr>
            <p:spPr>
              <a:xfrm>
                <a:off x="4049843" y="5925277"/>
                <a:ext cx="1248172" cy="174257"/>
              </a:xfrm>
              <a:prstGeom prst="rect">
                <a:avLst/>
              </a:prstGeom>
              <a:pattFill prst="wdUpDiag">
                <a:fgClr>
                  <a:srgbClr val="0070C0"/>
                </a:fgClr>
                <a:bgClr>
                  <a:schemeClr val="accent5">
                    <a:lumMod val="20000"/>
                    <a:lumOff val="80000"/>
                  </a:schemeClr>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p:cNvSpPr/>
              <p:nvPr/>
            </p:nvSpPr>
            <p:spPr>
              <a:xfrm>
                <a:off x="4049843" y="6203487"/>
                <a:ext cx="1248172"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직사각형 57"/>
              <p:cNvSpPr/>
              <p:nvPr/>
            </p:nvSpPr>
            <p:spPr>
              <a:xfrm>
                <a:off x="4049843" y="6481697"/>
                <a:ext cx="1248172"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p:cNvSpPr/>
              <p:nvPr/>
            </p:nvSpPr>
            <p:spPr>
              <a:xfrm>
                <a:off x="5349053" y="5925276"/>
                <a:ext cx="1248172"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p:cNvSpPr/>
              <p:nvPr/>
            </p:nvSpPr>
            <p:spPr>
              <a:xfrm>
                <a:off x="5349053" y="6481696"/>
                <a:ext cx="1248172"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p:cNvSpPr/>
              <p:nvPr/>
            </p:nvSpPr>
            <p:spPr>
              <a:xfrm>
                <a:off x="6648263" y="5918473"/>
                <a:ext cx="1248172"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p:cNvSpPr/>
              <p:nvPr/>
            </p:nvSpPr>
            <p:spPr>
              <a:xfrm>
                <a:off x="5361802" y="6201098"/>
                <a:ext cx="1248172" cy="174257"/>
              </a:xfrm>
              <a:prstGeom prst="rect">
                <a:avLst/>
              </a:prstGeom>
              <a:pattFill prst="wdUpDiag">
                <a:fgClr>
                  <a:srgbClr val="0070C0"/>
                </a:fgClr>
                <a:bgClr>
                  <a:schemeClr val="accent5">
                    <a:lumMod val="20000"/>
                    <a:lumOff val="80000"/>
                  </a:schemeClr>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직사각형 62"/>
              <p:cNvSpPr/>
              <p:nvPr/>
            </p:nvSpPr>
            <p:spPr>
              <a:xfrm>
                <a:off x="6650318" y="6457833"/>
                <a:ext cx="1248172" cy="174257"/>
              </a:xfrm>
              <a:prstGeom prst="rect">
                <a:avLst/>
              </a:prstGeom>
              <a:pattFill prst="wdUpDiag">
                <a:fgClr>
                  <a:srgbClr val="0070C0"/>
                </a:fgClr>
                <a:bgClr>
                  <a:schemeClr val="accent5">
                    <a:lumMod val="20000"/>
                    <a:lumOff val="80000"/>
                  </a:schemeClr>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63"/>
              <p:cNvSpPr/>
              <p:nvPr/>
            </p:nvSpPr>
            <p:spPr>
              <a:xfrm>
                <a:off x="6661012" y="6201098"/>
                <a:ext cx="1248172"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6" name="TextBox 65">
              <a:extLst>
                <a:ext uri="{FF2B5EF4-FFF2-40B4-BE49-F238E27FC236}">
                  <a16:creationId xmlns:a16="http://schemas.microsoft.com/office/drawing/2014/main" id="{F8068C9B-BE09-4EA3-A157-BF99BE256866}"/>
                </a:ext>
              </a:extLst>
            </p:cNvPr>
            <p:cNvSpPr txBox="1"/>
            <p:nvPr/>
          </p:nvSpPr>
          <p:spPr>
            <a:xfrm>
              <a:off x="1845842" y="6757518"/>
              <a:ext cx="399148" cy="184666"/>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Fold 1</a:t>
              </a:r>
            </a:p>
          </p:txBody>
        </p:sp>
        <p:sp>
          <p:nvSpPr>
            <p:cNvPr id="67" name="TextBox 66">
              <a:extLst>
                <a:ext uri="{FF2B5EF4-FFF2-40B4-BE49-F238E27FC236}">
                  <a16:creationId xmlns:a16="http://schemas.microsoft.com/office/drawing/2014/main" id="{71DCF00B-2280-4440-BE3A-61B0A788BF69}"/>
                </a:ext>
              </a:extLst>
            </p:cNvPr>
            <p:cNvSpPr txBox="1"/>
            <p:nvPr/>
          </p:nvSpPr>
          <p:spPr>
            <a:xfrm>
              <a:off x="3138640" y="6757518"/>
              <a:ext cx="411972" cy="184666"/>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Fold 2</a:t>
              </a:r>
            </a:p>
          </p:txBody>
        </p:sp>
        <p:sp>
          <p:nvSpPr>
            <p:cNvPr id="68" name="TextBox 67">
              <a:extLst>
                <a:ext uri="{FF2B5EF4-FFF2-40B4-BE49-F238E27FC236}">
                  <a16:creationId xmlns:a16="http://schemas.microsoft.com/office/drawing/2014/main" id="{12D5A789-D39D-4FD5-82A3-AC2CD142C0AF}"/>
                </a:ext>
              </a:extLst>
            </p:cNvPr>
            <p:cNvSpPr txBox="1"/>
            <p:nvPr/>
          </p:nvSpPr>
          <p:spPr>
            <a:xfrm>
              <a:off x="4436247" y="6757518"/>
              <a:ext cx="415178" cy="184666"/>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Fold 3</a:t>
              </a:r>
            </a:p>
          </p:txBody>
        </p:sp>
        <p:sp>
          <p:nvSpPr>
            <p:cNvPr id="69" name="TextBox 68">
              <a:extLst>
                <a:ext uri="{FF2B5EF4-FFF2-40B4-BE49-F238E27FC236}">
                  <a16:creationId xmlns:a16="http://schemas.microsoft.com/office/drawing/2014/main" id="{DB7DC49C-64CF-4EAF-B27F-F877F8775E25}"/>
                </a:ext>
              </a:extLst>
            </p:cNvPr>
            <p:cNvSpPr txBox="1"/>
            <p:nvPr/>
          </p:nvSpPr>
          <p:spPr>
            <a:xfrm>
              <a:off x="5733854" y="6757518"/>
              <a:ext cx="418384" cy="184666"/>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Fold 4</a:t>
              </a:r>
            </a:p>
          </p:txBody>
        </p:sp>
        <p:sp>
          <p:nvSpPr>
            <p:cNvPr id="70" name="TextBox 69">
              <a:extLst>
                <a:ext uri="{FF2B5EF4-FFF2-40B4-BE49-F238E27FC236}">
                  <a16:creationId xmlns:a16="http://schemas.microsoft.com/office/drawing/2014/main" id="{3877C1D9-A0B2-4238-BA2D-F91F9349109B}"/>
                </a:ext>
              </a:extLst>
            </p:cNvPr>
            <p:cNvSpPr txBox="1"/>
            <p:nvPr/>
          </p:nvSpPr>
          <p:spPr>
            <a:xfrm>
              <a:off x="7043010" y="6757518"/>
              <a:ext cx="415178" cy="184666"/>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Fold 5</a:t>
              </a:r>
            </a:p>
          </p:txBody>
        </p:sp>
        <p:grpSp>
          <p:nvGrpSpPr>
            <p:cNvPr id="7" name="그룹 6"/>
            <p:cNvGrpSpPr/>
            <p:nvPr/>
          </p:nvGrpSpPr>
          <p:grpSpPr>
            <a:xfrm>
              <a:off x="8144720" y="5730309"/>
              <a:ext cx="1110829" cy="369332"/>
              <a:chOff x="8144720" y="5730309"/>
              <a:chExt cx="1110829" cy="369332"/>
            </a:xfrm>
          </p:grpSpPr>
          <p:sp>
            <p:nvSpPr>
              <p:cNvPr id="36" name="TextBox 35">
                <a:extLst>
                  <a:ext uri="{FF2B5EF4-FFF2-40B4-BE49-F238E27FC236}">
                    <a16:creationId xmlns:a16="http://schemas.microsoft.com/office/drawing/2014/main" id="{A694EBA0-D51E-4B55-B212-64471D3C97B5}"/>
                  </a:ext>
                </a:extLst>
              </p:cNvPr>
              <p:cNvSpPr txBox="1"/>
              <p:nvPr/>
            </p:nvSpPr>
            <p:spPr>
              <a:xfrm>
                <a:off x="8502138" y="5730309"/>
                <a:ext cx="753411" cy="369332"/>
              </a:xfrm>
              <a:prstGeom prst="rect">
                <a:avLst/>
              </a:prstGeom>
              <a:solidFill>
                <a:schemeClr val="bg1"/>
              </a:solidFill>
            </p:spPr>
            <p:txBody>
              <a:bodyPr wrap="none" lIns="0" tIns="0" rIns="0" bIns="0" rtlCol="0">
                <a:spAutoFit/>
              </a:bodyPr>
              <a:lstStyle/>
              <a:p>
                <a:r>
                  <a:rPr lang="en-US" sz="1200" dirty="0" err="1">
                    <a:latin typeface="SamsungOne 400" panose="020B0503030303020204" pitchFamily="34" charset="0"/>
                    <a:ea typeface="SamsungOne 400" panose="020B0503030303020204" pitchFamily="34" charset="0"/>
                  </a:rPr>
                  <a:t>huấn</a:t>
                </a:r>
                <a:r>
                  <a:rPr lang="en-US" sz="1200" dirty="0">
                    <a:latin typeface="SamsungOne 400" panose="020B0503030303020204" pitchFamily="34" charset="0"/>
                    <a:ea typeface="SamsungOne 400" panose="020B0503030303020204" pitchFamily="34" charset="0"/>
                  </a:rPr>
                  <a:t> </a:t>
                </a:r>
                <a:r>
                  <a:rPr lang="en-US" sz="1200" dirty="0" err="1">
                    <a:latin typeface="SamsungOne 400" panose="020B0503030303020204" pitchFamily="34" charset="0"/>
                    <a:ea typeface="SamsungOne 400" panose="020B0503030303020204" pitchFamily="34" charset="0"/>
                  </a:rPr>
                  <a:t>luyện</a:t>
                </a:r>
                <a:endParaRPr lang="en-US" sz="1200" dirty="0">
                  <a:latin typeface="SamsungOne 400" panose="020B0503030303020204" pitchFamily="34" charset="0"/>
                  <a:ea typeface="SamsungOne 400" panose="020B0503030303020204" pitchFamily="34" charset="0"/>
                </a:endParaRPr>
              </a:p>
              <a:p>
                <a:r>
                  <a:rPr lang="vi-VN" sz="1200" dirty="0">
                    <a:latin typeface="SamsungOne 400" panose="020B0503030303020204" pitchFamily="34" charset="0"/>
                    <a:ea typeface="SamsungOne 400" panose="020B0503030303020204" pitchFamily="34" charset="0"/>
                  </a:rPr>
                  <a:t>kiểm tra</a:t>
                </a:r>
                <a:endParaRPr lang="en-US" sz="1200" dirty="0">
                  <a:latin typeface="SamsungOne 400" panose="020B0503030303020204" pitchFamily="34" charset="0"/>
                  <a:ea typeface="SamsungOne 400" panose="020B0503030303020204" pitchFamily="34" charset="0"/>
                </a:endParaRPr>
              </a:p>
            </p:txBody>
          </p:sp>
          <p:grpSp>
            <p:nvGrpSpPr>
              <p:cNvPr id="6" name="그룹 5"/>
              <p:cNvGrpSpPr/>
              <p:nvPr/>
            </p:nvGrpSpPr>
            <p:grpSpPr>
              <a:xfrm>
                <a:off x="8144720" y="5757975"/>
                <a:ext cx="260166" cy="318771"/>
                <a:chOff x="9739482" y="5483567"/>
                <a:chExt cx="1254450" cy="441709"/>
              </a:xfrm>
            </p:grpSpPr>
            <p:sp>
              <p:nvSpPr>
                <p:cNvPr id="71" name="직사각형 70"/>
                <p:cNvSpPr/>
                <p:nvPr/>
              </p:nvSpPr>
              <p:spPr>
                <a:xfrm>
                  <a:off x="9745760" y="5751019"/>
                  <a:ext cx="1248172" cy="174257"/>
                </a:xfrm>
                <a:prstGeom prst="rect">
                  <a:avLst/>
                </a:prstGeom>
                <a:pattFill prst="wdUpDiag">
                  <a:fgClr>
                    <a:srgbClr val="0070C0"/>
                  </a:fgClr>
                  <a:bgClr>
                    <a:schemeClr val="accent5">
                      <a:lumMod val="20000"/>
                      <a:lumOff val="80000"/>
                    </a:schemeClr>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직사각형 71"/>
                <p:cNvSpPr/>
                <p:nvPr/>
              </p:nvSpPr>
              <p:spPr>
                <a:xfrm>
                  <a:off x="9739482" y="5483567"/>
                  <a:ext cx="1248172"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spTree>
    <p:extLst>
      <p:ext uri="{BB962C8B-B14F-4D97-AF65-F5344CB8AC3E}">
        <p14:creationId xmlns:p14="http://schemas.microsoft.com/office/powerpoint/2010/main" val="17611373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Xác thực chéo </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78071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Xác thực chéo có thể được thực hiện dễ dàng bằng cách sử dụng chức năng cross_val_score của scikit-learn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3" name="그룹 2"/>
          <p:cNvGrpSpPr/>
          <p:nvPr/>
        </p:nvGrpSpPr>
        <p:grpSpPr>
          <a:xfrm>
            <a:off x="666749" y="2060848"/>
            <a:ext cx="8677276" cy="4221814"/>
            <a:chOff x="666749" y="2086911"/>
            <a:chExt cx="8677276" cy="4221814"/>
          </a:xfrm>
        </p:grpSpPr>
        <p:sp>
          <p:nvSpPr>
            <p:cNvPr id="28" name="모서리가 둥근 직사각형 4">
              <a:extLst>
                <a:ext uri="{FF2B5EF4-FFF2-40B4-BE49-F238E27FC236}">
                  <a16:creationId xmlns:a16="http://schemas.microsoft.com/office/drawing/2014/main" id="{18D6289C-4176-4ADC-AD69-9B2770354833}"/>
                </a:ext>
              </a:extLst>
            </p:cNvPr>
            <p:cNvSpPr/>
            <p:nvPr/>
          </p:nvSpPr>
          <p:spPr>
            <a:xfrm>
              <a:off x="666749" y="2086911"/>
              <a:ext cx="8677276" cy="422181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0" name="그림 29">
              <a:extLst>
                <a:ext uri="{FF2B5EF4-FFF2-40B4-BE49-F238E27FC236}">
                  <a16:creationId xmlns:a16="http://schemas.microsoft.com/office/drawing/2014/main" id="{E48A3ED6-DF62-482D-9345-EEBDBEFB29AD}"/>
                </a:ext>
              </a:extLst>
            </p:cNvPr>
            <p:cNvPicPr>
              <a:picLocks noChangeAspect="1"/>
            </p:cNvPicPr>
            <p:nvPr/>
          </p:nvPicPr>
          <p:blipFill rotWithShape="1">
            <a:blip r:embed="rId4"/>
            <a:srcRect l="278" r="13925" b="53105"/>
            <a:stretch/>
          </p:blipFill>
          <p:spPr>
            <a:xfrm>
              <a:off x="847724" y="2132856"/>
              <a:ext cx="8496300" cy="1944216"/>
            </a:xfrm>
            <a:prstGeom prst="rect">
              <a:avLst/>
            </a:prstGeom>
            <a:ln>
              <a:noFill/>
            </a:ln>
          </p:spPr>
        </p:pic>
        <p:sp>
          <p:nvSpPr>
            <p:cNvPr id="11" name="직사각형 10">
              <a:extLst>
                <a:ext uri="{FF2B5EF4-FFF2-40B4-BE49-F238E27FC236}">
                  <a16:creationId xmlns:a16="http://schemas.microsoft.com/office/drawing/2014/main" id="{8B22A960-EBC5-D54D-A0CF-043349CC96E7}"/>
                </a:ext>
              </a:extLst>
            </p:cNvPr>
            <p:cNvSpPr/>
            <p:nvPr/>
          </p:nvSpPr>
          <p:spPr>
            <a:xfrm>
              <a:off x="1459024" y="4104762"/>
              <a:ext cx="2511802" cy="2176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buClr>
                  <a:srgbClr val="193EB0"/>
                </a:buClr>
              </a:pPr>
              <a:r>
                <a:rPr lang="en-US" altLang="ko-KR" sz="1200">
                  <a:solidFill>
                    <a:schemeClr val="tx1"/>
                  </a:solidFill>
                  <a:latin typeface="SamsungOne 400" panose="020B0503030303020204" pitchFamily="34" charset="0"/>
                  <a:ea typeface="SamsungOne 400" panose="020B0503030303020204" pitchFamily="34" charset="0"/>
                </a:rPr>
                <a:t>0</a:t>
              </a:r>
              <a:r>
                <a:rPr lang="en-US" altLang="ko-KR" sz="1200" baseline="30000">
                  <a:solidFill>
                    <a:schemeClr val="tx1"/>
                  </a:solidFill>
                  <a:latin typeface="SamsungOne 400" panose="020B0503030303020204" pitchFamily="34" charset="0"/>
                  <a:ea typeface="SamsungOne 400" panose="020B0503030303020204" pitchFamily="34" charset="0"/>
                </a:rPr>
                <a:t>th</a:t>
              </a:r>
              <a:r>
                <a:rPr lang="en-US" altLang="ko-KR" sz="1200">
                  <a:solidFill>
                    <a:schemeClr val="tx1"/>
                  </a:solidFill>
                  <a:latin typeface="SamsungOne 400" panose="020B0503030303020204" pitchFamily="34" charset="0"/>
                  <a:ea typeface="SamsungOne 400" panose="020B0503030303020204" pitchFamily="34" charset="0"/>
                </a:rPr>
                <a:t> cross validation </a:t>
              </a:r>
              <a:r>
                <a:rPr lang="en-US" altLang="ko-KR" sz="1200" dirty="0">
                  <a:solidFill>
                    <a:schemeClr val="tx1"/>
                  </a:solidFill>
                  <a:latin typeface="SamsungOne 400" panose="020B0503030303020204" pitchFamily="34" charset="0"/>
                  <a:ea typeface="SamsungOne 400" panose="020B0503030303020204" pitchFamily="34" charset="0"/>
                </a:rPr>
                <a:t>score : 0.9</a:t>
              </a:r>
            </a:p>
            <a:p>
              <a:pPr>
                <a:buClr>
                  <a:srgbClr val="193EB0"/>
                </a:buClr>
              </a:pPr>
              <a:r>
                <a:rPr lang="en-US" altLang="ko-KR" sz="1200">
                  <a:solidFill>
                    <a:schemeClr val="tx1"/>
                  </a:solidFill>
                  <a:latin typeface="SamsungOne 400" panose="020B0503030303020204" pitchFamily="34" charset="0"/>
                  <a:ea typeface="SamsungOne 400" panose="020B0503030303020204" pitchFamily="34" charset="0"/>
                </a:rPr>
                <a:t>1</a:t>
              </a:r>
              <a:r>
                <a:rPr lang="en-US" altLang="ko-KR" sz="1200" baseline="30000">
                  <a:solidFill>
                    <a:schemeClr val="tx1"/>
                  </a:solidFill>
                  <a:latin typeface="SamsungOne 400" panose="020B0503030303020204" pitchFamily="34" charset="0"/>
                  <a:ea typeface="SamsungOne 400" panose="020B0503030303020204" pitchFamily="34" charset="0"/>
                </a:rPr>
                <a:t>st</a:t>
              </a:r>
              <a:r>
                <a:rPr lang="en-US" altLang="ko-KR" sz="1200">
                  <a:solidFill>
                    <a:schemeClr val="tx1"/>
                  </a:solidFill>
                  <a:latin typeface="SamsungOne 400" panose="020B0503030303020204" pitchFamily="34" charset="0"/>
                  <a:ea typeface="SamsungOne 400" panose="020B0503030303020204" pitchFamily="34" charset="0"/>
                </a:rPr>
                <a:t> cross validation </a:t>
              </a:r>
              <a:r>
                <a:rPr lang="en-US" altLang="ko-KR" sz="1200" dirty="0">
                  <a:solidFill>
                    <a:schemeClr val="tx1"/>
                  </a:solidFill>
                  <a:latin typeface="SamsungOne 400" panose="020B0503030303020204" pitchFamily="34" charset="0"/>
                  <a:ea typeface="SamsungOne 400" panose="020B0503030303020204" pitchFamily="34" charset="0"/>
                </a:rPr>
                <a:t>score : 1.0</a:t>
              </a:r>
            </a:p>
            <a:p>
              <a:pPr>
                <a:buClr>
                  <a:srgbClr val="193EB0"/>
                </a:buClr>
              </a:pPr>
              <a:r>
                <a:rPr lang="en-US" altLang="ko-KR" sz="1200">
                  <a:solidFill>
                    <a:schemeClr val="tx1"/>
                  </a:solidFill>
                  <a:latin typeface="SamsungOne 400" panose="020B0503030303020204" pitchFamily="34" charset="0"/>
                  <a:ea typeface="SamsungOne 400" panose="020B0503030303020204" pitchFamily="34" charset="0"/>
                </a:rPr>
                <a:t>2</a:t>
              </a:r>
              <a:r>
                <a:rPr lang="en-US" altLang="ko-KR" sz="1200" baseline="30000">
                  <a:solidFill>
                    <a:schemeClr val="tx1"/>
                  </a:solidFill>
                  <a:latin typeface="SamsungOne 400" panose="020B0503030303020204" pitchFamily="34" charset="0"/>
                  <a:ea typeface="SamsungOne 400" panose="020B0503030303020204" pitchFamily="34" charset="0"/>
                </a:rPr>
                <a:t>nd</a:t>
              </a:r>
              <a:r>
                <a:rPr lang="en-US" altLang="ko-KR" sz="1200">
                  <a:solidFill>
                    <a:schemeClr val="tx1"/>
                  </a:solidFill>
                  <a:latin typeface="SamsungOne 400" panose="020B0503030303020204" pitchFamily="34" charset="0"/>
                  <a:ea typeface="SamsungOne 400" panose="020B0503030303020204" pitchFamily="34" charset="0"/>
                </a:rPr>
                <a:t> cross validation </a:t>
              </a:r>
              <a:r>
                <a:rPr lang="en-US" altLang="ko-KR" sz="1200" dirty="0">
                  <a:solidFill>
                    <a:schemeClr val="tx1"/>
                  </a:solidFill>
                  <a:latin typeface="SamsungOne 400" panose="020B0503030303020204" pitchFamily="34" charset="0"/>
                  <a:ea typeface="SamsungOne 400" panose="020B0503030303020204" pitchFamily="34" charset="0"/>
                </a:rPr>
                <a:t>score : 0.8</a:t>
              </a:r>
            </a:p>
            <a:p>
              <a:pPr>
                <a:buClr>
                  <a:srgbClr val="193EB0"/>
                </a:buClr>
              </a:pPr>
              <a:r>
                <a:rPr lang="en-US" altLang="ko-KR" sz="1200">
                  <a:solidFill>
                    <a:schemeClr val="tx1"/>
                  </a:solidFill>
                  <a:latin typeface="SamsungOne 400" panose="020B0503030303020204" pitchFamily="34" charset="0"/>
                  <a:ea typeface="SamsungOne 400" panose="020B0503030303020204" pitchFamily="34" charset="0"/>
                </a:rPr>
                <a:t>3</a:t>
              </a:r>
              <a:r>
                <a:rPr lang="en-US" altLang="ko-KR" sz="1200" baseline="30000">
                  <a:solidFill>
                    <a:schemeClr val="tx1"/>
                  </a:solidFill>
                  <a:latin typeface="SamsungOne 400" panose="020B0503030303020204" pitchFamily="34" charset="0"/>
                  <a:ea typeface="SamsungOne 400" panose="020B0503030303020204" pitchFamily="34" charset="0"/>
                </a:rPr>
                <a:t>rd</a:t>
              </a:r>
              <a:r>
                <a:rPr lang="en-US" altLang="ko-KR" sz="1200">
                  <a:solidFill>
                    <a:schemeClr val="tx1"/>
                  </a:solidFill>
                  <a:latin typeface="SamsungOne 400" panose="020B0503030303020204" pitchFamily="34" charset="0"/>
                  <a:ea typeface="SamsungOne 400" panose="020B0503030303020204" pitchFamily="34" charset="0"/>
                </a:rPr>
                <a:t> cross validation </a:t>
              </a:r>
              <a:r>
                <a:rPr lang="en-US" altLang="ko-KR" sz="1200" dirty="0">
                  <a:solidFill>
                    <a:schemeClr val="tx1"/>
                  </a:solidFill>
                  <a:latin typeface="SamsungOne 400" panose="020B0503030303020204" pitchFamily="34" charset="0"/>
                  <a:ea typeface="SamsungOne 400" panose="020B0503030303020204" pitchFamily="34" charset="0"/>
                </a:rPr>
                <a:t>score : 1.0</a:t>
              </a:r>
            </a:p>
            <a:p>
              <a:pPr>
                <a:buClr>
                  <a:srgbClr val="193EB0"/>
                </a:buClr>
              </a:pPr>
              <a:r>
                <a:rPr lang="en-US" altLang="ko-KR" sz="1200">
                  <a:solidFill>
                    <a:schemeClr val="tx1"/>
                  </a:solidFill>
                  <a:latin typeface="SamsungOne 400" panose="020B0503030303020204" pitchFamily="34" charset="0"/>
                  <a:ea typeface="SamsungOne 400" panose="020B0503030303020204" pitchFamily="34" charset="0"/>
                </a:rPr>
                <a:t>4</a:t>
              </a:r>
              <a:r>
                <a:rPr lang="en-US" altLang="ko-KR" sz="1200" baseline="30000">
                  <a:solidFill>
                    <a:schemeClr val="tx1"/>
                  </a:solidFill>
                  <a:latin typeface="SamsungOne 400" panose="020B0503030303020204" pitchFamily="34" charset="0"/>
                  <a:ea typeface="SamsungOne 400" panose="020B0503030303020204" pitchFamily="34" charset="0"/>
                </a:rPr>
                <a:t>th</a:t>
              </a:r>
              <a:r>
                <a:rPr lang="en-US" altLang="ko-KR" sz="1200">
                  <a:solidFill>
                    <a:schemeClr val="tx1"/>
                  </a:solidFill>
                  <a:latin typeface="SamsungOne 400" panose="020B0503030303020204" pitchFamily="34" charset="0"/>
                  <a:ea typeface="SamsungOne 400" panose="020B0503030303020204" pitchFamily="34" charset="0"/>
                </a:rPr>
                <a:t> cross validation </a:t>
              </a:r>
              <a:r>
                <a:rPr lang="en-US" altLang="ko-KR" sz="1200" dirty="0">
                  <a:solidFill>
                    <a:schemeClr val="tx1"/>
                  </a:solidFill>
                  <a:latin typeface="SamsungOne 400" panose="020B0503030303020204" pitchFamily="34" charset="0"/>
                  <a:ea typeface="SamsungOne 400" panose="020B0503030303020204" pitchFamily="34" charset="0"/>
                </a:rPr>
                <a:t>score : 0.8</a:t>
              </a:r>
            </a:p>
            <a:p>
              <a:pPr>
                <a:buClr>
                  <a:srgbClr val="193EB0"/>
                </a:buClr>
              </a:pPr>
              <a:r>
                <a:rPr lang="en-US" altLang="ko-KR" sz="1200">
                  <a:solidFill>
                    <a:schemeClr val="tx1"/>
                  </a:solidFill>
                  <a:latin typeface="SamsungOne 400" panose="020B0503030303020204" pitchFamily="34" charset="0"/>
                  <a:ea typeface="SamsungOne 400" panose="020B0503030303020204" pitchFamily="34" charset="0"/>
                </a:rPr>
                <a:t>5</a:t>
              </a:r>
              <a:r>
                <a:rPr lang="en-US" altLang="ko-KR" sz="1200" baseline="30000">
                  <a:solidFill>
                    <a:schemeClr val="tx1"/>
                  </a:solidFill>
                  <a:latin typeface="SamsungOne 400" panose="020B0503030303020204" pitchFamily="34" charset="0"/>
                  <a:ea typeface="SamsungOne 400" panose="020B0503030303020204" pitchFamily="34" charset="0"/>
                </a:rPr>
                <a:t>th</a:t>
              </a:r>
              <a:r>
                <a:rPr lang="en-US" altLang="ko-KR" sz="1200">
                  <a:solidFill>
                    <a:schemeClr val="tx1"/>
                  </a:solidFill>
                  <a:latin typeface="SamsungOne 400" panose="020B0503030303020204" pitchFamily="34" charset="0"/>
                  <a:ea typeface="SamsungOne 400" panose="020B0503030303020204" pitchFamily="34" charset="0"/>
                </a:rPr>
                <a:t> cross validation </a:t>
              </a:r>
              <a:r>
                <a:rPr lang="en-US" altLang="ko-KR" sz="1200" dirty="0">
                  <a:solidFill>
                    <a:schemeClr val="tx1"/>
                  </a:solidFill>
                  <a:latin typeface="SamsungOne 400" panose="020B0503030303020204" pitchFamily="34" charset="0"/>
                  <a:ea typeface="SamsungOne 400" panose="020B0503030303020204" pitchFamily="34" charset="0"/>
                </a:rPr>
                <a:t>score : 0.9</a:t>
              </a:r>
            </a:p>
            <a:p>
              <a:pPr>
                <a:buClr>
                  <a:srgbClr val="193EB0"/>
                </a:buClr>
              </a:pPr>
              <a:r>
                <a:rPr lang="en-US" altLang="ko-KR" sz="1200">
                  <a:solidFill>
                    <a:schemeClr val="tx1"/>
                  </a:solidFill>
                  <a:latin typeface="SamsungOne 400" panose="020B0503030303020204" pitchFamily="34" charset="0"/>
                  <a:ea typeface="SamsungOne 400" panose="020B0503030303020204" pitchFamily="34" charset="0"/>
                </a:rPr>
                <a:t>6</a:t>
              </a:r>
              <a:r>
                <a:rPr lang="en-US" altLang="ko-KR" sz="1200" baseline="30000">
                  <a:solidFill>
                    <a:schemeClr val="tx1"/>
                  </a:solidFill>
                  <a:latin typeface="SamsungOne 400" panose="020B0503030303020204" pitchFamily="34" charset="0"/>
                  <a:ea typeface="SamsungOne 400" panose="020B0503030303020204" pitchFamily="34" charset="0"/>
                </a:rPr>
                <a:t>th</a:t>
              </a:r>
              <a:r>
                <a:rPr lang="en-US" altLang="ko-KR" sz="1200">
                  <a:solidFill>
                    <a:schemeClr val="tx1"/>
                  </a:solidFill>
                  <a:latin typeface="SamsungOne 400" panose="020B0503030303020204" pitchFamily="34" charset="0"/>
                  <a:ea typeface="SamsungOne 400" panose="020B0503030303020204" pitchFamily="34" charset="0"/>
                </a:rPr>
                <a:t> cross validation </a:t>
              </a:r>
              <a:r>
                <a:rPr lang="en-US" altLang="ko-KR" sz="1200" dirty="0">
                  <a:solidFill>
                    <a:schemeClr val="tx1"/>
                  </a:solidFill>
                  <a:latin typeface="SamsungOne 400" panose="020B0503030303020204" pitchFamily="34" charset="0"/>
                  <a:ea typeface="SamsungOne 400" panose="020B0503030303020204" pitchFamily="34" charset="0"/>
                </a:rPr>
                <a:t>score : 1.0</a:t>
              </a:r>
            </a:p>
            <a:p>
              <a:pPr>
                <a:buClr>
                  <a:srgbClr val="193EB0"/>
                </a:buClr>
              </a:pPr>
              <a:r>
                <a:rPr lang="en-US" altLang="ko-KR" sz="1200">
                  <a:solidFill>
                    <a:schemeClr val="tx1"/>
                  </a:solidFill>
                  <a:latin typeface="SamsungOne 400" panose="020B0503030303020204" pitchFamily="34" charset="0"/>
                  <a:ea typeface="SamsungOne 400" panose="020B0503030303020204" pitchFamily="34" charset="0"/>
                </a:rPr>
                <a:t>7</a:t>
              </a:r>
              <a:r>
                <a:rPr lang="en-US" altLang="ko-KR" sz="1200" baseline="30000">
                  <a:solidFill>
                    <a:schemeClr val="tx1"/>
                  </a:solidFill>
                  <a:latin typeface="SamsungOne 400" panose="020B0503030303020204" pitchFamily="34" charset="0"/>
                  <a:ea typeface="SamsungOne 400" panose="020B0503030303020204" pitchFamily="34" charset="0"/>
                </a:rPr>
                <a:t>th</a:t>
              </a:r>
              <a:r>
                <a:rPr lang="en-US" altLang="ko-KR" sz="1200">
                  <a:solidFill>
                    <a:schemeClr val="tx1"/>
                  </a:solidFill>
                  <a:latin typeface="SamsungOne 400" panose="020B0503030303020204" pitchFamily="34" charset="0"/>
                  <a:ea typeface="SamsungOne 400" panose="020B0503030303020204" pitchFamily="34" charset="0"/>
                </a:rPr>
                <a:t> cross validation </a:t>
              </a:r>
              <a:r>
                <a:rPr lang="en-US" altLang="ko-KR" sz="1200" dirty="0">
                  <a:solidFill>
                    <a:schemeClr val="tx1"/>
                  </a:solidFill>
                  <a:latin typeface="SamsungOne 400" panose="020B0503030303020204" pitchFamily="34" charset="0"/>
                  <a:ea typeface="SamsungOne 400" panose="020B0503030303020204" pitchFamily="34" charset="0"/>
                </a:rPr>
                <a:t>score : 0.9</a:t>
              </a:r>
            </a:p>
            <a:p>
              <a:pPr>
                <a:buClr>
                  <a:srgbClr val="193EB0"/>
                </a:buClr>
              </a:pPr>
              <a:r>
                <a:rPr lang="en-US" altLang="ko-KR" sz="1200">
                  <a:solidFill>
                    <a:schemeClr val="tx1"/>
                  </a:solidFill>
                  <a:latin typeface="SamsungOne 400" panose="020B0503030303020204" pitchFamily="34" charset="0"/>
                  <a:ea typeface="SamsungOne 400" panose="020B0503030303020204" pitchFamily="34" charset="0"/>
                </a:rPr>
                <a:t>8</a:t>
              </a:r>
              <a:r>
                <a:rPr lang="en-US" altLang="ko-KR" sz="1200" baseline="30000">
                  <a:solidFill>
                    <a:schemeClr val="tx1"/>
                  </a:solidFill>
                  <a:latin typeface="SamsungOne 400" panose="020B0503030303020204" pitchFamily="34" charset="0"/>
                  <a:ea typeface="SamsungOne 400" panose="020B0503030303020204" pitchFamily="34" charset="0"/>
                </a:rPr>
                <a:t>th</a:t>
              </a:r>
              <a:r>
                <a:rPr lang="en-US" altLang="ko-KR" sz="1200">
                  <a:solidFill>
                    <a:schemeClr val="tx1"/>
                  </a:solidFill>
                  <a:latin typeface="SamsungOne 400" panose="020B0503030303020204" pitchFamily="34" charset="0"/>
                  <a:ea typeface="SamsungOne 400" panose="020B0503030303020204" pitchFamily="34" charset="0"/>
                </a:rPr>
                <a:t> cross validation </a:t>
              </a:r>
              <a:r>
                <a:rPr lang="en-US" altLang="ko-KR" sz="1200" dirty="0">
                  <a:solidFill>
                    <a:schemeClr val="tx1"/>
                  </a:solidFill>
                  <a:latin typeface="SamsungOne 400" panose="020B0503030303020204" pitchFamily="34" charset="0"/>
                  <a:ea typeface="SamsungOne 400" panose="020B0503030303020204" pitchFamily="34" charset="0"/>
                </a:rPr>
                <a:t>score : 1.0</a:t>
              </a:r>
            </a:p>
            <a:p>
              <a:pPr>
                <a:buClr>
                  <a:srgbClr val="193EB0"/>
                </a:buClr>
              </a:pPr>
              <a:r>
                <a:rPr lang="en-US" altLang="ko-KR" sz="1200">
                  <a:solidFill>
                    <a:schemeClr val="tx1"/>
                  </a:solidFill>
                  <a:latin typeface="SamsungOne 400" panose="020B0503030303020204" pitchFamily="34" charset="0"/>
                  <a:ea typeface="SamsungOne 400" panose="020B0503030303020204" pitchFamily="34" charset="0"/>
                </a:rPr>
                <a:t>9</a:t>
              </a:r>
              <a:r>
                <a:rPr lang="en-US" altLang="ko-KR" sz="1200" baseline="30000">
                  <a:solidFill>
                    <a:schemeClr val="tx1"/>
                  </a:solidFill>
                  <a:latin typeface="SamsungOne 400" panose="020B0503030303020204" pitchFamily="34" charset="0"/>
                  <a:ea typeface="SamsungOne 400" panose="020B0503030303020204" pitchFamily="34" charset="0"/>
                </a:rPr>
                <a:t>th</a:t>
              </a:r>
              <a:r>
                <a:rPr lang="en-US" altLang="ko-KR" sz="1200">
                  <a:solidFill>
                    <a:schemeClr val="tx1"/>
                  </a:solidFill>
                  <a:latin typeface="SamsungOne 400" panose="020B0503030303020204" pitchFamily="34" charset="0"/>
                  <a:ea typeface="SamsungOne 400" panose="020B0503030303020204" pitchFamily="34" charset="0"/>
                </a:rPr>
                <a:t> cross validation </a:t>
              </a:r>
              <a:r>
                <a:rPr lang="en-US" altLang="ko-KR" sz="1200" dirty="0">
                  <a:solidFill>
                    <a:schemeClr val="tx1"/>
                  </a:solidFill>
                  <a:latin typeface="SamsungOne 400" panose="020B0503030303020204" pitchFamily="34" charset="0"/>
                  <a:ea typeface="SamsungOne 400" panose="020B0503030303020204" pitchFamily="34" charset="0"/>
                </a:rPr>
                <a:t>score : 1.0</a:t>
              </a:r>
            </a:p>
            <a:p>
              <a:pPr>
                <a:buClr>
                  <a:srgbClr val="193EB0"/>
                </a:buClr>
              </a:pPr>
              <a:r>
                <a:rPr lang="en-US" altLang="ko-KR" sz="1200">
                  <a:solidFill>
                    <a:schemeClr val="tx1"/>
                  </a:solidFill>
                  <a:latin typeface="SamsungOne 400" panose="020B0503030303020204" pitchFamily="34" charset="0"/>
                  <a:ea typeface="SamsungOne 400" panose="020B0503030303020204" pitchFamily="34" charset="0"/>
                </a:rPr>
                <a:t>Final cross validation </a:t>
              </a:r>
              <a:r>
                <a:rPr lang="en-US" altLang="ko-KR" sz="1200" dirty="0">
                  <a:solidFill>
                    <a:schemeClr val="tx1"/>
                  </a:solidFill>
                  <a:latin typeface="SamsungOne 400" panose="020B0503030303020204" pitchFamily="34" charset="0"/>
                  <a:ea typeface="SamsungOne 400" panose="020B0503030303020204" pitchFamily="34" charset="0"/>
                </a:rPr>
                <a:t>score : 0.93</a:t>
              </a:r>
            </a:p>
          </p:txBody>
        </p:sp>
        <p:sp>
          <p:nvSpPr>
            <p:cNvPr id="2" name="직사각형 1"/>
            <p:cNvSpPr/>
            <p:nvPr/>
          </p:nvSpPr>
          <p:spPr>
            <a:xfrm>
              <a:off x="2168242" y="3484250"/>
              <a:ext cx="3719274" cy="184666"/>
            </a:xfrm>
            <a:prstGeom prst="rect">
              <a:avLst/>
            </a:prstGeom>
            <a:solidFill>
              <a:srgbClr val="F7F7F7"/>
            </a:solidFill>
          </p:spPr>
          <p:txBody>
            <a:bodyPr wrap="square" lIns="0" tIns="0" rIns="0" bIns="0">
              <a:spAutoFit/>
            </a:bodyPr>
            <a:lstStyle/>
            <a:p>
              <a:r>
                <a:rPr lang="en-US" altLang="ko-KR" sz="1200" dirty="0">
                  <a:latin typeface="D2Coding" panose="020B0609020101020101" pitchFamily="49" charset="-127"/>
                  <a:ea typeface="D2Coding" panose="020B0609020101020101" pitchFamily="49" charset="-127"/>
                </a:rPr>
                <a:t>(</a:t>
              </a:r>
              <a:r>
                <a:rPr lang="en-US" altLang="ko-KR" sz="1200" dirty="0">
                  <a:solidFill>
                    <a:srgbClr val="C03148"/>
                  </a:solidFill>
                  <a:latin typeface="SamsungOne 400" panose="020B0503030303020204" pitchFamily="34" charset="0"/>
                  <a:ea typeface="SamsungOne 400" panose="020B0503030303020204" pitchFamily="34" charset="0"/>
                </a:rPr>
                <a:t>"</a:t>
              </a:r>
              <a:r>
                <a:rPr lang="en-US" altLang="ko-KR" sz="1200" dirty="0">
                  <a:solidFill>
                    <a:srgbClr val="C03148"/>
                  </a:solidFill>
                  <a:latin typeface="D2Coding" panose="020B0609020101020101" pitchFamily="49" charset="-127"/>
                  <a:ea typeface="D2Coding" panose="020B0609020101020101" pitchFamily="49" charset="-127"/>
                </a:rPr>
                <a:t>{}</a:t>
              </a:r>
              <a:r>
                <a:rPr lang="en-US" altLang="ko-KR" sz="1200" err="1">
                  <a:solidFill>
                    <a:srgbClr val="C03148"/>
                  </a:solidFill>
                  <a:latin typeface="D2Coding" panose="020B0609020101020101" pitchFamily="49" charset="-127"/>
                  <a:ea typeface="D2Coding" panose="020B0609020101020101" pitchFamily="49" charset="-127"/>
                </a:rPr>
                <a:t>th</a:t>
              </a:r>
              <a:r>
                <a:rPr lang="en-US" altLang="ko-KR" sz="1200">
                  <a:solidFill>
                    <a:srgbClr val="C03148"/>
                  </a:solidFill>
                  <a:latin typeface="D2Coding" panose="020B0609020101020101" pitchFamily="49" charset="-127"/>
                  <a:ea typeface="D2Coding" panose="020B0609020101020101" pitchFamily="49" charset="-127"/>
                </a:rPr>
                <a:t> cross validation </a:t>
              </a:r>
              <a:r>
                <a:rPr lang="en-US" altLang="ko-KR" sz="1200" dirty="0">
                  <a:solidFill>
                    <a:srgbClr val="C03148"/>
                  </a:solidFill>
                  <a:latin typeface="D2Coding" panose="020B0609020101020101" pitchFamily="49" charset="-127"/>
                  <a:ea typeface="D2Coding" panose="020B0609020101020101" pitchFamily="49" charset="-127"/>
                </a:rPr>
                <a:t>score : {}</a:t>
              </a:r>
              <a:r>
                <a:rPr lang="en-US" altLang="ko-KR" sz="1200" dirty="0">
                  <a:solidFill>
                    <a:srgbClr val="C03148"/>
                  </a:solidFill>
                  <a:latin typeface="SamsungOne 400" panose="020B0503030303020204" pitchFamily="34" charset="0"/>
                  <a:ea typeface="SamsungOne 400" panose="020B0503030303020204" pitchFamily="34" charset="0"/>
                </a:rPr>
                <a:t>"</a:t>
              </a:r>
              <a:r>
                <a:rPr lang="en-US" altLang="ko-KR" sz="1200" dirty="0">
                  <a:latin typeface="D2Coding" panose="020B0609020101020101" pitchFamily="49" charset="-127"/>
                  <a:ea typeface="D2Coding" panose="020B0609020101020101" pitchFamily="49" charset="-127"/>
                </a:rPr>
                <a:t>.format(</a:t>
              </a:r>
              <a:r>
                <a:rPr lang="en-US" altLang="ko-KR" sz="1200" dirty="0" err="1">
                  <a:latin typeface="D2Coding" panose="020B0609020101020101" pitchFamily="49" charset="-127"/>
                  <a:ea typeface="D2Coding" panose="020B0609020101020101" pitchFamily="49" charset="-127"/>
                </a:rPr>
                <a:t>i</a:t>
              </a:r>
              <a:r>
                <a:rPr lang="en-US" altLang="ko-KR" sz="1200" dirty="0">
                  <a:latin typeface="D2Coding" panose="020B0609020101020101" pitchFamily="49" charset="-127"/>
                  <a:ea typeface="D2Coding" panose="020B0609020101020101" pitchFamily="49" charset="-127"/>
                </a:rPr>
                <a:t>,_))</a:t>
              </a:r>
              <a:r>
                <a:rPr lang="en-US" altLang="ko-KR" sz="1200" dirty="0">
                  <a:solidFill>
                    <a:srgbClr val="C03148"/>
                  </a:solidFill>
                  <a:latin typeface="D2Coding" panose="020B0609020101020101" pitchFamily="49" charset="-127"/>
                  <a:ea typeface="D2Coding" panose="020B0609020101020101" pitchFamily="49" charset="-127"/>
                </a:rPr>
                <a:t> </a:t>
              </a:r>
              <a:endParaRPr lang="ko-KR" altLang="en-US" sz="1200" dirty="0">
                <a:solidFill>
                  <a:srgbClr val="C03148"/>
                </a:solidFill>
                <a:latin typeface="D2Coding" panose="020B0609020101020101" pitchFamily="49" charset="-127"/>
                <a:ea typeface="D2Coding" panose="020B0609020101020101" pitchFamily="49" charset="-127"/>
              </a:endParaRPr>
            </a:p>
          </p:txBody>
        </p:sp>
        <p:sp>
          <p:nvSpPr>
            <p:cNvPr id="12" name="직사각형 11"/>
            <p:cNvSpPr/>
            <p:nvPr/>
          </p:nvSpPr>
          <p:spPr>
            <a:xfrm>
              <a:off x="1870308" y="3807411"/>
              <a:ext cx="4446972" cy="184666"/>
            </a:xfrm>
            <a:prstGeom prst="rect">
              <a:avLst/>
            </a:prstGeom>
            <a:solidFill>
              <a:srgbClr val="F7F7F7"/>
            </a:solidFill>
          </p:spPr>
          <p:txBody>
            <a:bodyPr wrap="square" lIns="0" tIns="0" rIns="0" bIns="0">
              <a:spAutoFit/>
            </a:bodyPr>
            <a:lstStyle/>
            <a:p>
              <a:r>
                <a:rPr lang="en-US" altLang="ko-KR" sz="1200">
                  <a:latin typeface="D2Coding" panose="020B0609020101020101" pitchFamily="49" charset="-127"/>
                  <a:ea typeface="D2Coding" panose="020B0609020101020101" pitchFamily="49" charset="-127"/>
                </a:rPr>
                <a:t>(</a:t>
              </a:r>
              <a:r>
                <a:rPr lang="en-US" altLang="ko-KR" sz="1200">
                  <a:solidFill>
                    <a:srgbClr val="C03148"/>
                  </a:solidFill>
                  <a:latin typeface="D2Coding" panose="020B0609020101020101" pitchFamily="49" charset="-127"/>
                  <a:ea typeface="D2Coding" panose="020B0609020101020101" pitchFamily="49" charset="-127"/>
                </a:rPr>
                <a:t>"\ncross validation </a:t>
              </a:r>
              <a:r>
                <a:rPr lang="en-US" altLang="ko-KR" sz="1200" dirty="0">
                  <a:solidFill>
                    <a:srgbClr val="C03148"/>
                  </a:solidFill>
                  <a:latin typeface="D2Coding" panose="020B0609020101020101" pitchFamily="49" charset="-127"/>
                  <a:ea typeface="D2Coding" panose="020B0609020101020101" pitchFamily="49" charset="-127"/>
                </a:rPr>
                <a:t>final score: {}</a:t>
              </a:r>
              <a:r>
                <a:rPr lang="en-US" altLang="ko-KR" sz="1200" dirty="0">
                  <a:solidFill>
                    <a:srgbClr val="C03148"/>
                  </a:solidFill>
                  <a:latin typeface="SamsungOne 400" panose="020B0503030303020204" pitchFamily="34" charset="0"/>
                  <a:ea typeface="SamsungOne 400" panose="020B0503030303020204" pitchFamily="34" charset="0"/>
                </a:rPr>
                <a:t>"</a:t>
              </a:r>
              <a:r>
                <a:rPr lang="en-US" altLang="ko-KR" sz="1200" dirty="0">
                  <a:latin typeface="D2Coding" panose="020B0609020101020101" pitchFamily="49" charset="-127"/>
                  <a:ea typeface="D2Coding" panose="020B0609020101020101" pitchFamily="49" charset="-127"/>
                </a:rPr>
                <a:t>.format(</a:t>
              </a:r>
              <a:r>
                <a:rPr lang="en-US" altLang="ko-KR" sz="1200" dirty="0" err="1">
                  <a:latin typeface="D2Coding" panose="020B0609020101020101" pitchFamily="49" charset="-127"/>
                  <a:ea typeface="D2Coding" panose="020B0609020101020101" pitchFamily="49" charset="-127"/>
                </a:rPr>
                <a:t>fin_result</a:t>
              </a:r>
              <a:r>
                <a:rPr lang="en-US" altLang="ko-KR" sz="1200" dirty="0">
                  <a:latin typeface="D2Coding" panose="020B0609020101020101" pitchFamily="49" charset="-127"/>
                  <a:ea typeface="D2Coding" panose="020B0609020101020101" pitchFamily="49" charset="-127"/>
                </a:rPr>
                <a:t>))</a:t>
              </a:r>
              <a:r>
                <a:rPr lang="en-US" altLang="ko-KR" sz="1200" dirty="0">
                  <a:solidFill>
                    <a:srgbClr val="C03148"/>
                  </a:solidFill>
                  <a:latin typeface="D2Coding" panose="020B0609020101020101" pitchFamily="49" charset="-127"/>
                  <a:ea typeface="D2Coding" panose="020B0609020101020101" pitchFamily="49" charset="-127"/>
                </a:rPr>
                <a:t> </a:t>
              </a:r>
              <a:endParaRPr lang="ko-KR" altLang="en-US" sz="1200" dirty="0">
                <a:solidFill>
                  <a:srgbClr val="C03148"/>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035048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Cơ chế của </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scikit-learn</a:t>
            </a:r>
            <a:endParaRPr lang="ko-KR" altLang="en-US" sz="2400" dirty="0">
              <a:solidFill>
                <a:schemeClr val="tx1">
                  <a:lumMod val="95000"/>
                  <a:lumOff val="5000"/>
                </a:schemeClr>
              </a:solidFill>
              <a:latin typeface="iCiel Samsung Sharp Sans Regula" pitchFamily="2" charset="0"/>
              <a:ea typeface="Samsung Sharp Sans" pitchFamily="2" charset="0"/>
              <a:cs typeface="iCiel Samsung Sharp Sans Regula" pitchFamily="2" charset="0"/>
            </a:endParaRPr>
          </a:p>
        </p:txBody>
      </p:sp>
      <p:grpSp>
        <p:nvGrpSpPr>
          <p:cNvPr id="2" name="그룹 1">
            <a:extLst>
              <a:ext uri="{FF2B5EF4-FFF2-40B4-BE49-F238E27FC236}">
                <a16:creationId xmlns:a16="http://schemas.microsoft.com/office/drawing/2014/main" id="{99D11472-A183-4A91-B45D-815300DB3FAB}"/>
              </a:ext>
            </a:extLst>
          </p:cNvPr>
          <p:cNvGrpSpPr/>
          <p:nvPr/>
        </p:nvGrpSpPr>
        <p:grpSpPr>
          <a:xfrm>
            <a:off x="1926289" y="2636912"/>
            <a:ext cx="5832648" cy="1512000"/>
            <a:chOff x="2035089" y="2654620"/>
            <a:chExt cx="5832648" cy="1512000"/>
          </a:xfrm>
        </p:grpSpPr>
        <p:sp>
          <p:nvSpPr>
            <p:cNvPr id="9" name="모서리가 둥근 직사각형 1">
              <a:extLst>
                <a:ext uri="{FF2B5EF4-FFF2-40B4-BE49-F238E27FC236}">
                  <a16:creationId xmlns:a16="http://schemas.microsoft.com/office/drawing/2014/main" id="{99C57354-B465-4FD9-ABFF-46A44280DC33}"/>
                </a:ext>
              </a:extLst>
            </p:cNvPr>
            <p:cNvSpPr/>
            <p:nvPr/>
          </p:nvSpPr>
          <p:spPr>
            <a:xfrm>
              <a:off x="2035089" y="2654620"/>
              <a:ext cx="1512168" cy="1512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solidFill>
                    <a:srgbClr val="FFFFFF"/>
                  </a:solidFill>
                  <a:latin typeface="SamsungOne 400" panose="020B0503030303020204" pitchFamily="34" charset="0"/>
                  <a:ea typeface="SamsungOne 400" panose="020B0503030303020204" pitchFamily="34" charset="0"/>
                </a:rPr>
                <a:t>Instance</a:t>
              </a:r>
            </a:p>
          </p:txBody>
        </p:sp>
        <p:sp>
          <p:nvSpPr>
            <p:cNvPr id="10" name="모서리가 둥근 직사각형 11">
              <a:extLst>
                <a:ext uri="{FF2B5EF4-FFF2-40B4-BE49-F238E27FC236}">
                  <a16:creationId xmlns:a16="http://schemas.microsoft.com/office/drawing/2014/main" id="{75FA1DB4-2710-4D06-A207-F5E8BE123BEA}"/>
                </a:ext>
              </a:extLst>
            </p:cNvPr>
            <p:cNvSpPr/>
            <p:nvPr/>
          </p:nvSpPr>
          <p:spPr>
            <a:xfrm>
              <a:off x="4195329" y="2654620"/>
              <a:ext cx="1512168" cy="1512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600" b="1" dirty="0">
                  <a:solidFill>
                    <a:srgbClr val="FFFFFF"/>
                  </a:solidFill>
                  <a:latin typeface="SamsungOne 400" panose="020B0503030303020204" pitchFamily="34" charset="0"/>
                  <a:ea typeface="SamsungOne 400" panose="020B0503030303020204" pitchFamily="34" charset="0"/>
                </a:rPr>
                <a:t>Fit</a:t>
              </a:r>
              <a:endParaRPr lang="en-US" sz="1600" b="1" dirty="0">
                <a:solidFill>
                  <a:srgbClr val="FFFFFF"/>
                </a:solidFill>
                <a:latin typeface="SamsungOne 400" panose="020B0503030303020204" pitchFamily="34" charset="0"/>
                <a:ea typeface="SamsungOne 400" panose="020B0503030303020204" pitchFamily="34" charset="0"/>
              </a:endParaRPr>
            </a:p>
          </p:txBody>
        </p:sp>
        <p:sp>
          <p:nvSpPr>
            <p:cNvPr id="11" name="모서리가 둥근 직사각형 15">
              <a:extLst>
                <a:ext uri="{FF2B5EF4-FFF2-40B4-BE49-F238E27FC236}">
                  <a16:creationId xmlns:a16="http://schemas.microsoft.com/office/drawing/2014/main" id="{5A457F65-6DC3-4BA1-BA51-E06D1157AC8D}"/>
                </a:ext>
              </a:extLst>
            </p:cNvPr>
            <p:cNvSpPr/>
            <p:nvPr/>
          </p:nvSpPr>
          <p:spPr>
            <a:xfrm>
              <a:off x="6355569" y="2654620"/>
              <a:ext cx="1512168" cy="1512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600" b="1" dirty="0">
                  <a:solidFill>
                    <a:srgbClr val="FFFFFF"/>
                  </a:solidFill>
                  <a:latin typeface="SamsungOne 400" panose="020B0503030303020204" pitchFamily="34" charset="0"/>
                  <a:ea typeface="SamsungOne 400" panose="020B0503030303020204" pitchFamily="34" charset="0"/>
                </a:rPr>
                <a:t>Predict /</a:t>
              </a:r>
            </a:p>
            <a:p>
              <a:pPr algn="ctr"/>
              <a:r>
                <a:rPr lang="en-US" sz="1600" b="1" dirty="0">
                  <a:solidFill>
                    <a:srgbClr val="FFFFFF"/>
                  </a:solidFill>
                  <a:latin typeface="SamsungOne 400" panose="020B0503030303020204" pitchFamily="34" charset="0"/>
                  <a:ea typeface="SamsungOne 400" panose="020B0503030303020204" pitchFamily="34" charset="0"/>
                </a:rPr>
                <a:t>transform</a:t>
              </a:r>
            </a:p>
          </p:txBody>
        </p:sp>
        <p:sp>
          <p:nvSpPr>
            <p:cNvPr id="12" name="오른쪽 화살표 3">
              <a:extLst>
                <a:ext uri="{FF2B5EF4-FFF2-40B4-BE49-F238E27FC236}">
                  <a16:creationId xmlns:a16="http://schemas.microsoft.com/office/drawing/2014/main" id="{C8B5D100-CDE4-4582-98CB-F96CCBBEB971}"/>
                </a:ext>
              </a:extLst>
            </p:cNvPr>
            <p:cNvSpPr/>
            <p:nvPr/>
          </p:nvSpPr>
          <p:spPr>
            <a:xfrm>
              <a:off x="3691273" y="3230600"/>
              <a:ext cx="360040" cy="36004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오른쪽 화살표 16">
              <a:extLst>
                <a:ext uri="{FF2B5EF4-FFF2-40B4-BE49-F238E27FC236}">
                  <a16:creationId xmlns:a16="http://schemas.microsoft.com/office/drawing/2014/main" id="{075E7AFD-BEB7-47E7-9852-2FE17BF4E313}"/>
                </a:ext>
              </a:extLst>
            </p:cNvPr>
            <p:cNvSpPr/>
            <p:nvPr/>
          </p:nvSpPr>
          <p:spPr>
            <a:xfrm>
              <a:off x="5851513" y="3230600"/>
              <a:ext cx="360040" cy="36004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5" name="직사각형 14">
            <a:extLst>
              <a:ext uri="{FF2B5EF4-FFF2-40B4-BE49-F238E27FC236}">
                <a16:creationId xmlns:a16="http://schemas.microsoft.com/office/drawing/2014/main" id="{FA18C629-1018-4158-88B5-E2C18FF12CC3}"/>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Scikit-learn </a:t>
            </a:r>
            <a:r>
              <a:rPr lang="vi-VN" altLang="ko-KR" sz="1400" dirty="0">
                <a:solidFill>
                  <a:schemeClr val="tx1"/>
                </a:solidFill>
                <a:latin typeface="SamsungOne 400" panose="020B0503030303020204" pitchFamily="34" charset="0"/>
                <a:ea typeface="SamsungOne 400" panose="020B0503030303020204" pitchFamily="34" charset="0"/>
              </a:rPr>
              <a:t>được đặc trưng bởi giao diện trực quan và đơn giản, hoàn chỉnh với API cấp cao</a:t>
            </a:r>
            <a:r>
              <a:rPr lang="en-US" altLang="ko-KR" sz="1400" dirty="0">
                <a:solidFill>
                  <a:schemeClr val="tx1"/>
                </a:solidFill>
                <a:latin typeface="SamsungOne 400" panose="020B0503030303020204" pitchFamily="34" charset="0"/>
                <a:ea typeface="SamsungOne 400" panose="020B0503030303020204" pitchFamily="34" charset="0"/>
              </a:rPr>
              <a:t>. </a:t>
            </a:r>
          </a:p>
        </p:txBody>
      </p:sp>
    </p:spTree>
    <p:extLst>
      <p:ext uri="{BB962C8B-B14F-4D97-AF65-F5344CB8AC3E}">
        <p14:creationId xmlns:p14="http://schemas.microsoft.com/office/powerpoint/2010/main" val="347100766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phân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tầng</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780714" cy="1345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Việc tách ngẫu nhiên bộ huấn luyện và bộ xác thực sẽ dẫn đến một lớp mục tiêu không liên tục khi giữ. Nếu vậy, việc phân phối dữ liệu khác nhau ở huấn luyện và bộ xác thực, ảnh hưởng đến việc học. Đối với Học máy, một tiền đề có mặt trong đó dữ liệu huấn luyện phân phối và phân phối dữ liệu thực tế là như nhau. Nếu tiền đề không được tuân theo, hiệu suất của mô hình học tập sẽ giảm. Vì vậy, để ngăn chặn vấn đề như vậy, phương thức phân tầng được sử dụng để phân phối đều tỷ lệ lớp mục tiêu.</a:t>
            </a:r>
            <a:b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Hình dưới đây cung cấp sự hiểu biết trực quan về cách thức phương thức phân tầng phân loại dữ liệu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20" name="직사각형 19">
            <a:extLst>
              <a:ext uri="{FF2B5EF4-FFF2-40B4-BE49-F238E27FC236}">
                <a16:creationId xmlns:a16="http://schemas.microsoft.com/office/drawing/2014/main" id="{70743412-29DA-451B-8C59-2333377E20D9}"/>
              </a:ext>
            </a:extLst>
          </p:cNvPr>
          <p:cNvSpPr/>
          <p:nvPr/>
        </p:nvSpPr>
        <p:spPr>
          <a:xfrm>
            <a:off x="671261" y="5135767"/>
            <a:ext cx="878071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thực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chéo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bằng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gửi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phiên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bản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của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StratifiedKFold</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tùy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chọn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cv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của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cross_val_score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7" name="그룹 6"/>
          <p:cNvGrpSpPr/>
          <p:nvPr/>
        </p:nvGrpSpPr>
        <p:grpSpPr>
          <a:xfrm>
            <a:off x="671261" y="3176972"/>
            <a:ext cx="8608903" cy="1811093"/>
            <a:chOff x="515368" y="3176972"/>
            <a:chExt cx="8608903" cy="1811093"/>
          </a:xfrm>
        </p:grpSpPr>
        <p:sp>
          <p:nvSpPr>
            <p:cNvPr id="11" name="TextBox 10">
              <a:extLst>
                <a:ext uri="{FF2B5EF4-FFF2-40B4-BE49-F238E27FC236}">
                  <a16:creationId xmlns:a16="http://schemas.microsoft.com/office/drawing/2014/main" id="{A393E553-0322-4FAA-A25C-2F857B31328E}"/>
                </a:ext>
              </a:extLst>
            </p:cNvPr>
            <p:cNvSpPr txBox="1"/>
            <p:nvPr/>
          </p:nvSpPr>
          <p:spPr>
            <a:xfrm>
              <a:off x="3933008" y="3176972"/>
              <a:ext cx="1663917" cy="369332"/>
            </a:xfrm>
            <a:prstGeom prst="rect">
              <a:avLst/>
            </a:prstGeom>
            <a:solidFill>
              <a:schemeClr val="bg1"/>
            </a:solidFill>
          </p:spPr>
          <p:txBody>
            <a:bodyPr wrap="none" lIns="0" tIns="0" rIns="0" bIns="0" rtlCol="0">
              <a:spAutoFit/>
            </a:bodyPr>
            <a:lstStyle/>
            <a:p>
              <a:pPr algn="ctr"/>
              <a:r>
                <a:rPr lang="en-US" sz="1200" dirty="0" err="1">
                  <a:latin typeface="SamsungOne 400" panose="020B0503030303020204" pitchFamily="34" charset="0"/>
                  <a:ea typeface="SamsungOne 400" panose="020B0503030303020204" pitchFamily="34" charset="0"/>
                </a:rPr>
                <a:t>Xác</a:t>
              </a:r>
              <a:r>
                <a:rPr lang="en-US" sz="1200" dirty="0">
                  <a:latin typeface="SamsungOne 400" panose="020B0503030303020204" pitchFamily="34" charset="0"/>
                  <a:ea typeface="SamsungOne 400" panose="020B0503030303020204" pitchFamily="34" charset="0"/>
                </a:rPr>
                <a:t> </a:t>
              </a:r>
              <a:r>
                <a:rPr lang="en-US" sz="1200" dirty="0" err="1">
                  <a:latin typeface="SamsungOne 400" panose="020B0503030303020204" pitchFamily="34" charset="0"/>
                  <a:ea typeface="SamsungOne 400" panose="020B0503030303020204" pitchFamily="34" charset="0"/>
                </a:rPr>
                <a:t>thực</a:t>
              </a:r>
              <a:r>
                <a:rPr lang="en-US" sz="1200" dirty="0">
                  <a:latin typeface="SamsungOne 400" panose="020B0503030303020204" pitchFamily="34" charset="0"/>
                  <a:ea typeface="SamsungOne 400" panose="020B0503030303020204" pitchFamily="34" charset="0"/>
                </a:rPr>
                <a:t> </a:t>
              </a:r>
              <a:r>
                <a:rPr lang="en-US" sz="1200" dirty="0" err="1">
                  <a:latin typeface="SamsungOne 400" panose="020B0503030303020204" pitchFamily="34" charset="0"/>
                  <a:ea typeface="SamsungOne 400" panose="020B0503030303020204" pitchFamily="34" charset="0"/>
                </a:rPr>
                <a:t>chéo</a:t>
              </a:r>
              <a:r>
                <a:rPr lang="en-US" sz="1200" dirty="0">
                  <a:latin typeface="SamsungOne 400" panose="020B0503030303020204" pitchFamily="34" charset="0"/>
                  <a:ea typeface="SamsungOne 400" panose="020B0503030303020204" pitchFamily="34" charset="0"/>
                </a:rPr>
                <a:t> </a:t>
              </a:r>
              <a:r>
                <a:rPr lang="en-US" sz="1200" dirty="0" err="1">
                  <a:latin typeface="SamsungOne 400" panose="020B0503030303020204" pitchFamily="34" charset="0"/>
                  <a:ea typeface="SamsungOne 400" panose="020B0503030303020204" pitchFamily="34" charset="0"/>
                </a:rPr>
                <a:t>phân</a:t>
              </a:r>
              <a:r>
                <a:rPr lang="en-US" sz="1200" dirty="0">
                  <a:latin typeface="SamsungOne 400" panose="020B0503030303020204" pitchFamily="34" charset="0"/>
                  <a:ea typeface="SamsungOne 400" panose="020B0503030303020204" pitchFamily="34" charset="0"/>
                </a:rPr>
                <a:t> </a:t>
              </a:r>
              <a:r>
                <a:rPr lang="en-US" sz="1200" dirty="0" err="1">
                  <a:latin typeface="SamsungOne 400" panose="020B0503030303020204" pitchFamily="34" charset="0"/>
                  <a:ea typeface="SamsungOne 400" panose="020B0503030303020204" pitchFamily="34" charset="0"/>
                </a:rPr>
                <a:t>tầng</a:t>
              </a:r>
              <a:r>
                <a:rPr lang="en-US" sz="1200" dirty="0">
                  <a:latin typeface="SamsungOne 400" panose="020B0503030303020204" pitchFamily="34" charset="0"/>
                  <a:ea typeface="SamsungOne 400" panose="020B0503030303020204" pitchFamily="34" charset="0"/>
                </a:rPr>
                <a:t>
</a:t>
              </a:r>
            </a:p>
          </p:txBody>
        </p:sp>
        <p:sp>
          <p:nvSpPr>
            <p:cNvPr id="12" name="TextBox 11">
              <a:extLst>
                <a:ext uri="{FF2B5EF4-FFF2-40B4-BE49-F238E27FC236}">
                  <a16:creationId xmlns:a16="http://schemas.microsoft.com/office/drawing/2014/main" id="{C8A4D22F-596E-4AEA-9BBB-F6087755C43E}"/>
                </a:ext>
              </a:extLst>
            </p:cNvPr>
            <p:cNvSpPr txBox="1"/>
            <p:nvPr/>
          </p:nvSpPr>
          <p:spPr>
            <a:xfrm>
              <a:off x="4370143" y="4803399"/>
              <a:ext cx="779060" cy="184666"/>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Data points</a:t>
              </a:r>
            </a:p>
          </p:txBody>
        </p:sp>
        <p:sp>
          <p:nvSpPr>
            <p:cNvPr id="16" name="TextBox 15">
              <a:extLst>
                <a:ext uri="{FF2B5EF4-FFF2-40B4-BE49-F238E27FC236}">
                  <a16:creationId xmlns:a16="http://schemas.microsoft.com/office/drawing/2014/main" id="{4CED550C-A276-484D-8817-3509FBB9C3B0}"/>
                </a:ext>
              </a:extLst>
            </p:cNvPr>
            <p:cNvSpPr txBox="1"/>
            <p:nvPr/>
          </p:nvSpPr>
          <p:spPr>
            <a:xfrm>
              <a:off x="882056" y="4167816"/>
              <a:ext cx="617157" cy="184666"/>
            </a:xfrm>
            <a:prstGeom prst="rect">
              <a:avLst/>
            </a:prstGeom>
            <a:solidFill>
              <a:schemeClr val="bg1"/>
            </a:solidFill>
          </p:spPr>
          <p:txBody>
            <a:bodyPr wrap="none" lIns="0" tIns="0" rIns="0" bIns="0" rtlCol="0">
              <a:spAutoFit/>
            </a:bodyPr>
            <a:lstStyle/>
            <a:p>
              <a:pPr algn="ctr"/>
              <a:r>
                <a:rPr lang="en-US" sz="1200" dirty="0" err="1">
                  <a:latin typeface="SamsungOne 400" panose="020B0503030303020204" pitchFamily="34" charset="0"/>
                  <a:ea typeface="SamsungOne 400" panose="020B0503030303020204" pitchFamily="34" charset="0"/>
                </a:rPr>
                <a:t>Nhãn</a:t>
              </a:r>
              <a:r>
                <a:rPr lang="en-US" sz="1200" dirty="0">
                  <a:latin typeface="SamsungOne 400" panose="020B0503030303020204" pitchFamily="34" charset="0"/>
                  <a:ea typeface="SamsungOne 400" panose="020B0503030303020204" pitchFamily="34" charset="0"/>
                </a:rPr>
                <a:t> </a:t>
              </a:r>
              <a:r>
                <a:rPr lang="en-US" sz="1200" dirty="0" err="1">
                  <a:latin typeface="SamsungOne 400" panose="020B0503030303020204" pitchFamily="34" charset="0"/>
                  <a:ea typeface="SamsungOne 400" panose="020B0503030303020204" pitchFamily="34" charset="0"/>
                </a:rPr>
                <a:t>lớp</a:t>
              </a:r>
              <a:endParaRPr lang="en-US" sz="1200" dirty="0">
                <a:latin typeface="SamsungOne 400" panose="020B0503030303020204" pitchFamily="34" charset="0"/>
                <a:ea typeface="SamsungOne 400" panose="020B0503030303020204" pitchFamily="34" charset="0"/>
              </a:endParaRPr>
            </a:p>
          </p:txBody>
        </p:sp>
        <p:sp>
          <p:nvSpPr>
            <p:cNvPr id="13" name="TextBox 12">
              <a:extLst>
                <a:ext uri="{FF2B5EF4-FFF2-40B4-BE49-F238E27FC236}">
                  <a16:creationId xmlns:a16="http://schemas.microsoft.com/office/drawing/2014/main" id="{11CBA851-E977-4566-AAFD-9CA55FDDA915}"/>
                </a:ext>
              </a:extLst>
            </p:cNvPr>
            <p:cNvSpPr txBox="1"/>
            <p:nvPr/>
          </p:nvSpPr>
          <p:spPr>
            <a:xfrm>
              <a:off x="1137844" y="3371449"/>
              <a:ext cx="418384" cy="184666"/>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Split 1</a:t>
              </a:r>
            </a:p>
          </p:txBody>
        </p:sp>
        <p:sp>
          <p:nvSpPr>
            <p:cNvPr id="17" name="직사각형 16"/>
            <p:cNvSpPr/>
            <p:nvPr/>
          </p:nvSpPr>
          <p:spPr>
            <a:xfrm>
              <a:off x="1619168" y="3376654"/>
              <a:ext cx="661752" cy="174257"/>
            </a:xfrm>
            <a:prstGeom prst="rect">
              <a:avLst/>
            </a:prstGeom>
            <a:pattFill prst="wdUpDiag">
              <a:fgClr>
                <a:srgbClr val="0070C0"/>
              </a:fgClr>
              <a:bgClr>
                <a:schemeClr val="accent5">
                  <a:lumMod val="20000"/>
                  <a:lumOff val="80000"/>
                </a:schemeClr>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2315792" y="3376654"/>
              <a:ext cx="1321488"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3671488" y="3376654"/>
              <a:ext cx="636352" cy="174257"/>
            </a:xfrm>
            <a:prstGeom prst="rect">
              <a:avLst/>
            </a:prstGeom>
            <a:pattFill prst="wdUpDiag">
              <a:fgClr>
                <a:srgbClr val="0070C0"/>
              </a:fgClr>
              <a:bgClr>
                <a:schemeClr val="accent5">
                  <a:lumMod val="20000"/>
                  <a:lumOff val="80000"/>
                </a:schemeClr>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4342048" y="3376654"/>
              <a:ext cx="1316593"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p:cNvSpPr/>
            <p:nvPr/>
          </p:nvSpPr>
          <p:spPr>
            <a:xfrm>
              <a:off x="5687461" y="3376654"/>
              <a:ext cx="636352" cy="174257"/>
            </a:xfrm>
            <a:prstGeom prst="rect">
              <a:avLst/>
            </a:prstGeom>
            <a:pattFill prst="wdUpDiag">
              <a:fgClr>
                <a:srgbClr val="0070C0"/>
              </a:fgClr>
              <a:bgClr>
                <a:schemeClr val="accent5">
                  <a:lumMod val="20000"/>
                  <a:lumOff val="80000"/>
                </a:schemeClr>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6369805" y="3376654"/>
              <a:ext cx="1316593"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그룹 2"/>
            <p:cNvGrpSpPr/>
            <p:nvPr/>
          </p:nvGrpSpPr>
          <p:grpSpPr>
            <a:xfrm>
              <a:off x="1124112" y="3644046"/>
              <a:ext cx="6562286" cy="185125"/>
              <a:chOff x="1124112" y="3644046"/>
              <a:chExt cx="6562286" cy="185125"/>
            </a:xfrm>
          </p:grpSpPr>
          <p:sp>
            <p:nvSpPr>
              <p:cNvPr id="14" name="TextBox 13">
                <a:extLst>
                  <a:ext uri="{FF2B5EF4-FFF2-40B4-BE49-F238E27FC236}">
                    <a16:creationId xmlns:a16="http://schemas.microsoft.com/office/drawing/2014/main" id="{BF610FD3-31EA-45E1-AB02-74F53A38799F}"/>
                  </a:ext>
                </a:extLst>
              </p:cNvPr>
              <p:cNvSpPr txBox="1"/>
              <p:nvPr/>
            </p:nvSpPr>
            <p:spPr>
              <a:xfrm>
                <a:off x="1124112" y="3644046"/>
                <a:ext cx="431208" cy="184666"/>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Split 2</a:t>
                </a:r>
              </a:p>
            </p:txBody>
          </p:sp>
          <p:sp>
            <p:nvSpPr>
              <p:cNvPr id="36" name="직사각형 35"/>
              <p:cNvSpPr/>
              <p:nvPr/>
            </p:nvSpPr>
            <p:spPr>
              <a:xfrm>
                <a:off x="1619168" y="3650263"/>
                <a:ext cx="666832"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p:cNvSpPr/>
              <p:nvPr/>
            </p:nvSpPr>
            <p:spPr>
              <a:xfrm>
                <a:off x="2314784" y="3650263"/>
                <a:ext cx="636696" cy="174257"/>
              </a:xfrm>
              <a:prstGeom prst="rect">
                <a:avLst/>
              </a:prstGeom>
              <a:pattFill prst="wdUpDiag">
                <a:fgClr>
                  <a:srgbClr val="0070C0"/>
                </a:fgClr>
                <a:bgClr>
                  <a:schemeClr val="accent5">
                    <a:lumMod val="20000"/>
                    <a:lumOff val="80000"/>
                  </a:schemeClr>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2983328" y="3651151"/>
                <a:ext cx="1324512"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p:cNvSpPr/>
              <p:nvPr/>
            </p:nvSpPr>
            <p:spPr>
              <a:xfrm>
                <a:off x="4340387" y="3651150"/>
                <a:ext cx="636352" cy="174257"/>
              </a:xfrm>
              <a:prstGeom prst="rect">
                <a:avLst/>
              </a:prstGeom>
              <a:pattFill prst="wdUpDiag">
                <a:fgClr>
                  <a:srgbClr val="0070C0"/>
                </a:fgClr>
                <a:bgClr>
                  <a:schemeClr val="accent5">
                    <a:lumMod val="20000"/>
                    <a:lumOff val="80000"/>
                  </a:schemeClr>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p:cNvSpPr/>
              <p:nvPr/>
            </p:nvSpPr>
            <p:spPr>
              <a:xfrm>
                <a:off x="5014688" y="3654914"/>
                <a:ext cx="1316593"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p:cNvSpPr/>
              <p:nvPr/>
            </p:nvSpPr>
            <p:spPr>
              <a:xfrm>
                <a:off x="6365646" y="3651061"/>
                <a:ext cx="636352" cy="174257"/>
              </a:xfrm>
              <a:prstGeom prst="rect">
                <a:avLst/>
              </a:prstGeom>
              <a:pattFill prst="wdUpDiag">
                <a:fgClr>
                  <a:srgbClr val="0070C0"/>
                </a:fgClr>
                <a:bgClr>
                  <a:schemeClr val="accent5">
                    <a:lumMod val="20000"/>
                    <a:lumOff val="80000"/>
                  </a:schemeClr>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p:cNvSpPr/>
              <p:nvPr/>
            </p:nvSpPr>
            <p:spPr>
              <a:xfrm>
                <a:off x="7030398" y="3651060"/>
                <a:ext cx="656000"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p:cNvGrpSpPr/>
            <p:nvPr/>
          </p:nvGrpSpPr>
          <p:grpSpPr>
            <a:xfrm>
              <a:off x="1120906" y="3909765"/>
              <a:ext cx="6570554" cy="192743"/>
              <a:chOff x="1120906" y="3909765"/>
              <a:chExt cx="6570554" cy="192743"/>
            </a:xfrm>
          </p:grpSpPr>
          <p:sp>
            <p:nvSpPr>
              <p:cNvPr id="15" name="TextBox 14">
                <a:extLst>
                  <a:ext uri="{FF2B5EF4-FFF2-40B4-BE49-F238E27FC236}">
                    <a16:creationId xmlns:a16="http://schemas.microsoft.com/office/drawing/2014/main" id="{C3EB5B10-4A1B-440E-B833-E21BF7793212}"/>
                  </a:ext>
                </a:extLst>
              </p:cNvPr>
              <p:cNvSpPr txBox="1"/>
              <p:nvPr/>
            </p:nvSpPr>
            <p:spPr>
              <a:xfrm>
                <a:off x="1120906" y="3917842"/>
                <a:ext cx="434414" cy="184666"/>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Split 3</a:t>
                </a:r>
              </a:p>
            </p:txBody>
          </p:sp>
          <p:sp>
            <p:nvSpPr>
              <p:cNvPr id="43" name="직사각형 42"/>
              <p:cNvSpPr/>
              <p:nvPr/>
            </p:nvSpPr>
            <p:spPr>
              <a:xfrm>
                <a:off x="1620176" y="3912762"/>
                <a:ext cx="1321488"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p:cNvSpPr/>
              <p:nvPr/>
            </p:nvSpPr>
            <p:spPr>
              <a:xfrm>
                <a:off x="3649860" y="3911265"/>
                <a:ext cx="1321488"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p:cNvSpPr/>
              <p:nvPr/>
            </p:nvSpPr>
            <p:spPr>
              <a:xfrm>
                <a:off x="5679544" y="3909768"/>
                <a:ext cx="1321488" cy="1742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54"/>
              <p:cNvSpPr/>
              <p:nvPr/>
            </p:nvSpPr>
            <p:spPr>
              <a:xfrm>
                <a:off x="2964886" y="3909767"/>
                <a:ext cx="661752" cy="174257"/>
              </a:xfrm>
              <a:prstGeom prst="rect">
                <a:avLst/>
              </a:prstGeom>
              <a:pattFill prst="wdUpDiag">
                <a:fgClr>
                  <a:srgbClr val="0070C0"/>
                </a:fgClr>
                <a:bgClr>
                  <a:schemeClr val="accent5">
                    <a:lumMod val="20000"/>
                    <a:lumOff val="80000"/>
                  </a:schemeClr>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직사각형 55"/>
              <p:cNvSpPr/>
              <p:nvPr/>
            </p:nvSpPr>
            <p:spPr>
              <a:xfrm>
                <a:off x="4997297" y="3909766"/>
                <a:ext cx="661752" cy="174257"/>
              </a:xfrm>
              <a:prstGeom prst="rect">
                <a:avLst/>
              </a:prstGeom>
              <a:pattFill prst="wdUpDiag">
                <a:fgClr>
                  <a:srgbClr val="0070C0"/>
                </a:fgClr>
                <a:bgClr>
                  <a:schemeClr val="accent5">
                    <a:lumMod val="20000"/>
                    <a:lumOff val="80000"/>
                  </a:schemeClr>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p:cNvSpPr/>
              <p:nvPr/>
            </p:nvSpPr>
            <p:spPr>
              <a:xfrm>
                <a:off x="7029708" y="3909765"/>
                <a:ext cx="661752" cy="174257"/>
              </a:xfrm>
              <a:prstGeom prst="rect">
                <a:avLst/>
              </a:prstGeom>
              <a:pattFill prst="wdUpDiag">
                <a:fgClr>
                  <a:srgbClr val="0070C0"/>
                </a:fgClr>
                <a:bgClr>
                  <a:schemeClr val="accent5">
                    <a:lumMod val="20000"/>
                    <a:lumOff val="80000"/>
                  </a:schemeClr>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9" name="직사각형 58"/>
            <p:cNvSpPr/>
            <p:nvPr/>
          </p:nvSpPr>
          <p:spPr>
            <a:xfrm>
              <a:off x="1619396" y="4164791"/>
              <a:ext cx="2007242" cy="1742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Class 0</a:t>
              </a:r>
              <a:endParaRPr lang="ko-KR" altLang="en-US" sz="1200" dirty="0">
                <a:solidFill>
                  <a:schemeClr val="tx1"/>
                </a:solidFill>
                <a:latin typeface="SamsungOne 400" panose="020B0503030303020204" pitchFamily="34" charset="0"/>
                <a:ea typeface="SamsungOne 400" panose="020B0503030303020204" pitchFamily="34" charset="0"/>
              </a:endParaRPr>
            </a:p>
          </p:txBody>
        </p:sp>
        <p:sp>
          <p:nvSpPr>
            <p:cNvPr id="60" name="직사각형 59"/>
            <p:cNvSpPr/>
            <p:nvPr/>
          </p:nvSpPr>
          <p:spPr>
            <a:xfrm>
              <a:off x="3650664" y="4164791"/>
              <a:ext cx="2007242" cy="1742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Class 1</a:t>
              </a:r>
              <a:endParaRPr lang="ko-KR" altLang="en-US" sz="1200" dirty="0">
                <a:solidFill>
                  <a:schemeClr val="tx1"/>
                </a:solidFill>
                <a:latin typeface="SamsungOne 400" panose="020B0503030303020204" pitchFamily="34" charset="0"/>
                <a:ea typeface="SamsungOne 400" panose="020B0503030303020204" pitchFamily="34" charset="0"/>
              </a:endParaRPr>
            </a:p>
          </p:txBody>
        </p:sp>
        <p:sp>
          <p:nvSpPr>
            <p:cNvPr id="61" name="직사각형 60"/>
            <p:cNvSpPr/>
            <p:nvPr/>
          </p:nvSpPr>
          <p:spPr>
            <a:xfrm>
              <a:off x="5683144" y="4164791"/>
              <a:ext cx="2007242" cy="1742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Class 2</a:t>
              </a:r>
              <a:endParaRPr lang="ko-KR" altLang="en-US" sz="1200" dirty="0">
                <a:solidFill>
                  <a:schemeClr val="tx1"/>
                </a:solidFill>
                <a:latin typeface="SamsungOne 400" panose="020B0503030303020204" pitchFamily="34" charset="0"/>
                <a:ea typeface="SamsungOne 400" panose="020B0503030303020204" pitchFamily="34" charset="0"/>
              </a:endParaRPr>
            </a:p>
          </p:txBody>
        </p:sp>
        <p:grpSp>
          <p:nvGrpSpPr>
            <p:cNvPr id="5" name="그룹 4"/>
            <p:cNvGrpSpPr/>
            <p:nvPr/>
          </p:nvGrpSpPr>
          <p:grpSpPr>
            <a:xfrm>
              <a:off x="1578528" y="4381067"/>
              <a:ext cx="5848789" cy="369332"/>
              <a:chOff x="1578528" y="4381067"/>
              <a:chExt cx="5848789" cy="369332"/>
            </a:xfrm>
          </p:grpSpPr>
          <p:sp>
            <p:nvSpPr>
              <p:cNvPr id="62" name="TextBox 61">
                <a:extLst>
                  <a:ext uri="{FF2B5EF4-FFF2-40B4-BE49-F238E27FC236}">
                    <a16:creationId xmlns:a16="http://schemas.microsoft.com/office/drawing/2014/main" id="{C8A4D22F-596E-4AEA-9BBB-F6087755C43E}"/>
                  </a:ext>
                </a:extLst>
              </p:cNvPr>
              <p:cNvSpPr txBox="1"/>
              <p:nvPr/>
            </p:nvSpPr>
            <p:spPr>
              <a:xfrm>
                <a:off x="1578528" y="4381067"/>
                <a:ext cx="92975" cy="369332"/>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a:t>
                </a:r>
                <a:br>
                  <a:rPr lang="en-US" sz="1200" dirty="0">
                    <a:latin typeface="SamsungOne 400" panose="020B0503030303020204" pitchFamily="34" charset="0"/>
                    <a:ea typeface="SamsungOne 400" panose="020B0503030303020204" pitchFamily="34" charset="0"/>
                  </a:rPr>
                </a:br>
                <a:r>
                  <a:rPr lang="en-US" sz="1200" dirty="0">
                    <a:latin typeface="SamsungOne 400" panose="020B0503030303020204" pitchFamily="34" charset="0"/>
                    <a:ea typeface="SamsungOne 400" panose="020B0503030303020204" pitchFamily="34" charset="0"/>
                  </a:rPr>
                  <a:t>0</a:t>
                </a:r>
              </a:p>
            </p:txBody>
          </p:sp>
          <p:sp>
            <p:nvSpPr>
              <p:cNvPr id="63" name="TextBox 62">
                <a:extLst>
                  <a:ext uri="{FF2B5EF4-FFF2-40B4-BE49-F238E27FC236}">
                    <a16:creationId xmlns:a16="http://schemas.microsoft.com/office/drawing/2014/main" id="{C8A4D22F-596E-4AEA-9BBB-F6087755C43E}"/>
                  </a:ext>
                </a:extLst>
              </p:cNvPr>
              <p:cNvSpPr txBox="1"/>
              <p:nvPr/>
            </p:nvSpPr>
            <p:spPr>
              <a:xfrm>
                <a:off x="2371406" y="4381067"/>
                <a:ext cx="173125" cy="369332"/>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a:t>
                </a:r>
                <a:br>
                  <a:rPr lang="en-US" sz="1200" dirty="0">
                    <a:latin typeface="SamsungOne 400" panose="020B0503030303020204" pitchFamily="34" charset="0"/>
                    <a:ea typeface="SamsungOne 400" panose="020B0503030303020204" pitchFamily="34" charset="0"/>
                  </a:rPr>
                </a:br>
                <a:r>
                  <a:rPr lang="en-US" sz="1200" dirty="0">
                    <a:latin typeface="SamsungOne 400" panose="020B0503030303020204" pitchFamily="34" charset="0"/>
                    <a:ea typeface="SamsungOne 400" panose="020B0503030303020204" pitchFamily="34" charset="0"/>
                  </a:rPr>
                  <a:t>20</a:t>
                </a:r>
              </a:p>
            </p:txBody>
          </p:sp>
          <p:sp>
            <p:nvSpPr>
              <p:cNvPr id="64" name="TextBox 63">
                <a:extLst>
                  <a:ext uri="{FF2B5EF4-FFF2-40B4-BE49-F238E27FC236}">
                    <a16:creationId xmlns:a16="http://schemas.microsoft.com/office/drawing/2014/main" id="{C8A4D22F-596E-4AEA-9BBB-F6087755C43E}"/>
                  </a:ext>
                </a:extLst>
              </p:cNvPr>
              <p:cNvSpPr txBox="1"/>
              <p:nvPr/>
            </p:nvSpPr>
            <p:spPr>
              <a:xfrm>
                <a:off x="3154665" y="4381067"/>
                <a:ext cx="179537" cy="369332"/>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a:t>
                </a:r>
                <a:br>
                  <a:rPr lang="en-US" sz="1200" dirty="0">
                    <a:latin typeface="SamsungOne 400" panose="020B0503030303020204" pitchFamily="34" charset="0"/>
                    <a:ea typeface="SamsungOne 400" panose="020B0503030303020204" pitchFamily="34" charset="0"/>
                  </a:rPr>
                </a:br>
                <a:r>
                  <a:rPr lang="en-US" sz="1200" dirty="0">
                    <a:latin typeface="SamsungOne 400" panose="020B0503030303020204" pitchFamily="34" charset="0"/>
                    <a:ea typeface="SamsungOne 400" panose="020B0503030303020204" pitchFamily="34" charset="0"/>
                  </a:rPr>
                  <a:t>40</a:t>
                </a:r>
              </a:p>
            </p:txBody>
          </p:sp>
          <p:sp>
            <p:nvSpPr>
              <p:cNvPr id="66" name="TextBox 65">
                <a:extLst>
                  <a:ext uri="{FF2B5EF4-FFF2-40B4-BE49-F238E27FC236}">
                    <a16:creationId xmlns:a16="http://schemas.microsoft.com/office/drawing/2014/main" id="{C8A4D22F-596E-4AEA-9BBB-F6087755C43E}"/>
                  </a:ext>
                </a:extLst>
              </p:cNvPr>
              <p:cNvSpPr txBox="1"/>
              <p:nvPr/>
            </p:nvSpPr>
            <p:spPr>
              <a:xfrm>
                <a:off x="3958364" y="4381067"/>
                <a:ext cx="179537" cy="369332"/>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a:t>
                </a:r>
                <a:br>
                  <a:rPr lang="en-US" sz="1200" dirty="0">
                    <a:latin typeface="SamsungOne 400" panose="020B0503030303020204" pitchFamily="34" charset="0"/>
                    <a:ea typeface="SamsungOne 400" panose="020B0503030303020204" pitchFamily="34" charset="0"/>
                  </a:rPr>
                </a:br>
                <a:r>
                  <a:rPr lang="en-US" sz="1200" dirty="0">
                    <a:latin typeface="SamsungOne 400" panose="020B0503030303020204" pitchFamily="34" charset="0"/>
                    <a:ea typeface="SamsungOne 400" panose="020B0503030303020204" pitchFamily="34" charset="0"/>
                  </a:rPr>
                  <a:t>60</a:t>
                </a:r>
              </a:p>
            </p:txBody>
          </p:sp>
          <p:sp>
            <p:nvSpPr>
              <p:cNvPr id="67" name="TextBox 66">
                <a:extLst>
                  <a:ext uri="{FF2B5EF4-FFF2-40B4-BE49-F238E27FC236}">
                    <a16:creationId xmlns:a16="http://schemas.microsoft.com/office/drawing/2014/main" id="{C8A4D22F-596E-4AEA-9BBB-F6087755C43E}"/>
                  </a:ext>
                </a:extLst>
              </p:cNvPr>
              <p:cNvSpPr txBox="1"/>
              <p:nvPr/>
            </p:nvSpPr>
            <p:spPr>
              <a:xfrm>
                <a:off x="4762063" y="4381067"/>
                <a:ext cx="179537" cy="369332"/>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a:t>
                </a:r>
                <a:br>
                  <a:rPr lang="en-US" sz="1200" dirty="0">
                    <a:latin typeface="SamsungOne 400" panose="020B0503030303020204" pitchFamily="34" charset="0"/>
                    <a:ea typeface="SamsungOne 400" panose="020B0503030303020204" pitchFamily="34" charset="0"/>
                  </a:rPr>
                </a:br>
                <a:r>
                  <a:rPr lang="en-US" sz="1200" dirty="0">
                    <a:latin typeface="SamsungOne 400" panose="020B0503030303020204" pitchFamily="34" charset="0"/>
                    <a:ea typeface="SamsungOne 400" panose="020B0503030303020204" pitchFamily="34" charset="0"/>
                  </a:rPr>
                  <a:t>80</a:t>
                </a:r>
              </a:p>
            </p:txBody>
          </p:sp>
          <p:sp>
            <p:nvSpPr>
              <p:cNvPr id="68" name="TextBox 67">
                <a:extLst>
                  <a:ext uri="{FF2B5EF4-FFF2-40B4-BE49-F238E27FC236}">
                    <a16:creationId xmlns:a16="http://schemas.microsoft.com/office/drawing/2014/main" id="{C8A4D22F-596E-4AEA-9BBB-F6087755C43E}"/>
                  </a:ext>
                </a:extLst>
              </p:cNvPr>
              <p:cNvSpPr txBox="1"/>
              <p:nvPr/>
            </p:nvSpPr>
            <p:spPr>
              <a:xfrm>
                <a:off x="5541123" y="4381067"/>
                <a:ext cx="253275" cy="369332"/>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a:t>
                </a:r>
                <a:br>
                  <a:rPr lang="en-US" sz="1200" dirty="0">
                    <a:latin typeface="SamsungOne 400" panose="020B0503030303020204" pitchFamily="34" charset="0"/>
                    <a:ea typeface="SamsungOne 400" panose="020B0503030303020204" pitchFamily="34" charset="0"/>
                  </a:rPr>
                </a:br>
                <a:r>
                  <a:rPr lang="en-US" sz="1200" dirty="0">
                    <a:latin typeface="SamsungOne 400" panose="020B0503030303020204" pitchFamily="34" charset="0"/>
                    <a:ea typeface="SamsungOne 400" panose="020B0503030303020204" pitchFamily="34" charset="0"/>
                  </a:rPr>
                  <a:t>100</a:t>
                </a:r>
              </a:p>
            </p:txBody>
          </p:sp>
          <p:sp>
            <p:nvSpPr>
              <p:cNvPr id="69" name="TextBox 68">
                <a:extLst>
                  <a:ext uri="{FF2B5EF4-FFF2-40B4-BE49-F238E27FC236}">
                    <a16:creationId xmlns:a16="http://schemas.microsoft.com/office/drawing/2014/main" id="{C8A4D22F-596E-4AEA-9BBB-F6087755C43E}"/>
                  </a:ext>
                </a:extLst>
              </p:cNvPr>
              <p:cNvSpPr txBox="1"/>
              <p:nvPr/>
            </p:nvSpPr>
            <p:spPr>
              <a:xfrm>
                <a:off x="6326595" y="4381067"/>
                <a:ext cx="240450" cy="369332"/>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a:t>
                </a:r>
                <a:br>
                  <a:rPr lang="en-US" sz="1200" dirty="0">
                    <a:latin typeface="SamsungOne 400" panose="020B0503030303020204" pitchFamily="34" charset="0"/>
                    <a:ea typeface="SamsungOne 400" panose="020B0503030303020204" pitchFamily="34" charset="0"/>
                  </a:rPr>
                </a:br>
                <a:r>
                  <a:rPr lang="en-US" sz="1200" dirty="0">
                    <a:latin typeface="SamsungOne 400" panose="020B0503030303020204" pitchFamily="34" charset="0"/>
                    <a:ea typeface="SamsungOne 400" panose="020B0503030303020204" pitchFamily="34" charset="0"/>
                  </a:rPr>
                  <a:t>120</a:t>
                </a:r>
              </a:p>
            </p:txBody>
          </p:sp>
          <p:sp>
            <p:nvSpPr>
              <p:cNvPr id="70" name="TextBox 69">
                <a:extLst>
                  <a:ext uri="{FF2B5EF4-FFF2-40B4-BE49-F238E27FC236}">
                    <a16:creationId xmlns:a16="http://schemas.microsoft.com/office/drawing/2014/main" id="{C8A4D22F-596E-4AEA-9BBB-F6087755C43E}"/>
                  </a:ext>
                </a:extLst>
              </p:cNvPr>
              <p:cNvSpPr txBox="1"/>
              <p:nvPr/>
            </p:nvSpPr>
            <p:spPr>
              <a:xfrm>
                <a:off x="7180454" y="4381067"/>
                <a:ext cx="246863" cy="369332"/>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a:t>
                </a:r>
                <a:br>
                  <a:rPr lang="en-US" sz="1200" dirty="0">
                    <a:latin typeface="SamsungOne 400" panose="020B0503030303020204" pitchFamily="34" charset="0"/>
                    <a:ea typeface="SamsungOne 400" panose="020B0503030303020204" pitchFamily="34" charset="0"/>
                  </a:rPr>
                </a:br>
                <a:r>
                  <a:rPr lang="en-US" sz="1200" dirty="0">
                    <a:latin typeface="SamsungOne 400" panose="020B0503030303020204" pitchFamily="34" charset="0"/>
                    <a:ea typeface="SamsungOne 400" panose="020B0503030303020204" pitchFamily="34" charset="0"/>
                  </a:rPr>
                  <a:t>140</a:t>
                </a:r>
              </a:p>
            </p:txBody>
          </p:sp>
        </p:grpSp>
        <p:sp>
          <p:nvSpPr>
            <p:cNvPr id="71" name="TextBox 70">
              <a:extLst>
                <a:ext uri="{FF2B5EF4-FFF2-40B4-BE49-F238E27FC236}">
                  <a16:creationId xmlns:a16="http://schemas.microsoft.com/office/drawing/2014/main" id="{B3B2B63A-EE60-4A64-8CF8-F2DE57A6A2CE}"/>
                </a:ext>
              </a:extLst>
            </p:cNvPr>
            <p:cNvSpPr txBox="1"/>
            <p:nvPr/>
          </p:nvSpPr>
          <p:spPr>
            <a:xfrm rot="16200000">
              <a:off x="290306" y="3807888"/>
              <a:ext cx="634789" cy="184666"/>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CV </a:t>
              </a:r>
              <a:r>
                <a:rPr lang="en-US" sz="1200" dirty="0" err="1">
                  <a:latin typeface="SamsungOne 400" panose="020B0503030303020204" pitchFamily="34" charset="0"/>
                  <a:ea typeface="SamsungOne 400" panose="020B0503030303020204" pitchFamily="34" charset="0"/>
                </a:rPr>
                <a:t>lặp</a:t>
              </a:r>
              <a:r>
                <a:rPr lang="en-US" sz="1200" dirty="0">
                  <a:latin typeface="SamsungOne 400" panose="020B0503030303020204" pitchFamily="34" charset="0"/>
                  <a:ea typeface="SamsungOne 400" panose="020B0503030303020204" pitchFamily="34" charset="0"/>
                </a:rPr>
                <a:t> </a:t>
              </a:r>
              <a:r>
                <a:rPr lang="en-US" sz="1200" dirty="0" err="1">
                  <a:latin typeface="SamsungOne 400" panose="020B0503030303020204" pitchFamily="34" charset="0"/>
                  <a:ea typeface="SamsungOne 400" panose="020B0503030303020204" pitchFamily="34" charset="0"/>
                </a:rPr>
                <a:t>lại</a:t>
              </a:r>
              <a:endParaRPr lang="en-US" sz="1200" dirty="0">
                <a:latin typeface="SamsungOne 400" panose="020B0503030303020204" pitchFamily="34" charset="0"/>
                <a:ea typeface="SamsungOne 400" panose="020B0503030303020204" pitchFamily="34" charset="0"/>
              </a:endParaRPr>
            </a:p>
          </p:txBody>
        </p:sp>
        <p:grpSp>
          <p:nvGrpSpPr>
            <p:cNvPr id="6" name="그룹 5"/>
            <p:cNvGrpSpPr/>
            <p:nvPr/>
          </p:nvGrpSpPr>
          <p:grpSpPr>
            <a:xfrm>
              <a:off x="7865370" y="3659744"/>
              <a:ext cx="1258901" cy="369332"/>
              <a:chOff x="8369167" y="4237191"/>
              <a:chExt cx="1258901" cy="369332"/>
            </a:xfrm>
          </p:grpSpPr>
          <p:sp>
            <p:nvSpPr>
              <p:cNvPr id="72" name="TextBox 71">
                <a:extLst>
                  <a:ext uri="{FF2B5EF4-FFF2-40B4-BE49-F238E27FC236}">
                    <a16:creationId xmlns:a16="http://schemas.microsoft.com/office/drawing/2014/main" id="{A694EBA0-D51E-4B55-B212-64471D3C97B5}"/>
                  </a:ext>
                </a:extLst>
              </p:cNvPr>
              <p:cNvSpPr txBox="1"/>
              <p:nvPr/>
            </p:nvSpPr>
            <p:spPr>
              <a:xfrm>
                <a:off x="8726585" y="4237191"/>
                <a:ext cx="901483" cy="369332"/>
              </a:xfrm>
              <a:prstGeom prst="rect">
                <a:avLst/>
              </a:prstGeom>
              <a:solidFill>
                <a:schemeClr val="bg1"/>
              </a:solidFill>
            </p:spPr>
            <p:txBody>
              <a:bodyPr wrap="square" lIns="0" tIns="0" rIns="0" bIns="0" rtlCol="0">
                <a:spAutoFit/>
              </a:bodyPr>
              <a:lstStyle/>
              <a:p>
                <a:r>
                  <a:rPr lang="en-US" sz="1200" dirty="0" err="1">
                    <a:latin typeface="SamsungOne 400" panose="020B0503030303020204" pitchFamily="34" charset="0"/>
                    <a:ea typeface="SamsungOne 400" panose="020B0503030303020204" pitchFamily="34" charset="0"/>
                  </a:rPr>
                  <a:t>huấn</a:t>
                </a:r>
                <a:r>
                  <a:rPr lang="en-US" sz="1200" dirty="0">
                    <a:latin typeface="SamsungOne 400" panose="020B0503030303020204" pitchFamily="34" charset="0"/>
                    <a:ea typeface="SamsungOne 400" panose="020B0503030303020204" pitchFamily="34" charset="0"/>
                  </a:rPr>
                  <a:t> </a:t>
                </a:r>
                <a:r>
                  <a:rPr lang="en-US" sz="1200" dirty="0" err="1">
                    <a:latin typeface="SamsungOne 400" panose="020B0503030303020204" pitchFamily="34" charset="0"/>
                    <a:ea typeface="SamsungOne 400" panose="020B0503030303020204" pitchFamily="34" charset="0"/>
                  </a:rPr>
                  <a:t>luyện</a:t>
                </a:r>
                <a:endParaRPr lang="en-US" sz="1200" dirty="0">
                  <a:latin typeface="SamsungOne 400" panose="020B0503030303020204" pitchFamily="34" charset="0"/>
                  <a:ea typeface="SamsungOne 400" panose="020B0503030303020204" pitchFamily="34" charset="0"/>
                </a:endParaRPr>
              </a:p>
              <a:p>
                <a:r>
                  <a:rPr lang="vi-VN" sz="1200" dirty="0">
                    <a:latin typeface="SamsungOne 400" panose="020B0503030303020204" pitchFamily="34" charset="0"/>
                    <a:ea typeface="SamsungOne 400" panose="020B0503030303020204" pitchFamily="34" charset="0"/>
                  </a:rPr>
                  <a:t>k</a:t>
                </a:r>
                <a:r>
                  <a:rPr lang="en-US" sz="1200" dirty="0" err="1">
                    <a:latin typeface="SamsungOne 400" panose="020B0503030303020204" pitchFamily="34" charset="0"/>
                    <a:ea typeface="SamsungOne 400" panose="020B0503030303020204" pitchFamily="34" charset="0"/>
                  </a:rPr>
                  <a:t>iểm</a:t>
                </a:r>
                <a:r>
                  <a:rPr lang="en-US" sz="1200" dirty="0">
                    <a:latin typeface="SamsungOne 400" panose="020B0503030303020204" pitchFamily="34" charset="0"/>
                    <a:ea typeface="SamsungOne 400" panose="020B0503030303020204" pitchFamily="34" charset="0"/>
                  </a:rPr>
                  <a:t> </a:t>
                </a:r>
                <a:r>
                  <a:rPr lang="en-US" sz="1200" dirty="0" err="1">
                    <a:latin typeface="SamsungOne 400" panose="020B0503030303020204" pitchFamily="34" charset="0"/>
                    <a:ea typeface="SamsungOne 400" panose="020B0503030303020204" pitchFamily="34" charset="0"/>
                  </a:rPr>
                  <a:t>tra</a:t>
                </a:r>
                <a:endParaRPr lang="en-US" sz="1200" dirty="0">
                  <a:latin typeface="SamsungOne 400" panose="020B0503030303020204" pitchFamily="34" charset="0"/>
                  <a:ea typeface="SamsungOne 400" panose="020B0503030303020204" pitchFamily="34" charset="0"/>
                </a:endParaRPr>
              </a:p>
            </p:txBody>
          </p:sp>
          <p:sp>
            <p:nvSpPr>
              <p:cNvPr id="73" name="직사각형 72"/>
              <p:cNvSpPr/>
              <p:nvPr/>
            </p:nvSpPr>
            <p:spPr>
              <a:xfrm>
                <a:off x="8370469" y="4457871"/>
                <a:ext cx="258864" cy="125757"/>
              </a:xfrm>
              <a:prstGeom prst="rect">
                <a:avLst/>
              </a:prstGeom>
              <a:pattFill prst="wdUpDiag">
                <a:fgClr>
                  <a:srgbClr val="0070C0"/>
                </a:fgClr>
                <a:bgClr>
                  <a:schemeClr val="accent5">
                    <a:lumMod val="20000"/>
                    <a:lumOff val="80000"/>
                  </a:schemeClr>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직사각형 73"/>
              <p:cNvSpPr/>
              <p:nvPr/>
            </p:nvSpPr>
            <p:spPr>
              <a:xfrm>
                <a:off x="8369167" y="4264857"/>
                <a:ext cx="258864" cy="125757"/>
              </a:xfrm>
              <a:prstGeom prst="rect">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209624316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phân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tầng</a:t>
            </a:r>
            <a:endParaRPr lang="en-US" altLang="ko-KR" sz="1400" dirty="0">
              <a:solidFill>
                <a:schemeClr val="tx1"/>
              </a:solidFill>
              <a:latin typeface="SamsungOne 400" panose="020B0503030303020204" pitchFamily="34" charset="0"/>
              <a:ea typeface="SamsungOne 400" panose="020B0503030303020204" pitchFamily="34" charset="0"/>
            </a:endParaRPr>
          </a:p>
        </p:txBody>
      </p:sp>
      <p:grpSp>
        <p:nvGrpSpPr>
          <p:cNvPr id="3" name="그룹 2"/>
          <p:cNvGrpSpPr/>
          <p:nvPr/>
        </p:nvGrpSpPr>
        <p:grpSpPr>
          <a:xfrm>
            <a:off x="666749" y="1773240"/>
            <a:ext cx="8677277" cy="4389668"/>
            <a:chOff x="666749" y="1773240"/>
            <a:chExt cx="8677277" cy="4389668"/>
          </a:xfrm>
        </p:grpSpPr>
        <p:sp>
          <p:nvSpPr>
            <p:cNvPr id="7" name="모서리가 둥근 직사각형 4">
              <a:extLst>
                <a:ext uri="{FF2B5EF4-FFF2-40B4-BE49-F238E27FC236}">
                  <a16:creationId xmlns:a16="http://schemas.microsoft.com/office/drawing/2014/main" id="{EAEE1EB7-0A26-4472-A0ED-F4E59B451DA2}"/>
                </a:ext>
              </a:extLst>
            </p:cNvPr>
            <p:cNvSpPr/>
            <p:nvPr/>
          </p:nvSpPr>
          <p:spPr>
            <a:xfrm>
              <a:off x="666749" y="1773240"/>
              <a:ext cx="8677276" cy="438966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 name="그룹 1"/>
            <p:cNvGrpSpPr/>
            <p:nvPr/>
          </p:nvGrpSpPr>
          <p:grpSpPr>
            <a:xfrm>
              <a:off x="847726" y="1867544"/>
              <a:ext cx="8496300" cy="4248330"/>
              <a:chOff x="847726" y="1867544"/>
              <a:chExt cx="8496300" cy="4248330"/>
            </a:xfrm>
          </p:grpSpPr>
          <p:pic>
            <p:nvPicPr>
              <p:cNvPr id="11" name="그림 10">
                <a:extLst>
                  <a:ext uri="{FF2B5EF4-FFF2-40B4-BE49-F238E27FC236}">
                    <a16:creationId xmlns:a16="http://schemas.microsoft.com/office/drawing/2014/main" id="{CFF8DE9C-5435-4338-99C2-1514A5FFBCCE}"/>
                  </a:ext>
                </a:extLst>
              </p:cNvPr>
              <p:cNvPicPr>
                <a:picLocks noChangeAspect="1"/>
              </p:cNvPicPr>
              <p:nvPr/>
            </p:nvPicPr>
            <p:blipFill rotWithShape="1">
              <a:blip r:embed="rId4"/>
              <a:srcRect l="469" t="1293" r="19978"/>
              <a:stretch/>
            </p:blipFill>
            <p:spPr>
              <a:xfrm>
                <a:off x="847726" y="1867544"/>
                <a:ext cx="8496300" cy="4248330"/>
              </a:xfrm>
              <a:prstGeom prst="rect">
                <a:avLst/>
              </a:prstGeom>
              <a:ln>
                <a:noFill/>
              </a:ln>
            </p:spPr>
          </p:pic>
          <p:sp>
            <p:nvSpPr>
              <p:cNvPr id="12" name="직사각형 11"/>
              <p:cNvSpPr/>
              <p:nvPr/>
            </p:nvSpPr>
            <p:spPr>
              <a:xfrm>
                <a:off x="2251112" y="2872336"/>
                <a:ext cx="5760640" cy="184666"/>
              </a:xfrm>
              <a:prstGeom prst="rect">
                <a:avLst/>
              </a:prstGeom>
              <a:solidFill>
                <a:srgbClr val="F7F7F7"/>
              </a:solidFill>
            </p:spPr>
            <p:txBody>
              <a:bodyPr wrap="square" lIns="0" tIns="0" rIns="0" bIns="0">
                <a:spAutoFit/>
              </a:bodyPr>
              <a:lstStyle/>
              <a:p>
                <a:r>
                  <a:rPr lang="en-US" altLang="ko-KR" sz="1200" dirty="0">
                    <a:latin typeface="D2Coding" panose="020B0609020101020101" pitchFamily="49" charset="-127"/>
                    <a:ea typeface="D2Coding" panose="020B0609020101020101" pitchFamily="49" charset="-127"/>
                  </a:rPr>
                  <a:t>(</a:t>
                </a:r>
                <a:r>
                  <a:rPr lang="en-US" altLang="ko-KR" sz="1200" dirty="0">
                    <a:solidFill>
                      <a:srgbClr val="C03148"/>
                    </a:solidFill>
                    <a:latin typeface="D2Coding" panose="020B0609020101020101" pitchFamily="49" charset="-127"/>
                    <a:ea typeface="D2Coding" panose="020B0609020101020101" pitchFamily="49" charset="-127"/>
                  </a:rPr>
                  <a:t>"{}th </a:t>
                </a:r>
                <a:r>
                  <a:rPr lang="en-US" altLang="ko-KR" sz="1200">
                    <a:solidFill>
                      <a:srgbClr val="C03148"/>
                    </a:solidFill>
                    <a:latin typeface="D2Coding" panose="020B0609020101020101" pitchFamily="49" charset="-127"/>
                    <a:ea typeface="D2Coding" panose="020B0609020101020101" pitchFamily="49" charset="-127"/>
                  </a:rPr>
                  <a:t>stratified cross validation </a:t>
                </a:r>
                <a:r>
                  <a:rPr lang="en-US" altLang="ko-KR" sz="1200" dirty="0">
                    <a:solidFill>
                      <a:srgbClr val="C03148"/>
                    </a:solidFill>
                    <a:latin typeface="D2Coding" panose="020B0609020101020101" pitchFamily="49" charset="-127"/>
                    <a:ea typeface="D2Coding" panose="020B0609020101020101" pitchFamily="49" charset="-127"/>
                  </a:rPr>
                  <a:t>score: {}</a:t>
                </a:r>
                <a:r>
                  <a:rPr lang="en-US" altLang="ko-KR" sz="1200" dirty="0">
                    <a:solidFill>
                      <a:srgbClr val="C03148"/>
                    </a:solidFill>
                    <a:latin typeface="SamsungOne 400" panose="020B0503030303020204" pitchFamily="34" charset="0"/>
                    <a:ea typeface="SamsungOne 400" panose="020B0503030303020204" pitchFamily="34" charset="0"/>
                  </a:rPr>
                  <a:t>"</a:t>
                </a:r>
                <a:r>
                  <a:rPr lang="en-US" altLang="ko-KR" sz="1200" dirty="0">
                    <a:latin typeface="D2Coding" panose="020B0609020101020101" pitchFamily="49" charset="-127"/>
                    <a:ea typeface="D2Coding" panose="020B0609020101020101" pitchFamily="49" charset="-127"/>
                  </a:rPr>
                  <a:t>.format(</a:t>
                </a:r>
                <a:r>
                  <a:rPr lang="en-US" altLang="ko-KR" sz="1200" dirty="0" err="1">
                    <a:latin typeface="D2Coding" panose="020B0609020101020101" pitchFamily="49" charset="-127"/>
                    <a:ea typeface="D2Coding" panose="020B0609020101020101" pitchFamily="49" charset="-127"/>
                  </a:rPr>
                  <a:t>i</a:t>
                </a:r>
                <a:r>
                  <a:rPr lang="en-US" altLang="ko-KR" sz="1200" dirty="0">
                    <a:latin typeface="D2Coding" panose="020B0609020101020101" pitchFamily="49" charset="-127"/>
                    <a:ea typeface="D2Coding" panose="020B0609020101020101" pitchFamily="49" charset="-127"/>
                  </a:rPr>
                  <a:t>,_))</a:t>
                </a:r>
                <a:r>
                  <a:rPr lang="en-US" altLang="ko-KR" sz="1200" dirty="0">
                    <a:solidFill>
                      <a:srgbClr val="C03148"/>
                    </a:solidFill>
                    <a:latin typeface="D2Coding" panose="020B0609020101020101" pitchFamily="49" charset="-127"/>
                    <a:ea typeface="D2Coding" panose="020B0609020101020101" pitchFamily="49" charset="-127"/>
                  </a:rPr>
                  <a:t> </a:t>
                </a:r>
                <a:endParaRPr lang="ko-KR" altLang="en-US" sz="1200" dirty="0">
                  <a:solidFill>
                    <a:srgbClr val="C03148"/>
                  </a:solidFill>
                  <a:latin typeface="D2Coding" panose="020B0609020101020101" pitchFamily="49" charset="-127"/>
                  <a:ea typeface="D2Coding" panose="020B0609020101020101" pitchFamily="49" charset="-127"/>
                </a:endParaRPr>
              </a:p>
            </p:txBody>
          </p:sp>
          <p:sp>
            <p:nvSpPr>
              <p:cNvPr id="15" name="직사각형 14"/>
              <p:cNvSpPr/>
              <p:nvPr/>
            </p:nvSpPr>
            <p:spPr>
              <a:xfrm>
                <a:off x="1940983" y="5349891"/>
                <a:ext cx="7403041" cy="184666"/>
              </a:xfrm>
              <a:prstGeom prst="rect">
                <a:avLst/>
              </a:prstGeom>
              <a:solidFill>
                <a:srgbClr val="F7F7F7"/>
              </a:solidFill>
            </p:spPr>
            <p:txBody>
              <a:bodyPr wrap="square" lIns="0" tIns="0" rIns="0" bIns="0">
                <a:spAutoFit/>
              </a:bodyPr>
              <a:lstStyle/>
              <a:p>
                <a:r>
                  <a:rPr lang="en-US" altLang="ko-KR" sz="1200" dirty="0">
                    <a:latin typeface="D2Coding" panose="020B0609020101020101" pitchFamily="49" charset="-127"/>
                    <a:ea typeface="D2Coding" panose="020B0609020101020101" pitchFamily="49" charset="-127"/>
                  </a:rPr>
                  <a:t>(</a:t>
                </a:r>
                <a:r>
                  <a:rPr lang="en-US" altLang="ko-KR" sz="1200" dirty="0">
                    <a:solidFill>
                      <a:srgbClr val="C03148"/>
                    </a:solidFill>
                    <a:latin typeface="D2Coding" panose="020B0609020101020101" pitchFamily="49" charset="-127"/>
                    <a:ea typeface="D2Coding" panose="020B0609020101020101" pitchFamily="49" charset="-127"/>
                  </a:rPr>
                  <a:t>"\nstratified Final </a:t>
                </a:r>
                <a:r>
                  <a:rPr lang="en-US" altLang="ko-KR" sz="1200">
                    <a:solidFill>
                      <a:srgbClr val="C03148"/>
                    </a:solidFill>
                    <a:latin typeface="D2Coding" panose="020B0609020101020101" pitchFamily="49" charset="-127"/>
                    <a:ea typeface="D2Coding" panose="020B0609020101020101" pitchFamily="49" charset="-127"/>
                  </a:rPr>
                  <a:t>stratified cross validation </a:t>
                </a:r>
                <a:r>
                  <a:rPr lang="en-US" altLang="ko-KR" sz="1200" dirty="0">
                    <a:solidFill>
                      <a:srgbClr val="C03148"/>
                    </a:solidFill>
                    <a:latin typeface="D2Coding" panose="020B0609020101020101" pitchFamily="49" charset="-127"/>
                    <a:ea typeface="D2Coding" panose="020B0609020101020101" pitchFamily="49" charset="-127"/>
                  </a:rPr>
                  <a:t>score: {}</a:t>
                </a:r>
                <a:r>
                  <a:rPr lang="en-US" altLang="ko-KR" sz="1200" dirty="0">
                    <a:solidFill>
                      <a:srgbClr val="C03148"/>
                    </a:solidFill>
                    <a:latin typeface="SamsungOne 400" panose="020B0503030303020204" pitchFamily="34" charset="0"/>
                    <a:ea typeface="SamsungOne 400" panose="020B0503030303020204" pitchFamily="34" charset="0"/>
                  </a:rPr>
                  <a:t>"</a:t>
                </a:r>
                <a:r>
                  <a:rPr lang="en-US" altLang="ko-KR" sz="1200" dirty="0">
                    <a:latin typeface="D2Coding" panose="020B0609020101020101" pitchFamily="49" charset="-127"/>
                    <a:ea typeface="D2Coding" panose="020B0609020101020101" pitchFamily="49" charset="-127"/>
                  </a:rPr>
                  <a:t>.format(fin)result))</a:t>
                </a:r>
                <a:r>
                  <a:rPr lang="en-US" altLang="ko-KR" sz="1200" dirty="0">
                    <a:solidFill>
                      <a:srgbClr val="C03148"/>
                    </a:solidFill>
                    <a:latin typeface="D2Coding" panose="020B0609020101020101" pitchFamily="49" charset="-127"/>
                    <a:ea typeface="D2Coding" panose="020B0609020101020101" pitchFamily="49" charset="-127"/>
                  </a:rPr>
                  <a:t> </a:t>
                </a:r>
                <a:endParaRPr lang="ko-KR" altLang="en-US" sz="1200" dirty="0">
                  <a:solidFill>
                    <a:srgbClr val="C03148"/>
                  </a:solidFill>
                  <a:latin typeface="D2Coding" panose="020B0609020101020101" pitchFamily="49" charset="-127"/>
                  <a:ea typeface="D2Coding" panose="020B0609020101020101" pitchFamily="49" charset="-127"/>
                </a:endParaRPr>
              </a:p>
            </p:txBody>
          </p:sp>
        </p:grpSp>
        <p:sp>
          <p:nvSpPr>
            <p:cNvPr id="13" name="직사각형 12">
              <a:extLst>
                <a:ext uri="{FF2B5EF4-FFF2-40B4-BE49-F238E27FC236}">
                  <a16:creationId xmlns:a16="http://schemas.microsoft.com/office/drawing/2014/main" id="{C062217D-F38E-A94A-B016-13A1488210BF}"/>
                </a:ext>
              </a:extLst>
            </p:cNvPr>
            <p:cNvSpPr/>
            <p:nvPr/>
          </p:nvSpPr>
          <p:spPr>
            <a:xfrm>
              <a:off x="1519549" y="3159745"/>
              <a:ext cx="5124051" cy="2051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buClr>
                  <a:srgbClr val="193EB0"/>
                </a:buClr>
              </a:pPr>
              <a:r>
                <a:rPr lang="en-US" altLang="ko-KR" sz="1300" dirty="0" err="1">
                  <a:solidFill>
                    <a:schemeClr val="tx1"/>
                  </a:solidFill>
                  <a:latin typeface="SamsungOne 400" panose="020B0503030303020204" pitchFamily="34" charset="0"/>
                  <a:ea typeface="SamsungOne 400" panose="020B0503030303020204" pitchFamily="34" charset="0"/>
                </a:rPr>
                <a:t>Điểm</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xác</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thực</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chéo</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phân</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tầng</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thứ</a:t>
              </a:r>
              <a:r>
                <a:rPr lang="en-US" altLang="ko-KR" sz="1300" dirty="0">
                  <a:solidFill>
                    <a:schemeClr val="tx1"/>
                  </a:solidFill>
                  <a:latin typeface="SamsungOne 400" panose="020B0503030303020204" pitchFamily="34" charset="0"/>
                  <a:ea typeface="SamsungOne 400" panose="020B0503030303020204" pitchFamily="34" charset="0"/>
                </a:rPr>
                <a:t> 0: 0,9
</a:t>
              </a:r>
              <a:r>
                <a:rPr lang="en-US" altLang="ko-KR" sz="1300" dirty="0" err="1">
                  <a:solidFill>
                    <a:schemeClr val="tx1"/>
                  </a:solidFill>
                  <a:latin typeface="SamsungOne 400" panose="020B0503030303020204" pitchFamily="34" charset="0"/>
                  <a:ea typeface="SamsungOne 400" panose="020B0503030303020204" pitchFamily="34" charset="0"/>
                </a:rPr>
                <a:t>Điểm</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xác</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nhận</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chéo</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phân</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tầng</a:t>
              </a:r>
              <a:r>
                <a:rPr lang="en-US" altLang="ko-KR" sz="1300" dirty="0">
                  <a:solidFill>
                    <a:schemeClr val="tx1"/>
                  </a:solidFill>
                  <a:latin typeface="SamsungOne 400" panose="020B0503030303020204" pitchFamily="34" charset="0"/>
                  <a:ea typeface="SamsungOne 400" panose="020B0503030303020204" pitchFamily="34" charset="0"/>
                </a:rPr>
                <a:t> 1: 0,9
</a:t>
              </a:r>
              <a:r>
                <a:rPr lang="en-US" altLang="ko-KR" sz="1300" dirty="0" err="1">
                  <a:solidFill>
                    <a:schemeClr val="tx1"/>
                  </a:solidFill>
                  <a:latin typeface="SamsungOne 400" panose="020B0503030303020204" pitchFamily="34" charset="0"/>
                  <a:ea typeface="SamsungOne 400" panose="020B0503030303020204" pitchFamily="34" charset="0"/>
                </a:rPr>
                <a:t>Điểm</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xác</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nhận</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chéo</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phân</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tầng</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thứ</a:t>
              </a:r>
              <a:r>
                <a:rPr lang="en-US" altLang="ko-KR" sz="1300" dirty="0">
                  <a:solidFill>
                    <a:schemeClr val="tx1"/>
                  </a:solidFill>
                  <a:latin typeface="SamsungOne 400" panose="020B0503030303020204" pitchFamily="34" charset="0"/>
                  <a:ea typeface="SamsungOne 400" panose="020B0503030303020204" pitchFamily="34" charset="0"/>
                </a:rPr>
                <a:t> 2: 0,8
</a:t>
              </a:r>
              <a:r>
                <a:rPr lang="en-US" altLang="ko-KR" sz="1300" dirty="0" err="1">
                  <a:solidFill>
                    <a:schemeClr val="tx1"/>
                  </a:solidFill>
                  <a:latin typeface="SamsungOne 400" panose="020B0503030303020204" pitchFamily="34" charset="0"/>
                  <a:ea typeface="SamsungOne 400" panose="020B0503030303020204" pitchFamily="34" charset="0"/>
                </a:rPr>
                <a:t>Điểm</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xác</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nhận</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chéo</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phân</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tầng</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thứ</a:t>
              </a:r>
              <a:r>
                <a:rPr lang="en-US" altLang="ko-KR" sz="1300" dirty="0">
                  <a:solidFill>
                    <a:schemeClr val="tx1"/>
                  </a:solidFill>
                  <a:latin typeface="SamsungOne 400" panose="020B0503030303020204" pitchFamily="34" charset="0"/>
                  <a:ea typeface="SamsungOne 400" panose="020B0503030303020204" pitchFamily="34" charset="0"/>
                </a:rPr>
                <a:t> 3: 0,9
</a:t>
              </a:r>
              <a:r>
                <a:rPr lang="en-US" altLang="ko-KR" sz="1300" dirty="0" err="1">
                  <a:solidFill>
                    <a:schemeClr val="tx1"/>
                  </a:solidFill>
                  <a:latin typeface="SamsungOne 400" panose="020B0503030303020204" pitchFamily="34" charset="0"/>
                  <a:ea typeface="SamsungOne 400" panose="020B0503030303020204" pitchFamily="34" charset="0"/>
                </a:rPr>
                <a:t>Điểm</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xác</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nhận</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chéo</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phân</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tầng</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thứ</a:t>
              </a:r>
              <a:r>
                <a:rPr lang="en-US" altLang="ko-KR" sz="1300" dirty="0">
                  <a:solidFill>
                    <a:schemeClr val="tx1"/>
                  </a:solidFill>
                  <a:latin typeface="SamsungOne 400" panose="020B0503030303020204" pitchFamily="34" charset="0"/>
                  <a:ea typeface="SamsungOne 400" panose="020B0503030303020204" pitchFamily="34" charset="0"/>
                </a:rPr>
                <a:t> 4: 1.0
</a:t>
              </a:r>
              <a:r>
                <a:rPr lang="en-US" altLang="ko-KR" sz="1300" dirty="0" err="1">
                  <a:solidFill>
                    <a:schemeClr val="tx1"/>
                  </a:solidFill>
                  <a:latin typeface="SamsungOne 400" panose="020B0503030303020204" pitchFamily="34" charset="0"/>
                  <a:ea typeface="SamsungOne 400" panose="020B0503030303020204" pitchFamily="34" charset="0"/>
                </a:rPr>
                <a:t>Điểm</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xác</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thực</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chéo</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phân</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tầng</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thứ</a:t>
              </a:r>
              <a:r>
                <a:rPr lang="en-US" altLang="ko-KR" sz="1300" dirty="0">
                  <a:solidFill>
                    <a:schemeClr val="tx1"/>
                  </a:solidFill>
                  <a:latin typeface="SamsungOne 400" panose="020B0503030303020204" pitchFamily="34" charset="0"/>
                  <a:ea typeface="SamsungOne 400" panose="020B0503030303020204" pitchFamily="34" charset="0"/>
                </a:rPr>
                <a:t> 5: 1.0
</a:t>
              </a:r>
              <a:r>
                <a:rPr lang="en-US" altLang="ko-KR" sz="1300" dirty="0" err="1">
                  <a:solidFill>
                    <a:schemeClr val="tx1"/>
                  </a:solidFill>
                  <a:latin typeface="SamsungOne 400" panose="020B0503030303020204" pitchFamily="34" charset="0"/>
                  <a:ea typeface="SamsungOne 400" panose="020B0503030303020204" pitchFamily="34" charset="0"/>
                </a:rPr>
                <a:t>Điểm</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xác</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nhận</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chéo</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phân</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tầng</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thứ</a:t>
              </a:r>
              <a:r>
                <a:rPr lang="en-US" altLang="ko-KR" sz="1300" dirty="0">
                  <a:solidFill>
                    <a:schemeClr val="tx1"/>
                  </a:solidFill>
                  <a:latin typeface="SamsungOne 400" panose="020B0503030303020204" pitchFamily="34" charset="0"/>
                  <a:ea typeface="SamsungOne 400" panose="020B0503030303020204" pitchFamily="34" charset="0"/>
                </a:rPr>
                <a:t> 6: 0,9
</a:t>
              </a:r>
              <a:r>
                <a:rPr lang="en-US" altLang="ko-KR" sz="1300" dirty="0" err="1">
                  <a:solidFill>
                    <a:schemeClr val="tx1"/>
                  </a:solidFill>
                  <a:latin typeface="SamsungOne 400" panose="020B0503030303020204" pitchFamily="34" charset="0"/>
                  <a:ea typeface="SamsungOne 400" panose="020B0503030303020204" pitchFamily="34" charset="0"/>
                </a:rPr>
                <a:t>Điểm</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xác</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nhận</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chéo</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phân</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tầng</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thứ</a:t>
              </a:r>
              <a:r>
                <a:rPr lang="en-US" altLang="ko-KR" sz="1300" dirty="0">
                  <a:solidFill>
                    <a:schemeClr val="tx1"/>
                  </a:solidFill>
                  <a:latin typeface="SamsungOne 400" panose="020B0503030303020204" pitchFamily="34" charset="0"/>
                  <a:ea typeface="SamsungOne 400" panose="020B0503030303020204" pitchFamily="34" charset="0"/>
                </a:rPr>
                <a:t> 7: 0,8
</a:t>
              </a:r>
              <a:r>
                <a:rPr lang="en-US" altLang="ko-KR" sz="1300" dirty="0" err="1">
                  <a:solidFill>
                    <a:schemeClr val="tx1"/>
                  </a:solidFill>
                  <a:latin typeface="SamsungOne 400" panose="020B0503030303020204" pitchFamily="34" charset="0"/>
                  <a:ea typeface="SamsungOne 400" panose="020B0503030303020204" pitchFamily="34" charset="0"/>
                </a:rPr>
                <a:t>Điểm</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xác</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nhận</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chéo</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phân</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tầng</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thứ</a:t>
              </a:r>
              <a:r>
                <a:rPr lang="en-US" altLang="ko-KR" sz="1300" dirty="0">
                  <a:solidFill>
                    <a:schemeClr val="tx1"/>
                  </a:solidFill>
                  <a:latin typeface="SamsungOne 400" panose="020B0503030303020204" pitchFamily="34" charset="0"/>
                  <a:ea typeface="SamsungOne 400" panose="020B0503030303020204" pitchFamily="34" charset="0"/>
                </a:rPr>
                <a:t> 8: 1.0
</a:t>
              </a:r>
              <a:r>
                <a:rPr lang="en-US" altLang="ko-KR" sz="1300" dirty="0" err="1">
                  <a:solidFill>
                    <a:schemeClr val="tx1"/>
                  </a:solidFill>
                  <a:latin typeface="SamsungOne 400" panose="020B0503030303020204" pitchFamily="34" charset="0"/>
                  <a:ea typeface="SamsungOne 400" panose="020B0503030303020204" pitchFamily="34" charset="0"/>
                </a:rPr>
                <a:t>Điểm</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xác</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nhận</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chéo</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phân</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tầng</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thứ</a:t>
              </a:r>
              <a:r>
                <a:rPr lang="en-US" altLang="ko-KR" sz="1300" dirty="0">
                  <a:solidFill>
                    <a:schemeClr val="tx1"/>
                  </a:solidFill>
                  <a:latin typeface="SamsungOne 400" panose="020B0503030303020204" pitchFamily="34" charset="0"/>
                  <a:ea typeface="SamsungOne 400" panose="020B0503030303020204" pitchFamily="34" charset="0"/>
                </a:rPr>
                <a:t> 9: 1.0</a:t>
              </a:r>
            </a:p>
          </p:txBody>
        </p:sp>
        <p:sp>
          <p:nvSpPr>
            <p:cNvPr id="14" name="직사각형 13">
              <a:extLst>
                <a:ext uri="{FF2B5EF4-FFF2-40B4-BE49-F238E27FC236}">
                  <a16:creationId xmlns:a16="http://schemas.microsoft.com/office/drawing/2014/main" id="{C062217D-F38E-A94A-B016-13A1488210BF}"/>
                </a:ext>
              </a:extLst>
            </p:cNvPr>
            <p:cNvSpPr/>
            <p:nvPr/>
          </p:nvSpPr>
          <p:spPr>
            <a:xfrm>
              <a:off x="1519548" y="5703481"/>
              <a:ext cx="4908028" cy="375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buClr>
                  <a:srgbClr val="193EB0"/>
                </a:buClr>
              </a:pPr>
              <a:r>
                <a:rPr lang="en-US" altLang="ko-KR" sz="1300" dirty="0" err="1">
                  <a:solidFill>
                    <a:schemeClr val="tx1"/>
                  </a:solidFill>
                  <a:latin typeface="SamsungOne 400" panose="020B0503030303020204" pitchFamily="34" charset="0"/>
                  <a:ea typeface="SamsungOne 400" panose="020B0503030303020204" pitchFamily="34" charset="0"/>
                </a:rPr>
                <a:t>Điểm</a:t>
              </a:r>
              <a:r>
                <a:rPr lang="vi-VN" altLang="ko-KR" sz="1300" dirty="0">
                  <a:solidFill>
                    <a:schemeClr val="tx1"/>
                  </a:solidFill>
                  <a:latin typeface="SamsungOne 400" panose="020B0503030303020204" pitchFamily="34" charset="0"/>
                  <a:ea typeface="SamsungOne 400" panose="020B0503030303020204" pitchFamily="34" charset="0"/>
                </a:rPr>
                <a:t> số</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xác</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thực</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chéo</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phân</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tầng</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cuối</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cùng</a:t>
              </a:r>
              <a:r>
                <a:rPr lang="en-US" altLang="ko-KR" sz="1300" dirty="0">
                  <a:solidFill>
                    <a:schemeClr val="tx1"/>
                  </a:solidFill>
                  <a:latin typeface="SamsungOne 400" panose="020B0503030303020204" pitchFamily="34" charset="0"/>
                  <a:ea typeface="SamsungOne 400" panose="020B0503030303020204" pitchFamily="34" charset="0"/>
                </a:rPr>
                <a:t>: 0.9199999999999999</a:t>
              </a:r>
            </a:p>
          </p:txBody>
        </p:sp>
      </p:grpSp>
    </p:spTree>
    <p:extLst>
      <p:ext uri="{BB962C8B-B14F-4D97-AF65-F5344CB8AC3E}">
        <p14:creationId xmlns:p14="http://schemas.microsoft.com/office/powerpoint/2010/main" val="35888038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Đường cong học máy</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78071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!pip install scikit-plot</a:t>
            </a:r>
          </a:p>
        </p:txBody>
      </p:sp>
      <p:sp>
        <p:nvSpPr>
          <p:cNvPr id="28" name="모서리가 둥근 직사각형 4">
            <a:extLst>
              <a:ext uri="{FF2B5EF4-FFF2-40B4-BE49-F238E27FC236}">
                <a16:creationId xmlns:a16="http://schemas.microsoft.com/office/drawing/2014/main" id="{18D6289C-4176-4ADC-AD69-9B2770354833}"/>
              </a:ext>
            </a:extLst>
          </p:cNvPr>
          <p:cNvSpPr/>
          <p:nvPr/>
        </p:nvSpPr>
        <p:spPr>
          <a:xfrm>
            <a:off x="666749" y="2086911"/>
            <a:ext cx="8677276" cy="397038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 name="그림 8">
            <a:extLst>
              <a:ext uri="{FF2B5EF4-FFF2-40B4-BE49-F238E27FC236}">
                <a16:creationId xmlns:a16="http://schemas.microsoft.com/office/drawing/2014/main" id="{8FEA891D-AFAA-415D-9979-3255CC5E8E73}"/>
              </a:ext>
            </a:extLst>
          </p:cNvPr>
          <p:cNvPicPr>
            <a:picLocks noChangeAspect="1"/>
          </p:cNvPicPr>
          <p:nvPr/>
        </p:nvPicPr>
        <p:blipFill rotWithShape="1">
          <a:blip r:embed="rId4"/>
          <a:srcRect l="337" r="1250"/>
          <a:stretch/>
        </p:blipFill>
        <p:spPr>
          <a:xfrm>
            <a:off x="847725" y="2148419"/>
            <a:ext cx="8496300" cy="3826980"/>
          </a:xfrm>
          <a:prstGeom prst="rect">
            <a:avLst/>
          </a:prstGeom>
          <a:ln>
            <a:noFill/>
          </a:ln>
        </p:spPr>
      </p:pic>
    </p:spTree>
    <p:extLst>
      <p:ext uri="{BB962C8B-B14F-4D97-AF65-F5344CB8AC3E}">
        <p14:creationId xmlns:p14="http://schemas.microsoft.com/office/powerpoint/2010/main" val="278574048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Đường cong học máy</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780714" cy="2351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!pip install scikit-plot</a:t>
            </a: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 400" panose="020B0503030303020204" pitchFamily="34" charset="0"/>
              </a:rPr>
              <a:t>Đường màu xanh lá cây là kết quả của xác thực chéo. Quá khớp xảy ra khi đường màu xanh lá cây đi lên bên phải nhưng sau đó bắt đầu giảm. Đường màu đỏ là dữ liệu được sử dụng cho huấn luyện được xác nhận. Đường màu đỏ có thể giảm trong giây lát nếu có quá nhiều dữ liệu. Hiện tượng này chỉ là tạm thời, và đồ thị sẽ hội tụ trong dài hạn.
Tùy chọn cv không được chỉ định, vì vậy 3 lần được áp dụng làm mặc định. Có 100 dữ liệu trong bộ huấn luyện, và 33% trong số đó được sử dụng để xác nhận chéo, vì vậy giá trị tối đa của trục x là 66. Đường cong huấn luyện bị ngắt kết nối khi đường màu xanh lá cây tăng lên, vì vậy không biết liệu có nhiều dữ liệu hơn hay không. Tại thời điểm này, không thể biết liệu có đủ dữ liệu hay không. Đường cong huấn luyện được vẽ khác nhau tùy thuộc vào thuật toán, ngay cả khi sử dụng cùng một dữ liệu. Như vậy, những gì được biết đến từ đường cong huấn luyện này là hiệu suất của mô hình Cây quyết định hiện tại sẽ tốt hơn nếu có nhiều dữ liệu hơn</a:t>
            </a:r>
            <a:r>
              <a:rPr lang="en-US" altLang="ko-KR" sz="1300" dirty="0">
                <a:solidFill>
                  <a:prstClr val="black">
                    <a:lumMod val="85000"/>
                    <a:lumOff val="15000"/>
                  </a:prstClr>
                </a:solidFill>
                <a:latin typeface="SamsungOne 400" panose="020B0503030303020204" pitchFamily="34" charset="0"/>
              </a:rPr>
              <a:t>.</a:t>
            </a:r>
          </a:p>
        </p:txBody>
      </p:sp>
    </p:spTree>
    <p:extLst>
      <p:ext uri="{BB962C8B-B14F-4D97-AF65-F5344CB8AC3E}">
        <p14:creationId xmlns:p14="http://schemas.microsoft.com/office/powerpoint/2010/main" val="22104998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Đường cong học máy</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78071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!pip install scikit-plot</a:t>
            </a:r>
          </a:p>
        </p:txBody>
      </p:sp>
      <p:sp>
        <p:nvSpPr>
          <p:cNvPr id="28" name="모서리가 둥근 직사각형 4">
            <a:extLst>
              <a:ext uri="{FF2B5EF4-FFF2-40B4-BE49-F238E27FC236}">
                <a16:creationId xmlns:a16="http://schemas.microsoft.com/office/drawing/2014/main" id="{18D6289C-4176-4ADC-AD69-9B2770354833}"/>
              </a:ext>
            </a:extLst>
          </p:cNvPr>
          <p:cNvSpPr/>
          <p:nvPr/>
        </p:nvSpPr>
        <p:spPr>
          <a:xfrm>
            <a:off x="666749" y="2086911"/>
            <a:ext cx="8677276" cy="422181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1" name="그림 10">
            <a:extLst>
              <a:ext uri="{FF2B5EF4-FFF2-40B4-BE49-F238E27FC236}">
                <a16:creationId xmlns:a16="http://schemas.microsoft.com/office/drawing/2014/main" id="{91126852-BAE9-45FE-B847-EA44A3D754E3}"/>
              </a:ext>
            </a:extLst>
          </p:cNvPr>
          <p:cNvPicPr>
            <a:picLocks noChangeAspect="1"/>
          </p:cNvPicPr>
          <p:nvPr/>
        </p:nvPicPr>
        <p:blipFill rotWithShape="1">
          <a:blip r:embed="rId4"/>
          <a:srcRect l="354" t="1264" r="21257" b="71588"/>
          <a:stretch/>
        </p:blipFill>
        <p:spPr>
          <a:xfrm>
            <a:off x="847725" y="2144888"/>
            <a:ext cx="8496300" cy="1528373"/>
          </a:xfrm>
          <a:prstGeom prst="rect">
            <a:avLst/>
          </a:prstGeom>
          <a:ln>
            <a:noFill/>
          </a:ln>
        </p:spPr>
      </p:pic>
      <p:pic>
        <p:nvPicPr>
          <p:cNvPr id="13" name="그림 12">
            <a:extLst>
              <a:ext uri="{FF2B5EF4-FFF2-40B4-BE49-F238E27FC236}">
                <a16:creationId xmlns:a16="http://schemas.microsoft.com/office/drawing/2014/main" id="{860A4BF3-A9F1-4AC3-9156-1823DF098EDF}"/>
              </a:ext>
            </a:extLst>
          </p:cNvPr>
          <p:cNvPicPr>
            <a:picLocks noChangeAspect="1"/>
          </p:cNvPicPr>
          <p:nvPr/>
        </p:nvPicPr>
        <p:blipFill rotWithShape="1">
          <a:blip r:embed="rId4"/>
          <a:srcRect t="29000" r="55090"/>
          <a:stretch/>
        </p:blipFill>
        <p:spPr>
          <a:xfrm>
            <a:off x="3115208" y="3753036"/>
            <a:ext cx="3075905" cy="2525745"/>
          </a:xfrm>
          <a:prstGeom prst="rect">
            <a:avLst/>
          </a:prstGeom>
        </p:spPr>
      </p:pic>
      <p:grpSp>
        <p:nvGrpSpPr>
          <p:cNvPr id="2" name="그룹 1">
            <a:extLst>
              <a:ext uri="{FF2B5EF4-FFF2-40B4-BE49-F238E27FC236}">
                <a16:creationId xmlns:a16="http://schemas.microsoft.com/office/drawing/2014/main" id="{EBD2981A-4705-4B00-A8DE-DCADD7D2CC9B}"/>
              </a:ext>
            </a:extLst>
          </p:cNvPr>
          <p:cNvGrpSpPr/>
          <p:nvPr/>
        </p:nvGrpSpPr>
        <p:grpSpPr>
          <a:xfrm>
            <a:off x="3511254" y="3703744"/>
            <a:ext cx="2146281" cy="2575037"/>
            <a:chOff x="3511254" y="3703744"/>
            <a:chExt cx="2146281" cy="2575037"/>
          </a:xfrm>
        </p:grpSpPr>
        <p:sp>
          <p:nvSpPr>
            <p:cNvPr id="14" name="TextBox 13">
              <a:extLst>
                <a:ext uri="{FF2B5EF4-FFF2-40B4-BE49-F238E27FC236}">
                  <a16:creationId xmlns:a16="http://schemas.microsoft.com/office/drawing/2014/main" id="{E22AA330-CDB1-4629-807C-8F040867C406}"/>
                </a:ext>
              </a:extLst>
            </p:cNvPr>
            <p:cNvSpPr txBox="1"/>
            <p:nvPr/>
          </p:nvSpPr>
          <p:spPr>
            <a:xfrm>
              <a:off x="4245289" y="3703744"/>
              <a:ext cx="1412246" cy="184666"/>
            </a:xfrm>
            <a:prstGeom prst="rect">
              <a:avLst/>
            </a:prstGeom>
            <a:solidFill>
              <a:schemeClr val="bg1"/>
            </a:solidFill>
          </p:spPr>
          <p:txBody>
            <a:bodyPr wrap="none" lIns="0" tIns="0" rIns="0" bIns="0" rtlCol="0">
              <a:spAutoFit/>
            </a:bodyPr>
            <a:lstStyle/>
            <a:p>
              <a:pPr algn="ctr"/>
              <a:r>
                <a:rPr lang="vi-VN" altLang="ko-KR" sz="1200" dirty="0">
                  <a:solidFill>
                    <a:schemeClr val="tx1"/>
                  </a:solidFill>
                  <a:latin typeface="SamsungOne 400" panose="020B0503030303020204" pitchFamily="34" charset="0"/>
                  <a:ea typeface="SamsungOne 400" panose="020B0503030303020204" pitchFamily="34" charset="0"/>
                </a:rPr>
                <a:t>Đường cong học máy</a:t>
              </a:r>
              <a:endParaRPr lang="en-US" sz="1200" dirty="0">
                <a:latin typeface="SamsungOne 400" panose="020B0503030303020204" pitchFamily="34" charset="0"/>
                <a:ea typeface="SamsungOne 400" panose="020B0503030303020204" pitchFamily="34" charset="0"/>
              </a:endParaRPr>
            </a:p>
          </p:txBody>
        </p:sp>
        <p:sp>
          <p:nvSpPr>
            <p:cNvPr id="16" name="TextBox 15">
              <a:extLst>
                <a:ext uri="{FF2B5EF4-FFF2-40B4-BE49-F238E27FC236}">
                  <a16:creationId xmlns:a16="http://schemas.microsoft.com/office/drawing/2014/main" id="{A189B013-1D1C-48F0-830D-069274DC3A06}"/>
                </a:ext>
              </a:extLst>
            </p:cNvPr>
            <p:cNvSpPr txBox="1"/>
            <p:nvPr/>
          </p:nvSpPr>
          <p:spPr>
            <a:xfrm>
              <a:off x="4268537" y="6094115"/>
              <a:ext cx="1365760" cy="184666"/>
            </a:xfrm>
            <a:prstGeom prst="rect">
              <a:avLst/>
            </a:prstGeom>
            <a:solidFill>
              <a:schemeClr val="bg1"/>
            </a:solidFill>
          </p:spPr>
          <p:txBody>
            <a:bodyPr wrap="none" lIns="0" tIns="0" rIns="0" bIns="0" rtlCol="0">
              <a:spAutoFit/>
            </a:bodyPr>
            <a:lstStyle/>
            <a:p>
              <a:pPr algn="ctr"/>
              <a:r>
                <a:rPr lang="vi-VN" sz="1200" dirty="0">
                  <a:latin typeface="SamsungOne 400" panose="020B0503030303020204" pitchFamily="34" charset="0"/>
                  <a:ea typeface="SamsungOne 400" panose="020B0503030303020204" pitchFamily="34" charset="0"/>
                </a:rPr>
                <a:t>Các mẫu huấn luyện</a:t>
              </a:r>
              <a:endParaRPr lang="en-US" sz="1200" dirty="0">
                <a:latin typeface="SamsungOne 400" panose="020B0503030303020204" pitchFamily="34" charset="0"/>
                <a:ea typeface="SamsungOne 400" panose="020B0503030303020204" pitchFamily="34" charset="0"/>
              </a:endParaRPr>
            </a:p>
          </p:txBody>
        </p:sp>
        <p:sp>
          <p:nvSpPr>
            <p:cNvPr id="17" name="TextBox 16">
              <a:extLst>
                <a:ext uri="{FF2B5EF4-FFF2-40B4-BE49-F238E27FC236}">
                  <a16:creationId xmlns:a16="http://schemas.microsoft.com/office/drawing/2014/main" id="{32403F3C-E5B1-4A3E-A701-3E65C9E7FB13}"/>
                </a:ext>
              </a:extLst>
            </p:cNvPr>
            <p:cNvSpPr txBox="1"/>
            <p:nvPr/>
          </p:nvSpPr>
          <p:spPr>
            <a:xfrm rot="16200000">
              <a:off x="3331076" y="4822767"/>
              <a:ext cx="545022" cy="184666"/>
            </a:xfrm>
            <a:prstGeom prst="rect">
              <a:avLst/>
            </a:prstGeom>
            <a:solidFill>
              <a:schemeClr val="bg1"/>
            </a:solidFill>
          </p:spPr>
          <p:txBody>
            <a:bodyPr wrap="none" lIns="0" tIns="0" rIns="0" bIns="0" rtlCol="0">
              <a:spAutoFit/>
            </a:bodyPr>
            <a:lstStyle/>
            <a:p>
              <a:pPr algn="ctr"/>
              <a:r>
                <a:rPr lang="vi-VN" sz="1200" dirty="0">
                  <a:latin typeface="SamsungOne 400" panose="020B0503030303020204" pitchFamily="34" charset="0"/>
                  <a:ea typeface="SamsungOne 400" panose="020B0503030303020204" pitchFamily="34" charset="0"/>
                </a:rPr>
                <a:t>Điểm số</a:t>
              </a:r>
              <a:endParaRPr lang="en-US" sz="1200" dirty="0">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22226553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Đường cong học máy</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780714" cy="2351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Nếu có đủ dữ liệu, phân phối dữ liệu giống hệt nhau được duy trì ngay cả khi huấn luyện và bộ xác thực được chia ngẫu nhiên. Cần có phương thức xác thực chéo khi không đủ dữ liệu. Vẽ một đường cong học tập để xác định xem có đủ dữ liệu hay không. Đường cong học tập cho thấy hiệu suất thay đổi như thế nào khi tăng nhẹ lượng dữ liệu huấn luyện bằng cách đặt trục x làm số lượng dữ liệu huấn luyện và trục y làm điểm hiệu suất. Điểm kiểm tra được tính bằng cách xác thực chéo nội bộ.
Đường cong học tập có thể được vẽ bằng thư viện scikitplot, hỗ trợ scikit-learn. Cài đặt thư viện riêng biệt với scikit-learn để sử dụng.
Scikitplot không được cung cấp trong Anaconda như mặc định, vì vậy nó cần được cài đặt bằng các công cụ quản lý gói. Chạy đoạn mã sau với Sổ ghi chép Jupyter để cài đặt thư viện. Nhận biết các tên khác nhau khi cài đặt và nhập thư viện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38762315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Chiến lược tối ưu hóa mô hình</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7" name="모서리가 둥근 직사각형 4">
            <a:extLst>
              <a:ext uri="{FF2B5EF4-FFF2-40B4-BE49-F238E27FC236}">
                <a16:creationId xmlns:a16="http://schemas.microsoft.com/office/drawing/2014/main" id="{EAEE1EB7-0A26-4472-A0ED-F4E59B451DA2}"/>
              </a:ext>
            </a:extLst>
          </p:cNvPr>
          <p:cNvSpPr/>
          <p:nvPr/>
        </p:nvSpPr>
        <p:spPr>
          <a:xfrm>
            <a:off x="666749" y="1773239"/>
            <a:ext cx="8677276" cy="428405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8" name="그림 7">
            <a:extLst>
              <a:ext uri="{FF2B5EF4-FFF2-40B4-BE49-F238E27FC236}">
                <a16:creationId xmlns:a16="http://schemas.microsoft.com/office/drawing/2014/main" id="{6576A5C3-2211-45AE-BF4F-7FC8EF76BBF3}"/>
              </a:ext>
            </a:extLst>
          </p:cNvPr>
          <p:cNvPicPr>
            <a:picLocks noChangeAspect="1"/>
          </p:cNvPicPr>
          <p:nvPr/>
        </p:nvPicPr>
        <p:blipFill rotWithShape="1">
          <a:blip r:embed="rId4"/>
          <a:srcRect l="373" r="19108"/>
          <a:stretch/>
        </p:blipFill>
        <p:spPr>
          <a:xfrm>
            <a:off x="847725" y="1828209"/>
            <a:ext cx="8496300" cy="4079028"/>
          </a:xfrm>
          <a:prstGeom prst="rect">
            <a:avLst/>
          </a:prstGeom>
          <a:ln>
            <a:noFill/>
          </a:ln>
        </p:spPr>
      </p:pic>
    </p:spTree>
    <p:extLst>
      <p:ext uri="{BB962C8B-B14F-4D97-AF65-F5344CB8AC3E}">
        <p14:creationId xmlns:p14="http://schemas.microsoft.com/office/powerpoint/2010/main" val="378528575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Chiến lược tối ưu hóa mô hình</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780714" cy="3556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#siêu </a:t>
            </a:r>
            <a:r>
              <a:rPr lang="en-US" altLang="ko-KR" sz="1300" b="1" dirty="0" err="1">
                <a:solidFill>
                  <a:srgbClr val="1429A0"/>
                </a:solidFill>
                <a:latin typeface="SamsungOne 400" panose="020B0503030303020204" pitchFamily="34" charset="0"/>
                <a:ea typeface="SamsungOne 400" panose="020B0503030303020204" pitchFamily="34" charset="0"/>
              </a:rPr>
              <a:t>tham</a:t>
            </a:r>
            <a:r>
              <a:rPr lang="en-US" altLang="ko-KR" sz="1300" b="1" dirty="0">
                <a:solidFill>
                  <a:srgbClr val="1429A0"/>
                </a:solidFill>
                <a:latin typeface="SamsungOne 400" panose="020B0503030303020204" pitchFamily="34" charset="0"/>
                <a:ea typeface="SamsungOne 400" panose="020B0503030303020204" pitchFamily="34" charset="0"/>
              </a:rPr>
              <a:t> </a:t>
            </a:r>
            <a:r>
              <a:rPr lang="en-US" altLang="ko-KR" sz="1300" b="1" dirty="0" err="1">
                <a:solidFill>
                  <a:srgbClr val="1429A0"/>
                </a:solidFill>
                <a:latin typeface="SamsungOne 400" panose="020B0503030303020204" pitchFamily="34" charset="0"/>
                <a:ea typeface="SamsungOne 400" panose="020B0503030303020204" pitchFamily="34" charset="0"/>
              </a:rPr>
              <a:t>số</a:t>
            </a:r>
            <a:endParaRPr lang="ko-KR" altLang="en-US" sz="1300" b="1" dirty="0">
              <a:solidFill>
                <a:srgbClr val="1429A0"/>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 400" panose="020B0503030303020204" pitchFamily="34" charset="0"/>
              </a:rPr>
              <a:t>Trong Học máy, máy tính học các dữ liệu và tìm tham số một cách tự động.</a:t>
            </a:r>
            <a:br>
              <a:rPr lang="vi-VN" altLang="ko-KR" sz="1300" dirty="0">
                <a:solidFill>
                  <a:prstClr val="black">
                    <a:lumMod val="85000"/>
                    <a:lumOff val="15000"/>
                  </a:prstClr>
                </a:solidFill>
                <a:latin typeface="SamsungOne 400" panose="020B0503030303020204" pitchFamily="34" charset="0"/>
              </a:rPr>
            </a:br>
            <a:r>
              <a:rPr lang="vi-VN" altLang="ko-KR" sz="1300" dirty="0">
                <a:solidFill>
                  <a:prstClr val="black">
                    <a:lumMod val="85000"/>
                    <a:lumOff val="15000"/>
                  </a:prstClr>
                </a:solidFill>
                <a:latin typeface="SamsungOne 400" panose="020B0503030303020204" pitchFamily="34" charset="0"/>
              </a:rPr>
              <a:t>Siêu tham số đề cập đến tham số cần được chỉ định trực tiếp bởi một con người vì chúng không thể được tìm thấy bởi máy</a:t>
            </a:r>
            <a:r>
              <a:rPr lang="en-US" altLang="ko-KR" sz="1300" dirty="0">
                <a:solidFill>
                  <a:prstClr val="black">
                    <a:lumMod val="85000"/>
                    <a:lumOff val="15000"/>
                  </a:prstClr>
                </a:solidFill>
                <a:latin typeface="SamsungOne 400" panose="020B0503030303020204" pitchFamily="34" charset="0"/>
              </a:rPr>
              <a:t>.</a:t>
            </a:r>
            <a:br>
              <a:rPr lang="en-US" altLang="ko-KR" sz="1300" dirty="0">
                <a:solidFill>
                  <a:prstClr val="black">
                    <a:lumMod val="85000"/>
                    <a:lumOff val="15000"/>
                  </a:prstClr>
                </a:solidFill>
                <a:latin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rPr>
              <a:t>Trong scikit-learn, </a:t>
            </a:r>
            <a:r>
              <a:rPr lang="en-US" altLang="ko-KR" sz="1300" dirty="0" err="1">
                <a:solidFill>
                  <a:prstClr val="black">
                    <a:lumMod val="85000"/>
                    <a:lumOff val="15000"/>
                  </a:prstClr>
                </a:solidFill>
                <a:latin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thể</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đặt</a:t>
            </a:r>
            <a:r>
              <a:rPr lang="en-US" altLang="ko-KR" sz="1300" dirty="0">
                <a:solidFill>
                  <a:prstClr val="black">
                    <a:lumMod val="85000"/>
                    <a:lumOff val="15000"/>
                  </a:prstClr>
                </a:solidFill>
                <a:latin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rPr>
              <a:t>s</a:t>
            </a:r>
            <a:r>
              <a:rPr lang="en-US" altLang="ko-KR" sz="1300" dirty="0" err="1">
                <a:solidFill>
                  <a:prstClr val="black">
                    <a:lumMod val="85000"/>
                    <a:lumOff val="15000"/>
                  </a:prstClr>
                </a:solidFill>
                <a:latin typeface="SamsungOne 400" panose="020B0503030303020204" pitchFamily="34" charset="0"/>
              </a:rPr>
              <a:t>iêu</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tham</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số</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để</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thể</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hiện</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thuật</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toán</a:t>
            </a:r>
            <a:r>
              <a:rPr lang="en-US" altLang="ko-KR" sz="1300" dirty="0">
                <a:solidFill>
                  <a:prstClr val="black">
                    <a:lumMod val="85000"/>
                    <a:lumOff val="15000"/>
                  </a:prstClr>
                </a:solidFill>
                <a:latin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a:t>
            </a:r>
            <a:r>
              <a:rPr lang="vi-VN" altLang="ko-KR" sz="1300" b="1" dirty="0">
                <a:solidFill>
                  <a:srgbClr val="1429A0"/>
                </a:solidFill>
                <a:latin typeface="SamsungOne 400" panose="020B0503030303020204" pitchFamily="34" charset="0"/>
                <a:ea typeface="SamsungOne 400" panose="020B0503030303020204" pitchFamily="34" charset="0"/>
              </a:rPr>
              <a:t>tìm kiếm </a:t>
            </a:r>
            <a:r>
              <a:rPr lang="en-US" altLang="ko-KR" sz="1300" b="1" dirty="0" err="1">
                <a:solidFill>
                  <a:srgbClr val="1429A0"/>
                </a:solidFill>
                <a:latin typeface="SamsungOne 400" panose="020B0503030303020204" pitchFamily="34" charset="0"/>
                <a:ea typeface="SamsungOne 400" panose="020B0503030303020204" pitchFamily="34" charset="0"/>
              </a:rPr>
              <a:t>siêu</a:t>
            </a:r>
            <a:r>
              <a:rPr lang="en-US" altLang="ko-KR" sz="1300" b="1" dirty="0">
                <a:solidFill>
                  <a:srgbClr val="1429A0"/>
                </a:solidFill>
                <a:latin typeface="SamsungOne 400" panose="020B0503030303020204" pitchFamily="34" charset="0"/>
                <a:ea typeface="SamsungOne 400" panose="020B0503030303020204" pitchFamily="34" charset="0"/>
              </a:rPr>
              <a:t> </a:t>
            </a:r>
            <a:r>
              <a:rPr lang="en-US" altLang="ko-KR" sz="1300" b="1" dirty="0" err="1">
                <a:solidFill>
                  <a:srgbClr val="1429A0"/>
                </a:solidFill>
                <a:latin typeface="SamsungOne 400" panose="020B0503030303020204" pitchFamily="34" charset="0"/>
                <a:ea typeface="SamsungOne 400" panose="020B0503030303020204" pitchFamily="34" charset="0"/>
              </a:rPr>
              <a:t>tham</a:t>
            </a:r>
            <a:r>
              <a:rPr lang="en-US" altLang="ko-KR" sz="1300" b="1" dirty="0">
                <a:solidFill>
                  <a:srgbClr val="1429A0"/>
                </a:solidFill>
                <a:latin typeface="SamsungOne 400" panose="020B0503030303020204" pitchFamily="34" charset="0"/>
                <a:ea typeface="SamsungOne 400" panose="020B0503030303020204" pitchFamily="34" charset="0"/>
              </a:rPr>
              <a:t> </a:t>
            </a:r>
            <a:r>
              <a:rPr lang="en-US" altLang="ko-KR" sz="1300" b="1" dirty="0" err="1">
                <a:solidFill>
                  <a:srgbClr val="1429A0"/>
                </a:solidFill>
                <a:latin typeface="SamsungOne 400" panose="020B0503030303020204" pitchFamily="34" charset="0"/>
                <a:ea typeface="SamsungOne 400" panose="020B0503030303020204" pitchFamily="34" charset="0"/>
              </a:rPr>
              <a:t>số</a:t>
            </a:r>
            <a:r>
              <a:rPr lang="en-US" altLang="ko-KR" sz="1300" b="1" dirty="0">
                <a:solidFill>
                  <a:srgbClr val="1429A0"/>
                </a:solidFill>
                <a:latin typeface="SamsungOne 400" panose="020B0503030303020204" pitchFamily="34" charset="0"/>
                <a:ea typeface="SamsungOne 400" panose="020B0503030303020204" pitchFamily="34" charset="0"/>
              </a:rPr>
              <a:t> </a:t>
            </a:r>
            <a:r>
              <a:rPr lang="vi-VN" altLang="ko-KR" sz="1300" b="1" dirty="0">
                <a:solidFill>
                  <a:srgbClr val="1429A0"/>
                </a:solidFill>
                <a:latin typeface="SamsungOne 400" panose="020B0503030303020204" pitchFamily="34" charset="0"/>
                <a:ea typeface="SamsungOne 400" panose="020B0503030303020204" pitchFamily="34" charset="0"/>
              </a:rPr>
              <a:t>sử dụng</a:t>
            </a:r>
            <a:r>
              <a:rPr lang="en-US" altLang="ko-KR" sz="1300" b="1" dirty="0">
                <a:solidFill>
                  <a:srgbClr val="1429A0"/>
                </a:solidFill>
                <a:latin typeface="SamsungOne 400" panose="020B0503030303020204" pitchFamily="34" charset="0"/>
                <a:ea typeface="SamsungOne 400" panose="020B0503030303020204" pitchFamily="34" charset="0"/>
              </a:rPr>
              <a:t> </a:t>
            </a:r>
            <a:r>
              <a:rPr lang="en-US" altLang="ko-KR" sz="1300" b="1" dirty="0" err="1">
                <a:solidFill>
                  <a:srgbClr val="1429A0"/>
                </a:solidFill>
                <a:latin typeface="SamsungOne 400" panose="020B0503030303020204" pitchFamily="34" charset="0"/>
                <a:ea typeface="SamsungOne 400" panose="020B0503030303020204" pitchFamily="34" charset="0"/>
              </a:rPr>
              <a:t>GridSearchCV</a:t>
            </a:r>
            <a:endParaRPr lang="ko-KR" altLang="en-US" sz="1300" b="1" dirty="0">
              <a:solidFill>
                <a:srgbClr val="1429A0"/>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 400" panose="020B0503030303020204" pitchFamily="34" charset="0"/>
              </a:rPr>
              <a:t>Nhìn chung, siêu tham số được tìm thấy bởi chuyên môn của nhà phân tích.</a:t>
            </a:r>
            <a:br>
              <a:rPr lang="vi-VN" altLang="ko-KR" sz="1300" dirty="0">
                <a:solidFill>
                  <a:prstClr val="black">
                    <a:lumMod val="85000"/>
                    <a:lumOff val="15000"/>
                  </a:prstClr>
                </a:solidFill>
                <a:latin typeface="SamsungOne 400" panose="020B0503030303020204" pitchFamily="34" charset="0"/>
              </a:rPr>
            </a:br>
            <a:r>
              <a:rPr lang="vi-VN" altLang="ko-KR" sz="1300" dirty="0">
                <a:solidFill>
                  <a:prstClr val="black">
                    <a:lumMod val="85000"/>
                    <a:lumOff val="15000"/>
                  </a:prstClr>
                </a:solidFill>
                <a:latin typeface="SamsungOne 400" panose="020B0503030303020204" pitchFamily="34" charset="0"/>
              </a:rPr>
              <a:t>Scikit-learn cung cấp hàm GridSearchCV tìm siêu tham số. Nó là một chức năng liệt kê tất cả các trường hợp liên quan đến các kết hợp siêu tham số trên lưới và tìm hiểu và thực hiện các biện pháp hiệu suất cho mọi kết hợp. Nó có vẻ như làm việc mà không có bất kỳ kế hoạch nào. Tuy nhiên, máy tự động thực hiện công việc vì phạm vi của siêu tham số được chỉ định bởi nhà phân tích. Mặc dù phải mất một thời gian, nhưng việc tìm kiếm siêu tham số sẽ dễ dàng</a:t>
            </a:r>
            <a:r>
              <a:rPr lang="en-US" altLang="ko-KR" sz="1300" dirty="0">
                <a:solidFill>
                  <a:prstClr val="black">
                    <a:lumMod val="85000"/>
                    <a:lumOff val="15000"/>
                  </a:prstClr>
                </a:solidFill>
                <a:latin typeface="SamsungOne 400" panose="020B0503030303020204" pitchFamily="34" charset="0"/>
              </a:rPr>
              <a:t>. </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Tương tự như các thuật toán, phiên bản GridSearchCV cũng vậy. Khi thực thể hóa, hãy gửi mô hình thuật toán được phiên bản dưới dạng đối số đến tùy chọn công cụ ước tính. Ví dụ: param_grid, gửi từ điển có chứa siêu tham số để kiểm tra dưới dạng đối 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27943561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8894789"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Tổng số trường hợp có thể được thực hiện với tham số từ bài toán thực hành là 1600. Vì k = 10 trong xác thực chéo K-fold, 10 xác thực chéo đã được thực hiện cho mỗi trường hợp; Tổng cộng có 16.000 lượt huấn luyện đã được thực hiện. Bảng dưới đây cho thấy các kết hợp siêu tham số trong bài toán thực hành</a:t>
            </a:r>
            <a:r>
              <a:rPr lang="en-US" altLang="ko-KR" sz="1400" dirty="0">
                <a:solidFill>
                  <a:schemeClr val="tx1"/>
                </a:solidFill>
                <a:latin typeface="SamsungOne 400" panose="020B0503030303020204" pitchFamily="34" charset="0"/>
                <a:ea typeface="SamsungOne 400" panose="020B0503030303020204" pitchFamily="34" charset="0"/>
              </a:rPr>
              <a:t>. </a:t>
            </a:r>
          </a:p>
        </p:txBody>
      </p:sp>
      <p:sp>
        <p:nvSpPr>
          <p:cNvPr id="18" name="직사각형 17">
            <a:extLst>
              <a:ext uri="{FF2B5EF4-FFF2-40B4-BE49-F238E27FC236}">
                <a16:creationId xmlns:a16="http://schemas.microsoft.com/office/drawing/2014/main" id="{F956FF9C-85CE-4E7F-9479-A44B18E661BC}"/>
              </a:ext>
            </a:extLst>
          </p:cNvPr>
          <p:cNvSpPr/>
          <p:nvPr/>
        </p:nvSpPr>
        <p:spPr>
          <a:xfrm>
            <a:off x="672999" y="2090036"/>
            <a:ext cx="8780714"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solidFill>
                <a:latin typeface="SamsungOne 400" panose="020B0503030303020204" pitchFamily="34" charset="0"/>
                <a:ea typeface="SamsungOne 400" panose="020B0503030303020204" pitchFamily="34" charset="0"/>
              </a:rPr>
              <a:t>Tham số tối ưu và hiệu suất tối ưu được tìm thấy với GridSearCV được ghi lại trong các thuộc tính best_params_and best_score_</a:t>
            </a:r>
            <a:r>
              <a:rPr lang="en-US" altLang="ko-KR" sz="1300" dirty="0">
                <a:solidFill>
                  <a:schemeClr val="tx1"/>
                </a:solidFill>
                <a:latin typeface="SamsungOne 400" panose="020B0503030303020204" pitchFamily="34" charset="0"/>
                <a:ea typeface="SamsungOne 400" panose="020B0503030303020204" pitchFamily="34" charset="0"/>
              </a:rPr>
              <a:t>. </a:t>
            </a:r>
          </a:p>
          <a:p>
            <a:pPr marL="182563" indent="-182563">
              <a:spcAft>
                <a:spcPts val="800"/>
              </a:spcAft>
              <a:buClr>
                <a:srgbClr val="193EB0"/>
              </a:buClr>
              <a:buFont typeface="SamsungOne 400" panose="020B0503030303020204" pitchFamily="34" charset="0"/>
              <a:buChar char="‣"/>
            </a:pPr>
            <a:r>
              <a:rPr lang="vi-VN" altLang="ko-KR" sz="1300" dirty="0">
                <a:solidFill>
                  <a:schemeClr val="tx1"/>
                </a:solidFill>
                <a:latin typeface="SamsungOne 400" panose="020B0503030303020204" pitchFamily="34" charset="0"/>
                <a:ea typeface="SamsungOne 400" panose="020B0503030303020204" pitchFamily="34" charset="0"/>
              </a:rPr>
              <a:t>Nếu tùy chọn refit được đặt thành True, hãy huấn luyện model với số siêu tham số tối ưu và ghi vào thuộc tính best_estimator_</a:t>
            </a:r>
            <a:r>
              <a:rPr lang="en-US" altLang="ko-KR" sz="1300" dirty="0">
                <a:solidFill>
                  <a:schemeClr val="tx1"/>
                </a:solidFill>
                <a:latin typeface="SamsungOne 400" panose="020B0503030303020204" pitchFamily="34" charset="0"/>
                <a:ea typeface="SamsungOne 400" panose="020B0503030303020204" pitchFamily="34" charset="0"/>
              </a:rPr>
              <a:t>.</a:t>
            </a:r>
            <a:endParaRPr lang="ko-KR" altLang="en-US" sz="1300" dirty="0">
              <a:solidFill>
                <a:schemeClr val="tx1"/>
              </a:solidFill>
              <a:latin typeface="SamsungOne 400" panose="020B0503030303020204" pitchFamily="34" charset="0"/>
              <a:ea typeface="SamsungOne 400" panose="020B0503030303020204" pitchFamily="34" charset="0"/>
            </a:endParaRPr>
          </a:p>
        </p:txBody>
      </p:sp>
      <p:graphicFrame>
        <p:nvGraphicFramePr>
          <p:cNvPr id="2" name="표 1"/>
          <p:cNvGraphicFramePr>
            <a:graphicFrameLocks noGrp="1"/>
          </p:cNvGraphicFramePr>
          <p:nvPr>
            <p:extLst>
              <p:ext uri="{D42A27DB-BD31-4B8C-83A1-F6EECF244321}">
                <p14:modId xmlns:p14="http://schemas.microsoft.com/office/powerpoint/2010/main" val="3055274194"/>
              </p:ext>
            </p:extLst>
          </p:nvPr>
        </p:nvGraphicFramePr>
        <p:xfrm>
          <a:off x="680617" y="3192496"/>
          <a:ext cx="8773095" cy="2322391"/>
        </p:xfrm>
        <a:graphic>
          <a:graphicData uri="http://schemas.openxmlformats.org/drawingml/2006/table">
            <a:tbl>
              <a:tblPr firstRow="1" bandRow="1">
                <a:tableStyleId>{5940675A-B579-460E-94D1-54222C63F5DA}</a:tableStyleId>
              </a:tblPr>
              <a:tblGrid>
                <a:gridCol w="2066873">
                  <a:extLst>
                    <a:ext uri="{9D8B030D-6E8A-4147-A177-3AD203B41FA5}">
                      <a16:colId xmlns:a16="http://schemas.microsoft.com/office/drawing/2014/main" val="20000"/>
                    </a:ext>
                  </a:extLst>
                </a:gridCol>
                <a:gridCol w="479016">
                  <a:extLst>
                    <a:ext uri="{9D8B030D-6E8A-4147-A177-3AD203B41FA5}">
                      <a16:colId xmlns:a16="http://schemas.microsoft.com/office/drawing/2014/main" val="20001"/>
                    </a:ext>
                  </a:extLst>
                </a:gridCol>
                <a:gridCol w="700100">
                  <a:extLst>
                    <a:ext uri="{9D8B030D-6E8A-4147-A177-3AD203B41FA5}">
                      <a16:colId xmlns:a16="http://schemas.microsoft.com/office/drawing/2014/main" val="20002"/>
                    </a:ext>
                  </a:extLst>
                </a:gridCol>
                <a:gridCol w="479016">
                  <a:extLst>
                    <a:ext uri="{9D8B030D-6E8A-4147-A177-3AD203B41FA5}">
                      <a16:colId xmlns:a16="http://schemas.microsoft.com/office/drawing/2014/main" val="20003"/>
                    </a:ext>
                  </a:extLst>
                </a:gridCol>
                <a:gridCol w="700100">
                  <a:extLst>
                    <a:ext uri="{9D8B030D-6E8A-4147-A177-3AD203B41FA5}">
                      <a16:colId xmlns:a16="http://schemas.microsoft.com/office/drawing/2014/main" val="20004"/>
                    </a:ext>
                  </a:extLst>
                </a:gridCol>
                <a:gridCol w="479016">
                  <a:extLst>
                    <a:ext uri="{9D8B030D-6E8A-4147-A177-3AD203B41FA5}">
                      <a16:colId xmlns:a16="http://schemas.microsoft.com/office/drawing/2014/main" val="20005"/>
                    </a:ext>
                  </a:extLst>
                </a:gridCol>
                <a:gridCol w="368474">
                  <a:extLst>
                    <a:ext uri="{9D8B030D-6E8A-4147-A177-3AD203B41FA5}">
                      <a16:colId xmlns:a16="http://schemas.microsoft.com/office/drawing/2014/main" val="20006"/>
                    </a:ext>
                  </a:extLst>
                </a:gridCol>
                <a:gridCol w="700100">
                  <a:extLst>
                    <a:ext uri="{9D8B030D-6E8A-4147-A177-3AD203B41FA5}">
                      <a16:colId xmlns:a16="http://schemas.microsoft.com/office/drawing/2014/main" val="20007"/>
                    </a:ext>
                  </a:extLst>
                </a:gridCol>
                <a:gridCol w="700100">
                  <a:extLst>
                    <a:ext uri="{9D8B030D-6E8A-4147-A177-3AD203B41FA5}">
                      <a16:colId xmlns:a16="http://schemas.microsoft.com/office/drawing/2014/main" val="20008"/>
                    </a:ext>
                  </a:extLst>
                </a:gridCol>
                <a:gridCol w="700100">
                  <a:extLst>
                    <a:ext uri="{9D8B030D-6E8A-4147-A177-3AD203B41FA5}">
                      <a16:colId xmlns:a16="http://schemas.microsoft.com/office/drawing/2014/main" val="20009"/>
                    </a:ext>
                  </a:extLst>
                </a:gridCol>
                <a:gridCol w="700100">
                  <a:extLst>
                    <a:ext uri="{9D8B030D-6E8A-4147-A177-3AD203B41FA5}">
                      <a16:colId xmlns:a16="http://schemas.microsoft.com/office/drawing/2014/main" val="20010"/>
                    </a:ext>
                  </a:extLst>
                </a:gridCol>
                <a:gridCol w="700100">
                  <a:extLst>
                    <a:ext uri="{9D8B030D-6E8A-4147-A177-3AD203B41FA5}">
                      <a16:colId xmlns:a16="http://schemas.microsoft.com/office/drawing/2014/main" val="20011"/>
                    </a:ext>
                  </a:extLst>
                </a:gridCol>
              </a:tblGrid>
              <a:tr h="233487">
                <a:tc>
                  <a:txBody>
                    <a:bodyPr/>
                    <a:lstStyle/>
                    <a:p>
                      <a:pPr latinLnBrk="1"/>
                      <a:endParaRPr lang="ko-KR" altLang="en-US" sz="1300" b="1" dirty="0">
                        <a:latin typeface="SamsungOne 400" panose="020B0503030303020204" pitchFamily="34" charset="0"/>
                      </a:endParaRPr>
                    </a:p>
                  </a:txBody>
                  <a:tcPr marL="45720" marR="4572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r" latinLnBrk="1"/>
                      <a:r>
                        <a:rPr lang="en-US" altLang="ko-KR" sz="1300" b="1" dirty="0">
                          <a:latin typeface="SamsungOne 400" panose="020B0503030303020204" pitchFamily="34" charset="0"/>
                        </a:rPr>
                        <a:t>0</a:t>
                      </a:r>
                      <a:endParaRPr lang="ko-KR" altLang="en-US" sz="1300" b="1"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r" latinLnBrk="1"/>
                      <a:r>
                        <a:rPr lang="en-US" altLang="ko-KR" sz="1300" b="1" dirty="0">
                          <a:latin typeface="SamsungOne 400" panose="020B0503030303020204" pitchFamily="34" charset="0"/>
                        </a:rPr>
                        <a:t>1</a:t>
                      </a:r>
                      <a:endParaRPr lang="ko-KR" altLang="en-US" sz="1300" b="1"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r" latinLnBrk="1"/>
                      <a:r>
                        <a:rPr lang="en-US" altLang="ko-KR" sz="1300" b="1" dirty="0">
                          <a:latin typeface="SamsungOne 400" panose="020B0503030303020204" pitchFamily="34" charset="0"/>
                        </a:rPr>
                        <a:t>2</a:t>
                      </a:r>
                      <a:endParaRPr lang="ko-KR" altLang="en-US" sz="1300" b="1"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r" latinLnBrk="1"/>
                      <a:r>
                        <a:rPr lang="en-US" altLang="ko-KR" sz="1300" b="1" dirty="0">
                          <a:latin typeface="SamsungOne 400" panose="020B0503030303020204" pitchFamily="34" charset="0"/>
                        </a:rPr>
                        <a:t>3</a:t>
                      </a:r>
                      <a:endParaRPr lang="ko-KR" altLang="en-US" sz="1300" b="1"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r" latinLnBrk="1"/>
                      <a:r>
                        <a:rPr lang="en-US" altLang="ko-KR" sz="1300" b="1" dirty="0">
                          <a:latin typeface="SamsungOne 400" panose="020B0503030303020204" pitchFamily="34" charset="0"/>
                        </a:rPr>
                        <a:t>4</a:t>
                      </a:r>
                      <a:endParaRPr lang="ko-KR" altLang="en-US" sz="1300" b="1"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1" dirty="0">
                          <a:latin typeface="SamsungOne 400" panose="020B0503030303020204" pitchFamily="34" charset="0"/>
                          <a:ea typeface="SamsungOne 400" panose="020B0503030303020204" pitchFamily="34" charset="0"/>
                        </a:rPr>
                        <a:t>‧‧‧</a:t>
                      </a:r>
                      <a:endParaRPr lang="ko-KR" altLang="en-US" sz="1300" b="1"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r" latinLnBrk="1"/>
                      <a:r>
                        <a:rPr lang="en-US" altLang="ko-KR" sz="1300" b="1" dirty="0">
                          <a:latin typeface="SamsungOne 400" panose="020B0503030303020204" pitchFamily="34" charset="0"/>
                        </a:rPr>
                        <a:t>1595</a:t>
                      </a:r>
                      <a:endParaRPr lang="ko-KR" altLang="en-US" sz="1300" b="1"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r" latinLnBrk="1"/>
                      <a:r>
                        <a:rPr lang="en-US" altLang="ko-KR" sz="1300" b="1" dirty="0">
                          <a:latin typeface="SamsungOne 400" panose="020B0503030303020204" pitchFamily="34" charset="0"/>
                        </a:rPr>
                        <a:t>1596</a:t>
                      </a:r>
                      <a:endParaRPr lang="ko-KR" altLang="en-US" sz="1300" b="1"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r" latinLnBrk="1"/>
                      <a:r>
                        <a:rPr lang="en-US" altLang="ko-KR" sz="1300" b="1" dirty="0">
                          <a:latin typeface="SamsungOne 400" panose="020B0503030303020204" pitchFamily="34" charset="0"/>
                        </a:rPr>
                        <a:t>1597</a:t>
                      </a:r>
                      <a:endParaRPr lang="ko-KR" altLang="en-US" sz="1300" b="1"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r" latinLnBrk="1"/>
                      <a:r>
                        <a:rPr lang="en-US" altLang="ko-KR" sz="1300" b="1" dirty="0">
                          <a:latin typeface="SamsungOne 400" panose="020B0503030303020204" pitchFamily="34" charset="0"/>
                        </a:rPr>
                        <a:t>1598</a:t>
                      </a:r>
                      <a:endParaRPr lang="ko-KR" altLang="en-US" sz="1300" b="1"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r" latinLnBrk="1"/>
                      <a:r>
                        <a:rPr lang="en-US" altLang="ko-KR" sz="1300" b="1" dirty="0">
                          <a:latin typeface="SamsungOne 400" panose="020B0503030303020204" pitchFamily="34" charset="0"/>
                        </a:rPr>
                        <a:t>1599</a:t>
                      </a:r>
                      <a:endParaRPr lang="ko-KR" altLang="en-US" sz="1300" b="1"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8514">
                <a:tc>
                  <a:txBody>
                    <a:bodyPr/>
                    <a:lstStyle/>
                    <a:p>
                      <a:pPr algn="r" latinLnBrk="1"/>
                      <a:r>
                        <a:rPr lang="en-US" altLang="ko-KR" sz="1300" dirty="0">
                          <a:latin typeface="SamsungOne 400" panose="020B0503030303020204" pitchFamily="34" charset="0"/>
                          <a:ea typeface="SamsungOne 400" panose="020B0503030303020204" pitchFamily="34" charset="0"/>
                        </a:rPr>
                        <a:t>criterion</a:t>
                      </a:r>
                      <a:endParaRPr lang="ko-KR" altLang="en-US" sz="1300" dirty="0">
                        <a:latin typeface="SamsungOne 400" panose="020B0503030303020204" pitchFamily="34" charset="0"/>
                      </a:endParaRPr>
                    </a:p>
                  </a:txBody>
                  <a:tcPr marL="45720" marR="4572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r" latinLnBrk="1"/>
                      <a:r>
                        <a:rPr lang="en-US" altLang="ko-KR" sz="1300" dirty="0">
                          <a:latin typeface="SamsungOne 400" panose="020B0503030303020204" pitchFamily="34" charset="0"/>
                        </a:rPr>
                        <a:t>gini</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gini</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gini</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gini</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gini</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r>
                        <a:rPr lang="en-US" altLang="ko-KR" sz="1300" dirty="0">
                          <a:latin typeface="SamsungOne 400" panose="020B0503030303020204" pitchFamily="34" charset="0"/>
                          <a:ea typeface="SamsungOne 400" panose="020B0503030303020204" pitchFamily="34" charset="0"/>
                        </a:rPr>
                        <a:t>‧‧‧</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entropy</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entropy</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a:latin typeface="SamsungOne 400" panose="020B0503030303020204" pitchFamily="34" charset="0"/>
                        </a:rPr>
                        <a:t>entropy</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a:latin typeface="SamsungOne 400" panose="020B0503030303020204" pitchFamily="34" charset="0"/>
                        </a:rPr>
                        <a:t>entropy</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entropy</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33487">
                <a:tc>
                  <a:txBody>
                    <a:bodyPr/>
                    <a:lstStyle/>
                    <a:p>
                      <a:pPr algn="r" latinLnBrk="1"/>
                      <a:r>
                        <a:rPr lang="en-US" altLang="ko-KR" sz="1300" dirty="0">
                          <a:latin typeface="SamsungOne 400" panose="020B0503030303020204" pitchFamily="34" charset="0"/>
                        </a:rPr>
                        <a:t>max_depth</a:t>
                      </a:r>
                      <a:endParaRPr lang="ko-KR" altLang="en-US" sz="1300" dirty="0">
                        <a:latin typeface="SamsungOne 400" panose="020B0503030303020204" pitchFamily="34" charset="0"/>
                      </a:endParaRPr>
                    </a:p>
                  </a:txBody>
                  <a:tcPr marL="45720" marR="4572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r" latinLnBrk="1"/>
                      <a:r>
                        <a:rPr lang="en-US" altLang="ko-KR" sz="1300" dirty="0">
                          <a:latin typeface="SamsungOne 400" panose="020B0503030303020204" pitchFamily="34" charset="0"/>
                        </a:rPr>
                        <a:t>4</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4</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4</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4</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4</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r>
                        <a:rPr lang="en-US" altLang="ko-KR" sz="1300" dirty="0">
                          <a:latin typeface="SamsungOne 400" panose="020B0503030303020204" pitchFamily="34" charset="0"/>
                          <a:ea typeface="SamsungOne 400" panose="020B0503030303020204" pitchFamily="34" charset="0"/>
                        </a:rPr>
                        <a:t>‧‧‧</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23442">
                <a:tc>
                  <a:txBody>
                    <a:bodyPr/>
                    <a:lstStyle/>
                    <a:p>
                      <a:pPr algn="r" latinLnBrk="1"/>
                      <a:r>
                        <a:rPr lang="en-US" altLang="ko-KR" sz="1300" dirty="0">
                          <a:latin typeface="SamsungOne 400" panose="020B0503030303020204" pitchFamily="34" charset="0"/>
                        </a:rPr>
                        <a:t>min_impurity_decrease</a:t>
                      </a:r>
                      <a:endParaRPr lang="ko-KR" altLang="en-US" sz="1300" dirty="0">
                        <a:latin typeface="SamsungOne 400" panose="020B0503030303020204" pitchFamily="34" charset="0"/>
                      </a:endParaRPr>
                    </a:p>
                  </a:txBody>
                  <a:tcPr marL="45720" marR="4572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r" latinLnBrk="1"/>
                      <a:r>
                        <a:rPr lang="en-US" altLang="ko-KR" sz="1300" dirty="0">
                          <a:latin typeface="SamsungOne 400" panose="020B0503030303020204" pitchFamily="34" charset="0"/>
                        </a:rPr>
                        <a:t>0</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0</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0</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0</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0</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r>
                        <a:rPr lang="en-US" altLang="ko-KR" sz="1300" dirty="0">
                          <a:latin typeface="SamsungOne 400" panose="020B0503030303020204" pitchFamily="34" charset="0"/>
                          <a:ea typeface="SamsungOne 400" panose="020B0503030303020204" pitchFamily="34" charset="0"/>
                        </a:rPr>
                        <a:t>‧‧‧</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0.2</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0.2</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0.2</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0.2</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0.2</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93241">
                <a:tc>
                  <a:txBody>
                    <a:bodyPr/>
                    <a:lstStyle/>
                    <a:p>
                      <a:pPr algn="r" latinLnBrk="1"/>
                      <a:r>
                        <a:rPr lang="en-US" altLang="ko-KR" sz="1300" dirty="0">
                          <a:latin typeface="SamsungOne 400" panose="020B0503030303020204" pitchFamily="34" charset="0"/>
                        </a:rPr>
                        <a:t>randomight_fraction_leaf</a:t>
                      </a:r>
                      <a:endParaRPr lang="ko-KR" altLang="en-US" sz="1300" dirty="0">
                        <a:latin typeface="SamsungOne 400" panose="020B0503030303020204" pitchFamily="34" charset="0"/>
                      </a:endParaRPr>
                    </a:p>
                  </a:txBody>
                  <a:tcPr marL="45720" marR="4572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r" latinLnBrk="1"/>
                      <a:r>
                        <a:rPr lang="en-US" altLang="ko-KR" sz="1300" dirty="0">
                          <a:latin typeface="SamsungOne 400" panose="020B0503030303020204" pitchFamily="34" charset="0"/>
                        </a:rPr>
                        <a:t>0</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0</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0</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0</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0</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r>
                        <a:rPr lang="en-US" altLang="ko-KR" sz="1300" dirty="0">
                          <a:latin typeface="SamsungOne 400" panose="020B0503030303020204" pitchFamily="34" charset="0"/>
                          <a:ea typeface="SamsungOne 400" panose="020B0503030303020204" pitchFamily="34" charset="0"/>
                        </a:rPr>
                        <a:t>‧‧‧</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0.3</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0.3</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0.3</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0.3</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0.3</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33487">
                <a:tc>
                  <a:txBody>
                    <a:bodyPr/>
                    <a:lstStyle/>
                    <a:p>
                      <a:pPr algn="r" latinLnBrk="1"/>
                      <a:r>
                        <a:rPr lang="en-US" altLang="ko-KR" sz="1300" dirty="0">
                          <a:latin typeface="SamsungOne 400" panose="020B0503030303020204" pitchFamily="34" charset="0"/>
                        </a:rPr>
                        <a:t>random_state</a:t>
                      </a:r>
                      <a:endParaRPr lang="ko-KR" altLang="en-US" sz="1300" dirty="0">
                        <a:latin typeface="SamsungOne 400" panose="020B0503030303020204" pitchFamily="34" charset="0"/>
                      </a:endParaRPr>
                    </a:p>
                  </a:txBody>
                  <a:tcPr marL="45720" marR="4572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r" latinLnBrk="1"/>
                      <a:r>
                        <a:rPr lang="en-US" altLang="ko-KR" sz="1300" dirty="0">
                          <a:latin typeface="SamsungOne 400" panose="020B0503030303020204" pitchFamily="34" charset="0"/>
                        </a:rPr>
                        <a:t>7</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7</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23</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23</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42</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r>
                        <a:rPr lang="en-US" altLang="ko-KR" sz="1300" dirty="0">
                          <a:latin typeface="SamsungOne 400" panose="020B0503030303020204" pitchFamily="34" charset="0"/>
                          <a:ea typeface="SamsungOne 400" panose="020B0503030303020204" pitchFamily="34" charset="0"/>
                        </a:rPr>
                        <a:t>‧‧‧</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42</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78</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78</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142</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142</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68514">
                <a:tc>
                  <a:txBody>
                    <a:bodyPr/>
                    <a:lstStyle/>
                    <a:p>
                      <a:pPr algn="r" latinLnBrk="1"/>
                      <a:r>
                        <a:rPr lang="en-US" altLang="ko-KR" sz="1300" dirty="0">
                          <a:latin typeface="SamsungOne 400" panose="020B0503030303020204" pitchFamily="34" charset="0"/>
                        </a:rPr>
                        <a:t>splitter</a:t>
                      </a:r>
                      <a:endParaRPr lang="ko-KR" altLang="en-US" sz="1300" dirty="0">
                        <a:latin typeface="SamsungOne 400" panose="020B0503030303020204" pitchFamily="34" charset="0"/>
                      </a:endParaRPr>
                    </a:p>
                  </a:txBody>
                  <a:tcPr marL="45720" marR="4572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r" latinLnBrk="1"/>
                      <a:r>
                        <a:rPr lang="en-US" altLang="ko-KR" sz="1300" dirty="0">
                          <a:latin typeface="SamsungOne 400" panose="020B0503030303020204" pitchFamily="34" charset="0"/>
                        </a:rPr>
                        <a:t>best</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random</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best</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random</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best</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r>
                        <a:rPr lang="en-US" altLang="ko-KR" sz="1300" dirty="0">
                          <a:latin typeface="SamsungOne 400" panose="020B0503030303020204" pitchFamily="34" charset="0"/>
                          <a:ea typeface="SamsungOne 400" panose="020B0503030303020204" pitchFamily="34" charset="0"/>
                        </a:rPr>
                        <a:t>‧‧‧</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random</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best</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random</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r>
                        <a:rPr lang="en-US" altLang="ko-KR" sz="1300" dirty="0">
                          <a:latin typeface="SamsungOne 400" panose="020B0503030303020204" pitchFamily="34" charset="0"/>
                        </a:rPr>
                        <a:t>best</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r" defTabSz="914126" rtl="0" eaLnBrk="1" fontAlgn="auto" latinLnBrk="1" hangingPunct="1">
                        <a:lnSpc>
                          <a:spcPct val="100000"/>
                        </a:lnSpc>
                        <a:spcBef>
                          <a:spcPts val="0"/>
                        </a:spcBef>
                        <a:spcAft>
                          <a:spcPts val="0"/>
                        </a:spcAft>
                        <a:buClrTx/>
                        <a:buSzTx/>
                        <a:buFontTx/>
                        <a:buNone/>
                        <a:tabLst/>
                        <a:defRPr/>
                      </a:pPr>
                      <a:r>
                        <a:rPr lang="en-US" altLang="ko-KR" sz="1300" dirty="0">
                          <a:latin typeface="SamsungOne 400" panose="020B0503030303020204" pitchFamily="34" charset="0"/>
                        </a:rPr>
                        <a:t>random</a:t>
                      </a:r>
                      <a:endParaRPr lang="ko-KR" altLang="en-US" sz="1300" dirty="0">
                        <a:latin typeface="SamsungOne 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
        <p:nvSpPr>
          <p:cNvPr id="11" name="직사각형 10">
            <a:extLst>
              <a:ext uri="{FF2B5EF4-FFF2-40B4-BE49-F238E27FC236}">
                <a16:creationId xmlns:a16="http://schemas.microsoft.com/office/drawing/2014/main" id="{F956FF9C-85CE-4E7F-9479-A44B18E661BC}"/>
              </a:ext>
            </a:extLst>
          </p:cNvPr>
          <p:cNvSpPr/>
          <p:nvPr/>
        </p:nvSpPr>
        <p:spPr>
          <a:xfrm>
            <a:off x="680620" y="5596453"/>
            <a:ext cx="857229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schemeClr val="tx1"/>
                </a:solidFill>
                <a:latin typeface="SamsungOne 400" panose="020B0503030303020204" pitchFamily="34" charset="0"/>
                <a:ea typeface="SamsungOne 400" panose="020B0503030303020204" pitchFamily="34" charset="0"/>
              </a:rPr>
              <a:t>6 </a:t>
            </a:r>
            <a:r>
              <a:rPr lang="en-US" altLang="ko-KR" sz="1300" dirty="0" err="1">
                <a:solidFill>
                  <a:schemeClr val="tx1"/>
                </a:solidFill>
                <a:latin typeface="SamsungOne 400" panose="020B0503030303020204" pitchFamily="34" charset="0"/>
                <a:ea typeface="SamsungOne 400" panose="020B0503030303020204" pitchFamily="34" charset="0"/>
              </a:rPr>
              <a:t>hàng</a:t>
            </a:r>
            <a:r>
              <a:rPr lang="en-US" altLang="ko-KR" sz="1300" dirty="0">
                <a:solidFill>
                  <a:schemeClr val="tx1"/>
                </a:solidFill>
                <a:latin typeface="SamsungOne 400" panose="020B0503030303020204" pitchFamily="34" charset="0"/>
                <a:ea typeface="SamsungOne 400" panose="020B0503030303020204" pitchFamily="34" charset="0"/>
              </a:rPr>
              <a:t> * 1600 </a:t>
            </a:r>
            <a:r>
              <a:rPr lang="en-US" altLang="ko-KR" sz="1300" dirty="0" err="1">
                <a:solidFill>
                  <a:schemeClr val="tx1"/>
                </a:solidFill>
                <a:latin typeface="SamsungOne 400" panose="020B0503030303020204" pitchFamily="34" charset="0"/>
                <a:ea typeface="SamsungOne 400" panose="020B0503030303020204" pitchFamily="34" charset="0"/>
              </a:rPr>
              <a:t>cột</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104837313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grpSp>
        <p:nvGrpSpPr>
          <p:cNvPr id="2" name="그룹 1"/>
          <p:cNvGrpSpPr/>
          <p:nvPr/>
        </p:nvGrpSpPr>
        <p:grpSpPr>
          <a:xfrm>
            <a:off x="666749" y="1520788"/>
            <a:ext cx="8677276" cy="2879548"/>
            <a:chOff x="666749" y="1376364"/>
            <a:chExt cx="8677276" cy="2879548"/>
          </a:xfrm>
        </p:grpSpPr>
        <p:sp>
          <p:nvSpPr>
            <p:cNvPr id="8" name="모서리가 둥근 직사각형 4">
              <a:extLst>
                <a:ext uri="{FF2B5EF4-FFF2-40B4-BE49-F238E27FC236}">
                  <a16:creationId xmlns:a16="http://schemas.microsoft.com/office/drawing/2014/main" id="{C00A5AA9-CE98-4ED1-9279-48280887BA4A}"/>
                </a:ext>
              </a:extLst>
            </p:cNvPr>
            <p:cNvSpPr/>
            <p:nvPr/>
          </p:nvSpPr>
          <p:spPr>
            <a:xfrm>
              <a:off x="666749" y="1376364"/>
              <a:ext cx="8677276" cy="28795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 name="그림 8">
              <a:extLst>
                <a:ext uri="{FF2B5EF4-FFF2-40B4-BE49-F238E27FC236}">
                  <a16:creationId xmlns:a16="http://schemas.microsoft.com/office/drawing/2014/main" id="{F450E2B1-0D99-40C0-8502-EFF008239E0A}"/>
                </a:ext>
              </a:extLst>
            </p:cNvPr>
            <p:cNvPicPr>
              <a:picLocks noChangeAspect="1"/>
            </p:cNvPicPr>
            <p:nvPr/>
          </p:nvPicPr>
          <p:blipFill rotWithShape="1">
            <a:blip r:embed="rId3"/>
            <a:srcRect l="342" t="2068" r="20650"/>
            <a:stretch/>
          </p:blipFill>
          <p:spPr>
            <a:xfrm>
              <a:off x="847724" y="1467554"/>
              <a:ext cx="8496301" cy="2711433"/>
            </a:xfrm>
            <a:prstGeom prst="rect">
              <a:avLst/>
            </a:prstGeom>
            <a:ln>
              <a:noFill/>
            </a:ln>
          </p:spPr>
        </p:pic>
      </p:grpSp>
    </p:spTree>
    <p:extLst>
      <p:ext uri="{BB962C8B-B14F-4D97-AF65-F5344CB8AC3E}">
        <p14:creationId xmlns:p14="http://schemas.microsoft.com/office/powerpoint/2010/main" val="520902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Estimator, Classifier, Regressor</a:t>
            </a:r>
          </a:p>
        </p:txBody>
      </p:sp>
      <p:sp>
        <p:nvSpPr>
          <p:cNvPr id="16" name="직사각형 15">
            <a:extLst>
              <a:ext uri="{FF2B5EF4-FFF2-40B4-BE49-F238E27FC236}">
                <a16:creationId xmlns:a16="http://schemas.microsoft.com/office/drawing/2014/main" id="{435914C4-B672-4888-9F80-42D15BA36757}"/>
              </a:ext>
            </a:extLst>
          </p:cNvPr>
          <p:cNvSpPr/>
          <p:nvPr/>
        </p:nvSpPr>
        <p:spPr>
          <a:xfrm>
            <a:off x="671261" y="170080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Estimator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là đối tượng có thể phù hợp với mô hình và suy ra các tính năng nhất định của dữ liệu mới dựa trên dữ liệu huấn luyện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Classifier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là 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lớp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nhận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thuật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phân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loại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trong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khi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Regressor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là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lớp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nhận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thuật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hồi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quy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0" name="그룹 9"/>
          <p:cNvGrpSpPr/>
          <p:nvPr/>
        </p:nvGrpSpPr>
        <p:grpSpPr>
          <a:xfrm>
            <a:off x="2309084" y="3068960"/>
            <a:ext cx="5357177" cy="2933989"/>
            <a:chOff x="2143100" y="2809757"/>
            <a:chExt cx="5357177" cy="2933989"/>
          </a:xfrm>
        </p:grpSpPr>
        <p:cxnSp>
          <p:nvCxnSpPr>
            <p:cNvPr id="21" name="꺾인 연결선 4">
              <a:extLst>
                <a:ext uri="{FF2B5EF4-FFF2-40B4-BE49-F238E27FC236}">
                  <a16:creationId xmlns:a16="http://schemas.microsoft.com/office/drawing/2014/main" id="{9B319D69-94D4-4FF4-80AC-981491F0E3D4}"/>
                </a:ext>
              </a:extLst>
            </p:cNvPr>
            <p:cNvCxnSpPr>
              <a:stCxn id="26" idx="2"/>
              <a:endCxn id="33" idx="0"/>
            </p:cNvCxnSpPr>
            <p:nvPr/>
          </p:nvCxnSpPr>
          <p:spPr>
            <a:xfrm rot="5400000">
              <a:off x="3804168" y="3290654"/>
              <a:ext cx="552915" cy="1523976"/>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꺾인 연결선 22">
              <a:extLst>
                <a:ext uri="{FF2B5EF4-FFF2-40B4-BE49-F238E27FC236}">
                  <a16:creationId xmlns:a16="http://schemas.microsoft.com/office/drawing/2014/main" id="{FA55EA95-B4FA-4904-B0AD-60FF31F67ECC}"/>
                </a:ext>
              </a:extLst>
            </p:cNvPr>
            <p:cNvCxnSpPr>
              <a:stCxn id="26" idx="2"/>
              <a:endCxn id="36" idx="0"/>
            </p:cNvCxnSpPr>
            <p:nvPr/>
          </p:nvCxnSpPr>
          <p:spPr>
            <a:xfrm rot="16200000" flipH="1">
              <a:off x="5307219" y="3311578"/>
              <a:ext cx="552915" cy="1482127"/>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그룹 1"/>
            <p:cNvGrpSpPr/>
            <p:nvPr/>
          </p:nvGrpSpPr>
          <p:grpSpPr>
            <a:xfrm>
              <a:off x="3667076" y="2809757"/>
              <a:ext cx="2351074" cy="966428"/>
              <a:chOff x="3716464" y="3032956"/>
              <a:chExt cx="2351074" cy="966428"/>
            </a:xfrm>
          </p:grpSpPr>
          <p:sp>
            <p:nvSpPr>
              <p:cNvPr id="26" name="직사각형 25">
                <a:extLst>
                  <a:ext uri="{FF2B5EF4-FFF2-40B4-BE49-F238E27FC236}">
                    <a16:creationId xmlns:a16="http://schemas.microsoft.com/office/drawing/2014/main" id="{5A79D040-C272-4B8B-AC72-84504065352A}"/>
                  </a:ext>
                </a:extLst>
              </p:cNvPr>
              <p:cNvSpPr/>
              <p:nvPr/>
            </p:nvSpPr>
            <p:spPr>
              <a:xfrm>
                <a:off x="3716464" y="3408849"/>
                <a:ext cx="2351074" cy="590535"/>
              </a:xfrm>
              <a:prstGeom prst="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err="1">
                    <a:solidFill>
                      <a:schemeClr val="tx1"/>
                    </a:solidFill>
                    <a:latin typeface="SamsungOne 400" panose="020B0503030303020204" pitchFamily="34" charset="0"/>
                    <a:ea typeface="SamsungOne 400" panose="020B0503030303020204" pitchFamily="34" charset="0"/>
                  </a:rPr>
                  <a:t>huấn</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luyện</a:t>
                </a:r>
                <a:r>
                  <a:rPr lang="en-US" altLang="ko-KR" sz="1300" dirty="0">
                    <a:solidFill>
                      <a:schemeClr val="tx1"/>
                    </a:solidFill>
                    <a:latin typeface="SamsungOne 400" panose="020B0503030303020204" pitchFamily="34" charset="0"/>
                    <a:ea typeface="SamsungOne 400" panose="020B0503030303020204" pitchFamily="34" charset="0"/>
                  </a:rPr>
                  <a:t>: .fit     Prediction: .predict</a:t>
                </a:r>
                <a:endParaRPr lang="en-US" sz="1300" dirty="0">
                  <a:solidFill>
                    <a:schemeClr val="tx1"/>
                  </a:solidFill>
                  <a:latin typeface="SamsungOne 400" panose="020B0503030303020204" pitchFamily="34" charset="0"/>
                  <a:ea typeface="SamsungOne 400" panose="020B0503030303020204" pitchFamily="34" charset="0"/>
                </a:endParaRPr>
              </a:p>
            </p:txBody>
          </p:sp>
          <p:sp>
            <p:nvSpPr>
              <p:cNvPr id="30" name="모서리가 둥근 직사각형 32">
                <a:extLst>
                  <a:ext uri="{FF2B5EF4-FFF2-40B4-BE49-F238E27FC236}">
                    <a16:creationId xmlns:a16="http://schemas.microsoft.com/office/drawing/2014/main" id="{A408E792-3E34-4EC2-BF31-B4DB4A000C98}"/>
                  </a:ext>
                </a:extLst>
              </p:cNvPr>
              <p:cNvSpPr/>
              <p:nvPr/>
            </p:nvSpPr>
            <p:spPr>
              <a:xfrm>
                <a:off x="3716464" y="3032956"/>
                <a:ext cx="2351074" cy="364315"/>
              </a:xfrm>
              <a:prstGeom prst="roundRect">
                <a:avLst>
                  <a:gd name="adj" fmla="val 0"/>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latin typeface="SamsungOne 400" panose="020B0503030303020204" pitchFamily="34" charset="0"/>
                    <a:ea typeface="SamsungOne 400" panose="020B0503030303020204" pitchFamily="34" charset="0"/>
                  </a:rPr>
                  <a:t>Estimator</a:t>
                </a:r>
                <a:endParaRPr lang="en-US" sz="1400" b="1" dirty="0">
                  <a:latin typeface="SamsungOne 400" panose="020B0503030303020204" pitchFamily="34" charset="0"/>
                  <a:ea typeface="SamsungOne 400" panose="020B0503030303020204" pitchFamily="34" charset="0"/>
                </a:endParaRPr>
              </a:p>
            </p:txBody>
          </p:sp>
        </p:grpSp>
        <p:grpSp>
          <p:nvGrpSpPr>
            <p:cNvPr id="31" name="그룹 30"/>
            <p:cNvGrpSpPr/>
            <p:nvPr/>
          </p:nvGrpSpPr>
          <p:grpSpPr>
            <a:xfrm>
              <a:off x="2143100" y="4329100"/>
              <a:ext cx="2351074" cy="1414646"/>
              <a:chOff x="3716464" y="3032956"/>
              <a:chExt cx="2351074" cy="1414646"/>
            </a:xfrm>
          </p:grpSpPr>
          <p:sp>
            <p:nvSpPr>
              <p:cNvPr id="32" name="직사각형 31">
                <a:extLst>
                  <a:ext uri="{FF2B5EF4-FFF2-40B4-BE49-F238E27FC236}">
                    <a16:creationId xmlns:a16="http://schemas.microsoft.com/office/drawing/2014/main" id="{5A79D040-C272-4B8B-AC72-84504065352A}"/>
                  </a:ext>
                </a:extLst>
              </p:cNvPr>
              <p:cNvSpPr/>
              <p:nvPr/>
            </p:nvSpPr>
            <p:spPr>
              <a:xfrm>
                <a:off x="3716464" y="3408849"/>
                <a:ext cx="2351074" cy="1038753"/>
              </a:xfrm>
              <a:prstGeom prst="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err="1">
                    <a:solidFill>
                      <a:schemeClr val="tx1"/>
                    </a:solidFill>
                    <a:latin typeface="SamsungOne 400" panose="020B0503030303020204" pitchFamily="34" charset="0"/>
                    <a:ea typeface="SamsungOne 400" panose="020B0503030303020204" pitchFamily="34" charset="0"/>
                  </a:rPr>
                  <a:t>DecisionTreeClassifier</a:t>
                </a:r>
                <a:endParaRPr lang="en-US" altLang="ko-KR" sz="1300" dirty="0">
                  <a:solidFill>
                    <a:schemeClr val="tx1"/>
                  </a:solidFill>
                  <a:latin typeface="SamsungOne 400" panose="020B0503030303020204" pitchFamily="34" charset="0"/>
                  <a:ea typeface="SamsungOne 400" panose="020B0503030303020204" pitchFamily="34" charset="0"/>
                </a:endParaRPr>
              </a:p>
              <a:p>
                <a:pPr algn="ctr"/>
                <a:r>
                  <a:rPr lang="en-US" altLang="ko-KR" sz="1300" dirty="0" err="1">
                    <a:solidFill>
                      <a:schemeClr val="tx1"/>
                    </a:solidFill>
                    <a:latin typeface="SamsungOne 400" panose="020B0503030303020204" pitchFamily="34" charset="0"/>
                    <a:ea typeface="SamsungOne 400" panose="020B0503030303020204" pitchFamily="34" charset="0"/>
                  </a:rPr>
                  <a:t>KNeighborsClassifier</a:t>
                </a:r>
                <a:endParaRPr lang="en-US" altLang="ko-KR" sz="1300" dirty="0">
                  <a:solidFill>
                    <a:schemeClr val="tx1"/>
                  </a:solidFill>
                  <a:latin typeface="SamsungOne 400" panose="020B0503030303020204" pitchFamily="34" charset="0"/>
                  <a:ea typeface="SamsungOne 400" panose="020B0503030303020204" pitchFamily="34" charset="0"/>
                </a:endParaRPr>
              </a:p>
              <a:p>
                <a:pPr algn="ctr"/>
                <a:r>
                  <a:rPr lang="en-US" altLang="ko-KR" sz="1300" dirty="0" err="1">
                    <a:solidFill>
                      <a:schemeClr val="tx1"/>
                    </a:solidFill>
                    <a:latin typeface="SamsungOne 400" panose="020B0503030303020204" pitchFamily="34" charset="0"/>
                    <a:ea typeface="SamsungOne 400" panose="020B0503030303020204" pitchFamily="34" charset="0"/>
                  </a:rPr>
                  <a:t>GradientBoostingRegressor</a:t>
                </a:r>
                <a:endParaRPr lang="en-US" altLang="ko-KR" sz="1300" dirty="0">
                  <a:solidFill>
                    <a:schemeClr val="tx1"/>
                  </a:solidFill>
                  <a:latin typeface="SamsungOne 400" panose="020B0503030303020204" pitchFamily="34" charset="0"/>
                  <a:ea typeface="SamsungOne 400" panose="020B0503030303020204" pitchFamily="34" charset="0"/>
                </a:endParaRPr>
              </a:p>
              <a:p>
                <a:pPr algn="ctr"/>
                <a:r>
                  <a:rPr lang="en-US" altLang="ko-KR" sz="1300" dirty="0">
                    <a:solidFill>
                      <a:schemeClr val="tx1"/>
                    </a:solidFill>
                    <a:latin typeface="SamsungOne 400" panose="020B0503030303020204" pitchFamily="34" charset="0"/>
                    <a:ea typeface="SamsungOne 400" panose="020B0503030303020204" pitchFamily="34" charset="0"/>
                  </a:rPr>
                  <a:t>Gaussian NB …</a:t>
                </a:r>
              </a:p>
            </p:txBody>
          </p:sp>
          <p:sp>
            <p:nvSpPr>
              <p:cNvPr id="33" name="모서리가 둥근 직사각형 32">
                <a:extLst>
                  <a:ext uri="{FF2B5EF4-FFF2-40B4-BE49-F238E27FC236}">
                    <a16:creationId xmlns:a16="http://schemas.microsoft.com/office/drawing/2014/main" id="{A408E792-3E34-4EC2-BF31-B4DB4A000C98}"/>
                  </a:ext>
                </a:extLst>
              </p:cNvPr>
              <p:cNvSpPr/>
              <p:nvPr/>
            </p:nvSpPr>
            <p:spPr>
              <a:xfrm>
                <a:off x="3716464" y="3032956"/>
                <a:ext cx="2351074" cy="364315"/>
              </a:xfrm>
              <a:prstGeom prst="roundRect">
                <a:avLst>
                  <a:gd name="adj" fmla="val 0"/>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latin typeface="SamsungOne 400" panose="020B0503030303020204" pitchFamily="34" charset="0"/>
                    <a:ea typeface="SamsungOne 400" panose="020B0503030303020204" pitchFamily="34" charset="0"/>
                  </a:rPr>
                  <a:t>Classifier</a:t>
                </a:r>
              </a:p>
            </p:txBody>
          </p:sp>
        </p:grpSp>
        <p:grpSp>
          <p:nvGrpSpPr>
            <p:cNvPr id="34" name="그룹 33"/>
            <p:cNvGrpSpPr/>
            <p:nvPr/>
          </p:nvGrpSpPr>
          <p:grpSpPr>
            <a:xfrm>
              <a:off x="5149203" y="4329100"/>
              <a:ext cx="2351074" cy="1414646"/>
              <a:chOff x="3716464" y="3032956"/>
              <a:chExt cx="2351074" cy="1414646"/>
            </a:xfrm>
          </p:grpSpPr>
          <p:sp>
            <p:nvSpPr>
              <p:cNvPr id="35" name="직사각형 34">
                <a:extLst>
                  <a:ext uri="{FF2B5EF4-FFF2-40B4-BE49-F238E27FC236}">
                    <a16:creationId xmlns:a16="http://schemas.microsoft.com/office/drawing/2014/main" id="{5A79D040-C272-4B8B-AC72-84504065352A}"/>
                  </a:ext>
                </a:extLst>
              </p:cNvPr>
              <p:cNvSpPr/>
              <p:nvPr/>
            </p:nvSpPr>
            <p:spPr>
              <a:xfrm>
                <a:off x="3716464" y="3408849"/>
                <a:ext cx="2351074" cy="1038753"/>
              </a:xfrm>
              <a:prstGeom prst="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err="1">
                    <a:solidFill>
                      <a:schemeClr val="tx1"/>
                    </a:solidFill>
                    <a:latin typeface="SamsungOne 400" panose="020B0503030303020204" pitchFamily="34" charset="0"/>
                  </a:rPr>
                  <a:t>LinearRegression</a:t>
                </a:r>
                <a:endParaRPr lang="en-US" altLang="ko-KR" sz="1300" dirty="0">
                  <a:solidFill>
                    <a:schemeClr val="tx1"/>
                  </a:solidFill>
                  <a:latin typeface="SamsungOne 400" panose="020B0503030303020204" pitchFamily="34" charset="0"/>
                </a:endParaRPr>
              </a:p>
              <a:p>
                <a:pPr algn="ctr"/>
                <a:r>
                  <a:rPr lang="en-US" altLang="ko-KR" sz="1300" dirty="0" err="1">
                    <a:solidFill>
                      <a:schemeClr val="tx1"/>
                    </a:solidFill>
                    <a:latin typeface="SamsungOne 400" panose="020B0503030303020204" pitchFamily="34" charset="0"/>
                    <a:ea typeface="SamsungOne 400" panose="020B0503030303020204" pitchFamily="34" charset="0"/>
                  </a:rPr>
                  <a:t>KNeighborsRegressor</a:t>
                </a:r>
                <a:endParaRPr lang="en-US" altLang="ko-KR" sz="1300" dirty="0">
                  <a:solidFill>
                    <a:schemeClr val="tx1"/>
                  </a:solidFill>
                  <a:latin typeface="SamsungOne 400" panose="020B0503030303020204" pitchFamily="34" charset="0"/>
                  <a:ea typeface="SamsungOne 400" panose="020B0503030303020204" pitchFamily="34" charset="0"/>
                </a:endParaRPr>
              </a:p>
              <a:p>
                <a:pPr algn="ctr"/>
                <a:r>
                  <a:rPr lang="en-US" altLang="ko-KR" sz="1300" dirty="0" err="1">
                    <a:solidFill>
                      <a:schemeClr val="tx1"/>
                    </a:solidFill>
                    <a:latin typeface="SamsungOne 400" panose="020B0503030303020204" pitchFamily="34" charset="0"/>
                    <a:ea typeface="SamsungOne 400" panose="020B0503030303020204" pitchFamily="34" charset="0"/>
                  </a:rPr>
                  <a:t>GradientBoostingRegressor</a:t>
                </a:r>
                <a:endParaRPr lang="en-US" altLang="ko-KR" sz="1300" dirty="0">
                  <a:solidFill>
                    <a:schemeClr val="tx1"/>
                  </a:solidFill>
                  <a:latin typeface="SamsungOne 400" panose="020B0503030303020204" pitchFamily="34" charset="0"/>
                  <a:ea typeface="SamsungOne 400" panose="020B0503030303020204" pitchFamily="34" charset="0"/>
                </a:endParaRPr>
              </a:p>
              <a:p>
                <a:pPr algn="ctr"/>
                <a:r>
                  <a:rPr lang="en-US" altLang="ko-KR" sz="1300" dirty="0">
                    <a:solidFill>
                      <a:schemeClr val="tx1"/>
                    </a:solidFill>
                    <a:latin typeface="SamsungOne 400" panose="020B0503030303020204" pitchFamily="34" charset="0"/>
                    <a:ea typeface="SamsungOne 400" panose="020B0503030303020204" pitchFamily="34" charset="0"/>
                  </a:rPr>
                  <a:t>Ridge …</a:t>
                </a:r>
              </a:p>
            </p:txBody>
          </p:sp>
          <p:sp>
            <p:nvSpPr>
              <p:cNvPr id="36" name="모서리가 둥근 직사각형 35">
                <a:extLst>
                  <a:ext uri="{FF2B5EF4-FFF2-40B4-BE49-F238E27FC236}">
                    <a16:creationId xmlns:a16="http://schemas.microsoft.com/office/drawing/2014/main" id="{A408E792-3E34-4EC2-BF31-B4DB4A000C98}"/>
                  </a:ext>
                </a:extLst>
              </p:cNvPr>
              <p:cNvSpPr/>
              <p:nvPr/>
            </p:nvSpPr>
            <p:spPr>
              <a:xfrm>
                <a:off x="3716464" y="3032956"/>
                <a:ext cx="2351074" cy="364315"/>
              </a:xfrm>
              <a:prstGeom prst="roundRect">
                <a:avLst>
                  <a:gd name="adj" fmla="val 0"/>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err="1">
                    <a:latin typeface="SamsungOne 400" panose="020B0503030303020204" pitchFamily="34" charset="0"/>
                    <a:ea typeface="SamsungOne 400" panose="020B0503030303020204" pitchFamily="34" charset="0"/>
                  </a:rPr>
                  <a:t>Regressor</a:t>
                </a:r>
                <a:endParaRPr lang="en-US" altLang="ko-KR" sz="1400" b="1" dirty="0">
                  <a:latin typeface="SamsungOne 400" panose="020B0503030303020204" pitchFamily="34" charset="0"/>
                  <a:ea typeface="SamsungOne 400" panose="020B0503030303020204" pitchFamily="34" charset="0"/>
                </a:endParaRPr>
              </a:p>
            </p:txBody>
          </p:sp>
        </p:grpSp>
      </p:grpSp>
    </p:spTree>
    <p:extLst>
      <p:ext uri="{BB962C8B-B14F-4D97-AF65-F5344CB8AC3E}">
        <p14:creationId xmlns:p14="http://schemas.microsoft.com/office/powerpoint/2010/main" val="7936038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Tiêu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chí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đánh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đánh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mô</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hình</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78071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Sử dụng X_test và y_test từ hold-out để đánh giá mô hình cuối cùng. Để đánh giá chính xác, điều quan trọng là phải nhận thức được các loại tiêu chí đánh giá khác nhau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28" name="모서리가 둥근 직사각형 4">
            <a:extLst>
              <a:ext uri="{FF2B5EF4-FFF2-40B4-BE49-F238E27FC236}">
                <a16:creationId xmlns:a16="http://schemas.microsoft.com/office/drawing/2014/main" id="{18D6289C-4176-4ADC-AD69-9B2770354833}"/>
              </a:ext>
            </a:extLst>
          </p:cNvPr>
          <p:cNvSpPr/>
          <p:nvPr/>
        </p:nvSpPr>
        <p:spPr>
          <a:xfrm>
            <a:off x="666749" y="2302933"/>
            <a:ext cx="8677276" cy="37903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그림 14">
            <a:extLst>
              <a:ext uri="{FF2B5EF4-FFF2-40B4-BE49-F238E27FC236}">
                <a16:creationId xmlns:a16="http://schemas.microsoft.com/office/drawing/2014/main" id="{4306701F-6FF5-4F56-B3D9-4491FD8507F1}"/>
              </a:ext>
            </a:extLst>
          </p:cNvPr>
          <p:cNvPicPr>
            <a:picLocks noChangeAspect="1"/>
          </p:cNvPicPr>
          <p:nvPr/>
        </p:nvPicPr>
        <p:blipFill rotWithShape="1">
          <a:blip r:embed="rId4"/>
          <a:srcRect l="172" r="20339"/>
          <a:stretch/>
        </p:blipFill>
        <p:spPr>
          <a:xfrm>
            <a:off x="847725" y="2384884"/>
            <a:ext cx="8496300" cy="3613437"/>
          </a:xfrm>
          <a:prstGeom prst="rect">
            <a:avLst/>
          </a:prstGeom>
          <a:ln>
            <a:noFill/>
          </a:ln>
        </p:spPr>
      </p:pic>
    </p:spTree>
    <p:extLst>
      <p:ext uri="{BB962C8B-B14F-4D97-AF65-F5344CB8AC3E}">
        <p14:creationId xmlns:p14="http://schemas.microsoft.com/office/powerpoint/2010/main" val="124899493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Tiêu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chí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đánh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đánh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mô</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hình</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780714" cy="2156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#Hạn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chế</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về</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Precision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 400" panose="020B0503030303020204" pitchFamily="34" charset="0"/>
              </a:rPr>
              <a:t>Cho đến nay, Precision là tiêu chí duy nhất để xác nhận mô hình, nhưng có một hạn chế. Nó đòi hỏi nhiều hơn Precision để đánh giá mô hình đúng cách</a:t>
            </a:r>
            <a:r>
              <a:rPr lang="en-US" altLang="ko-KR" sz="1300" dirty="0">
                <a:solidFill>
                  <a:prstClr val="black">
                    <a:lumMod val="85000"/>
                    <a:lumOff val="15000"/>
                  </a:prstClr>
                </a:solidFill>
                <a:latin typeface="SamsungOne 400" panose="020B0503030303020204" pitchFamily="34" charset="0"/>
              </a:rPr>
              <a:t>.</a:t>
            </a:r>
          </a:p>
          <a:p>
            <a:pPr marL="361950" lvl="1" indent="-180975">
              <a:spcAft>
                <a:spcPts val="800"/>
              </a:spcAft>
              <a:buClr>
                <a:srgbClr val="193EB0"/>
              </a:buClr>
              <a:buFont typeface="Arial" panose="020B0604020202020204" pitchFamily="34" charset="0"/>
              <a:buChar char="•"/>
            </a:pPr>
            <a:endParaRPr lang="en-US" altLang="ko-KR" sz="1300" dirty="0">
              <a:solidFill>
                <a:prstClr val="black">
                  <a:lumMod val="85000"/>
                  <a:lumOff val="15000"/>
                </a:prstClr>
              </a:solidFill>
              <a:latin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endParaRPr lang="en-US" altLang="ko-KR" sz="1300" dirty="0">
              <a:solidFill>
                <a:prstClr val="black">
                  <a:lumMod val="85000"/>
                  <a:lumOff val="15000"/>
                </a:prstClr>
              </a:solidFill>
              <a:latin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 400" panose="020B0503030303020204" pitchFamily="34" charset="0"/>
              </a:rPr>
              <a:t>Tuy</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nhiên</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giả</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sử</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rằng</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rPr>
              <a:t> 48 </a:t>
            </a:r>
            <a:r>
              <a:rPr lang="en-US" altLang="ko-KR" sz="1300" dirty="0" err="1">
                <a:solidFill>
                  <a:prstClr val="black">
                    <a:lumMod val="85000"/>
                    <a:lumOff val="15000"/>
                  </a:prstClr>
                </a:solidFill>
                <a:latin typeface="SamsungOne 400" panose="020B0503030303020204" pitchFamily="34" charset="0"/>
              </a:rPr>
              <a:t>setosas</a:t>
            </a:r>
            <a:r>
              <a:rPr lang="en-US" altLang="ko-KR" sz="1300" dirty="0">
                <a:solidFill>
                  <a:prstClr val="black">
                    <a:lumMod val="85000"/>
                    <a:lumOff val="15000"/>
                  </a:prstClr>
                </a:solidFill>
                <a:latin typeface="SamsungOne 400" panose="020B0503030303020204" pitchFamily="34" charset="0"/>
              </a:rPr>
              <a:t>, 1 </a:t>
            </a:r>
            <a:r>
              <a:rPr lang="vi-VN" altLang="ko-KR" sz="1300" dirty="0">
                <a:solidFill>
                  <a:prstClr val="black">
                    <a:lumMod val="85000"/>
                    <a:lumOff val="15000"/>
                  </a:prstClr>
                </a:solidFill>
                <a:latin typeface="SamsungOne 400" panose="020B0503030303020204" pitchFamily="34" charset="0"/>
              </a:rPr>
              <a:t>versicolor</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rPr>
              <a:t> 1 virginica </a:t>
            </a:r>
            <a:r>
              <a:rPr lang="en-US" altLang="ko-KR" sz="1300" dirty="0" err="1">
                <a:solidFill>
                  <a:prstClr val="black">
                    <a:lumMod val="85000"/>
                    <a:lumOff val="15000"/>
                  </a:prstClr>
                </a:solidFill>
                <a:latin typeface="SamsungOne 400" panose="020B0503030303020204" pitchFamily="34" charset="0"/>
              </a:rPr>
              <a:t>trong</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bộ</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thử</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nghiệm</a:t>
            </a:r>
            <a:r>
              <a:rPr lang="en-US" altLang="ko-KR" sz="1300" dirty="0">
                <a:solidFill>
                  <a:prstClr val="black">
                    <a:lumMod val="85000"/>
                    <a:lumOff val="15000"/>
                  </a:prstClr>
                </a:solidFill>
                <a:latin typeface="SamsungOne 400" panose="020B0503030303020204" pitchFamily="34" charset="0"/>
              </a:rPr>
              <a:t>. Khi </a:t>
            </a:r>
            <a:r>
              <a:rPr lang="en-US" altLang="ko-KR" sz="1300" dirty="0" err="1">
                <a:solidFill>
                  <a:prstClr val="black">
                    <a:lumMod val="85000"/>
                    <a:lumOff val="15000"/>
                  </a:prstClr>
                </a:solidFill>
                <a:latin typeface="SamsungOne 400" panose="020B0503030303020204" pitchFamily="34" charset="0"/>
              </a:rPr>
              <a:t>thực</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hiện</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đánh</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giá</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bằng</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cách</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sử</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dụng</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bộ</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thử</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nghiệm</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này</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vấn</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đề</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là</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nó</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sẽ</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rPr>
              <a:t> Precision 96%. </a:t>
            </a:r>
            <a:r>
              <a:rPr lang="en-US" altLang="ko-KR" sz="1300" dirty="0" err="1">
                <a:solidFill>
                  <a:prstClr val="black">
                    <a:lumMod val="85000"/>
                    <a:lumOff val="15000"/>
                  </a:prstClr>
                </a:solidFill>
                <a:latin typeface="SamsungOne 400" panose="020B0503030303020204" pitchFamily="34" charset="0"/>
              </a:rPr>
              <a:t>Tuy</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nhiên</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không</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phải</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vì</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hiệu</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suất</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của</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mô</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hình</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là</a:t>
            </a:r>
            <a:r>
              <a:rPr lang="en-US" altLang="ko-KR" sz="1300" dirty="0">
                <a:solidFill>
                  <a:prstClr val="black">
                    <a:lumMod val="85000"/>
                    <a:lumOff val="15000"/>
                  </a:prstClr>
                </a:solidFill>
                <a:latin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rPr>
              <a:t>rất tốt</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Cũng</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cần</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kiểm</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tra</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các</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tiêu</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chí</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đánh</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giá</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khác</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để</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đánh</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giá</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chính</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xác</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hiệu</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suất</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của</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mô</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hình</a:t>
            </a:r>
            <a:r>
              <a:rPr lang="en-US" altLang="ko-KR" sz="1300" dirty="0">
                <a:solidFill>
                  <a:prstClr val="black">
                    <a:lumMod val="85000"/>
                    <a:lumOff val="15000"/>
                  </a:prstClr>
                </a:solidFill>
                <a:latin typeface="SamsungOne 400" panose="020B0503030303020204" pitchFamily="34" charset="0"/>
              </a:rPr>
              <a:t>.</a:t>
            </a:r>
          </a:p>
        </p:txBody>
      </p:sp>
      <p:grpSp>
        <p:nvGrpSpPr>
          <p:cNvPr id="2" name="그룹 1">
            <a:extLst>
              <a:ext uri="{FF2B5EF4-FFF2-40B4-BE49-F238E27FC236}">
                <a16:creationId xmlns:a16="http://schemas.microsoft.com/office/drawing/2014/main" id="{914E8AB6-AA66-4D3D-8725-44757B21567F}"/>
              </a:ext>
            </a:extLst>
          </p:cNvPr>
          <p:cNvGrpSpPr/>
          <p:nvPr/>
        </p:nvGrpSpPr>
        <p:grpSpPr>
          <a:xfrm>
            <a:off x="846956" y="2466149"/>
            <a:ext cx="8621044" cy="545516"/>
            <a:chOff x="846956" y="3344912"/>
            <a:chExt cx="8621044" cy="545516"/>
          </a:xfrm>
        </p:grpSpPr>
        <p:sp>
          <p:nvSpPr>
            <p:cNvPr id="9" name="사각형: 둥근 모서리 2">
              <a:extLst>
                <a:ext uri="{FF2B5EF4-FFF2-40B4-BE49-F238E27FC236}">
                  <a16:creationId xmlns:a16="http://schemas.microsoft.com/office/drawing/2014/main" id="{2810CFCA-D1B6-485A-91C2-AD410BC7A41E}"/>
                </a:ext>
              </a:extLst>
            </p:cNvPr>
            <p:cNvSpPr/>
            <p:nvPr/>
          </p:nvSpPr>
          <p:spPr>
            <a:xfrm>
              <a:off x="846956" y="3405809"/>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1" name="직사각형 10">
              <a:extLst>
                <a:ext uri="{FF2B5EF4-FFF2-40B4-BE49-F238E27FC236}">
                  <a16:creationId xmlns:a16="http://schemas.microsoft.com/office/drawing/2014/main" id="{C35FF72E-5175-4C6F-8AC9-6107BA8FF609}"/>
                </a:ext>
              </a:extLst>
            </p:cNvPr>
            <p:cNvSpPr/>
            <p:nvPr/>
          </p:nvSpPr>
          <p:spPr>
            <a:xfrm>
              <a:off x="1222454" y="3344912"/>
              <a:ext cx="8245546"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Nếu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dự</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setosa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chỉ</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ngay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cả</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khi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nhập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loại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dữ</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khác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nhau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suất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sẽ</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nghi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ngờ</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it-IT"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19733608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Ma </a:t>
            </a:r>
            <a:r>
              <a:rPr lang="en-US" altLang="ko-KR" sz="1400" dirty="0" err="1">
                <a:solidFill>
                  <a:schemeClr val="tx1"/>
                </a:solidFill>
                <a:latin typeface="SamsungOne 400" panose="020B0503030303020204" pitchFamily="34" charset="0"/>
                <a:ea typeface="SamsungOne 400" panose="020B0503030303020204" pitchFamily="34" charset="0"/>
              </a:rPr>
              <a:t>trận</a:t>
            </a:r>
            <a:r>
              <a:rPr lang="en-US" altLang="ko-KR" sz="1400" dirty="0">
                <a:solidFill>
                  <a:schemeClr val="tx1"/>
                </a:solidFill>
                <a:latin typeface="SamsungOne 400" panose="020B0503030303020204" pitchFamily="34" charset="0"/>
                <a:ea typeface="SamsungOne 400" panose="020B0503030303020204" pitchFamily="34" charset="0"/>
              </a:rPr>
              <a:t> </a:t>
            </a:r>
            <a:r>
              <a:rPr lang="vi-VN" altLang="ko-KR" sz="1400" dirty="0">
                <a:solidFill>
                  <a:schemeClr val="tx1"/>
                </a:solidFill>
                <a:latin typeface="SamsungOne 400" panose="020B0503030303020204" pitchFamily="34" charset="0"/>
                <a:ea typeface="SamsungOne 400" panose="020B0503030303020204" pitchFamily="34" charset="0"/>
              </a:rPr>
              <a:t>lỗi</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78071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Ma trận lỗi sau đây có thể được biểu thị bằng phân loại nhị phân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aphicFrame>
        <p:nvGraphicFramePr>
          <p:cNvPr id="12" name="표 11">
            <a:extLst>
              <a:ext uri="{FF2B5EF4-FFF2-40B4-BE49-F238E27FC236}">
                <a16:creationId xmlns:a16="http://schemas.microsoft.com/office/drawing/2014/main" id="{061D2052-619B-42D8-B281-A7B121BCCD7E}"/>
              </a:ext>
            </a:extLst>
          </p:cNvPr>
          <p:cNvGraphicFramePr>
            <a:graphicFrameLocks noGrp="1"/>
          </p:cNvGraphicFramePr>
          <p:nvPr>
            <p:extLst>
              <p:ext uri="{D42A27DB-BD31-4B8C-83A1-F6EECF244321}">
                <p14:modId xmlns:p14="http://schemas.microsoft.com/office/powerpoint/2010/main" val="511185356"/>
              </p:ext>
            </p:extLst>
          </p:nvPr>
        </p:nvGraphicFramePr>
        <p:xfrm>
          <a:off x="666750" y="2060848"/>
          <a:ext cx="8677275" cy="988395"/>
        </p:xfrm>
        <a:graphic>
          <a:graphicData uri="http://schemas.openxmlformats.org/drawingml/2006/table">
            <a:tbl>
              <a:tblPr firstRow="1" bandRow="1">
                <a:tableStyleId>{5940675A-B579-460E-94D1-54222C63F5DA}</a:tableStyleId>
              </a:tblPr>
              <a:tblGrid>
                <a:gridCol w="1600115">
                  <a:extLst>
                    <a:ext uri="{9D8B030D-6E8A-4147-A177-3AD203B41FA5}">
                      <a16:colId xmlns:a16="http://schemas.microsoft.com/office/drawing/2014/main" val="2044997058"/>
                    </a:ext>
                  </a:extLst>
                </a:gridCol>
                <a:gridCol w="3538580">
                  <a:extLst>
                    <a:ext uri="{9D8B030D-6E8A-4147-A177-3AD203B41FA5}">
                      <a16:colId xmlns:a16="http://schemas.microsoft.com/office/drawing/2014/main" val="490996645"/>
                    </a:ext>
                  </a:extLst>
                </a:gridCol>
                <a:gridCol w="3538580">
                  <a:extLst>
                    <a:ext uri="{9D8B030D-6E8A-4147-A177-3AD203B41FA5}">
                      <a16:colId xmlns:a16="http://schemas.microsoft.com/office/drawing/2014/main" val="20002"/>
                    </a:ext>
                  </a:extLst>
                </a:gridCol>
              </a:tblGrid>
              <a:tr h="355931">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endParaRPr lang="ko-KR" altLang="en-US" sz="13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vi-VN" altLang="ko-KR" sz="13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Dự đoán lớp dương tính </a:t>
                      </a:r>
                      <a:endParaRPr lang="ko-KR" altLang="en-US" sz="13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3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Dự</a:t>
                      </a:r>
                      <a:r>
                        <a:rPr lang="en-US" altLang="ko-KR" sz="13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13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đoán</a:t>
                      </a:r>
                      <a:r>
                        <a:rPr lang="en-US" altLang="ko-KR" sz="13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13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lớp</a:t>
                      </a:r>
                      <a:r>
                        <a:rPr lang="en-US" altLang="ko-KR" sz="13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13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âm</a:t>
                      </a:r>
                      <a:r>
                        <a:rPr lang="en-US" altLang="ko-KR" sz="13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13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tính</a:t>
                      </a:r>
                      <a:r>
                        <a:rPr lang="en-US" altLang="ko-KR" sz="13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a:t>
                      </a:r>
                      <a:endParaRPr lang="ko-KR" altLang="en-US" sz="13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55872289"/>
                  </a:ext>
                </a:extLst>
              </a:tr>
              <a:tr h="316232">
                <a:tc>
                  <a:txBody>
                    <a:bodyPr/>
                    <a:lstStyle/>
                    <a:p>
                      <a:pPr marL="0" algn="ctr" defTabSz="914400" rtl="0" eaLnBrk="1" latinLnBrk="1" hangingPunct="1">
                        <a:lnSpc>
                          <a:spcPct val="100000"/>
                        </a:lnSpc>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Dương tính thật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TP (True Positive)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FN (False</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Negative)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16463057"/>
                  </a:ext>
                </a:extLst>
              </a:tr>
              <a:tr h="316232">
                <a:tc>
                  <a:txBody>
                    <a:bodyPr/>
                    <a:lstStyle/>
                    <a:p>
                      <a:pPr marL="0" algn="ctr" defTabSz="914400" rtl="0" eaLnBrk="1" latinLnBrk="1" hangingPunct="1">
                        <a:lnSpc>
                          <a:spcPct val="100000"/>
                        </a:lnSpc>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Âm tính thật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FP (False Positive)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TN (True Negative)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3" name="직사각형 12">
            <a:extLst>
              <a:ext uri="{FF2B5EF4-FFF2-40B4-BE49-F238E27FC236}">
                <a16:creationId xmlns:a16="http://schemas.microsoft.com/office/drawing/2014/main" id="{96BD7EB6-87E9-4A41-849F-D5E7F9E3EF19}"/>
              </a:ext>
            </a:extLst>
          </p:cNvPr>
          <p:cNvSpPr/>
          <p:nvPr/>
        </p:nvSpPr>
        <p:spPr>
          <a:xfrm>
            <a:off x="671261" y="3101708"/>
            <a:ext cx="8672764"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Điểm đánh giá, bao gồm Precision, khả năng recall, điểm f1 và các điểm khác, có thể được thực hiện dựa trên các khái niệm nêu trên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(TP, FP, TN, FN).</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Sử dụng ma trận lỗiđể phân tích cả kết quả dự đoán đúng và sai. Ma trận lỗi có thể xác nhận hiệu suất khác nhau để xem các mục tiêu dự đoán và thực tế đã đúng như thế nào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7580610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Phân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loại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nhiều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nhãn</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13" name="직사각형 12">
            <a:extLst>
              <a:ext uri="{FF2B5EF4-FFF2-40B4-BE49-F238E27FC236}">
                <a16:creationId xmlns:a16="http://schemas.microsoft.com/office/drawing/2014/main" id="{96BD7EB6-87E9-4A41-849F-D5E7F9E3EF19}"/>
              </a:ext>
            </a:extLst>
          </p:cNvPr>
          <p:cNvSpPr/>
          <p:nvPr/>
        </p:nvSpPr>
        <p:spPr>
          <a:xfrm>
            <a:off x="671261" y="3861048"/>
            <a:ext cx="8672764"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Vì dữ liệu thực vật là một bài toán phân loại nhiều nhãn, nó không thể được thể hiện bằng bốn khái niệm khác nhau chỉ như được cung cấp trước đó. Vì vậy, hãy tạo ba chỉ số cho mỗi setosa, versicolor, virginica bằng cách coi mỗi chỉ số là một bài toán phân loại nhị phân. Lấy setosa làm ví dụ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aphicFrame>
        <p:nvGraphicFramePr>
          <p:cNvPr id="9" name="표 8">
            <a:extLst>
              <a:ext uri="{FF2B5EF4-FFF2-40B4-BE49-F238E27FC236}">
                <a16:creationId xmlns:a16="http://schemas.microsoft.com/office/drawing/2014/main" id="{D1E0207A-684F-42A5-9F96-AC56E3AE444E}"/>
              </a:ext>
            </a:extLst>
          </p:cNvPr>
          <p:cNvGraphicFramePr>
            <a:graphicFrameLocks noGrp="1"/>
          </p:cNvGraphicFramePr>
          <p:nvPr>
            <p:extLst>
              <p:ext uri="{D42A27DB-BD31-4B8C-83A1-F6EECF244321}">
                <p14:modId xmlns:p14="http://schemas.microsoft.com/office/powerpoint/2010/main" val="344752993"/>
              </p:ext>
            </p:extLst>
          </p:nvPr>
        </p:nvGraphicFramePr>
        <p:xfrm>
          <a:off x="666749" y="1773238"/>
          <a:ext cx="8677277" cy="2029142"/>
        </p:xfrm>
        <a:graphic>
          <a:graphicData uri="http://schemas.openxmlformats.org/drawingml/2006/table">
            <a:tbl>
              <a:tblPr firstRow="1" bandRow="1">
                <a:tableStyleId>{5940675A-B579-460E-94D1-54222C63F5DA}</a:tableStyleId>
              </a:tblPr>
              <a:tblGrid>
                <a:gridCol w="1332335">
                  <a:extLst>
                    <a:ext uri="{9D8B030D-6E8A-4147-A177-3AD203B41FA5}">
                      <a16:colId xmlns:a16="http://schemas.microsoft.com/office/drawing/2014/main" val="2044997058"/>
                    </a:ext>
                  </a:extLst>
                </a:gridCol>
                <a:gridCol w="2448314">
                  <a:extLst>
                    <a:ext uri="{9D8B030D-6E8A-4147-A177-3AD203B41FA5}">
                      <a16:colId xmlns:a16="http://schemas.microsoft.com/office/drawing/2014/main" val="490996645"/>
                    </a:ext>
                  </a:extLst>
                </a:gridCol>
                <a:gridCol w="2448314">
                  <a:extLst>
                    <a:ext uri="{9D8B030D-6E8A-4147-A177-3AD203B41FA5}">
                      <a16:colId xmlns:a16="http://schemas.microsoft.com/office/drawing/2014/main" val="20002"/>
                    </a:ext>
                  </a:extLst>
                </a:gridCol>
                <a:gridCol w="2448314">
                  <a:extLst>
                    <a:ext uri="{9D8B030D-6E8A-4147-A177-3AD203B41FA5}">
                      <a16:colId xmlns:a16="http://schemas.microsoft.com/office/drawing/2014/main" val="20003"/>
                    </a:ext>
                  </a:extLst>
                </a:gridCol>
              </a:tblGrid>
              <a:tr h="361787">
                <a:tc>
                  <a:txBody>
                    <a:bodyPr/>
                    <a:lstStyle/>
                    <a:p>
                      <a:pPr marL="0" marR="0" indent="0" algn="ctr" defTabSz="914400" rtl="0" eaLnBrk="1" fontAlgn="base" latinLnBrk="0" hangingPunct="1">
                        <a:lnSpc>
                          <a:spcPct val="100000"/>
                        </a:lnSpc>
                        <a:spcBef>
                          <a:spcPts val="0"/>
                        </a:spcBef>
                        <a:spcAft>
                          <a:spcPts val="800"/>
                        </a:spcAft>
                        <a:buClrTx/>
                        <a:buSzTx/>
                        <a:buFontTx/>
                        <a:buNone/>
                        <a:tabLst/>
                        <a:defRPr/>
                      </a:pPr>
                      <a:endParaRPr lang="ko-KR" altLang="en-US"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0" hangingPunct="1">
                        <a:lnSpc>
                          <a:spcPct val="100000"/>
                        </a:lnSpc>
                        <a:spcBef>
                          <a:spcPts val="0"/>
                        </a:spcBef>
                        <a:spcAft>
                          <a:spcPts val="800"/>
                        </a:spcAft>
                        <a:buClrTx/>
                        <a:buSzTx/>
                        <a:buFontTx/>
                        <a:buNone/>
                        <a:tabLst/>
                        <a:defRPr/>
                      </a:pPr>
                      <a:r>
                        <a:rPr lang="en-US" altLang="ko-KR" sz="14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Dự</a:t>
                      </a:r>
                      <a:r>
                        <a:rPr lang="en-US" altLang="ko-KR"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14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đoán</a:t>
                      </a:r>
                      <a:r>
                        <a:rPr lang="en-US" altLang="ko-KR"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14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setosa</a:t>
                      </a:r>
                      <a:endParaRPr lang="ko-KR" altLang="en-US"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0" hangingPunct="1">
                        <a:lnSpc>
                          <a:spcPct val="100000"/>
                        </a:lnSpc>
                        <a:spcBef>
                          <a:spcPts val="0"/>
                        </a:spcBef>
                        <a:spcAft>
                          <a:spcPts val="800"/>
                        </a:spcAft>
                        <a:buClrTx/>
                        <a:buSzTx/>
                        <a:buFontTx/>
                        <a:buNone/>
                        <a:tabLst/>
                        <a:defRPr/>
                      </a:pPr>
                      <a:r>
                        <a:rPr lang="en-US" altLang="ko-KR" sz="14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Dự</a:t>
                      </a:r>
                      <a:r>
                        <a:rPr lang="en-US" altLang="ko-KR"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14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đoán</a:t>
                      </a:r>
                      <a:r>
                        <a:rPr lang="en-US" altLang="ko-KR"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versicolor</a:t>
                      </a:r>
                      <a:endParaRPr lang="ko-KR" altLang="en-US"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0" hangingPunct="1">
                        <a:lnSpc>
                          <a:spcPct val="100000"/>
                        </a:lnSpc>
                        <a:spcBef>
                          <a:spcPts val="0"/>
                        </a:spcBef>
                        <a:spcAft>
                          <a:spcPts val="800"/>
                        </a:spcAft>
                        <a:buClrTx/>
                        <a:buSzTx/>
                        <a:buFontTx/>
                        <a:buNone/>
                        <a:tabLst/>
                        <a:defRPr/>
                      </a:pPr>
                      <a:r>
                        <a:rPr lang="en-US" altLang="ko-KR" sz="14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Dự</a:t>
                      </a:r>
                      <a:r>
                        <a:rPr lang="en-US" altLang="ko-KR"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14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đoán</a:t>
                      </a:r>
                      <a:r>
                        <a:rPr lang="en-US" altLang="ko-KR"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virginica</a:t>
                      </a:r>
                      <a:endParaRPr lang="ko-KR" altLang="en-US"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55872289"/>
                  </a:ext>
                </a:extLst>
              </a:tr>
              <a:tr h="555785">
                <a:tc>
                  <a:txBody>
                    <a:bodyPr/>
                    <a:lstStyle/>
                    <a:p>
                      <a:pPr marL="0" algn="ctr" defTabSz="914400" rtl="0" eaLnBrk="1" latinLnBrk="0" hangingPunct="1">
                        <a:lnSpc>
                          <a:spcPct val="100000"/>
                        </a:lnSpc>
                        <a:spcAft>
                          <a:spcPts val="80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Setosa thật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latinLnBrk="0">
                        <a:spcAft>
                          <a:spcPts val="800"/>
                        </a:spcAft>
                      </a:pPr>
                      <a:r>
                        <a:rPr lang="en-US" altLang="ko-KR" sz="1300" dirty="0" err="1">
                          <a:latin typeface="SamsungOne 400" panose="020B0503030303020204" pitchFamily="34" charset="0"/>
                        </a:rPr>
                        <a:t>Là</a:t>
                      </a:r>
                      <a:r>
                        <a:rPr lang="en-US" altLang="ko-KR" sz="1300" dirty="0">
                          <a:latin typeface="SamsungOne 400" panose="020B0503030303020204" pitchFamily="34" charset="0"/>
                        </a:rPr>
                        <a:t> </a:t>
                      </a:r>
                      <a:r>
                        <a:rPr lang="en-US" altLang="ko-KR" sz="1300" dirty="0" err="1">
                          <a:latin typeface="SamsungOne 400" panose="020B0503030303020204" pitchFamily="34" charset="0"/>
                        </a:rPr>
                        <a:t>setosa</a:t>
                      </a:r>
                      <a:r>
                        <a:rPr lang="en-US" altLang="ko-KR" sz="1300" dirty="0">
                          <a:latin typeface="SamsungOne 400" panose="020B0503030303020204" pitchFamily="34" charset="0"/>
                        </a:rPr>
                        <a:t> </a:t>
                      </a:r>
                      <a:r>
                        <a:rPr lang="en-US" altLang="ko-KR" sz="1300" dirty="0" err="1">
                          <a:latin typeface="SamsungOne 400" panose="020B0503030303020204" pitchFamily="34" charset="0"/>
                        </a:rPr>
                        <a:t>và</a:t>
                      </a:r>
                      <a:r>
                        <a:rPr lang="en-US" altLang="ko-KR" sz="1300" dirty="0">
                          <a:latin typeface="SamsungOne 400" panose="020B0503030303020204" pitchFamily="34" charset="0"/>
                        </a:rPr>
                        <a:t> </a:t>
                      </a:r>
                      <a:r>
                        <a:rPr lang="en-US" altLang="ko-KR" sz="1300" dirty="0" err="1">
                          <a:latin typeface="SamsungOne 400" panose="020B0503030303020204" pitchFamily="34" charset="0"/>
                        </a:rPr>
                        <a:t>dự</a:t>
                      </a:r>
                      <a:r>
                        <a:rPr lang="en-US" altLang="ko-KR" sz="1300" dirty="0">
                          <a:latin typeface="SamsungOne 400" panose="020B0503030303020204" pitchFamily="34" charset="0"/>
                        </a:rPr>
                        <a:t> </a:t>
                      </a:r>
                      <a:r>
                        <a:rPr lang="en-US" altLang="ko-KR" sz="1300" dirty="0" err="1">
                          <a:latin typeface="SamsungOne 400" panose="020B0503030303020204" pitchFamily="34" charset="0"/>
                        </a:rPr>
                        <a:t>đoán</a:t>
                      </a:r>
                      <a:r>
                        <a:rPr lang="en-US" altLang="ko-KR" sz="1300" dirty="0">
                          <a:latin typeface="SamsungOne 400" panose="020B0503030303020204" pitchFamily="34" charset="0"/>
                        </a:rPr>
                        <a:t> </a:t>
                      </a:r>
                      <a:r>
                        <a:rPr lang="en-US" altLang="ko-KR" sz="1300" dirty="0" err="1">
                          <a:latin typeface="SamsungOne 400" panose="020B0503030303020204" pitchFamily="34" charset="0"/>
                        </a:rPr>
                        <a:t>cùng</a:t>
                      </a:r>
                      <a:r>
                        <a:rPr lang="en-US" altLang="ko-KR" sz="1300" dirty="0">
                          <a:latin typeface="SamsungOne 400" panose="020B0503030303020204" pitchFamily="34" charset="0"/>
                        </a:rPr>
                        <a:t> </a:t>
                      </a:r>
                      <a:r>
                        <a:rPr lang="en-US" altLang="ko-KR" sz="1300" dirty="0" err="1">
                          <a:latin typeface="SamsungOne 400" panose="020B0503030303020204" pitchFamily="34" charset="0"/>
                        </a:rPr>
                        <a:t>là</a:t>
                      </a:r>
                      <a:r>
                        <a:rPr lang="en-US" altLang="ko-KR" sz="1300" dirty="0">
                          <a:latin typeface="SamsungOne 400" panose="020B0503030303020204" pitchFamily="34" charset="0"/>
                        </a:rPr>
                        <a:t> </a:t>
                      </a:r>
                      <a:r>
                        <a:rPr lang="en-US" altLang="ko-KR" sz="1300" dirty="0" err="1">
                          <a:latin typeface="SamsungOne 400" panose="020B0503030303020204" pitchFamily="34" charset="0"/>
                        </a:rPr>
                        <a:t>setosa</a:t>
                      </a:r>
                      <a:endParaRPr lang="en-US" sz="1300" dirty="0">
                        <a:latin typeface="SamsungOne 400" panose="020B0503030303020204" pitchFamily="34" charset="0"/>
                        <a:ea typeface="SamsungOne 400" panose="020B0503030303020204" pitchFamily="34"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l" latinLnBrk="0">
                        <a:spcAft>
                          <a:spcPts val="800"/>
                        </a:spcAft>
                      </a:pPr>
                      <a:r>
                        <a:rPr lang="vi-VN" altLang="ko-KR" sz="1300" dirty="0">
                          <a:latin typeface="SamsungOne 400" panose="020B0503030303020204" pitchFamily="34" charset="0"/>
                          <a:ea typeface="SamsungOne 400" panose="020B0503030303020204" pitchFamily="34" charset="0"/>
                        </a:rPr>
                        <a:t>Là  setosa nhưng dự đoán là</a:t>
                      </a:r>
                      <a:r>
                        <a:rPr lang="ko-KR" altLang="en-US" sz="1300" dirty="0">
                          <a:latin typeface="SamsungOne 400" panose="020B0503030303020204" pitchFamily="34" charset="0"/>
                          <a:ea typeface="SamsungOne 400" panose="020B0503030303020204" pitchFamily="34" charset="0"/>
                        </a:rPr>
                        <a:t> </a:t>
                      </a:r>
                      <a:r>
                        <a:rPr lang="en-US" altLang="ko-KR" sz="1300" dirty="0">
                          <a:latin typeface="SamsungOne 400" panose="020B0503030303020204" pitchFamily="34" charset="0"/>
                          <a:ea typeface="SamsungOne 400" panose="020B0503030303020204" pitchFamily="34" charset="0"/>
                        </a:rPr>
                        <a:t>versicolor</a:t>
                      </a:r>
                      <a:endParaRPr lang="en-US" sz="1300" dirty="0">
                        <a:latin typeface="SamsungOne 400" panose="020B0503030303020204" pitchFamily="34" charset="0"/>
                        <a:ea typeface="SamsungOne 400" panose="020B0503030303020204" pitchFamily="34"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0"/>
                        </a:spcBef>
                        <a:spcAft>
                          <a:spcPts val="80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Là  setosa nhưng dự đoán là</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virginica</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16463057"/>
                  </a:ext>
                </a:extLst>
              </a:tr>
              <a:tr h="555785">
                <a:tc>
                  <a:txBody>
                    <a:bodyPr/>
                    <a:lstStyle/>
                    <a:p>
                      <a:pPr marL="0" algn="ctr" defTabSz="914400" rtl="0" eaLnBrk="1" latinLnBrk="0" hangingPunct="1">
                        <a:lnSpc>
                          <a:spcPct val="100000"/>
                        </a:lnSpc>
                        <a:spcAft>
                          <a:spcPts val="800"/>
                        </a:spcAft>
                      </a:pPr>
                      <a:r>
                        <a:rPr lang="vi-VN"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ersicolor</a:t>
                      </a:r>
                      <a:r>
                        <a:rPr lang="vi-VN"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thật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latinLnBrk="0">
                        <a:spcAft>
                          <a:spcPts val="800"/>
                        </a:spcAft>
                      </a:pPr>
                      <a:r>
                        <a:rPr lang="vi-VN" altLang="ko-KR" sz="1300" dirty="0">
                          <a:latin typeface="SamsungOne 400" panose="020B0503030303020204" pitchFamily="34" charset="0"/>
                          <a:ea typeface="SamsungOne 400" panose="020B0503030303020204" pitchFamily="34" charset="0"/>
                        </a:rPr>
                        <a:t>Là versicolor nhưng dự đoán làđoán</a:t>
                      </a:r>
                      <a:r>
                        <a:rPr lang="en-US" altLang="ko-KR" sz="1300" dirty="0">
                          <a:latin typeface="SamsungOne 400" panose="020B0503030303020204" pitchFamily="34" charset="0"/>
                          <a:ea typeface="SamsungOne 400" panose="020B0503030303020204" pitchFamily="34" charset="0"/>
                        </a:rPr>
                        <a:t> setosa</a:t>
                      </a:r>
                      <a:endParaRPr lang="en-US" sz="1300" dirty="0">
                        <a:latin typeface="SamsungOne 400" panose="020B0503030303020204" pitchFamily="34" charset="0"/>
                        <a:ea typeface="SamsungOne 400" panose="020B0503030303020204" pitchFamily="34"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l" latinLnBrk="0">
                        <a:spcAft>
                          <a:spcPts val="800"/>
                        </a:spcAft>
                      </a:pPr>
                      <a:r>
                        <a:rPr lang="vi-VN" altLang="ko-KR" sz="1300" dirty="0">
                          <a:latin typeface="SamsungOne 400" panose="020B0503030303020204" pitchFamily="34" charset="0"/>
                          <a:ea typeface="SamsungOne 400" panose="020B0503030303020204" pitchFamily="34" charset="0"/>
                        </a:rPr>
                        <a:t>Là versicolor và dự đoán cũng là</a:t>
                      </a:r>
                      <a:r>
                        <a:rPr lang="ko-KR" altLang="en-US" sz="1300" dirty="0">
                          <a:latin typeface="SamsungOne 400" panose="020B0503030303020204" pitchFamily="34" charset="0"/>
                          <a:ea typeface="SamsungOne 400" panose="020B0503030303020204" pitchFamily="34" charset="0"/>
                        </a:rPr>
                        <a:t> </a:t>
                      </a:r>
                      <a:r>
                        <a:rPr lang="en-US" altLang="ko-KR" sz="1300" dirty="0">
                          <a:latin typeface="SamsungOne 400" panose="020B0503030303020204" pitchFamily="34" charset="0"/>
                          <a:ea typeface="SamsungOne 400" panose="020B0503030303020204" pitchFamily="34" charset="0"/>
                        </a:rPr>
                        <a:t>versicolor</a:t>
                      </a:r>
                      <a:endParaRPr lang="en-US" sz="1300" dirty="0">
                        <a:latin typeface="SamsungOne 400" panose="020B0503030303020204" pitchFamily="34" charset="0"/>
                        <a:ea typeface="SamsungOne 400" panose="020B0503030303020204" pitchFamily="34"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0"/>
                        </a:spcBef>
                        <a:spcAft>
                          <a:spcPts val="80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Là versicolor nhưng dự đoán làđoán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virginica</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55785">
                <a:tc>
                  <a:txBody>
                    <a:bodyPr/>
                    <a:lstStyle/>
                    <a:p>
                      <a:pPr marL="0" algn="ctr" defTabSz="914400" rtl="0" eaLnBrk="1" latinLnBrk="0" hangingPunct="1">
                        <a:lnSpc>
                          <a:spcPct val="100000"/>
                        </a:lnSpc>
                        <a:spcAft>
                          <a:spcPts val="80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irginica</a:t>
                      </a: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thật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base" latinLnBrk="0" hangingPunct="1">
                        <a:lnSpc>
                          <a:spcPct val="100000"/>
                        </a:lnSpc>
                        <a:spcBef>
                          <a:spcPts val="0"/>
                        </a:spcBef>
                        <a:spcAft>
                          <a:spcPts val="80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Là virginica nhưng dự đoán là</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setosa</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0"/>
                        </a:spcBef>
                        <a:spcAft>
                          <a:spcPts val="80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Là virginica nhưng dự đoán là</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versicolor</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0"/>
                        </a:spcBef>
                        <a:spcAft>
                          <a:spcPts val="800"/>
                        </a:spcAft>
                      </a:pPr>
                      <a:r>
                        <a:rPr lang="vi-VN" altLang="ko-KR" sz="1300" dirty="0">
                          <a:latin typeface="SamsungOne 400" panose="020B0503030303020204" pitchFamily="34" charset="0"/>
                          <a:ea typeface="SamsungOne 400" panose="020B0503030303020204" pitchFamily="34" charset="0"/>
                        </a:rPr>
                        <a:t>Là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virginica</a:t>
                      </a:r>
                      <a:r>
                        <a:rPr lang="vi-VN" altLang="ko-KR" sz="1300" dirty="0">
                          <a:latin typeface="SamsungOne 400" panose="020B0503030303020204" pitchFamily="34" charset="0"/>
                          <a:ea typeface="SamsungOne 400" panose="020B0503030303020204" pitchFamily="34" charset="0"/>
                        </a:rPr>
                        <a:t> và dự đoán cũng là</a:t>
                      </a:r>
                      <a:r>
                        <a:rPr lang="ko-KR" altLang="en-US" sz="1300" dirty="0">
                          <a:latin typeface="SamsungOne 400" panose="020B0503030303020204" pitchFamily="34" charset="0"/>
                          <a:ea typeface="SamsungOne 400" panose="020B0503030303020204" pitchFamily="34"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virginica</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164655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Ma trận lỗi của bộ dữ liệu thực vật</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3" name="직사각형 12">
            <a:extLst>
              <a:ext uri="{FF2B5EF4-FFF2-40B4-BE49-F238E27FC236}">
                <a16:creationId xmlns:a16="http://schemas.microsoft.com/office/drawing/2014/main" id="{96BD7EB6-87E9-4A41-849F-D5E7F9E3EF19}"/>
              </a:ext>
            </a:extLst>
          </p:cNvPr>
          <p:cNvSpPr/>
          <p:nvPr/>
        </p:nvSpPr>
        <p:spPr>
          <a:xfrm>
            <a:off x="671261" y="3284984"/>
            <a:ext cx="867276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Với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scikit-learn,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dễ</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dàng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tính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trận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nhầm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lẫn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bằng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sử</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dụng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hàm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confusion_matrix</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Gửi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đối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lớp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thực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tế</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sau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lớp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dự</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 name="모서리가 둥근 직사각형 4">
            <a:extLst>
              <a:ext uri="{FF2B5EF4-FFF2-40B4-BE49-F238E27FC236}">
                <a16:creationId xmlns:a16="http://schemas.microsoft.com/office/drawing/2014/main" id="{2B2D18EC-B90F-43A9-AF6F-31F6D662BC79}"/>
              </a:ext>
            </a:extLst>
          </p:cNvPr>
          <p:cNvSpPr/>
          <p:nvPr/>
        </p:nvSpPr>
        <p:spPr>
          <a:xfrm>
            <a:off x="666749" y="1773240"/>
            <a:ext cx="8677276" cy="143534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1" name="그림 10">
            <a:extLst>
              <a:ext uri="{FF2B5EF4-FFF2-40B4-BE49-F238E27FC236}">
                <a16:creationId xmlns:a16="http://schemas.microsoft.com/office/drawing/2014/main" id="{82465C96-9D09-44E2-A419-8C734F328ABD}"/>
              </a:ext>
            </a:extLst>
          </p:cNvPr>
          <p:cNvPicPr>
            <a:picLocks noChangeAspect="1"/>
          </p:cNvPicPr>
          <p:nvPr/>
        </p:nvPicPr>
        <p:blipFill rotWithShape="1">
          <a:blip r:embed="rId4"/>
          <a:srcRect l="354" r="22371"/>
          <a:stretch/>
        </p:blipFill>
        <p:spPr>
          <a:xfrm>
            <a:off x="847725" y="1844823"/>
            <a:ext cx="8496300" cy="1263605"/>
          </a:xfrm>
          <a:prstGeom prst="rect">
            <a:avLst/>
          </a:prstGeom>
          <a:ln>
            <a:noFill/>
          </a:ln>
        </p:spPr>
      </p:pic>
    </p:spTree>
    <p:extLst>
      <p:ext uri="{BB962C8B-B14F-4D97-AF65-F5344CB8AC3E}">
        <p14:creationId xmlns:p14="http://schemas.microsoft.com/office/powerpoint/2010/main" val="38125352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Ma trận lỗi của bộ dữ liệu thực vật</a:t>
            </a:r>
            <a:endParaRPr lang="en-US" altLang="ko-KR" sz="1400" dirty="0">
              <a:solidFill>
                <a:schemeClr val="tx1"/>
              </a:solidFill>
              <a:latin typeface="SamsungOne 400" panose="020B0503030303020204" pitchFamily="34" charset="0"/>
              <a:ea typeface="SamsungOne 400" panose="020B0503030303020204" pitchFamily="34" charset="0"/>
            </a:endParaRPr>
          </a:p>
        </p:txBody>
      </p:sp>
      <p:grpSp>
        <p:nvGrpSpPr>
          <p:cNvPr id="2" name="그룹 1"/>
          <p:cNvGrpSpPr/>
          <p:nvPr/>
        </p:nvGrpSpPr>
        <p:grpSpPr>
          <a:xfrm>
            <a:off x="666749" y="1773240"/>
            <a:ext cx="8677276" cy="4535485"/>
            <a:chOff x="666749" y="1773240"/>
            <a:chExt cx="8677276" cy="4535485"/>
          </a:xfrm>
        </p:grpSpPr>
        <p:sp>
          <p:nvSpPr>
            <p:cNvPr id="8" name="모서리가 둥근 직사각형 4">
              <a:extLst>
                <a:ext uri="{FF2B5EF4-FFF2-40B4-BE49-F238E27FC236}">
                  <a16:creationId xmlns:a16="http://schemas.microsoft.com/office/drawing/2014/main" id="{2B2D18EC-B90F-43A9-AF6F-31F6D662BC79}"/>
                </a:ext>
              </a:extLst>
            </p:cNvPr>
            <p:cNvSpPr/>
            <p:nvPr/>
          </p:nvSpPr>
          <p:spPr>
            <a:xfrm>
              <a:off x="666749" y="1773240"/>
              <a:ext cx="8677276" cy="453548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 name="그림 8">
              <a:extLst>
                <a:ext uri="{FF2B5EF4-FFF2-40B4-BE49-F238E27FC236}">
                  <a16:creationId xmlns:a16="http://schemas.microsoft.com/office/drawing/2014/main" id="{CE917CDC-F3D1-4CF1-902E-FE5E8B58A329}"/>
                </a:ext>
              </a:extLst>
            </p:cNvPr>
            <p:cNvPicPr>
              <a:picLocks noChangeAspect="1"/>
            </p:cNvPicPr>
            <p:nvPr/>
          </p:nvPicPr>
          <p:blipFill rotWithShape="1">
            <a:blip r:embed="rId4"/>
            <a:srcRect l="274" r="15362" b="83705"/>
            <a:stretch/>
          </p:blipFill>
          <p:spPr>
            <a:xfrm>
              <a:off x="847724" y="1844825"/>
              <a:ext cx="8496301" cy="720080"/>
            </a:xfrm>
            <a:prstGeom prst="rect">
              <a:avLst/>
            </a:prstGeom>
            <a:ln>
              <a:noFill/>
            </a:ln>
          </p:spPr>
        </p:pic>
        <p:sp>
          <p:nvSpPr>
            <p:cNvPr id="14" name="TextBox 13">
              <a:extLst>
                <a:ext uri="{FF2B5EF4-FFF2-40B4-BE49-F238E27FC236}">
                  <a16:creationId xmlns:a16="http://schemas.microsoft.com/office/drawing/2014/main" id="{4FEB5675-A0B0-4D46-921F-2B9729EE54C4}"/>
                </a:ext>
              </a:extLst>
            </p:cNvPr>
            <p:cNvSpPr txBox="1"/>
            <p:nvPr/>
          </p:nvSpPr>
          <p:spPr>
            <a:xfrm>
              <a:off x="3398811" y="2621065"/>
              <a:ext cx="730969" cy="184666"/>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Ma </a:t>
              </a:r>
              <a:r>
                <a:rPr lang="en-US" sz="1200" dirty="0" err="1">
                  <a:latin typeface="SamsungOne 400" panose="020B0503030303020204" pitchFamily="34" charset="0"/>
                  <a:ea typeface="SamsungOne 400" panose="020B0503030303020204" pitchFamily="34" charset="0"/>
                </a:rPr>
                <a:t>trận</a:t>
              </a:r>
              <a:r>
                <a:rPr lang="vi-VN" sz="1200" dirty="0">
                  <a:latin typeface="SamsungOne 400" panose="020B0503030303020204" pitchFamily="34" charset="0"/>
                  <a:ea typeface="SamsungOne 400" panose="020B0503030303020204" pitchFamily="34" charset="0"/>
                </a:rPr>
                <a:t> lỗi</a:t>
              </a:r>
              <a:endParaRPr lang="en-US" sz="1200" dirty="0">
                <a:latin typeface="SamsungOne 400" panose="020B0503030303020204" pitchFamily="34" charset="0"/>
                <a:ea typeface="SamsungOne 400" panose="020B0503030303020204" pitchFamily="34" charset="0"/>
              </a:endParaRPr>
            </a:p>
          </p:txBody>
        </p:sp>
        <p:sp>
          <p:nvSpPr>
            <p:cNvPr id="15" name="TextBox 14">
              <a:extLst>
                <a:ext uri="{FF2B5EF4-FFF2-40B4-BE49-F238E27FC236}">
                  <a16:creationId xmlns:a16="http://schemas.microsoft.com/office/drawing/2014/main" id="{1AAAA21F-47B0-4EE4-A644-C44EA1EDB76E}"/>
                </a:ext>
              </a:extLst>
            </p:cNvPr>
            <p:cNvSpPr txBox="1"/>
            <p:nvPr/>
          </p:nvSpPr>
          <p:spPr>
            <a:xfrm>
              <a:off x="3292217" y="5917034"/>
              <a:ext cx="944168" cy="369332"/>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versicolor </a:t>
              </a:r>
              <a:br>
                <a:rPr lang="en-US" sz="1200" dirty="0">
                  <a:latin typeface="SamsungOne 400" panose="020B0503030303020204" pitchFamily="34" charset="0"/>
                  <a:ea typeface="SamsungOne 400" panose="020B0503030303020204" pitchFamily="34" charset="0"/>
                </a:rPr>
              </a:br>
              <a:r>
                <a:rPr lang="en-US" sz="1200" dirty="0" err="1">
                  <a:latin typeface="SamsungOne 400" panose="020B0503030303020204" pitchFamily="34" charset="0"/>
                  <a:ea typeface="SamsungOne 400" panose="020B0503030303020204" pitchFamily="34" charset="0"/>
                </a:rPr>
                <a:t>Nhãn</a:t>
              </a:r>
              <a:r>
                <a:rPr lang="en-US" sz="1200" dirty="0">
                  <a:latin typeface="SamsungOne 400" panose="020B0503030303020204" pitchFamily="34" charset="0"/>
                  <a:ea typeface="SamsungOne 400" panose="020B0503030303020204" pitchFamily="34" charset="0"/>
                </a:rPr>
                <a:t> </a:t>
              </a:r>
              <a:r>
                <a:rPr lang="en-US" sz="1200" dirty="0" err="1">
                  <a:latin typeface="SamsungOne 400" panose="020B0503030303020204" pitchFamily="34" charset="0"/>
                  <a:ea typeface="SamsungOne 400" panose="020B0503030303020204" pitchFamily="34" charset="0"/>
                </a:rPr>
                <a:t>dự</a:t>
              </a:r>
              <a:r>
                <a:rPr lang="en-US" sz="1200" dirty="0">
                  <a:latin typeface="SamsungOne 400" panose="020B0503030303020204" pitchFamily="34" charset="0"/>
                  <a:ea typeface="SamsungOne 400" panose="020B0503030303020204" pitchFamily="34" charset="0"/>
                </a:rPr>
                <a:t> </a:t>
              </a:r>
              <a:r>
                <a:rPr lang="en-US" sz="1200" dirty="0" err="1">
                  <a:latin typeface="SamsungOne 400" panose="020B0503030303020204" pitchFamily="34" charset="0"/>
                  <a:ea typeface="SamsungOne 400" panose="020B0503030303020204" pitchFamily="34" charset="0"/>
                </a:rPr>
                <a:t>đoán</a:t>
              </a:r>
              <a:endParaRPr lang="en-US" sz="1200" dirty="0">
                <a:latin typeface="SamsungOne 400" panose="020B0503030303020204" pitchFamily="34" charset="0"/>
                <a:ea typeface="SamsungOne 400" panose="020B0503030303020204" pitchFamily="34" charset="0"/>
              </a:endParaRPr>
            </a:p>
          </p:txBody>
        </p:sp>
        <p:sp>
          <p:nvSpPr>
            <p:cNvPr id="16" name="TextBox 15">
              <a:extLst>
                <a:ext uri="{FF2B5EF4-FFF2-40B4-BE49-F238E27FC236}">
                  <a16:creationId xmlns:a16="http://schemas.microsoft.com/office/drawing/2014/main" id="{4FB5EABC-361C-4900-B7B9-242812463F69}"/>
                </a:ext>
              </a:extLst>
            </p:cNvPr>
            <p:cNvSpPr txBox="1"/>
            <p:nvPr/>
          </p:nvSpPr>
          <p:spPr>
            <a:xfrm>
              <a:off x="4502503" y="5917034"/>
              <a:ext cx="583494" cy="184666"/>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virginica</a:t>
              </a:r>
            </a:p>
          </p:txBody>
        </p:sp>
        <p:sp>
          <p:nvSpPr>
            <p:cNvPr id="17" name="TextBox 16">
              <a:extLst>
                <a:ext uri="{FF2B5EF4-FFF2-40B4-BE49-F238E27FC236}">
                  <a16:creationId xmlns:a16="http://schemas.microsoft.com/office/drawing/2014/main" id="{A2AFAA2C-AE6B-43C5-B7BD-0F81324458BF}"/>
                </a:ext>
              </a:extLst>
            </p:cNvPr>
            <p:cNvSpPr txBox="1"/>
            <p:nvPr/>
          </p:nvSpPr>
          <p:spPr>
            <a:xfrm>
              <a:off x="2514741" y="5917034"/>
              <a:ext cx="439223" cy="184666"/>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setosa</a:t>
              </a:r>
            </a:p>
          </p:txBody>
        </p:sp>
        <p:sp>
          <p:nvSpPr>
            <p:cNvPr id="18" name="TextBox 17">
              <a:extLst>
                <a:ext uri="{FF2B5EF4-FFF2-40B4-BE49-F238E27FC236}">
                  <a16:creationId xmlns:a16="http://schemas.microsoft.com/office/drawing/2014/main" id="{86B9A800-793B-4369-A538-9F50A5645432}"/>
                </a:ext>
              </a:extLst>
            </p:cNvPr>
            <p:cNvSpPr txBox="1"/>
            <p:nvPr/>
          </p:nvSpPr>
          <p:spPr>
            <a:xfrm>
              <a:off x="1603040" y="5257398"/>
              <a:ext cx="583494" cy="184666"/>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virginica</a:t>
              </a:r>
            </a:p>
          </p:txBody>
        </p:sp>
        <p:sp>
          <p:nvSpPr>
            <p:cNvPr id="19" name="TextBox 18">
              <a:extLst>
                <a:ext uri="{FF2B5EF4-FFF2-40B4-BE49-F238E27FC236}">
                  <a16:creationId xmlns:a16="http://schemas.microsoft.com/office/drawing/2014/main" id="{FB9FA4B9-6618-4CD7-BEBB-A8C723B2B8BB}"/>
                </a:ext>
              </a:extLst>
            </p:cNvPr>
            <p:cNvSpPr txBox="1"/>
            <p:nvPr/>
          </p:nvSpPr>
          <p:spPr>
            <a:xfrm>
              <a:off x="1747311" y="3237842"/>
              <a:ext cx="439223" cy="184666"/>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setosa</a:t>
              </a:r>
            </a:p>
          </p:txBody>
        </p:sp>
        <p:sp>
          <p:nvSpPr>
            <p:cNvPr id="20" name="TextBox 19">
              <a:extLst>
                <a:ext uri="{FF2B5EF4-FFF2-40B4-BE49-F238E27FC236}">
                  <a16:creationId xmlns:a16="http://schemas.microsoft.com/office/drawing/2014/main" id="{728436D7-ECF0-4657-BCF1-656EA5F08103}"/>
                </a:ext>
              </a:extLst>
            </p:cNvPr>
            <p:cNvSpPr txBox="1"/>
            <p:nvPr/>
          </p:nvSpPr>
          <p:spPr>
            <a:xfrm>
              <a:off x="1514875" y="4235992"/>
              <a:ext cx="671659" cy="184666"/>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versicolor</a:t>
              </a:r>
            </a:p>
          </p:txBody>
        </p:sp>
        <p:sp>
          <p:nvSpPr>
            <p:cNvPr id="21" name="TextBox 20">
              <a:extLst>
                <a:ext uri="{FF2B5EF4-FFF2-40B4-BE49-F238E27FC236}">
                  <a16:creationId xmlns:a16="http://schemas.microsoft.com/office/drawing/2014/main" id="{50FD7BB3-7A62-4AD0-84BB-A1B037E8ABA6}"/>
                </a:ext>
              </a:extLst>
            </p:cNvPr>
            <p:cNvSpPr txBox="1"/>
            <p:nvPr/>
          </p:nvSpPr>
          <p:spPr>
            <a:xfrm rot="16200000">
              <a:off x="990616" y="4301919"/>
              <a:ext cx="682879" cy="184666"/>
            </a:xfrm>
            <a:prstGeom prst="rect">
              <a:avLst/>
            </a:prstGeom>
            <a:solidFill>
              <a:schemeClr val="bg1"/>
            </a:solidFill>
          </p:spPr>
          <p:txBody>
            <a:bodyPr wrap="none" lIns="0" tIns="0" rIns="0" bIns="0" rtlCol="0">
              <a:spAutoFit/>
            </a:bodyPr>
            <a:lstStyle/>
            <a:p>
              <a:pPr algn="ctr"/>
              <a:r>
                <a:rPr lang="en-US" sz="1200" dirty="0" err="1">
                  <a:latin typeface="SamsungOne 400" panose="020B0503030303020204" pitchFamily="34" charset="0"/>
                  <a:ea typeface="SamsungOne 400" panose="020B0503030303020204" pitchFamily="34" charset="0"/>
                </a:rPr>
                <a:t>Nhãn</a:t>
              </a:r>
              <a:r>
                <a:rPr lang="en-US" sz="1200" dirty="0">
                  <a:latin typeface="SamsungOne 400" panose="020B0503030303020204" pitchFamily="34" charset="0"/>
                  <a:ea typeface="SamsungOne 400" panose="020B0503030303020204" pitchFamily="34" charset="0"/>
                </a:rPr>
                <a:t> </a:t>
              </a:r>
              <a:r>
                <a:rPr lang="en-US" sz="1200" dirty="0" err="1">
                  <a:latin typeface="SamsungOne 400" panose="020B0503030303020204" pitchFamily="34" charset="0"/>
                  <a:ea typeface="SamsungOne 400" panose="020B0503030303020204" pitchFamily="34" charset="0"/>
                </a:rPr>
                <a:t>thật</a:t>
              </a:r>
              <a:endParaRPr lang="en-US" sz="1200" dirty="0">
                <a:latin typeface="SamsungOne 400" panose="020B0503030303020204" pitchFamily="34" charset="0"/>
                <a:ea typeface="SamsungOne 400" panose="020B0503030303020204" pitchFamily="34" charset="0"/>
              </a:endParaRPr>
            </a:p>
          </p:txBody>
        </p:sp>
        <p:pic>
          <p:nvPicPr>
            <p:cNvPr id="22" name="그림 21">
              <a:extLst>
                <a:ext uri="{FF2B5EF4-FFF2-40B4-BE49-F238E27FC236}">
                  <a16:creationId xmlns:a16="http://schemas.microsoft.com/office/drawing/2014/main" id="{CE917CDC-F3D1-4CF1-902E-FE5E8B58A329}"/>
                </a:ext>
              </a:extLst>
            </p:cNvPr>
            <p:cNvPicPr>
              <a:picLocks noChangeAspect="1"/>
            </p:cNvPicPr>
            <p:nvPr/>
          </p:nvPicPr>
          <p:blipFill rotWithShape="1">
            <a:blip r:embed="rId4"/>
            <a:srcRect l="13494" t="21183" r="47181" b="7937"/>
            <a:stretch/>
          </p:blipFill>
          <p:spPr>
            <a:xfrm>
              <a:off x="2179105" y="2780928"/>
              <a:ext cx="3960440" cy="3132348"/>
            </a:xfrm>
            <a:prstGeom prst="rect">
              <a:avLst/>
            </a:prstGeom>
            <a:ln>
              <a:noFill/>
            </a:ln>
          </p:spPr>
        </p:pic>
      </p:grpSp>
    </p:spTree>
    <p:extLst>
      <p:ext uri="{BB962C8B-B14F-4D97-AF65-F5344CB8AC3E}">
        <p14:creationId xmlns:p14="http://schemas.microsoft.com/office/powerpoint/2010/main" val="34319123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Ma trận lỗi của bộ dữ liệu thực vật</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1" name="직사각형 10">
            <a:extLst>
              <a:ext uri="{FF2B5EF4-FFF2-40B4-BE49-F238E27FC236}">
                <a16:creationId xmlns:a16="http://schemas.microsoft.com/office/drawing/2014/main" id="{36D57702-8414-4763-9B66-6EA81D59EC7F}"/>
              </a:ext>
            </a:extLst>
          </p:cNvPr>
          <p:cNvSpPr/>
          <p:nvPr/>
        </p:nvSpPr>
        <p:spPr>
          <a:xfrm>
            <a:off x="671261" y="1700808"/>
            <a:ext cx="878071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Sử dụng scikit-plot để hình dung ma trận nhầm lẫn thành một bản đồ nhiệt trực quan hơn. Scikit-learn không có nhãn cho trục x và trục y. Mặt khác, scikit-plot có nhãn cho trục để giải thích kết quả dễ dàng hơn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201022417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precision / recall / fall-out / f-score </a:t>
            </a: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78071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Điểm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đánh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giá</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khác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nhau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ở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mỗi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lớp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mục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tiêu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trong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bài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phân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loại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nhiều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nhãn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3" name="직사각형 12">
            <a:extLst>
              <a:ext uri="{FF2B5EF4-FFF2-40B4-BE49-F238E27FC236}">
                <a16:creationId xmlns:a16="http://schemas.microsoft.com/office/drawing/2014/main" id="{96BD7EB6-87E9-4A41-849F-D5E7F9E3EF19}"/>
              </a:ext>
            </a:extLst>
          </p:cNvPr>
          <p:cNvSpPr/>
          <p:nvPr/>
        </p:nvSpPr>
        <p:spPr>
          <a:xfrm>
            <a:off x="671261" y="3429000"/>
            <a:ext cx="8672764"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Chấm điểm kết quả đánh giá dựa trên TP, TN, FP và FN của ma trận nhầm lẫn. Bốn khái niệm này chỉ có thể thực hiện được trong các vấn đề phân loại nhị phân. Đối với các vấn đề phân loại đa nhãn có N lớp đích, chẳng hạn như dữ liệu mống mắt, hãy coi mỗi lớp đích là phân loại nhị phân và thu được ma trận nhầm lẫn 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graphicFrame>
        <p:nvGraphicFramePr>
          <p:cNvPr id="9" name="표 8">
            <a:extLst>
              <a:ext uri="{FF2B5EF4-FFF2-40B4-BE49-F238E27FC236}">
                <a16:creationId xmlns:a16="http://schemas.microsoft.com/office/drawing/2014/main" id="{A0801898-D787-48FB-8EC3-776DB77987FB}"/>
              </a:ext>
            </a:extLst>
          </p:cNvPr>
          <p:cNvGraphicFramePr>
            <a:graphicFrameLocks noGrp="1"/>
          </p:cNvGraphicFramePr>
          <p:nvPr>
            <p:extLst>
              <p:ext uri="{D42A27DB-BD31-4B8C-83A1-F6EECF244321}">
                <p14:modId xmlns:p14="http://schemas.microsoft.com/office/powerpoint/2010/main" val="3209850373"/>
              </p:ext>
            </p:extLst>
          </p:nvPr>
        </p:nvGraphicFramePr>
        <p:xfrm>
          <a:off x="666750" y="2124955"/>
          <a:ext cx="8677276" cy="1226040"/>
        </p:xfrm>
        <a:graphic>
          <a:graphicData uri="http://schemas.openxmlformats.org/drawingml/2006/table">
            <a:tbl>
              <a:tblPr firstRow="1" bandRow="1">
                <a:tableStyleId>{5940675A-B579-460E-94D1-54222C63F5DA}</a:tableStyleId>
              </a:tblPr>
              <a:tblGrid>
                <a:gridCol w="2007700">
                  <a:extLst>
                    <a:ext uri="{9D8B030D-6E8A-4147-A177-3AD203B41FA5}">
                      <a16:colId xmlns:a16="http://schemas.microsoft.com/office/drawing/2014/main" val="2044997058"/>
                    </a:ext>
                  </a:extLst>
                </a:gridCol>
                <a:gridCol w="3334788">
                  <a:extLst>
                    <a:ext uri="{9D8B030D-6E8A-4147-A177-3AD203B41FA5}">
                      <a16:colId xmlns:a16="http://schemas.microsoft.com/office/drawing/2014/main" val="490996645"/>
                    </a:ext>
                  </a:extLst>
                </a:gridCol>
                <a:gridCol w="3334788">
                  <a:extLst>
                    <a:ext uri="{9D8B030D-6E8A-4147-A177-3AD203B41FA5}">
                      <a16:colId xmlns:a16="http://schemas.microsoft.com/office/drawing/2014/main" val="20002"/>
                    </a:ext>
                  </a:extLst>
                </a:gridCol>
              </a:tblGrid>
              <a:tr h="30403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endParaRPr lang="ko-KR" altLang="en-US" sz="13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3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Dự</a:t>
                      </a:r>
                      <a:r>
                        <a:rPr lang="en-US" altLang="ko-KR" sz="13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13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đoán</a:t>
                      </a:r>
                      <a:r>
                        <a:rPr lang="en-US" altLang="ko-KR" sz="13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13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setosa</a:t>
                      </a:r>
                      <a:endParaRPr lang="ko-KR" altLang="en-US" sz="13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vi-VN" altLang="ko-KR" sz="13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Không dự đoán được</a:t>
                      </a:r>
                      <a:r>
                        <a:rPr lang="en-US" altLang="ko-KR" sz="13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a:t>
                      </a:r>
                      <a:r>
                        <a:rPr lang="vi-VN" altLang="ko-KR" sz="13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là </a:t>
                      </a:r>
                      <a:r>
                        <a:rPr lang="en-US" altLang="ko-KR" sz="13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setosa</a:t>
                      </a:r>
                      <a:endParaRPr lang="en-US" altLang="ko-KR" sz="13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endParaRPr>
                    </a:p>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3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a:t>
                      </a:r>
                      <a:r>
                        <a:rPr lang="en-US" altLang="ko-KR" sz="13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Dự</a:t>
                      </a:r>
                      <a:r>
                        <a:rPr lang="en-US" altLang="ko-KR" sz="13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13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đoán</a:t>
                      </a:r>
                      <a:r>
                        <a:rPr lang="en-US" altLang="ko-KR" sz="13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versicolor</a:t>
                      </a:r>
                      <a:r>
                        <a:rPr lang="en-US" altLang="ko-KR" sz="1300" b="0" kern="1200" baseline="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a:t>
                      </a:r>
                      <a:r>
                        <a:rPr lang="vi-VN" altLang="ko-KR" sz="1300" b="0" kern="1200" baseline="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hoặc</a:t>
                      </a:r>
                      <a:r>
                        <a:rPr lang="ko-KR" altLang="en-US" sz="13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13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virginica)</a:t>
                      </a:r>
                      <a:endParaRPr lang="ko-KR" altLang="en-US" sz="13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55872289"/>
                  </a:ext>
                </a:extLst>
              </a:tr>
              <a:tr h="269438">
                <a:tc>
                  <a:txBody>
                    <a:bodyPr/>
                    <a:lstStyle/>
                    <a:p>
                      <a:pPr marL="0" algn="ctr" defTabSz="914400" rtl="0" eaLnBrk="1" latinLnBrk="1" hangingPunct="1">
                        <a:lnSpc>
                          <a:spcPct val="100000"/>
                        </a:lnSpc>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Setosa</a:t>
                      </a: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thật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altLang="ko-KR" sz="1300" baseline="0" dirty="0">
                          <a:latin typeface="SamsungOne 400" panose="020B0503030303020204" pitchFamily="34" charset="0"/>
                          <a:ea typeface="SamsungOne 400" panose="020B0503030303020204" pitchFamily="34" charset="0"/>
                        </a:rPr>
                        <a:t>TP </a:t>
                      </a:r>
                      <a:r>
                        <a:rPr lang="en-US" altLang="ko-KR" sz="1300" dirty="0">
                          <a:latin typeface="SamsungOne 400" panose="020B0503030303020204" pitchFamily="34" charset="0"/>
                          <a:ea typeface="SamsungOne 400" panose="020B0503030303020204" pitchFamily="34" charset="0"/>
                        </a:rPr>
                        <a:t>(True</a:t>
                      </a:r>
                      <a:r>
                        <a:rPr lang="en-US" altLang="ko-KR" sz="1300" baseline="0" dirty="0">
                          <a:latin typeface="SamsungOne 400" panose="020B0503030303020204" pitchFamily="34" charset="0"/>
                          <a:ea typeface="SamsungOne 400" panose="020B0503030303020204" pitchFamily="34" charset="0"/>
                        </a:rPr>
                        <a:t> Positive)</a:t>
                      </a:r>
                      <a:endParaRPr lang="en-US" sz="1300" dirty="0">
                        <a:latin typeface="SamsungOne 400" panose="020B0503030303020204" pitchFamily="34" charset="0"/>
                        <a:ea typeface="SamsungOne 400" panose="020B0503030303020204" pitchFamily="34"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dirty="0">
                          <a:latin typeface="SamsungOne 400" panose="020B0503030303020204" pitchFamily="34" charset="0"/>
                          <a:ea typeface="SamsungOne 400" panose="020B0503030303020204" pitchFamily="34" charset="0"/>
                        </a:rPr>
                        <a:t>FN (False Negative)</a:t>
                      </a: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16463057"/>
                  </a:ext>
                </a:extLst>
              </a:tr>
              <a:tr h="269438">
                <a:tc>
                  <a:txBody>
                    <a:bodyPr/>
                    <a:lstStyle/>
                    <a:p>
                      <a:pPr marL="0" algn="ctr" defTabSz="914400" rtl="0" eaLnBrk="1" latinLnBrk="1" hangingPunct="1">
                        <a:lnSpc>
                          <a:spcPct val="100000"/>
                        </a:lnSpc>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Không phải là</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versicolor</a:t>
                      </a:r>
                    </a:p>
                    <a:p>
                      <a:pPr marL="0" algn="ctr" defTabSz="914400"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(versicolor</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vi-VN"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hoặc</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virginica)</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dirty="0">
                          <a:latin typeface="SamsungOne 400" panose="020B0503030303020204" pitchFamily="34" charset="0"/>
                          <a:ea typeface="SamsungOne 400" panose="020B0503030303020204" pitchFamily="34" charset="0"/>
                        </a:rPr>
                        <a:t>FP (False Positive)</a:t>
                      </a: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dirty="0">
                          <a:latin typeface="SamsungOne 400" panose="020B0503030303020204" pitchFamily="34" charset="0"/>
                          <a:ea typeface="SamsungOne 400" panose="020B0503030303020204" pitchFamily="34" charset="0"/>
                        </a:rPr>
                        <a:t>TN (True</a:t>
                      </a:r>
                      <a:r>
                        <a:rPr lang="en-US" sz="1300" baseline="0" dirty="0">
                          <a:latin typeface="SamsungOne 400" panose="020B0503030303020204" pitchFamily="34" charset="0"/>
                          <a:ea typeface="SamsungOne 400" panose="020B0503030303020204" pitchFamily="34" charset="0"/>
                        </a:rPr>
                        <a:t> Negative)</a:t>
                      </a:r>
                      <a:endParaRPr lang="en-US" sz="1300" dirty="0">
                        <a:latin typeface="SamsungOne 400" panose="020B0503030303020204" pitchFamily="34" charset="0"/>
                        <a:ea typeface="SamsungOne 400" panose="020B0503030303020204" pitchFamily="34"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2" name="그룹 1">
            <a:extLst>
              <a:ext uri="{FF2B5EF4-FFF2-40B4-BE49-F238E27FC236}">
                <a16:creationId xmlns:a16="http://schemas.microsoft.com/office/drawing/2014/main" id="{197F546A-2406-41D6-9BFF-B850C6EE5CB1}"/>
              </a:ext>
            </a:extLst>
          </p:cNvPr>
          <p:cNvGrpSpPr/>
          <p:nvPr/>
        </p:nvGrpSpPr>
        <p:grpSpPr>
          <a:xfrm>
            <a:off x="846956" y="4183427"/>
            <a:ext cx="8497069" cy="950755"/>
            <a:chOff x="846956" y="4370787"/>
            <a:chExt cx="8497069" cy="950755"/>
          </a:xfrm>
        </p:grpSpPr>
        <p:sp>
          <p:nvSpPr>
            <p:cNvPr id="11" name="사각형: 둥근 모서리 2">
              <a:extLst>
                <a:ext uri="{FF2B5EF4-FFF2-40B4-BE49-F238E27FC236}">
                  <a16:creationId xmlns:a16="http://schemas.microsoft.com/office/drawing/2014/main" id="{87360E3E-6576-4166-975E-6D90CF6E7241}"/>
                </a:ext>
              </a:extLst>
            </p:cNvPr>
            <p:cNvSpPr/>
            <p:nvPr/>
          </p:nvSpPr>
          <p:spPr>
            <a:xfrm>
              <a:off x="846956" y="4431684"/>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4" name="직사각형 13">
              <a:extLst>
                <a:ext uri="{FF2B5EF4-FFF2-40B4-BE49-F238E27FC236}">
                  <a16:creationId xmlns:a16="http://schemas.microsoft.com/office/drawing/2014/main" id="{5113BCA9-76E1-4449-AE15-F69CF6EACD3E}"/>
                </a:ext>
              </a:extLst>
            </p:cNvPr>
            <p:cNvSpPr/>
            <p:nvPr/>
          </p:nvSpPr>
          <p:spPr>
            <a:xfrm>
              <a:off x="1222454" y="4370787"/>
              <a:ext cx="8121571"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Dữ liệu thực vật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Coi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mỗi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setosa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versicolor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virginica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bài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phân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loại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phân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tạo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trận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nhầm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lẫn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Sau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đây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thấy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trận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nhầm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lẫn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của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setosa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it-IT"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424195556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precision</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78071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Precision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tỷ</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lệ</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của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lớp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dự</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chính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5B3BA30-DB49-4E54-AE09-72E5A7471DFE}"/>
                  </a:ext>
                </a:extLst>
              </p:cNvPr>
              <p:cNvSpPr txBox="1"/>
              <p:nvPr/>
            </p:nvSpPr>
            <p:spPr>
              <a:xfrm>
                <a:off x="3817403" y="2102888"/>
                <a:ext cx="2268020" cy="6600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𝑝𝑟𝑒𝑐𝑖𝑠𝑖𝑜𝑛</m:t>
                      </m:r>
                      <m:r>
                        <a:rPr lang="en-US">
                          <a:latin typeface="Cambria Math" panose="02040503050406030204" pitchFamily="18" charset="0"/>
                        </a:rPr>
                        <m:t>= </m:t>
                      </m:r>
                      <m:f>
                        <m:fPr>
                          <m:ctrlPr>
                            <a:rPr lang="en-US" i="1">
                              <a:latin typeface="Cambria Math" panose="02040503050406030204" pitchFamily="18" charset="0"/>
                            </a:rPr>
                          </m:ctrlPr>
                        </m:fPr>
                        <m:num>
                          <m:r>
                            <a:rPr lang="en-US">
                              <a:latin typeface="Cambria Math" panose="02040503050406030204" pitchFamily="18" charset="0"/>
                            </a:rPr>
                            <m:t>𝑇𝑃</m:t>
                          </m:r>
                        </m:num>
                        <m:den>
                          <m:r>
                            <a:rPr lang="en-US">
                              <a:latin typeface="Cambria Math" panose="02040503050406030204" pitchFamily="18" charset="0"/>
                            </a:rPr>
                            <m:t>𝑇𝑃</m:t>
                          </m:r>
                          <m:r>
                            <a:rPr lang="en-US">
                              <a:latin typeface="Cambria Math" panose="02040503050406030204" pitchFamily="18" charset="0"/>
                            </a:rPr>
                            <m:t>+</m:t>
                          </m:r>
                          <m:r>
                            <a:rPr lang="en-US">
                              <a:latin typeface="Cambria Math" panose="02040503050406030204" pitchFamily="18" charset="0"/>
                            </a:rPr>
                            <m:t>𝐹𝑃</m:t>
                          </m:r>
                        </m:den>
                      </m:f>
                    </m:oMath>
                  </m:oMathPara>
                </a14:m>
                <a:endParaRPr lang="en-US" dirty="0"/>
              </a:p>
            </p:txBody>
          </p:sp>
        </mc:Choice>
        <mc:Fallback xmlns="">
          <p:sp>
            <p:nvSpPr>
              <p:cNvPr id="12" name="TextBox 11">
                <a:extLst>
                  <a:ext uri="{FF2B5EF4-FFF2-40B4-BE49-F238E27FC236}">
                    <a16:creationId xmlns:a16="http://schemas.microsoft.com/office/drawing/2014/main" id="{B5B3BA30-DB49-4E54-AE09-72E5A7471DFE}"/>
                  </a:ext>
                </a:extLst>
              </p:cNvPr>
              <p:cNvSpPr txBox="1">
                <a:spLocks noRot="1" noChangeAspect="1" noMove="1" noResize="1" noEditPoints="1" noAdjustHandles="1" noChangeArrowheads="1" noChangeShapeType="1" noTextEdit="1"/>
              </p:cNvSpPr>
              <p:nvPr/>
            </p:nvSpPr>
            <p:spPr>
              <a:xfrm>
                <a:off x="3817403" y="2102888"/>
                <a:ext cx="2268020" cy="660052"/>
              </a:xfrm>
              <a:prstGeom prst="rect">
                <a:avLst/>
              </a:prstGeom>
              <a:blipFill>
                <a:blip r:embed="rId4"/>
                <a:stretch>
                  <a:fillRect/>
                </a:stretch>
              </a:blipFill>
              <a:ln>
                <a:noFill/>
              </a:ln>
            </p:spPr>
            <p:txBody>
              <a:bodyPr/>
              <a:lstStyle/>
              <a:p>
                <a:r>
                  <a:rPr lang="ko-KR" altLang="en-US">
                    <a:noFill/>
                  </a:rPr>
                  <a:t> </a:t>
                </a:r>
              </a:p>
            </p:txBody>
          </p:sp>
        </mc:Fallback>
      </mc:AlternateContent>
      <p:grpSp>
        <p:nvGrpSpPr>
          <p:cNvPr id="19" name="그룹 18">
            <a:extLst>
              <a:ext uri="{FF2B5EF4-FFF2-40B4-BE49-F238E27FC236}">
                <a16:creationId xmlns:a16="http://schemas.microsoft.com/office/drawing/2014/main" id="{8E3361EF-5612-4F9A-8628-09781DE02ABC}"/>
              </a:ext>
            </a:extLst>
          </p:cNvPr>
          <p:cNvGrpSpPr/>
          <p:nvPr/>
        </p:nvGrpSpPr>
        <p:grpSpPr>
          <a:xfrm>
            <a:off x="666750" y="5049181"/>
            <a:ext cx="8677275" cy="991956"/>
            <a:chOff x="559817" y="3081410"/>
            <a:chExt cx="8677275" cy="991956"/>
          </a:xfrm>
        </p:grpSpPr>
        <p:sp>
          <p:nvSpPr>
            <p:cNvPr id="20" name="모서리가 둥근 직사각형 4">
              <a:extLst>
                <a:ext uri="{FF2B5EF4-FFF2-40B4-BE49-F238E27FC236}">
                  <a16:creationId xmlns:a16="http://schemas.microsoft.com/office/drawing/2014/main" id="{79673CF9-C185-435B-AFAA-77D0A0296BDD}"/>
                </a:ext>
              </a:extLst>
            </p:cNvPr>
            <p:cNvSpPr/>
            <p:nvPr/>
          </p:nvSpPr>
          <p:spPr>
            <a:xfrm>
              <a:off x="559817" y="3081410"/>
              <a:ext cx="8677275" cy="99195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1" name="Picture 2" descr="Byte - Free electronics icons">
              <a:extLst>
                <a:ext uri="{FF2B5EF4-FFF2-40B4-BE49-F238E27FC236}">
                  <a16:creationId xmlns:a16="http://schemas.microsoft.com/office/drawing/2014/main" id="{82AB617E-C715-4E67-87ED-195E03783D8C}"/>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E3E9DA3-8865-4A11-A701-9108B97B3618}"/>
                </a:ext>
              </a:extLst>
            </p:cNvPr>
            <p:cNvSpPr txBox="1"/>
            <p:nvPr/>
          </p:nvSpPr>
          <p:spPr>
            <a:xfrm>
              <a:off x="907642" y="3168076"/>
              <a:ext cx="1200533"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45</a:t>
              </a:r>
            </a:p>
          </p:txBody>
        </p:sp>
        <p:sp>
          <p:nvSpPr>
            <p:cNvPr id="26" name="TextBox 25">
              <a:extLst>
                <a:ext uri="{FF2B5EF4-FFF2-40B4-BE49-F238E27FC236}">
                  <a16:creationId xmlns:a16="http://schemas.microsoft.com/office/drawing/2014/main" id="{19857A48-5D9E-4599-901F-D5D6968C4F9D}"/>
                </a:ext>
              </a:extLst>
            </p:cNvPr>
            <p:cNvSpPr txBox="1"/>
            <p:nvPr/>
          </p:nvSpPr>
          <p:spPr>
            <a:xfrm>
              <a:off x="1036273" y="3467475"/>
              <a:ext cx="8167303" cy="507831"/>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rPr>
                <a:t>Trong </a:t>
              </a:r>
              <a:r>
                <a:rPr lang="en-US" altLang="ko-KR" sz="1400" dirty="0" err="1">
                  <a:solidFill>
                    <a:prstClr val="black">
                      <a:lumMod val="85000"/>
                      <a:lumOff val="15000"/>
                    </a:prstClr>
                  </a:solidFill>
                  <a:latin typeface="SamsungOne 400" panose="020B0503030303020204" pitchFamily="34" charset="0"/>
                </a:rPr>
                <a:t>phân</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loại</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nhiều</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nhãn</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trung</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bình</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không</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thể</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là</a:t>
              </a:r>
              <a:r>
                <a:rPr lang="en-US" altLang="ko-KR"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ea typeface="+mn-ea"/>
                  <a:cs typeface="+mn-cs"/>
                </a:rPr>
                <a:t>“binary.”</a:t>
              </a:r>
            </a:p>
            <a:p>
              <a:pPr marL="182563" indent="-182563">
                <a:spcAft>
                  <a:spcPts val="600"/>
                </a:spcAft>
                <a:buFont typeface="Arial" panose="020B0604020202020204" pitchFamily="34" charset="0"/>
                <a:buChar char="•"/>
              </a:pPr>
              <a:r>
                <a:rPr lang="ko-KR" altLang="en-US" sz="1400" dirty="0">
                  <a:solidFill>
                    <a:prstClr val="black">
                      <a:lumMod val="85000"/>
                      <a:lumOff val="15000"/>
                    </a:prstClr>
                  </a:solidFill>
                  <a:latin typeface="SamsungOne 400" panose="020B0503030303020204" pitchFamily="34" charset="0"/>
                  <a:ea typeface="+mn-ea"/>
                  <a:cs typeface="+mn-cs"/>
                </a:rPr>
                <a:t>“</a:t>
              </a:r>
              <a:r>
                <a:rPr lang="en-US" altLang="ko-KR" sz="1400" dirty="0">
                  <a:solidFill>
                    <a:prstClr val="black">
                      <a:lumMod val="85000"/>
                      <a:lumOff val="15000"/>
                    </a:prstClr>
                  </a:solidFill>
                  <a:latin typeface="SamsungOne 400" panose="020B0503030303020204" pitchFamily="34" charset="0"/>
                  <a:ea typeface="+mn-ea"/>
                  <a:cs typeface="+mn-cs"/>
                </a:rPr>
                <a:t>binary” </a:t>
              </a:r>
              <a:r>
                <a:rPr lang="en-US" altLang="ko-KR" sz="1400" dirty="0" err="1">
                  <a:solidFill>
                    <a:prstClr val="black">
                      <a:lumMod val="85000"/>
                      <a:lumOff val="15000"/>
                    </a:prstClr>
                  </a:solidFill>
                  <a:latin typeface="SamsungOne 400" panose="020B0503030303020204" pitchFamily="34" charset="0"/>
                </a:rPr>
                <a:t>là</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giá</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trị</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mặc</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định</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trung</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bình</a:t>
              </a:r>
              <a:r>
                <a:rPr lang="en-US" altLang="ko-KR" sz="1400" dirty="0">
                  <a:solidFill>
                    <a:prstClr val="black">
                      <a:lumMod val="85000"/>
                      <a:lumOff val="15000"/>
                    </a:prstClr>
                  </a:solidFill>
                  <a:latin typeface="SamsungOne 400" panose="020B0503030303020204" pitchFamily="34" charset="0"/>
                </a:rPr>
                <a:t>.</a:t>
              </a:r>
              <a:endParaRPr lang="en-US" altLang="ko-KR" sz="1400" dirty="0">
                <a:solidFill>
                  <a:prstClr val="black">
                    <a:lumMod val="85000"/>
                    <a:lumOff val="15000"/>
                  </a:prstClr>
                </a:solidFill>
                <a:latin typeface="SamsungOne 400" panose="020B0503030303020204" pitchFamily="34" charset="0"/>
                <a:ea typeface="+mn-ea"/>
                <a:cs typeface="+mn-cs"/>
              </a:endParaRPr>
            </a:p>
          </p:txBody>
        </p:sp>
      </p:grpSp>
      <p:grpSp>
        <p:nvGrpSpPr>
          <p:cNvPr id="4" name="그룹 3"/>
          <p:cNvGrpSpPr/>
          <p:nvPr/>
        </p:nvGrpSpPr>
        <p:grpSpPr>
          <a:xfrm>
            <a:off x="666749" y="2924944"/>
            <a:ext cx="8677276" cy="2016224"/>
            <a:chOff x="666749" y="2924944"/>
            <a:chExt cx="8677276" cy="2016224"/>
          </a:xfrm>
        </p:grpSpPr>
        <p:sp>
          <p:nvSpPr>
            <p:cNvPr id="15" name="모서리가 둥근 직사각형 4">
              <a:extLst>
                <a:ext uri="{FF2B5EF4-FFF2-40B4-BE49-F238E27FC236}">
                  <a16:creationId xmlns:a16="http://schemas.microsoft.com/office/drawing/2014/main" id="{0D300B00-C69B-4193-8688-47BF8EA786A8}"/>
                </a:ext>
              </a:extLst>
            </p:cNvPr>
            <p:cNvSpPr/>
            <p:nvPr/>
          </p:nvSpPr>
          <p:spPr>
            <a:xfrm>
              <a:off x="666749" y="2924944"/>
              <a:ext cx="8677276" cy="20162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3" name="그룹 2"/>
            <p:cNvGrpSpPr/>
            <p:nvPr/>
          </p:nvGrpSpPr>
          <p:grpSpPr>
            <a:xfrm>
              <a:off x="847725" y="2960948"/>
              <a:ext cx="8496300" cy="1928737"/>
              <a:chOff x="847725" y="2960948"/>
              <a:chExt cx="8496300" cy="1928737"/>
            </a:xfrm>
          </p:grpSpPr>
          <p:grpSp>
            <p:nvGrpSpPr>
              <p:cNvPr id="2" name="그룹 1"/>
              <p:cNvGrpSpPr/>
              <p:nvPr/>
            </p:nvGrpSpPr>
            <p:grpSpPr>
              <a:xfrm>
                <a:off x="847725" y="2960948"/>
                <a:ext cx="8496300" cy="1885465"/>
                <a:chOff x="847725" y="2960948"/>
                <a:chExt cx="8496300" cy="1885465"/>
              </a:xfrm>
            </p:grpSpPr>
            <p:pic>
              <p:nvPicPr>
                <p:cNvPr id="16" name="그림 15">
                  <a:extLst>
                    <a:ext uri="{FF2B5EF4-FFF2-40B4-BE49-F238E27FC236}">
                      <a16:creationId xmlns:a16="http://schemas.microsoft.com/office/drawing/2014/main" id="{57FDB1C9-029A-49DA-9255-FDD7047EE7B1}"/>
                    </a:ext>
                  </a:extLst>
                </p:cNvPr>
                <p:cNvPicPr>
                  <a:picLocks noChangeAspect="1"/>
                </p:cNvPicPr>
                <p:nvPr/>
              </p:nvPicPr>
              <p:blipFill rotWithShape="1">
                <a:blip r:embed="rId6"/>
                <a:srcRect l="458" r="21860"/>
                <a:stretch/>
              </p:blipFill>
              <p:spPr>
                <a:xfrm>
                  <a:off x="847725" y="2960948"/>
                  <a:ext cx="8496300" cy="1885465"/>
                </a:xfrm>
                <a:prstGeom prst="rect">
                  <a:avLst/>
                </a:prstGeom>
                <a:ln>
                  <a:noFill/>
                </a:ln>
              </p:spPr>
            </p:pic>
            <p:sp>
              <p:nvSpPr>
                <p:cNvPr id="27" name="직사각형 26"/>
                <p:cNvSpPr/>
                <p:nvPr/>
              </p:nvSpPr>
              <p:spPr>
                <a:xfrm>
                  <a:off x="2290926" y="3867401"/>
                  <a:ext cx="2569541" cy="184666"/>
                </a:xfrm>
                <a:prstGeom prst="rect">
                  <a:avLst/>
                </a:prstGeom>
                <a:solidFill>
                  <a:srgbClr val="F7F7F7"/>
                </a:solidFill>
              </p:spPr>
              <p:txBody>
                <a:bodyPr wrap="square" lIns="0" tIns="0" rIns="0" bIns="0">
                  <a:spAutoFit/>
                </a:bodyPr>
                <a:lstStyle/>
                <a:p>
                  <a:r>
                    <a:rPr lang="en-US" altLang="ko-KR" sz="1200" dirty="0">
                      <a:latin typeface="D2Coding" panose="020B0609020101020101" pitchFamily="49" charset="-127"/>
                      <a:ea typeface="D2Coding" panose="020B0609020101020101" pitchFamily="49" charset="-127"/>
                    </a:rPr>
                    <a:t>(</a:t>
                  </a:r>
                  <a:r>
                    <a:rPr lang="en-US" altLang="ko-KR" sz="1200" dirty="0">
                      <a:solidFill>
                        <a:srgbClr val="C03148"/>
                      </a:solidFill>
                      <a:latin typeface="D2Coding" panose="020B0609020101020101" pitchFamily="49" charset="-127"/>
                      <a:ea typeface="D2Coding" panose="020B0609020101020101" pitchFamily="49" charset="-127"/>
                    </a:rPr>
                    <a:t>f"</a:t>
                  </a:r>
                  <a:r>
                    <a:rPr lang="en-US" altLang="ko-KR" sz="1200" dirty="0">
                      <a:latin typeface="D2Coding" panose="020B0609020101020101" pitchFamily="49" charset="-127"/>
                      <a:ea typeface="D2Coding" panose="020B0609020101020101" pitchFamily="49" charset="-127"/>
                    </a:rPr>
                    <a:t>{target} </a:t>
                  </a:r>
                  <a:r>
                    <a:rPr lang="en-US" altLang="ko-KR" sz="1200" dirty="0">
                      <a:solidFill>
                        <a:srgbClr val="C03148"/>
                      </a:solidFill>
                      <a:latin typeface="D2Coding" panose="020B0609020101020101" pitchFamily="49" charset="-127"/>
                      <a:ea typeface="D2Coding" panose="020B0609020101020101" pitchFamily="49" charset="-127"/>
                    </a:rPr>
                    <a:t>precision:</a:t>
                  </a:r>
                  <a:r>
                    <a:rPr lang="en-US" altLang="ko-KR" sz="1200" dirty="0">
                      <a:latin typeface="D2Coding" panose="020B0609020101020101" pitchFamily="49" charset="-127"/>
                      <a:ea typeface="D2Coding" panose="020B0609020101020101" pitchFamily="49" charset="-127"/>
                    </a:rPr>
                    <a:t>{score}</a:t>
                  </a:r>
                  <a:r>
                    <a:rPr lang="en-US" altLang="ko-KR" sz="1200" dirty="0">
                      <a:solidFill>
                        <a:srgbClr val="C03148"/>
                      </a:solidFill>
                      <a:latin typeface="D2Coding" panose="020B0609020101020101" pitchFamily="49" charset="-127"/>
                      <a:ea typeface="D2Coding" panose="020B0609020101020101" pitchFamily="49" charset="-127"/>
                    </a:rPr>
                    <a:t>"</a:t>
                  </a:r>
                  <a:r>
                    <a:rPr lang="en-US" altLang="ko-KR" sz="1200" dirty="0">
                      <a:latin typeface="D2Coding" panose="020B0609020101020101" pitchFamily="49" charset="-127"/>
                      <a:ea typeface="D2Coding" panose="020B0609020101020101" pitchFamily="49" charset="-127"/>
                    </a:rPr>
                    <a:t>)</a:t>
                  </a:r>
                  <a:endParaRPr lang="ko-KR" altLang="en-US" sz="1200" dirty="0">
                    <a:latin typeface="D2Coding" panose="020B0609020101020101" pitchFamily="49" charset="-127"/>
                    <a:ea typeface="D2Coding" panose="020B0609020101020101" pitchFamily="49" charset="-127"/>
                  </a:endParaRPr>
                </a:p>
              </p:txBody>
            </p:sp>
          </p:grpSp>
          <p:sp>
            <p:nvSpPr>
              <p:cNvPr id="28" name="직사각형 27">
                <a:extLst>
                  <a:ext uri="{FF2B5EF4-FFF2-40B4-BE49-F238E27FC236}">
                    <a16:creationId xmlns:a16="http://schemas.microsoft.com/office/drawing/2014/main" id="{AA68C52C-593B-DB41-AEAF-A9BB5E579169}"/>
                  </a:ext>
                </a:extLst>
              </p:cNvPr>
              <p:cNvSpPr/>
              <p:nvPr/>
            </p:nvSpPr>
            <p:spPr>
              <a:xfrm>
                <a:off x="1531032" y="4144114"/>
                <a:ext cx="3903069" cy="745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buClr>
                    <a:srgbClr val="193EB0"/>
                  </a:buClr>
                </a:pPr>
                <a:r>
                  <a:rPr lang="en-US" altLang="ko-KR" sz="1300" dirty="0">
                    <a:solidFill>
                      <a:schemeClr val="tx1"/>
                    </a:solidFill>
                    <a:latin typeface="D2Coding" panose="020B0609020101020101" pitchFamily="49" charset="-127"/>
                    <a:ea typeface="D2Coding" panose="020B0609020101020101" pitchFamily="49" charset="-127"/>
                  </a:rPr>
                  <a:t>setosa precision: 1.0</a:t>
                </a:r>
              </a:p>
              <a:p>
                <a:pPr>
                  <a:buClr>
                    <a:srgbClr val="193EB0"/>
                  </a:buClr>
                </a:pPr>
                <a:r>
                  <a:rPr lang="en-US" altLang="ko-KR" sz="1300" dirty="0">
                    <a:solidFill>
                      <a:schemeClr val="tx1"/>
                    </a:solidFill>
                    <a:latin typeface="D2Coding" panose="020B0609020101020101" pitchFamily="49" charset="-127"/>
                    <a:ea typeface="D2Coding" panose="020B0609020101020101" pitchFamily="49" charset="-127"/>
                  </a:rPr>
                  <a:t>versicolor precision: 0.9375</a:t>
                </a:r>
              </a:p>
              <a:p>
                <a:pPr>
                  <a:buClr>
                    <a:srgbClr val="193EB0"/>
                  </a:buClr>
                </a:pPr>
                <a:r>
                  <a:rPr lang="en-US" altLang="ko-KR" sz="1300" dirty="0">
                    <a:solidFill>
                      <a:schemeClr val="tx1"/>
                    </a:solidFill>
                    <a:latin typeface="D2Coding" panose="020B0609020101020101" pitchFamily="49" charset="-127"/>
                    <a:ea typeface="D2Coding" panose="020B0609020101020101" pitchFamily="49" charset="-127"/>
                  </a:rPr>
                  <a:t>virginica precision: 1.0</a:t>
                </a:r>
              </a:p>
            </p:txBody>
          </p:sp>
        </p:grpSp>
      </p:grpSp>
    </p:spTree>
    <p:extLst>
      <p:ext uri="{BB962C8B-B14F-4D97-AF65-F5344CB8AC3E}">
        <p14:creationId xmlns:p14="http://schemas.microsoft.com/office/powerpoint/2010/main" val="157862569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recall</a:t>
            </a: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78071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Còn được gọi là độ nhạy, recall là tỷ lệ dự đoán chính xác giữa các lớp mục tiêu thực tế</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5B3BA30-DB49-4E54-AE09-72E5A7471DFE}"/>
                  </a:ext>
                </a:extLst>
              </p:cNvPr>
              <p:cNvSpPr txBox="1"/>
              <p:nvPr/>
            </p:nvSpPr>
            <p:spPr>
              <a:xfrm>
                <a:off x="3965775" y="2132016"/>
                <a:ext cx="1971273" cy="6600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𝑟𝑒𝑐𝑎𝑙𝑙</m:t>
                      </m:r>
                      <m:r>
                        <a:rPr lang="en-US" altLang="ko-KR" i="1">
                          <a:latin typeface="Cambria Math" panose="02040503050406030204" pitchFamily="18" charset="0"/>
                        </a:rPr>
                        <m:t>= </m:t>
                      </m:r>
                      <m:f>
                        <m:fPr>
                          <m:ctrlPr>
                            <a:rPr lang="en-US" altLang="ko-KR" i="1">
                              <a:latin typeface="Cambria Math" panose="02040503050406030204" pitchFamily="18" charset="0"/>
                            </a:rPr>
                          </m:ctrlPr>
                        </m:fPr>
                        <m:num>
                          <m:r>
                            <a:rPr lang="en-US" altLang="ko-KR" i="1">
                              <a:latin typeface="Cambria Math" panose="02040503050406030204" pitchFamily="18" charset="0"/>
                            </a:rPr>
                            <m:t>𝑇𝑃</m:t>
                          </m:r>
                        </m:num>
                        <m:den>
                          <m:r>
                            <a:rPr lang="en-US" altLang="ko-KR" i="1">
                              <a:latin typeface="Cambria Math" panose="02040503050406030204" pitchFamily="18" charset="0"/>
                            </a:rPr>
                            <m:t>𝑇𝑃</m:t>
                          </m:r>
                          <m:r>
                            <a:rPr lang="en-US" altLang="ko-KR" i="1">
                              <a:latin typeface="Cambria Math" panose="02040503050406030204" pitchFamily="18" charset="0"/>
                            </a:rPr>
                            <m:t>+</m:t>
                          </m:r>
                          <m:r>
                            <a:rPr lang="en-US" altLang="ko-KR" i="1">
                              <a:latin typeface="Cambria Math" panose="02040503050406030204" pitchFamily="18" charset="0"/>
                            </a:rPr>
                            <m:t>𝐹𝑁</m:t>
                          </m:r>
                        </m:den>
                      </m:f>
                    </m:oMath>
                  </m:oMathPara>
                </a14:m>
                <a:endParaRPr lang="en-US" altLang="ko-KR" dirty="0"/>
              </a:p>
            </p:txBody>
          </p:sp>
        </mc:Choice>
        <mc:Fallback xmlns="">
          <p:sp>
            <p:nvSpPr>
              <p:cNvPr id="12" name="TextBox 11">
                <a:extLst>
                  <a:ext uri="{FF2B5EF4-FFF2-40B4-BE49-F238E27FC236}">
                    <a16:creationId xmlns:a16="http://schemas.microsoft.com/office/drawing/2014/main" id="{B5B3BA30-DB49-4E54-AE09-72E5A7471DFE}"/>
                  </a:ext>
                </a:extLst>
              </p:cNvPr>
              <p:cNvSpPr txBox="1">
                <a:spLocks noRot="1" noChangeAspect="1" noMove="1" noResize="1" noEditPoints="1" noAdjustHandles="1" noChangeArrowheads="1" noChangeShapeType="1" noTextEdit="1"/>
              </p:cNvSpPr>
              <p:nvPr/>
            </p:nvSpPr>
            <p:spPr>
              <a:xfrm>
                <a:off x="3965775" y="2132016"/>
                <a:ext cx="1971273" cy="660052"/>
              </a:xfrm>
              <a:prstGeom prst="rect">
                <a:avLst/>
              </a:prstGeom>
              <a:blipFill>
                <a:blip r:embed="rId4"/>
                <a:stretch>
                  <a:fillRect/>
                </a:stretch>
              </a:blipFill>
              <a:ln>
                <a:noFill/>
              </a:ln>
            </p:spPr>
            <p:txBody>
              <a:bodyPr/>
              <a:lstStyle/>
              <a:p>
                <a:r>
                  <a:rPr lang="ko-KR" altLang="en-US">
                    <a:noFill/>
                  </a:rPr>
                  <a:t> </a:t>
                </a:r>
              </a:p>
            </p:txBody>
          </p:sp>
        </mc:Fallback>
      </mc:AlternateContent>
      <p:grpSp>
        <p:nvGrpSpPr>
          <p:cNvPr id="2" name="그룹 1"/>
          <p:cNvGrpSpPr/>
          <p:nvPr/>
        </p:nvGrpSpPr>
        <p:grpSpPr>
          <a:xfrm>
            <a:off x="666749" y="2960948"/>
            <a:ext cx="8677276" cy="1807076"/>
            <a:chOff x="666749" y="2954072"/>
            <a:chExt cx="8677276" cy="1807076"/>
          </a:xfrm>
        </p:grpSpPr>
        <p:sp>
          <p:nvSpPr>
            <p:cNvPr id="15" name="모서리가 둥근 직사각형 4">
              <a:extLst>
                <a:ext uri="{FF2B5EF4-FFF2-40B4-BE49-F238E27FC236}">
                  <a16:creationId xmlns:a16="http://schemas.microsoft.com/office/drawing/2014/main" id="{0D300B00-C69B-4193-8688-47BF8EA786A8}"/>
                </a:ext>
              </a:extLst>
            </p:cNvPr>
            <p:cNvSpPr/>
            <p:nvPr/>
          </p:nvSpPr>
          <p:spPr>
            <a:xfrm>
              <a:off x="666749" y="2954072"/>
              <a:ext cx="8677276" cy="18070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7" name="그림 16">
              <a:extLst>
                <a:ext uri="{FF2B5EF4-FFF2-40B4-BE49-F238E27FC236}">
                  <a16:creationId xmlns:a16="http://schemas.microsoft.com/office/drawing/2014/main" id="{FC51C6C3-C6F7-49B2-A467-465A7DC033FB}"/>
                </a:ext>
              </a:extLst>
            </p:cNvPr>
            <p:cNvPicPr>
              <a:picLocks noChangeAspect="1"/>
            </p:cNvPicPr>
            <p:nvPr/>
          </p:nvPicPr>
          <p:blipFill rotWithShape="1">
            <a:blip r:embed="rId5"/>
            <a:srcRect l="359" r="20980"/>
            <a:stretch/>
          </p:blipFill>
          <p:spPr>
            <a:xfrm>
              <a:off x="847725" y="3026080"/>
              <a:ext cx="8496300" cy="1620180"/>
            </a:xfrm>
            <a:prstGeom prst="rect">
              <a:avLst/>
            </a:prstGeom>
            <a:ln>
              <a:noFill/>
            </a:ln>
          </p:spPr>
        </p:pic>
        <p:sp>
          <p:nvSpPr>
            <p:cNvPr id="13" name="직사각형 12"/>
            <p:cNvSpPr/>
            <p:nvPr/>
          </p:nvSpPr>
          <p:spPr>
            <a:xfrm>
              <a:off x="2280766" y="3717787"/>
              <a:ext cx="2569541" cy="184666"/>
            </a:xfrm>
            <a:prstGeom prst="rect">
              <a:avLst/>
            </a:prstGeom>
            <a:solidFill>
              <a:srgbClr val="F7F7F7"/>
            </a:solidFill>
          </p:spPr>
          <p:txBody>
            <a:bodyPr wrap="square" lIns="0" tIns="0" rIns="0" bIns="0">
              <a:spAutoFit/>
            </a:bodyPr>
            <a:lstStyle/>
            <a:p>
              <a:r>
                <a:rPr lang="en-US" altLang="ko-KR" sz="1200" dirty="0">
                  <a:latin typeface="D2Coding" panose="020B0609020101020101" pitchFamily="49" charset="-127"/>
                  <a:ea typeface="D2Coding" panose="020B0609020101020101" pitchFamily="49" charset="-127"/>
                </a:rPr>
                <a:t>(</a:t>
              </a:r>
              <a:r>
                <a:rPr lang="en-US" altLang="ko-KR" sz="1200" dirty="0">
                  <a:solidFill>
                    <a:srgbClr val="C03148"/>
                  </a:solidFill>
                  <a:latin typeface="D2Coding" panose="020B0609020101020101" pitchFamily="49" charset="-127"/>
                  <a:ea typeface="D2Coding" panose="020B0609020101020101" pitchFamily="49" charset="-127"/>
                </a:rPr>
                <a:t>f"</a:t>
              </a:r>
              <a:r>
                <a:rPr lang="en-US" altLang="ko-KR" sz="1200" dirty="0">
                  <a:latin typeface="D2Coding" panose="020B0609020101020101" pitchFamily="49" charset="-127"/>
                  <a:ea typeface="D2Coding" panose="020B0609020101020101" pitchFamily="49" charset="-127"/>
                </a:rPr>
                <a:t>{target}</a:t>
              </a:r>
              <a:r>
                <a:rPr lang="en-US" altLang="ko-KR" sz="1200" dirty="0">
                  <a:solidFill>
                    <a:srgbClr val="C03148"/>
                  </a:solidFill>
                  <a:latin typeface="D2Coding" panose="020B0609020101020101" pitchFamily="49" charset="-127"/>
                  <a:ea typeface="D2Coding" panose="020B0609020101020101" pitchFamily="49" charset="-127"/>
                </a:rPr>
                <a:t>sensitivity:</a:t>
              </a:r>
              <a:r>
                <a:rPr lang="en-US" altLang="ko-KR" sz="1200" dirty="0">
                  <a:latin typeface="D2Coding" panose="020B0609020101020101" pitchFamily="49" charset="-127"/>
                  <a:ea typeface="D2Coding" panose="020B0609020101020101" pitchFamily="49" charset="-127"/>
                </a:rPr>
                <a:t>{score}</a:t>
              </a:r>
              <a:r>
                <a:rPr lang="en-US" altLang="ko-KR" sz="1200" dirty="0">
                  <a:solidFill>
                    <a:srgbClr val="C03148"/>
                  </a:solidFill>
                  <a:latin typeface="D2Coding" panose="020B0609020101020101" pitchFamily="49" charset="-127"/>
                  <a:ea typeface="D2Coding" panose="020B0609020101020101" pitchFamily="49" charset="-127"/>
                </a:rPr>
                <a:t>"</a:t>
              </a:r>
              <a:r>
                <a:rPr lang="en-US" altLang="ko-KR" sz="1200" dirty="0">
                  <a:latin typeface="D2Coding" panose="020B0609020101020101" pitchFamily="49" charset="-127"/>
                  <a:ea typeface="D2Coding" panose="020B0609020101020101" pitchFamily="49" charset="-127"/>
                </a:rPr>
                <a:t>)</a:t>
              </a:r>
              <a:endParaRPr lang="ko-KR" altLang="en-US" sz="1200" dirty="0">
                <a:latin typeface="D2Coding" panose="020B0609020101020101" pitchFamily="49" charset="-127"/>
                <a:ea typeface="D2Coding" panose="020B0609020101020101" pitchFamily="49" charset="-127"/>
              </a:endParaRPr>
            </a:p>
          </p:txBody>
        </p:sp>
        <p:sp>
          <p:nvSpPr>
            <p:cNvPr id="16" name="직사각형 15">
              <a:extLst>
                <a:ext uri="{FF2B5EF4-FFF2-40B4-BE49-F238E27FC236}">
                  <a16:creationId xmlns:a16="http://schemas.microsoft.com/office/drawing/2014/main" id="{AA68C52C-593B-DB41-AEAF-A9BB5E579169}"/>
                </a:ext>
              </a:extLst>
            </p:cNvPr>
            <p:cNvSpPr/>
            <p:nvPr/>
          </p:nvSpPr>
          <p:spPr>
            <a:xfrm>
              <a:off x="1531032" y="3983457"/>
              <a:ext cx="3903069" cy="745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buClr>
                  <a:srgbClr val="193EB0"/>
                </a:buClr>
              </a:pPr>
              <a:r>
                <a:rPr lang="en-US" altLang="ko-KR" sz="1300" dirty="0">
                  <a:solidFill>
                    <a:schemeClr val="tx1"/>
                  </a:solidFill>
                  <a:latin typeface="D2Coding" panose="020B0609020101020101" pitchFamily="49" charset="-127"/>
                  <a:ea typeface="D2Coding" panose="020B0609020101020101" pitchFamily="49" charset="-127"/>
                </a:rPr>
                <a:t>setosa sensitivity: 1.0</a:t>
              </a:r>
            </a:p>
            <a:p>
              <a:pPr>
                <a:buClr>
                  <a:srgbClr val="193EB0"/>
                </a:buClr>
              </a:pPr>
              <a:r>
                <a:rPr lang="en-US" altLang="ko-KR" sz="1300" dirty="0">
                  <a:solidFill>
                    <a:schemeClr val="tx1"/>
                  </a:solidFill>
                  <a:latin typeface="D2Coding" panose="020B0609020101020101" pitchFamily="49" charset="-127"/>
                  <a:ea typeface="D2Coding" panose="020B0609020101020101" pitchFamily="49" charset="-127"/>
                </a:rPr>
                <a:t>versicolor sensitivity: 1.0</a:t>
              </a:r>
            </a:p>
            <a:p>
              <a:pPr>
                <a:buClr>
                  <a:srgbClr val="193EB0"/>
                </a:buClr>
              </a:pPr>
              <a:r>
                <a:rPr lang="en-US" altLang="ko-KR" sz="1300" dirty="0">
                  <a:solidFill>
                    <a:schemeClr val="tx1"/>
                  </a:solidFill>
                  <a:latin typeface="D2Coding" panose="020B0609020101020101" pitchFamily="49" charset="-127"/>
                  <a:ea typeface="D2Coding" panose="020B0609020101020101" pitchFamily="49" charset="-127"/>
                </a:rPr>
                <a:t>virginica sensitivity : 0.9375</a:t>
              </a:r>
            </a:p>
          </p:txBody>
        </p:sp>
      </p:grpSp>
    </p:spTree>
    <p:extLst>
      <p:ext uri="{BB962C8B-B14F-4D97-AF65-F5344CB8AC3E}">
        <p14:creationId xmlns:p14="http://schemas.microsoft.com/office/powerpoint/2010/main" val="1662469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6" name="직사각형 25">
            <a:extLst>
              <a:ext uri="{FF2B5EF4-FFF2-40B4-BE49-F238E27FC236}">
                <a16:creationId xmlns:a16="http://schemas.microsoft.com/office/drawing/2014/main" id="{354C6744-A544-49B6-A439-70B51CB29506}"/>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Thư viện scikit-learn</a:t>
            </a:r>
            <a:endParaRPr lang="ko-KR" altLang="en-US" sz="2400" dirty="0">
              <a:solidFill>
                <a:schemeClr val="tx1">
                  <a:lumMod val="95000"/>
                  <a:lumOff val="5000"/>
                </a:schemeClr>
              </a:solidFill>
              <a:latin typeface="iCiel Samsung Sharp Sans Regula" pitchFamily="2" charset="0"/>
              <a:ea typeface="Samsung Sharp Sans" pitchFamily="2" charset="0"/>
              <a:cs typeface="iCiel Samsung Sharp Sans Regula" pitchFamily="2" charset="0"/>
            </a:endParaRPr>
          </a:p>
        </p:txBody>
      </p:sp>
      <p:sp>
        <p:nvSpPr>
          <p:cNvPr id="31" name="직사각형 30">
            <a:extLst>
              <a:ext uri="{FF2B5EF4-FFF2-40B4-BE49-F238E27FC236}">
                <a16:creationId xmlns:a16="http://schemas.microsoft.com/office/drawing/2014/main" id="{790C6A48-B1CF-4F17-AEB1-C61C4EE812B0}"/>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Giới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về</a:t>
            </a:r>
            <a:r>
              <a:rPr lang="en-US" altLang="ko-KR" sz="1400" dirty="0">
                <a:solidFill>
                  <a:schemeClr val="tx1"/>
                </a:solidFill>
                <a:latin typeface="SamsungOne 400" panose="020B0503030303020204" pitchFamily="34" charset="0"/>
                <a:ea typeface="SamsungOne 400" panose="020B0503030303020204" pitchFamily="34" charset="0"/>
              </a:rPr>
              <a:t> </a:t>
            </a:r>
            <a:r>
              <a:rPr lang="vi-VN" altLang="ko-KR" sz="1400" dirty="0">
                <a:solidFill>
                  <a:schemeClr val="tx1"/>
                </a:solidFill>
                <a:latin typeface="SamsungOne 400" panose="020B0503030303020204" pitchFamily="34" charset="0"/>
                <a:ea typeface="SamsungOne 400" panose="020B0503030303020204" pitchFamily="34" charset="0"/>
              </a:rPr>
              <a:t>thư viện scikit-learn</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32" name="직사각형 31">
            <a:extLst>
              <a:ext uri="{FF2B5EF4-FFF2-40B4-BE49-F238E27FC236}">
                <a16:creationId xmlns:a16="http://schemas.microsoft.com/office/drawing/2014/main" id="{7778EC12-B0BC-4470-A178-00B3D1BDB9BB}"/>
              </a:ext>
            </a:extLst>
          </p:cNvPr>
          <p:cNvSpPr/>
          <p:nvPr/>
        </p:nvSpPr>
        <p:spPr>
          <a:xfrm>
            <a:off x="672080" y="2204864"/>
            <a:ext cx="8632825" cy="1858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Nó là một thư viện Học máy trên Python tiêu biểu.
Để gọi tới (import) một thuật toán Học máy dưới dạng một lớp (class)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a:spcAft>
                <a:spcPts val="800"/>
              </a:spcAft>
              <a:buClr>
                <a:srgbClr val="193EB0"/>
              </a:buCl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from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sklearn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.&lt;</a:t>
            </a:r>
            <a:r>
              <a:rPr lang="en-US" altLang="ko-KR" sz="1300" dirty="0">
                <a:solidFill>
                  <a:srgbClr val="00B050"/>
                </a:solidFill>
                <a:latin typeface="SamsungOne 400" panose="020B0503030303020204" pitchFamily="34" charset="0"/>
                <a:ea typeface="SamsungOne 400" panose="020B0503030303020204" pitchFamily="34" charset="0"/>
              </a:rPr>
              <a:t>family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&gt; import &lt;</a:t>
            </a:r>
            <a:r>
              <a:rPr lang="vi-VN" altLang="ko-KR" sz="1300" dirty="0">
                <a:solidFill>
                  <a:srgbClr val="00B050"/>
                </a:solidFill>
                <a:latin typeface="SamsungOne 400" panose="020B0503030303020204" pitchFamily="34" charset="0"/>
                <a:ea typeface="SamsungOne 400" panose="020B0503030303020204" pitchFamily="34" charset="0"/>
              </a:rPr>
              <a:t>Machine Learning a</a:t>
            </a:r>
            <a:r>
              <a:rPr lang="en-US" altLang="ko-KR" sz="1300" dirty="0" err="1">
                <a:solidFill>
                  <a:srgbClr val="00B050"/>
                </a:solidFill>
                <a:latin typeface="SamsungOne 400" panose="020B0503030303020204" pitchFamily="34" charset="0"/>
                <a:ea typeface="SamsungOne 400" panose="020B0503030303020204" pitchFamily="34" charset="0"/>
              </a:rPr>
              <a:t>lgorithm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&gt;</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Siêu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tham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được chỉ định khi đối tượng h</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ọc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máy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được khởi tạo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 name="그룹 1">
            <a:extLst>
              <a:ext uri="{FF2B5EF4-FFF2-40B4-BE49-F238E27FC236}">
                <a16:creationId xmlns:a16="http://schemas.microsoft.com/office/drawing/2014/main" id="{B0109700-8F88-45E8-A4B6-1FCBC6C0BBBF}"/>
              </a:ext>
            </a:extLst>
          </p:cNvPr>
          <p:cNvGrpSpPr/>
          <p:nvPr/>
        </p:nvGrpSpPr>
        <p:grpSpPr>
          <a:xfrm>
            <a:off x="850766" y="3101986"/>
            <a:ext cx="6979589" cy="345461"/>
            <a:chOff x="850766" y="2893643"/>
            <a:chExt cx="6979589" cy="345461"/>
          </a:xfrm>
        </p:grpSpPr>
        <p:sp>
          <p:nvSpPr>
            <p:cNvPr id="33" name="사각형: 둥근 모서리 2">
              <a:extLst>
                <a:ext uri="{FF2B5EF4-FFF2-40B4-BE49-F238E27FC236}">
                  <a16:creationId xmlns:a16="http://schemas.microsoft.com/office/drawing/2014/main" id="{C1551761-2AC2-472F-B3A3-B12BF2FA0567}"/>
                </a:ext>
              </a:extLst>
            </p:cNvPr>
            <p:cNvSpPr/>
            <p:nvPr/>
          </p:nvSpPr>
          <p:spPr>
            <a:xfrm>
              <a:off x="850766" y="2954540"/>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34" name="직사각형 33">
              <a:extLst>
                <a:ext uri="{FF2B5EF4-FFF2-40B4-BE49-F238E27FC236}">
                  <a16:creationId xmlns:a16="http://schemas.microsoft.com/office/drawing/2014/main" id="{5DD88638-0325-4B57-9F5F-ED421FA9AD88}"/>
                </a:ext>
              </a:extLst>
            </p:cNvPr>
            <p:cNvSpPr/>
            <p:nvPr/>
          </p:nvSpPr>
          <p:spPr>
            <a:xfrm>
              <a:off x="1226264" y="2893643"/>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indent="14288">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from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sklearn.linear_model</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import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LinearRegression</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endParaRPr>
            </a:p>
          </p:txBody>
        </p:sp>
      </p:grpSp>
      <p:grpSp>
        <p:nvGrpSpPr>
          <p:cNvPr id="35" name="그룹 34">
            <a:extLst>
              <a:ext uri="{FF2B5EF4-FFF2-40B4-BE49-F238E27FC236}">
                <a16:creationId xmlns:a16="http://schemas.microsoft.com/office/drawing/2014/main" id="{ED0C6BDD-9339-4D48-A318-85E8D9487084}"/>
              </a:ext>
            </a:extLst>
          </p:cNvPr>
          <p:cNvGrpSpPr/>
          <p:nvPr/>
        </p:nvGrpSpPr>
        <p:grpSpPr>
          <a:xfrm>
            <a:off x="850766" y="3731455"/>
            <a:ext cx="6979589" cy="345461"/>
            <a:chOff x="850766" y="2893643"/>
            <a:chExt cx="6979589" cy="345461"/>
          </a:xfrm>
        </p:grpSpPr>
        <p:sp>
          <p:nvSpPr>
            <p:cNvPr id="36" name="사각형: 둥근 모서리 2">
              <a:extLst>
                <a:ext uri="{FF2B5EF4-FFF2-40B4-BE49-F238E27FC236}">
                  <a16:creationId xmlns:a16="http://schemas.microsoft.com/office/drawing/2014/main" id="{DEFD0E2D-9024-4F0D-A491-31CA049D28A4}"/>
                </a:ext>
              </a:extLst>
            </p:cNvPr>
            <p:cNvSpPr/>
            <p:nvPr/>
          </p:nvSpPr>
          <p:spPr>
            <a:xfrm>
              <a:off x="850766" y="2954540"/>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37" name="직사각형 36">
              <a:extLst>
                <a:ext uri="{FF2B5EF4-FFF2-40B4-BE49-F238E27FC236}">
                  <a16:creationId xmlns:a16="http://schemas.microsoft.com/office/drawing/2014/main" id="{0E3413BE-A59C-4EA5-9806-4EB9E04C2849}"/>
                </a:ext>
              </a:extLst>
            </p:cNvPr>
            <p:cNvSpPr/>
            <p:nvPr/>
          </p:nvSpPr>
          <p:spPr>
            <a:xfrm>
              <a:off x="1226264" y="2893643"/>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indent="14288">
                <a:spcAft>
                  <a:spcPts val="800"/>
                </a:spcAft>
              </a:pP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myModel</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KNeighborsClassifier</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n_neighbors</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=10)           # KNN with k = 10</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endParaRPr>
            </a:p>
          </p:txBody>
        </p:sp>
      </p:grpSp>
    </p:spTree>
    <p:extLst>
      <p:ext uri="{BB962C8B-B14F-4D97-AF65-F5344CB8AC3E}">
        <p14:creationId xmlns:p14="http://schemas.microsoft.com/office/powerpoint/2010/main" val="384177099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fall-out</a:t>
            </a: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78071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Fall-out là tỷ lệ không chính xác giữa các lớp thực tế, không phải mục tiêu. Cũng được thể hiện dưới dạng 1-specify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5B3BA30-DB49-4E54-AE09-72E5A7471DFE}"/>
                  </a:ext>
                </a:extLst>
              </p:cNvPr>
              <p:cNvSpPr txBox="1"/>
              <p:nvPr/>
            </p:nvSpPr>
            <p:spPr>
              <a:xfrm>
                <a:off x="3778225" y="2102888"/>
                <a:ext cx="2346375" cy="6600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𝑓𝑎𝑙𝑙</m:t>
                      </m:r>
                      <m:r>
                        <a:rPr lang="en-US" altLang="ko-KR" i="1">
                          <a:latin typeface="Cambria Math" panose="02040503050406030204" pitchFamily="18" charset="0"/>
                        </a:rPr>
                        <m:t>−</m:t>
                      </m:r>
                      <m:r>
                        <a:rPr lang="en-US" altLang="ko-KR" i="1">
                          <a:latin typeface="Cambria Math" panose="02040503050406030204" pitchFamily="18" charset="0"/>
                        </a:rPr>
                        <m:t>𝑜𝑢𝑡</m:t>
                      </m:r>
                      <m:r>
                        <a:rPr lang="en-US" altLang="ko-KR" i="1">
                          <a:latin typeface="Cambria Math" panose="02040503050406030204" pitchFamily="18" charset="0"/>
                        </a:rPr>
                        <m:t>= </m:t>
                      </m:r>
                      <m:f>
                        <m:fPr>
                          <m:ctrlPr>
                            <a:rPr lang="en-US" altLang="ko-KR" i="1">
                              <a:latin typeface="Cambria Math" panose="02040503050406030204" pitchFamily="18" charset="0"/>
                            </a:rPr>
                          </m:ctrlPr>
                        </m:fPr>
                        <m:num>
                          <m:r>
                            <a:rPr lang="en-US" altLang="ko-KR" i="1">
                              <a:latin typeface="Cambria Math" panose="02040503050406030204" pitchFamily="18" charset="0"/>
                            </a:rPr>
                            <m:t>𝐹𝑃</m:t>
                          </m:r>
                        </m:num>
                        <m:den>
                          <m:r>
                            <a:rPr lang="en-US" altLang="ko-KR" i="1">
                              <a:latin typeface="Cambria Math" panose="02040503050406030204" pitchFamily="18" charset="0"/>
                            </a:rPr>
                            <m:t>𝐹𝑃</m:t>
                          </m:r>
                          <m:r>
                            <a:rPr lang="en-US" altLang="ko-KR" i="1">
                              <a:latin typeface="Cambria Math" panose="02040503050406030204" pitchFamily="18" charset="0"/>
                            </a:rPr>
                            <m:t>+</m:t>
                          </m:r>
                          <m:r>
                            <a:rPr lang="en-US" altLang="ko-KR" i="1">
                              <a:latin typeface="Cambria Math" panose="02040503050406030204" pitchFamily="18" charset="0"/>
                            </a:rPr>
                            <m:t>𝑇𝑁</m:t>
                          </m:r>
                        </m:den>
                      </m:f>
                    </m:oMath>
                  </m:oMathPara>
                </a14:m>
                <a:endParaRPr lang="en-US" altLang="ko-KR" dirty="0"/>
              </a:p>
            </p:txBody>
          </p:sp>
        </mc:Choice>
        <mc:Fallback xmlns="">
          <p:sp>
            <p:nvSpPr>
              <p:cNvPr id="12" name="TextBox 11">
                <a:extLst>
                  <a:ext uri="{FF2B5EF4-FFF2-40B4-BE49-F238E27FC236}">
                    <a16:creationId xmlns:a16="http://schemas.microsoft.com/office/drawing/2014/main" id="{B5B3BA30-DB49-4E54-AE09-72E5A7471DFE}"/>
                  </a:ext>
                </a:extLst>
              </p:cNvPr>
              <p:cNvSpPr txBox="1">
                <a:spLocks noRot="1" noChangeAspect="1" noMove="1" noResize="1" noEditPoints="1" noAdjustHandles="1" noChangeArrowheads="1" noChangeShapeType="1" noTextEdit="1"/>
              </p:cNvSpPr>
              <p:nvPr/>
            </p:nvSpPr>
            <p:spPr>
              <a:xfrm>
                <a:off x="3778225" y="2102888"/>
                <a:ext cx="2346375" cy="660052"/>
              </a:xfrm>
              <a:prstGeom prst="rect">
                <a:avLst/>
              </a:prstGeom>
              <a:blipFill>
                <a:blip r:embed="rId4"/>
                <a:stretch>
                  <a:fillRect/>
                </a:stretch>
              </a:blipFill>
              <a:ln>
                <a:noFill/>
              </a:ln>
            </p:spPr>
            <p:txBody>
              <a:bodyPr/>
              <a:lstStyle/>
              <a:p>
                <a:r>
                  <a:rPr lang="ko-KR" altLang="en-US">
                    <a:noFill/>
                  </a:rPr>
                  <a:t> </a:t>
                </a:r>
              </a:p>
            </p:txBody>
          </p:sp>
        </mc:Fallback>
      </mc:AlternateContent>
      <p:sp>
        <p:nvSpPr>
          <p:cNvPr id="11" name="직사각형 10">
            <a:extLst>
              <a:ext uri="{FF2B5EF4-FFF2-40B4-BE49-F238E27FC236}">
                <a16:creationId xmlns:a16="http://schemas.microsoft.com/office/drawing/2014/main" id="{63E084DC-1495-479B-A185-BD64DADCB146}"/>
              </a:ext>
            </a:extLst>
          </p:cNvPr>
          <p:cNvSpPr/>
          <p:nvPr/>
        </p:nvSpPr>
        <p:spPr>
          <a:xfrm>
            <a:off x="671261" y="2960948"/>
            <a:ext cx="878071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Scikit-learn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không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cung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cấp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tính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fall-out. </a:t>
            </a:r>
          </a:p>
        </p:txBody>
      </p:sp>
    </p:spTree>
    <p:extLst>
      <p:ext uri="{BB962C8B-B14F-4D97-AF65-F5344CB8AC3E}">
        <p14:creationId xmlns:p14="http://schemas.microsoft.com/office/powerpoint/2010/main" val="99362888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f-score</a:t>
            </a: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780714"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Precision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recall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có mối quan hệ đánh đổi. Điểm f là giá trị trung bình hài hòa có trọng số của p</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recision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recall</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 Nếu điểm f nhỏ hơn 1, trọng số được cung cấp nhiều hơn cho p</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recision</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 nếu nó lớn hơn 1, trọng số được cung cấp nhiều hơn cho recall. Điểm f được sử dụng để hiểu chính xác hiệu suất của mô hình khi lớp dữ liệu bị mất cân bằng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5B3BA30-DB49-4E54-AE09-72E5A7471DFE}"/>
                  </a:ext>
                </a:extLst>
              </p:cNvPr>
              <p:cNvSpPr txBox="1"/>
              <p:nvPr/>
            </p:nvSpPr>
            <p:spPr>
              <a:xfrm>
                <a:off x="3211083" y="2678698"/>
                <a:ext cx="3480660" cy="7142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𝐹</m:t>
                          </m:r>
                        </m:e>
                        <m:sub>
                          <m:r>
                            <a:rPr lang="en-US" altLang="ko-KR" i="1">
                              <a:latin typeface="Cambria Math" panose="02040503050406030204" pitchFamily="18" charset="0"/>
                              <a:ea typeface="Cambria Math" panose="02040503050406030204" pitchFamily="18" charset="0"/>
                            </a:rPr>
                            <m:t>𝛽</m:t>
                          </m:r>
                        </m:sub>
                      </m:sSub>
                      <m:r>
                        <a:rPr lang="en-US" altLang="ko-KR" i="1">
                          <a:latin typeface="Cambria Math" panose="02040503050406030204" pitchFamily="18" charset="0"/>
                        </a:rPr>
                        <m:t>=</m:t>
                      </m:r>
                      <m:d>
                        <m:dPr>
                          <m:ctrlPr>
                            <a:rPr lang="en-US" altLang="ko-KR" i="1">
                              <a:latin typeface="Cambria Math" panose="02040503050406030204" pitchFamily="18" charset="0"/>
                            </a:rPr>
                          </m:ctrlPr>
                        </m:dPr>
                        <m:e>
                          <m:r>
                            <a:rPr lang="en-US" altLang="ko-KR" i="1">
                              <a:latin typeface="Cambria Math" panose="02040503050406030204" pitchFamily="18" charset="0"/>
                            </a:rPr>
                            <m:t>1+</m:t>
                          </m:r>
                          <m:sSup>
                            <m:sSupPr>
                              <m:ctrlPr>
                                <a:rPr lang="en-US" altLang="ko-KR" i="1">
                                  <a:latin typeface="Cambria Math" panose="02040503050406030204" pitchFamily="18" charset="0"/>
                                </a:rPr>
                              </m:ctrlPr>
                            </m:sSupPr>
                            <m:e>
                              <m:r>
                                <a:rPr lang="en-US" altLang="ko-KR" i="1">
                                  <a:latin typeface="Cambria Math" panose="02040503050406030204" pitchFamily="18" charset="0"/>
                                  <a:ea typeface="Cambria Math" panose="02040503050406030204" pitchFamily="18" charset="0"/>
                                </a:rPr>
                                <m:t>𝛽</m:t>
                              </m:r>
                            </m:e>
                            <m:sup>
                              <m:r>
                                <a:rPr lang="en-US" altLang="ko-KR" i="1">
                                  <a:latin typeface="Cambria Math" panose="02040503050406030204" pitchFamily="18" charset="0"/>
                                </a:rPr>
                                <m:t>2</m:t>
                              </m:r>
                            </m:sup>
                          </m:sSup>
                        </m:e>
                      </m:d>
                      <m:f>
                        <m:fPr>
                          <m:ctrlPr>
                            <a:rPr lang="en-US" altLang="ko-KR" i="1">
                              <a:latin typeface="Cambria Math" panose="02040503050406030204" pitchFamily="18" charset="0"/>
                            </a:rPr>
                          </m:ctrlPr>
                        </m:fPr>
                        <m:num>
                          <m:d>
                            <m:dPr>
                              <m:ctrlPr>
                                <a:rPr lang="en-US" altLang="ko-KR" i="1">
                                  <a:latin typeface="Cambria Math" panose="02040503050406030204" pitchFamily="18" charset="0"/>
                                </a:rPr>
                              </m:ctrlPr>
                            </m:dPr>
                            <m:e>
                              <m:r>
                                <a:rPr lang="en-US" altLang="ko-KR" i="1">
                                  <a:latin typeface="Cambria Math" panose="02040503050406030204" pitchFamily="18" charset="0"/>
                                </a:rPr>
                                <m:t>𝑝𝑟𝑒𝑐𝑖𝑠𝑖𝑜𝑛</m:t>
                              </m:r>
                              <m:r>
                                <a:rPr lang="en-US" altLang="ko-KR" i="1">
                                  <a:latin typeface="Cambria Math" panose="02040503050406030204" pitchFamily="18" charset="0"/>
                                </a:rPr>
                                <m:t> ×</m:t>
                              </m:r>
                              <m:r>
                                <a:rPr lang="en-US" altLang="ko-KR" i="1">
                                  <a:latin typeface="Cambria Math" panose="02040503050406030204" pitchFamily="18" charset="0"/>
                                  <a:ea typeface="Cambria Math" panose="02040503050406030204" pitchFamily="18" charset="0"/>
                                </a:rPr>
                                <m:t>𝑟𝑒𝑐𝑎𝑙𝑙</m:t>
                              </m:r>
                            </m:e>
                          </m:d>
                        </m:num>
                        <m:den>
                          <m:sSup>
                            <m:sSupPr>
                              <m:ctrlPr>
                                <a:rPr lang="en-US" altLang="ko-KR" i="1">
                                  <a:latin typeface="Cambria Math" panose="02040503050406030204" pitchFamily="18" charset="0"/>
                                </a:rPr>
                              </m:ctrlPr>
                            </m:sSupPr>
                            <m:e>
                              <m:r>
                                <a:rPr lang="en-US" altLang="ko-KR" i="1">
                                  <a:latin typeface="Cambria Math" panose="02040503050406030204" pitchFamily="18" charset="0"/>
                                  <a:ea typeface="Cambria Math" panose="02040503050406030204" pitchFamily="18" charset="0"/>
                                </a:rPr>
                                <m:t>𝛽</m:t>
                              </m:r>
                            </m:e>
                            <m:sup>
                              <m:r>
                                <a:rPr lang="en-US" altLang="ko-KR" i="1">
                                  <a:latin typeface="Cambria Math" panose="02040503050406030204" pitchFamily="18" charset="0"/>
                                </a:rPr>
                                <m:t>2</m:t>
                              </m:r>
                            </m:sup>
                          </m:sSup>
                          <m:r>
                            <a:rPr lang="en-US" altLang="ko-KR" i="1">
                              <a:latin typeface="Cambria Math" panose="02040503050406030204" pitchFamily="18" charset="0"/>
                            </a:rPr>
                            <m:t>𝑝𝑟𝑒𝑐𝑖𝑠𝑖𝑜𝑛</m:t>
                          </m:r>
                          <m:r>
                            <a:rPr lang="en-US" altLang="ko-KR" i="1">
                              <a:latin typeface="Cambria Math" panose="02040503050406030204" pitchFamily="18" charset="0"/>
                            </a:rPr>
                            <m:t>+</m:t>
                          </m:r>
                          <m:r>
                            <a:rPr lang="en-US" altLang="ko-KR" i="1">
                              <a:latin typeface="Cambria Math" panose="02040503050406030204" pitchFamily="18" charset="0"/>
                            </a:rPr>
                            <m:t>𝑟𝑒𝑐𝑎𝑙𝑙</m:t>
                          </m:r>
                        </m:den>
                      </m:f>
                    </m:oMath>
                  </m:oMathPara>
                </a14:m>
                <a:endParaRPr lang="en-US" altLang="ko-KR" dirty="0"/>
              </a:p>
            </p:txBody>
          </p:sp>
        </mc:Choice>
        <mc:Fallback xmlns="">
          <p:sp>
            <p:nvSpPr>
              <p:cNvPr id="12" name="TextBox 11">
                <a:extLst>
                  <a:ext uri="{FF2B5EF4-FFF2-40B4-BE49-F238E27FC236}">
                    <a16:creationId xmlns:a16="http://schemas.microsoft.com/office/drawing/2014/main" id="{B5B3BA30-DB49-4E54-AE09-72E5A7471DFE}"/>
                  </a:ext>
                </a:extLst>
              </p:cNvPr>
              <p:cNvSpPr txBox="1">
                <a:spLocks noRot="1" noChangeAspect="1" noMove="1" noResize="1" noEditPoints="1" noAdjustHandles="1" noChangeArrowheads="1" noChangeShapeType="1" noTextEdit="1"/>
              </p:cNvSpPr>
              <p:nvPr/>
            </p:nvSpPr>
            <p:spPr>
              <a:xfrm>
                <a:off x="3211083" y="2678698"/>
                <a:ext cx="3480660" cy="714298"/>
              </a:xfrm>
              <a:prstGeom prst="rect">
                <a:avLst/>
              </a:prstGeom>
              <a:blipFill>
                <a:blip r:embed="rId4"/>
                <a:stretch>
                  <a:fillRect/>
                </a:stretch>
              </a:blipFill>
              <a:ln>
                <a:noFill/>
              </a:ln>
            </p:spPr>
            <p:txBody>
              <a:bodyPr/>
              <a:lstStyle/>
              <a:p>
                <a:r>
                  <a:rPr lang="en-001">
                    <a:noFill/>
                  </a:rPr>
                  <a:t> </a:t>
                </a:r>
              </a:p>
            </p:txBody>
          </p:sp>
        </mc:Fallback>
      </mc:AlternateContent>
      <p:sp>
        <p:nvSpPr>
          <p:cNvPr id="11" name="직사각형 10">
            <a:extLst>
              <a:ext uri="{FF2B5EF4-FFF2-40B4-BE49-F238E27FC236}">
                <a16:creationId xmlns:a16="http://schemas.microsoft.com/office/drawing/2014/main" id="{63E084DC-1495-479B-A185-BD64DADCB146}"/>
              </a:ext>
            </a:extLst>
          </p:cNvPr>
          <p:cNvSpPr/>
          <p:nvPr/>
        </p:nvSpPr>
        <p:spPr>
          <a:xfrm>
            <a:off x="671261" y="3429000"/>
            <a:ext cx="878071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Để có trọng số đồng đều giữa precision và recall, </a:t>
            </a:r>
            <a:r>
              <a:rPr lang="el-GR" altLang="ko-KR" sz="1300" dirty="0">
                <a:solidFill>
                  <a:prstClr val="black">
                    <a:lumMod val="85000"/>
                    <a:lumOff val="15000"/>
                  </a:prstClr>
                </a:solidFill>
                <a:latin typeface="SamsungOne 400" panose="020B0503030303020204" pitchFamily="34" charset="0"/>
                <a:ea typeface="SamsungOne 400" panose="020B0503030303020204" pitchFamily="34" charset="0"/>
              </a:rPr>
              <a:t>β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được đặt bằng 1, được gọi cụ thể là điểm f1</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24A6D94-EF80-4A1F-9373-936854873FE0}"/>
                  </a:ext>
                </a:extLst>
              </p:cNvPr>
              <p:cNvSpPr txBox="1"/>
              <p:nvPr/>
            </p:nvSpPr>
            <p:spPr>
              <a:xfrm>
                <a:off x="3653382" y="3825044"/>
                <a:ext cx="2596059" cy="6665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𝐹</m:t>
                          </m:r>
                        </m:e>
                        <m:sub>
                          <m:r>
                            <a:rPr lang="en-US" altLang="ko-KR" i="1">
                              <a:latin typeface="Cambria Math" panose="02040503050406030204" pitchFamily="18" charset="0"/>
                            </a:rPr>
                            <m:t>1</m:t>
                          </m:r>
                        </m:sub>
                      </m:sSub>
                      <m:r>
                        <a:rPr lang="en-US" altLang="ko-KR" i="1">
                          <a:latin typeface="Cambria Math" panose="02040503050406030204" pitchFamily="18" charset="0"/>
                        </a:rPr>
                        <m:t>=2</m:t>
                      </m:r>
                      <m:r>
                        <a:rPr lang="en-US" altLang="ko-KR" i="1">
                          <a:latin typeface="Cambria Math" panose="02040503050406030204" pitchFamily="18" charset="0"/>
                          <a:ea typeface="Cambria Math" panose="02040503050406030204" pitchFamily="18" charset="0"/>
                        </a:rPr>
                        <m:t>∙ </m:t>
                      </m:r>
                      <m:f>
                        <m:fPr>
                          <m:ctrlPr>
                            <a:rPr lang="en-US" altLang="ko-KR" i="1">
                              <a:latin typeface="Cambria Math" panose="02040503050406030204" pitchFamily="18" charset="0"/>
                            </a:rPr>
                          </m:ctrlPr>
                        </m:fPr>
                        <m:num>
                          <m:r>
                            <a:rPr lang="en-US" altLang="ko-KR" i="1">
                              <a:latin typeface="Cambria Math" panose="02040503050406030204" pitchFamily="18" charset="0"/>
                            </a:rPr>
                            <m:t>&lt;</m:t>
                          </m:r>
                          <m:r>
                            <a:rPr lang="en-US" altLang="ko-KR" i="1">
                              <a:latin typeface="Cambria Math" panose="02040503050406030204" pitchFamily="18" charset="0"/>
                            </a:rPr>
                            <m:t>𝑖𝑠𝑖𝑜𝑛</m:t>
                          </m:r>
                          <m:r>
                            <a:rPr lang="en-US" altLang="ko-KR" i="1">
                              <a:latin typeface="Cambria Math" panose="02040503050406030204" pitchFamily="18" charset="0"/>
                            </a:rPr>
                            <m:t> ×</m:t>
                          </m:r>
                          <m:r>
                            <a:rPr lang="en-US" altLang="ko-KR" i="1">
                              <a:latin typeface="Cambria Math" panose="02040503050406030204" pitchFamily="18" charset="0"/>
                              <a:ea typeface="Cambria Math" panose="02040503050406030204" pitchFamily="18" charset="0"/>
                            </a:rPr>
                            <m:t>𝑟𝑒𝑐𝑎𝑙𝑙</m:t>
                          </m:r>
                        </m:num>
                        <m:den>
                          <m:r>
                            <a:rPr lang="en-US" altLang="ko-KR" i="1">
                              <a:latin typeface="Cambria Math" panose="02040503050406030204" pitchFamily="18" charset="0"/>
                            </a:rPr>
                            <m:t>&lt;</m:t>
                          </m:r>
                          <m:r>
                            <a:rPr lang="en-US" altLang="ko-KR" i="1">
                              <a:latin typeface="Cambria Math" panose="02040503050406030204" pitchFamily="18" charset="0"/>
                            </a:rPr>
                            <m:t>𝑖𝑠𝑖𝑜𝑛</m:t>
                          </m:r>
                          <m:r>
                            <a:rPr lang="en-US" altLang="ko-KR" i="1">
                              <a:latin typeface="Cambria Math" panose="02040503050406030204" pitchFamily="18" charset="0"/>
                            </a:rPr>
                            <m:t>+</m:t>
                          </m:r>
                          <m:r>
                            <a:rPr lang="en-US" altLang="ko-KR" i="1">
                              <a:latin typeface="Cambria Math" panose="02040503050406030204" pitchFamily="18" charset="0"/>
                            </a:rPr>
                            <m:t>𝑟𝑒𝑐𝑎𝑙𝑙</m:t>
                          </m:r>
                        </m:den>
                      </m:f>
                    </m:oMath>
                  </m:oMathPara>
                </a14:m>
                <a:endParaRPr lang="en-US" altLang="ko-KR" dirty="0"/>
              </a:p>
            </p:txBody>
          </p:sp>
        </mc:Choice>
        <mc:Fallback xmlns="">
          <p:sp>
            <p:nvSpPr>
              <p:cNvPr id="9" name="TextBox 8">
                <a:extLst>
                  <a:ext uri="{FF2B5EF4-FFF2-40B4-BE49-F238E27FC236}">
                    <a16:creationId xmlns:a16="http://schemas.microsoft.com/office/drawing/2014/main" xmlns="" xmlns:a14="http://schemas.microsoft.com/office/drawing/2010/main" id="{F24A6D94-EF80-4A1F-9373-936854873FE0}"/>
                  </a:ext>
                </a:extLst>
              </p:cNvPr>
              <p:cNvSpPr txBox="1">
                <a:spLocks noRot="1" noChangeAspect="1" noMove="1" noResize="1" noEditPoints="1" noAdjustHandles="1" noChangeArrowheads="1" noChangeShapeType="1" noTextEdit="1"/>
              </p:cNvSpPr>
              <p:nvPr/>
            </p:nvSpPr>
            <p:spPr>
              <a:xfrm>
                <a:off x="3653382" y="3825044"/>
                <a:ext cx="2596059" cy="666529"/>
              </a:xfrm>
              <a:prstGeom prst="rect">
                <a:avLst/>
              </a:prstGeom>
              <a:blipFill rotWithShape="0">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30321629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f-score</a:t>
            </a:r>
          </a:p>
        </p:txBody>
      </p:sp>
      <p:sp>
        <p:nvSpPr>
          <p:cNvPr id="18" name="직사각형 17">
            <a:extLst>
              <a:ext uri="{FF2B5EF4-FFF2-40B4-BE49-F238E27FC236}">
                <a16:creationId xmlns:a16="http://schemas.microsoft.com/office/drawing/2014/main" id="{F956FF9C-85CE-4E7F-9479-A44B18E661BC}"/>
              </a:ext>
            </a:extLst>
          </p:cNvPr>
          <p:cNvSpPr/>
          <p:nvPr/>
        </p:nvSpPr>
        <p:spPr>
          <a:xfrm>
            <a:off x="671261" y="1700808"/>
            <a:ext cx="8780714" cy="1653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Đo F1 - cả precision và recallđều có trọng số như nhau. Điểm F1 được sử dụng để tính trung bình từ giá trị trung bình hài hòa của precision và recall (sensitivity) và trọng số của precision cùng recall</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(Precision), B (Recall) 2Ab/A+B</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Đo F0.5 - precision có trọng số cao hơn so với recall. trọng số lớn hơn 0,5 lần được áp dụng cho việc recall so với Precision.
Biện pháp #F2 – recall có trọng số hơn. recallcó trọng số gấp 2 lần so với precision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244363972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f-score</a:t>
            </a:r>
          </a:p>
        </p:txBody>
      </p:sp>
      <p:grpSp>
        <p:nvGrpSpPr>
          <p:cNvPr id="3" name="그룹 2"/>
          <p:cNvGrpSpPr/>
          <p:nvPr/>
        </p:nvGrpSpPr>
        <p:grpSpPr>
          <a:xfrm>
            <a:off x="666749" y="1773241"/>
            <a:ext cx="8677276" cy="3675988"/>
            <a:chOff x="666749" y="1773241"/>
            <a:chExt cx="8677276" cy="3675988"/>
          </a:xfrm>
        </p:grpSpPr>
        <p:grpSp>
          <p:nvGrpSpPr>
            <p:cNvPr id="2" name="그룹 1">
              <a:extLst>
                <a:ext uri="{FF2B5EF4-FFF2-40B4-BE49-F238E27FC236}">
                  <a16:creationId xmlns:a16="http://schemas.microsoft.com/office/drawing/2014/main" id="{2E3C9C6E-6EE2-425F-AA85-1236BB80B2C7}"/>
                </a:ext>
              </a:extLst>
            </p:cNvPr>
            <p:cNvGrpSpPr/>
            <p:nvPr/>
          </p:nvGrpSpPr>
          <p:grpSpPr>
            <a:xfrm>
              <a:off x="666749" y="1773241"/>
              <a:ext cx="8677276" cy="3675988"/>
              <a:chOff x="666749" y="1773241"/>
              <a:chExt cx="8677276" cy="3675988"/>
            </a:xfrm>
          </p:grpSpPr>
          <p:sp>
            <p:nvSpPr>
              <p:cNvPr id="7" name="모서리가 둥근 직사각형 4">
                <a:extLst>
                  <a:ext uri="{FF2B5EF4-FFF2-40B4-BE49-F238E27FC236}">
                    <a16:creationId xmlns:a16="http://schemas.microsoft.com/office/drawing/2014/main" id="{BF17992C-5F10-4CFD-BCE0-7DFCACC8C642}"/>
                  </a:ext>
                </a:extLst>
              </p:cNvPr>
              <p:cNvSpPr/>
              <p:nvPr/>
            </p:nvSpPr>
            <p:spPr>
              <a:xfrm>
                <a:off x="666749" y="1773241"/>
                <a:ext cx="8677276" cy="36759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8" name="그림 7">
                <a:extLst>
                  <a:ext uri="{FF2B5EF4-FFF2-40B4-BE49-F238E27FC236}">
                    <a16:creationId xmlns:a16="http://schemas.microsoft.com/office/drawing/2014/main" id="{8EB738BE-E32C-45B2-B7A0-A9ABCEA00D36}"/>
                  </a:ext>
                </a:extLst>
              </p:cNvPr>
              <p:cNvPicPr>
                <a:picLocks noChangeAspect="1"/>
              </p:cNvPicPr>
              <p:nvPr/>
            </p:nvPicPr>
            <p:blipFill rotWithShape="1">
              <a:blip r:embed="rId4"/>
              <a:srcRect l="366" t="1223" r="19653"/>
              <a:stretch/>
            </p:blipFill>
            <p:spPr>
              <a:xfrm>
                <a:off x="847725" y="1808820"/>
                <a:ext cx="8496300" cy="3414102"/>
              </a:xfrm>
              <a:prstGeom prst="rect">
                <a:avLst/>
              </a:prstGeom>
              <a:ln>
                <a:noFill/>
              </a:ln>
            </p:spPr>
          </p:pic>
        </p:grpSp>
        <p:sp>
          <p:nvSpPr>
            <p:cNvPr id="9" name="직사각형 8">
              <a:extLst>
                <a:ext uri="{FF2B5EF4-FFF2-40B4-BE49-F238E27FC236}">
                  <a16:creationId xmlns:a16="http://schemas.microsoft.com/office/drawing/2014/main" id="{5AC748A9-0002-7747-9D53-E2F452BA25B6}"/>
                </a:ext>
              </a:extLst>
            </p:cNvPr>
            <p:cNvSpPr/>
            <p:nvPr/>
          </p:nvSpPr>
          <p:spPr>
            <a:xfrm>
              <a:off x="1531032" y="4023216"/>
              <a:ext cx="4453248" cy="1345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buClr>
                  <a:srgbClr val="193EB0"/>
                </a:buClr>
              </a:pPr>
              <a:r>
                <a:rPr lang="en-US" altLang="ko-KR" sz="1300" dirty="0">
                  <a:solidFill>
                    <a:schemeClr val="tx1"/>
                  </a:solidFill>
                  <a:latin typeface="D2Coding" panose="020B0609020101020101" pitchFamily="49" charset="-127"/>
                  <a:ea typeface="D2Coding" panose="020B0609020101020101" pitchFamily="49" charset="-127"/>
                </a:rPr>
                <a:t>setosa fbetas score : 1.0</a:t>
              </a:r>
            </a:p>
            <a:p>
              <a:pPr>
                <a:buClr>
                  <a:srgbClr val="193EB0"/>
                </a:buClr>
              </a:pPr>
              <a:r>
                <a:rPr lang="en-US" altLang="ko-KR" sz="1300" dirty="0">
                  <a:solidFill>
                    <a:schemeClr val="tx1"/>
                  </a:solidFill>
                  <a:latin typeface="D2Coding" panose="020B0609020101020101" pitchFamily="49" charset="-127"/>
                  <a:ea typeface="D2Coding" panose="020B0609020101020101" pitchFamily="49" charset="-127"/>
                </a:rPr>
                <a:t>versicolor fbetas score : 0.967741935483871</a:t>
              </a:r>
            </a:p>
            <a:p>
              <a:pPr>
                <a:buClr>
                  <a:srgbClr val="193EB0"/>
                </a:buClr>
              </a:pPr>
              <a:r>
                <a:rPr lang="en-US" altLang="ko-KR" sz="1300" dirty="0">
                  <a:solidFill>
                    <a:schemeClr val="tx1"/>
                  </a:solidFill>
                  <a:latin typeface="D2Coding" panose="020B0609020101020101" pitchFamily="49" charset="-127"/>
                  <a:ea typeface="D2Coding" panose="020B0609020101020101" pitchFamily="49" charset="-127"/>
                </a:rPr>
                <a:t>virginica fbetas score : 0.967741935483871</a:t>
              </a:r>
            </a:p>
            <a:p>
              <a:pPr>
                <a:buClr>
                  <a:srgbClr val="193EB0"/>
                </a:buClr>
              </a:pPr>
              <a:r>
                <a:rPr lang="en-US" altLang="ko-KR" sz="1300" dirty="0">
                  <a:solidFill>
                    <a:schemeClr val="tx1"/>
                  </a:solidFill>
                  <a:latin typeface="D2Coding" panose="020B0609020101020101" pitchFamily="49" charset="-127"/>
                  <a:ea typeface="D2Coding" panose="020B0609020101020101" pitchFamily="49" charset="-127"/>
                </a:rPr>
                <a:t>setosa f1 score : 1.0</a:t>
              </a:r>
            </a:p>
            <a:p>
              <a:pPr>
                <a:buClr>
                  <a:srgbClr val="193EB0"/>
                </a:buClr>
              </a:pPr>
              <a:r>
                <a:rPr lang="en-US" altLang="ko-KR" sz="1300" dirty="0">
                  <a:solidFill>
                    <a:schemeClr val="tx1"/>
                  </a:solidFill>
                  <a:latin typeface="D2Coding" panose="020B0609020101020101" pitchFamily="49" charset="-127"/>
                  <a:ea typeface="D2Coding" panose="020B0609020101020101" pitchFamily="49" charset="-127"/>
                </a:rPr>
                <a:t>versicolor f1 score : 0.967741935483871</a:t>
              </a:r>
            </a:p>
            <a:p>
              <a:pPr>
                <a:buClr>
                  <a:srgbClr val="193EB0"/>
                </a:buClr>
              </a:pPr>
              <a:r>
                <a:rPr lang="en-US" altLang="ko-KR" sz="1300" dirty="0">
                  <a:solidFill>
                    <a:schemeClr val="tx1"/>
                  </a:solidFill>
                  <a:latin typeface="D2Coding" panose="020B0609020101020101" pitchFamily="49" charset="-127"/>
                  <a:ea typeface="D2Coding" panose="020B0609020101020101" pitchFamily="49" charset="-127"/>
                </a:rPr>
                <a:t>virginica f1 score : 0.967741935483871</a:t>
              </a:r>
            </a:p>
          </p:txBody>
        </p:sp>
        <p:sp>
          <p:nvSpPr>
            <p:cNvPr id="13" name="직사각형 12"/>
            <p:cNvSpPr/>
            <p:nvPr/>
          </p:nvSpPr>
          <p:spPr>
            <a:xfrm>
              <a:off x="2245588" y="2849197"/>
              <a:ext cx="2880320" cy="184666"/>
            </a:xfrm>
            <a:prstGeom prst="rect">
              <a:avLst/>
            </a:prstGeom>
            <a:solidFill>
              <a:srgbClr val="F7F7F7"/>
            </a:solidFill>
          </p:spPr>
          <p:txBody>
            <a:bodyPr wrap="square" lIns="0" tIns="0" rIns="0" bIns="0">
              <a:spAutoFit/>
            </a:bodyPr>
            <a:lstStyle/>
            <a:p>
              <a:r>
                <a:rPr lang="en-US" altLang="ko-KR" sz="1200" dirty="0">
                  <a:latin typeface="D2Coding" panose="020B0609020101020101" pitchFamily="49" charset="-127"/>
                  <a:ea typeface="D2Coding" panose="020B0609020101020101" pitchFamily="49" charset="-127"/>
                </a:rPr>
                <a:t>(</a:t>
              </a:r>
              <a:r>
                <a:rPr lang="en-US" altLang="ko-KR" sz="1200" dirty="0">
                  <a:solidFill>
                    <a:srgbClr val="C03148"/>
                  </a:solidFill>
                  <a:latin typeface="D2Coding" panose="020B0609020101020101" pitchFamily="49" charset="-127"/>
                  <a:ea typeface="D2Coding" panose="020B0609020101020101" pitchFamily="49" charset="-127"/>
                </a:rPr>
                <a:t>f"</a:t>
              </a:r>
              <a:r>
                <a:rPr lang="en-US" altLang="ko-KR" sz="1200" dirty="0">
                  <a:latin typeface="D2Coding" panose="020B0609020101020101" pitchFamily="49" charset="-127"/>
                  <a:ea typeface="D2Coding" panose="020B0609020101020101" pitchFamily="49" charset="-127"/>
                </a:rPr>
                <a:t>{target}</a:t>
              </a:r>
              <a:r>
                <a:rPr lang="en-US" altLang="ko-KR" sz="1200" dirty="0" err="1">
                  <a:solidFill>
                    <a:srgbClr val="C03148"/>
                  </a:solidFill>
                  <a:latin typeface="D2Coding" panose="020B0609020101020101" pitchFamily="49" charset="-127"/>
                  <a:ea typeface="D2Coding" panose="020B0609020101020101" pitchFamily="49" charset="-127"/>
                </a:rPr>
                <a:t>fbetas</a:t>
              </a:r>
              <a:r>
                <a:rPr lang="en-US" altLang="ko-KR" sz="1200" dirty="0">
                  <a:solidFill>
                    <a:srgbClr val="C03148"/>
                  </a:solidFill>
                  <a:latin typeface="D2Coding" panose="020B0609020101020101" pitchFamily="49" charset="-127"/>
                  <a:ea typeface="D2Coding" panose="020B0609020101020101" pitchFamily="49" charset="-127"/>
                </a:rPr>
                <a:t> score:</a:t>
              </a:r>
              <a:r>
                <a:rPr lang="en-US" altLang="ko-KR" sz="1200" dirty="0">
                  <a:latin typeface="D2Coding" panose="020B0609020101020101" pitchFamily="49" charset="-127"/>
                  <a:ea typeface="D2Coding" panose="020B0609020101020101" pitchFamily="49" charset="-127"/>
                </a:rPr>
                <a:t>{score}</a:t>
              </a:r>
              <a:r>
                <a:rPr lang="en-US" altLang="ko-KR" sz="1200" dirty="0">
                  <a:solidFill>
                    <a:srgbClr val="C03148"/>
                  </a:solidFill>
                  <a:latin typeface="D2Coding" panose="020B0609020101020101" pitchFamily="49" charset="-127"/>
                  <a:ea typeface="D2Coding" panose="020B0609020101020101" pitchFamily="49" charset="-127"/>
                </a:rPr>
                <a:t>"</a:t>
              </a:r>
              <a:r>
                <a:rPr lang="en-US" altLang="ko-KR" sz="1200" dirty="0">
                  <a:latin typeface="D2Coding" panose="020B0609020101020101" pitchFamily="49" charset="-127"/>
                  <a:ea typeface="D2Coding" panose="020B0609020101020101" pitchFamily="49" charset="-127"/>
                </a:rPr>
                <a:t>)</a:t>
              </a:r>
              <a:r>
                <a:rPr lang="en-US" altLang="ko-KR" sz="1200" dirty="0">
                  <a:solidFill>
                    <a:srgbClr val="C03148"/>
                  </a:solidFill>
                  <a:latin typeface="D2Coding" panose="020B0609020101020101" pitchFamily="49" charset="-127"/>
                  <a:ea typeface="D2Coding" panose="020B0609020101020101" pitchFamily="49" charset="-127"/>
                </a:rPr>
                <a:t> </a:t>
              </a:r>
              <a:endParaRPr lang="ko-KR" altLang="en-US" sz="1200" dirty="0">
                <a:solidFill>
                  <a:srgbClr val="C03148"/>
                </a:solidFill>
                <a:latin typeface="D2Coding" panose="020B0609020101020101" pitchFamily="49" charset="-127"/>
                <a:ea typeface="D2Coding" panose="020B0609020101020101" pitchFamily="49" charset="-127"/>
              </a:endParaRPr>
            </a:p>
          </p:txBody>
        </p:sp>
        <p:sp>
          <p:nvSpPr>
            <p:cNvPr id="14" name="직사각형 13"/>
            <p:cNvSpPr/>
            <p:nvPr/>
          </p:nvSpPr>
          <p:spPr>
            <a:xfrm>
              <a:off x="2253643" y="3711592"/>
              <a:ext cx="3093813" cy="184666"/>
            </a:xfrm>
            <a:prstGeom prst="rect">
              <a:avLst/>
            </a:prstGeom>
            <a:solidFill>
              <a:srgbClr val="F7F7F7"/>
            </a:solidFill>
          </p:spPr>
          <p:txBody>
            <a:bodyPr wrap="square" lIns="0" tIns="0" rIns="0" bIns="0">
              <a:spAutoFit/>
            </a:bodyPr>
            <a:lstStyle/>
            <a:p>
              <a:r>
                <a:rPr lang="en-US" altLang="ko-KR" sz="1200" dirty="0">
                  <a:latin typeface="D2Coding" panose="020B0609020101020101" pitchFamily="49" charset="-127"/>
                  <a:ea typeface="D2Coding" panose="020B0609020101020101" pitchFamily="49" charset="-127"/>
                </a:rPr>
                <a:t>(</a:t>
              </a:r>
              <a:r>
                <a:rPr lang="en-US" altLang="ko-KR" sz="1200" dirty="0">
                  <a:solidFill>
                    <a:srgbClr val="C03148"/>
                  </a:solidFill>
                  <a:latin typeface="D2Coding" panose="020B0609020101020101" pitchFamily="49" charset="-127"/>
                  <a:ea typeface="D2Coding" panose="020B0609020101020101" pitchFamily="49" charset="-127"/>
                </a:rPr>
                <a:t>f"</a:t>
              </a:r>
              <a:r>
                <a:rPr lang="en-US" altLang="ko-KR" sz="1200" dirty="0">
                  <a:latin typeface="D2Coding" panose="020B0609020101020101" pitchFamily="49" charset="-127"/>
                  <a:ea typeface="D2Coding" panose="020B0609020101020101" pitchFamily="49" charset="-127"/>
                </a:rPr>
                <a:t>{target}</a:t>
              </a:r>
              <a:r>
                <a:rPr lang="en-US" altLang="ko-KR" sz="1200" dirty="0">
                  <a:solidFill>
                    <a:srgbClr val="C03148"/>
                  </a:solidFill>
                  <a:latin typeface="D2Coding" panose="020B0609020101020101" pitchFamily="49" charset="-127"/>
                  <a:ea typeface="D2Coding" panose="020B0609020101020101" pitchFamily="49" charset="-127"/>
                </a:rPr>
                <a:t>f1 score:</a:t>
              </a:r>
              <a:r>
                <a:rPr lang="en-US" altLang="ko-KR" sz="1200" dirty="0">
                  <a:latin typeface="D2Coding" panose="020B0609020101020101" pitchFamily="49" charset="-127"/>
                  <a:ea typeface="D2Coding" panose="020B0609020101020101" pitchFamily="49" charset="-127"/>
                </a:rPr>
                <a:t>{score}</a:t>
              </a:r>
              <a:r>
                <a:rPr lang="en-US" altLang="ko-KR" sz="1200" dirty="0">
                  <a:solidFill>
                    <a:srgbClr val="C03148"/>
                  </a:solidFill>
                  <a:latin typeface="D2Coding" panose="020B0609020101020101" pitchFamily="49" charset="-127"/>
                  <a:ea typeface="D2Coding" panose="020B0609020101020101" pitchFamily="49" charset="-127"/>
                </a:rPr>
                <a:t>"</a:t>
              </a:r>
              <a:r>
                <a:rPr lang="en-US" altLang="ko-KR" sz="1200" dirty="0">
                  <a:latin typeface="D2Coding" panose="020B0609020101020101" pitchFamily="49" charset="-127"/>
                  <a:ea typeface="D2Coding" panose="020B0609020101020101" pitchFamily="49" charset="-127"/>
                </a:rPr>
                <a:t>)</a:t>
              </a:r>
              <a:r>
                <a:rPr lang="en-US" altLang="ko-KR" sz="1200" dirty="0">
                  <a:solidFill>
                    <a:srgbClr val="C03148"/>
                  </a:solidFill>
                  <a:latin typeface="D2Coding" panose="020B0609020101020101" pitchFamily="49" charset="-127"/>
                  <a:ea typeface="D2Coding" panose="020B0609020101020101" pitchFamily="49" charset="-127"/>
                </a:rPr>
                <a:t> </a:t>
              </a:r>
              <a:endParaRPr lang="ko-KR" altLang="en-US" sz="1200" dirty="0">
                <a:solidFill>
                  <a:srgbClr val="C03148"/>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8640520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Tỉ lệ chính xác</a:t>
            </a:r>
          </a:p>
          <a:p>
            <a:pPr>
              <a:spcAft>
                <a:spcPts val="1000"/>
              </a:spcAft>
              <a:buSzPct val="120000"/>
              <a:defRPr/>
            </a:pPr>
            <a:endParaRPr lang="en-US" altLang="ko-KR" sz="1400" dirty="0">
              <a:solidFill>
                <a:schemeClr val="tx1"/>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BD7A3EB-169C-44A4-94B8-88668D072741}"/>
                  </a:ext>
                </a:extLst>
              </p:cNvPr>
              <p:cNvSpPr txBox="1"/>
              <p:nvPr/>
            </p:nvSpPr>
            <p:spPr>
              <a:xfrm>
                <a:off x="3325281" y="1804291"/>
                <a:ext cx="3252264" cy="6600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i="1">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𝑎𝑐𝑐𝑢𝑟𝑎𝑐𝑦</m:t>
                      </m:r>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𝑇𝑃</m:t>
                          </m:r>
                          <m:r>
                            <a:rPr lang="en-US">
                              <a:latin typeface="Cambria Math" panose="02040503050406030204" pitchFamily="18" charset="0"/>
                            </a:rPr>
                            <m:t>+</m:t>
                          </m:r>
                          <m:r>
                            <a:rPr lang="en-US">
                              <a:latin typeface="Cambria Math" panose="02040503050406030204" pitchFamily="18" charset="0"/>
                            </a:rPr>
                            <m:t>𝑇𝑁</m:t>
                          </m:r>
                        </m:num>
                        <m:den>
                          <m:r>
                            <a:rPr lang="en-US">
                              <a:latin typeface="Cambria Math" panose="02040503050406030204" pitchFamily="18" charset="0"/>
                            </a:rPr>
                            <m:t>𝑇𝑃</m:t>
                          </m:r>
                          <m:r>
                            <a:rPr lang="en-US">
                              <a:latin typeface="Cambria Math" panose="02040503050406030204" pitchFamily="18" charset="0"/>
                            </a:rPr>
                            <m:t>+</m:t>
                          </m:r>
                          <m:r>
                            <a:rPr lang="en-US">
                              <a:latin typeface="Cambria Math" panose="02040503050406030204" pitchFamily="18" charset="0"/>
                            </a:rPr>
                            <m:t>𝑇𝑁</m:t>
                          </m:r>
                          <m:r>
                            <a:rPr lang="en-US">
                              <a:latin typeface="Cambria Math" panose="02040503050406030204" pitchFamily="18" charset="0"/>
                            </a:rPr>
                            <m:t>+</m:t>
                          </m:r>
                          <m:r>
                            <a:rPr lang="en-US">
                              <a:latin typeface="Cambria Math" panose="02040503050406030204" pitchFamily="18" charset="0"/>
                            </a:rPr>
                            <m:t>𝐹𝑃</m:t>
                          </m:r>
                          <m:r>
                            <a:rPr lang="en-US">
                              <a:latin typeface="Cambria Math" panose="02040503050406030204" pitchFamily="18" charset="0"/>
                            </a:rPr>
                            <m:t>+</m:t>
                          </m:r>
                          <m:r>
                            <a:rPr lang="en-US">
                              <a:latin typeface="Cambria Math" panose="02040503050406030204" pitchFamily="18" charset="0"/>
                            </a:rPr>
                            <m:t>𝐹𝑁</m:t>
                          </m:r>
                        </m:den>
                      </m:f>
                    </m:oMath>
                  </m:oMathPara>
                </a14:m>
                <a:endParaRPr lang="en-US" dirty="0"/>
              </a:p>
            </p:txBody>
          </p:sp>
        </mc:Choice>
        <mc:Fallback xmlns="">
          <p:sp>
            <p:nvSpPr>
              <p:cNvPr id="9" name="TextBox 8">
                <a:extLst>
                  <a:ext uri="{FF2B5EF4-FFF2-40B4-BE49-F238E27FC236}">
                    <a16:creationId xmlns:a16="http://schemas.microsoft.com/office/drawing/2014/main" id="{DBD7A3EB-169C-44A4-94B8-88668D072741}"/>
                  </a:ext>
                </a:extLst>
              </p:cNvPr>
              <p:cNvSpPr txBox="1">
                <a:spLocks noRot="1" noChangeAspect="1" noMove="1" noResize="1" noEditPoints="1" noAdjustHandles="1" noChangeArrowheads="1" noChangeShapeType="1" noTextEdit="1"/>
              </p:cNvSpPr>
              <p:nvPr/>
            </p:nvSpPr>
            <p:spPr>
              <a:xfrm>
                <a:off x="3325281" y="1804291"/>
                <a:ext cx="3252264" cy="660052"/>
              </a:xfrm>
              <a:prstGeom prst="rect">
                <a:avLst/>
              </a:prstGeom>
              <a:blipFill>
                <a:blip r:embed="rId4"/>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8278580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Báo cáo_phân loại</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7" name="직사각형 6">
            <a:extLst>
              <a:ext uri="{FF2B5EF4-FFF2-40B4-BE49-F238E27FC236}">
                <a16:creationId xmlns:a16="http://schemas.microsoft.com/office/drawing/2014/main" id="{784D43BF-98E8-4C8C-8B42-D0B5905547EB}"/>
              </a:ext>
            </a:extLst>
          </p:cNvPr>
          <p:cNvSpPr/>
          <p:nvPr/>
        </p:nvSpPr>
        <p:spPr>
          <a:xfrm>
            <a:off x="671261" y="1700808"/>
            <a:ext cx="878071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Sử</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dụng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chức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năng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classification_report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của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scikit-learn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tính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hàng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loạt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precision,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recall</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điểm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f1.</a:t>
            </a:r>
          </a:p>
        </p:txBody>
      </p:sp>
      <p:sp>
        <p:nvSpPr>
          <p:cNvPr id="8" name="모서리가 둥근 직사각형 4">
            <a:extLst>
              <a:ext uri="{FF2B5EF4-FFF2-40B4-BE49-F238E27FC236}">
                <a16:creationId xmlns:a16="http://schemas.microsoft.com/office/drawing/2014/main" id="{CDA5D6D9-E515-474F-ABB7-69DBCCC3118E}"/>
              </a:ext>
            </a:extLst>
          </p:cNvPr>
          <p:cNvSpPr/>
          <p:nvPr/>
        </p:nvSpPr>
        <p:spPr>
          <a:xfrm>
            <a:off x="666749" y="2230927"/>
            <a:ext cx="8677276" cy="260222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1" name="그림 10">
            <a:extLst>
              <a:ext uri="{FF2B5EF4-FFF2-40B4-BE49-F238E27FC236}">
                <a16:creationId xmlns:a16="http://schemas.microsoft.com/office/drawing/2014/main" id="{27AF42DA-3864-4993-A884-8E5E1D32D9B5}"/>
              </a:ext>
            </a:extLst>
          </p:cNvPr>
          <p:cNvPicPr>
            <a:picLocks noChangeAspect="1"/>
          </p:cNvPicPr>
          <p:nvPr/>
        </p:nvPicPr>
        <p:blipFill rotWithShape="1">
          <a:blip r:embed="rId4"/>
          <a:srcRect l="355" r="21686" b="6897"/>
          <a:stretch/>
        </p:blipFill>
        <p:spPr>
          <a:xfrm>
            <a:off x="847725" y="2288023"/>
            <a:ext cx="8496300" cy="2483749"/>
          </a:xfrm>
          <a:prstGeom prst="rect">
            <a:avLst/>
          </a:prstGeom>
          <a:ln>
            <a:noFill/>
          </a:ln>
        </p:spPr>
      </p:pic>
    </p:spTree>
    <p:extLst>
      <p:ext uri="{BB962C8B-B14F-4D97-AF65-F5344CB8AC3E}">
        <p14:creationId xmlns:p14="http://schemas.microsoft.com/office/powerpoint/2010/main" val="23945095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Đường cong ROC</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7" name="직사각형 6">
            <a:extLst>
              <a:ext uri="{FF2B5EF4-FFF2-40B4-BE49-F238E27FC236}">
                <a16:creationId xmlns:a16="http://schemas.microsoft.com/office/drawing/2014/main" id="{784D43BF-98E8-4C8C-8B42-D0B5905547EB}"/>
              </a:ext>
            </a:extLst>
          </p:cNvPr>
          <p:cNvSpPr/>
          <p:nvPr/>
        </p:nvSpPr>
        <p:spPr>
          <a:xfrm>
            <a:off x="671261" y="1700808"/>
            <a:ext cx="878071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Đường cong ROC có TPR (Tỷ lệ dương tính thật) trên trục y và FPR (Tỷ lệ dương tính giả) trên trục x. </a:t>
            </a:r>
            <a:b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TPR là recall và FPR chỉ fall-out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9F334E4-5BD1-41D2-9731-B6DB2B133832}"/>
                  </a:ext>
                </a:extLst>
              </p:cNvPr>
              <p:cNvSpPr txBox="1"/>
              <p:nvPr/>
            </p:nvSpPr>
            <p:spPr>
              <a:xfrm>
                <a:off x="2899184" y="2420888"/>
                <a:ext cx="1768781" cy="6600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i="1">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𝑇𝑃𝑅</m:t>
                      </m:r>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𝑇𝑃</m:t>
                          </m:r>
                        </m:num>
                        <m:den>
                          <m:r>
                            <a:rPr lang="en-US">
                              <a:latin typeface="Cambria Math" panose="02040503050406030204" pitchFamily="18" charset="0"/>
                            </a:rPr>
                            <m:t>𝑇𝑃</m:t>
                          </m:r>
                          <m:r>
                            <a:rPr lang="en-US">
                              <a:latin typeface="Cambria Math" panose="02040503050406030204" pitchFamily="18" charset="0"/>
                            </a:rPr>
                            <m:t>+</m:t>
                          </m:r>
                          <m:r>
                            <a:rPr lang="en-US">
                              <a:latin typeface="Cambria Math" panose="02040503050406030204" pitchFamily="18" charset="0"/>
                            </a:rPr>
                            <m:t>𝐹𝑁</m:t>
                          </m:r>
                        </m:den>
                      </m:f>
                    </m:oMath>
                  </m:oMathPara>
                </a14:m>
                <a:endParaRPr lang="en-US" dirty="0"/>
              </a:p>
            </p:txBody>
          </p:sp>
        </mc:Choice>
        <mc:Fallback xmlns="">
          <p:sp>
            <p:nvSpPr>
              <p:cNvPr id="9" name="TextBox 8">
                <a:extLst>
                  <a:ext uri="{FF2B5EF4-FFF2-40B4-BE49-F238E27FC236}">
                    <a16:creationId xmlns:a16="http://schemas.microsoft.com/office/drawing/2014/main" id="{F9F334E4-5BD1-41D2-9731-B6DB2B133832}"/>
                  </a:ext>
                </a:extLst>
              </p:cNvPr>
              <p:cNvSpPr txBox="1">
                <a:spLocks noRot="1" noChangeAspect="1" noMove="1" noResize="1" noEditPoints="1" noAdjustHandles="1" noChangeArrowheads="1" noChangeShapeType="1" noTextEdit="1"/>
              </p:cNvSpPr>
              <p:nvPr/>
            </p:nvSpPr>
            <p:spPr>
              <a:xfrm>
                <a:off x="2899184" y="2420888"/>
                <a:ext cx="1768781" cy="660052"/>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63EA831-3347-4441-B8D1-53B2F84288E1}"/>
                  </a:ext>
                </a:extLst>
              </p:cNvPr>
              <p:cNvSpPr txBox="1"/>
              <p:nvPr/>
            </p:nvSpPr>
            <p:spPr>
              <a:xfrm>
                <a:off x="4951412" y="2420888"/>
                <a:ext cx="1771987" cy="6600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i="1">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𝐹𝑃𝑅</m:t>
                      </m:r>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𝐹𝑃</m:t>
                          </m:r>
                        </m:num>
                        <m:den>
                          <m:r>
                            <a:rPr lang="en-US">
                              <a:latin typeface="Cambria Math" panose="02040503050406030204" pitchFamily="18" charset="0"/>
                            </a:rPr>
                            <m:t>𝐹𝑃</m:t>
                          </m:r>
                          <m:r>
                            <a:rPr lang="en-US">
                              <a:latin typeface="Cambria Math" panose="02040503050406030204" pitchFamily="18" charset="0"/>
                            </a:rPr>
                            <m:t>+</m:t>
                          </m:r>
                          <m:r>
                            <a:rPr lang="en-US">
                              <a:latin typeface="Cambria Math" panose="02040503050406030204" pitchFamily="18" charset="0"/>
                            </a:rPr>
                            <m:t>𝑇𝑁</m:t>
                          </m:r>
                        </m:den>
                      </m:f>
                    </m:oMath>
                  </m:oMathPara>
                </a14:m>
                <a:endParaRPr lang="en-US" dirty="0"/>
              </a:p>
            </p:txBody>
          </p:sp>
        </mc:Choice>
        <mc:Fallback xmlns="">
          <p:sp>
            <p:nvSpPr>
              <p:cNvPr id="12" name="TextBox 11">
                <a:extLst>
                  <a:ext uri="{FF2B5EF4-FFF2-40B4-BE49-F238E27FC236}">
                    <a16:creationId xmlns:a16="http://schemas.microsoft.com/office/drawing/2014/main" id="{563EA831-3347-4441-B8D1-53B2F84288E1}"/>
                  </a:ext>
                </a:extLst>
              </p:cNvPr>
              <p:cNvSpPr txBox="1">
                <a:spLocks noRot="1" noChangeAspect="1" noMove="1" noResize="1" noEditPoints="1" noAdjustHandles="1" noChangeArrowheads="1" noChangeShapeType="1" noTextEdit="1"/>
              </p:cNvSpPr>
              <p:nvPr/>
            </p:nvSpPr>
            <p:spPr>
              <a:xfrm>
                <a:off x="4951412" y="2420888"/>
                <a:ext cx="1771987" cy="660052"/>
              </a:xfrm>
              <a:prstGeom prst="rect">
                <a:avLst/>
              </a:prstGeom>
              <a:blipFill>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54152066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Đường cong ROC</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1" name="모서리가 둥근 직사각형 4">
            <a:extLst>
              <a:ext uri="{FF2B5EF4-FFF2-40B4-BE49-F238E27FC236}">
                <a16:creationId xmlns:a16="http://schemas.microsoft.com/office/drawing/2014/main" id="{6A6330F1-0E1E-40D5-A9DF-C6D794DEBF67}"/>
              </a:ext>
            </a:extLst>
          </p:cNvPr>
          <p:cNvSpPr/>
          <p:nvPr/>
        </p:nvSpPr>
        <p:spPr>
          <a:xfrm>
            <a:off x="666749" y="1773240"/>
            <a:ext cx="8677276" cy="453548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그림 12">
            <a:extLst>
              <a:ext uri="{FF2B5EF4-FFF2-40B4-BE49-F238E27FC236}">
                <a16:creationId xmlns:a16="http://schemas.microsoft.com/office/drawing/2014/main" id="{56AA6521-00C5-4416-B6AB-CA4CAA3D4C06}"/>
              </a:ext>
            </a:extLst>
          </p:cNvPr>
          <p:cNvPicPr>
            <a:picLocks noChangeAspect="1"/>
          </p:cNvPicPr>
          <p:nvPr/>
        </p:nvPicPr>
        <p:blipFill rotWithShape="1">
          <a:blip r:embed="rId4"/>
          <a:srcRect r="22530"/>
          <a:stretch/>
        </p:blipFill>
        <p:spPr>
          <a:xfrm>
            <a:off x="820194" y="1795118"/>
            <a:ext cx="8415032" cy="4442194"/>
          </a:xfrm>
          <a:prstGeom prst="rect">
            <a:avLst/>
          </a:prstGeom>
          <a:ln>
            <a:noFill/>
          </a:ln>
        </p:spPr>
      </p:pic>
    </p:spTree>
    <p:extLst>
      <p:ext uri="{BB962C8B-B14F-4D97-AF65-F5344CB8AC3E}">
        <p14:creationId xmlns:p14="http://schemas.microsoft.com/office/powerpoint/2010/main" val="37398756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Đường cong ROC</a:t>
            </a:r>
            <a:endParaRPr lang="en-US" altLang="ko-KR" sz="1400" dirty="0">
              <a:solidFill>
                <a:schemeClr val="tx1"/>
              </a:solidFill>
              <a:latin typeface="SamsungOne 400" panose="020B0503030303020204" pitchFamily="34" charset="0"/>
              <a:ea typeface="SamsungOne 400" panose="020B0503030303020204" pitchFamily="34" charset="0"/>
            </a:endParaRPr>
          </a:p>
        </p:txBody>
      </p:sp>
      <p:grpSp>
        <p:nvGrpSpPr>
          <p:cNvPr id="3" name="그룹 2"/>
          <p:cNvGrpSpPr/>
          <p:nvPr/>
        </p:nvGrpSpPr>
        <p:grpSpPr>
          <a:xfrm>
            <a:off x="666749" y="1736812"/>
            <a:ext cx="8677276" cy="4572508"/>
            <a:chOff x="666749" y="1773240"/>
            <a:chExt cx="8677276" cy="4572508"/>
          </a:xfrm>
        </p:grpSpPr>
        <p:sp>
          <p:nvSpPr>
            <p:cNvPr id="11" name="모서리가 둥근 직사각형 4">
              <a:extLst>
                <a:ext uri="{FF2B5EF4-FFF2-40B4-BE49-F238E27FC236}">
                  <a16:creationId xmlns:a16="http://schemas.microsoft.com/office/drawing/2014/main" id="{6A6330F1-0E1E-40D5-A9DF-C6D794DEBF67}"/>
                </a:ext>
              </a:extLst>
            </p:cNvPr>
            <p:cNvSpPr/>
            <p:nvPr/>
          </p:nvSpPr>
          <p:spPr>
            <a:xfrm>
              <a:off x="666749" y="1773240"/>
              <a:ext cx="8677276" cy="45725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 name="그룹 1"/>
            <p:cNvGrpSpPr/>
            <p:nvPr/>
          </p:nvGrpSpPr>
          <p:grpSpPr>
            <a:xfrm>
              <a:off x="820194" y="1863089"/>
              <a:ext cx="8523831" cy="4417379"/>
              <a:chOff x="820194" y="1863089"/>
              <a:chExt cx="8523831" cy="4417379"/>
            </a:xfrm>
          </p:grpSpPr>
          <p:pic>
            <p:nvPicPr>
              <p:cNvPr id="8" name="그림 7">
                <a:extLst>
                  <a:ext uri="{FF2B5EF4-FFF2-40B4-BE49-F238E27FC236}">
                    <a16:creationId xmlns:a16="http://schemas.microsoft.com/office/drawing/2014/main" id="{7A5D73CA-F10F-4790-A0EA-DC6F6898A484}"/>
                  </a:ext>
                </a:extLst>
              </p:cNvPr>
              <p:cNvPicPr>
                <a:picLocks noChangeAspect="1"/>
              </p:cNvPicPr>
              <p:nvPr/>
            </p:nvPicPr>
            <p:blipFill rotWithShape="1">
              <a:blip r:embed="rId4"/>
              <a:srcRect t="1206" r="16880" b="1256"/>
              <a:stretch/>
            </p:blipFill>
            <p:spPr>
              <a:xfrm>
                <a:off x="820194" y="1863089"/>
                <a:ext cx="8523831" cy="4389121"/>
              </a:xfrm>
              <a:prstGeom prst="rect">
                <a:avLst/>
              </a:prstGeom>
              <a:ln>
                <a:noFill/>
              </a:ln>
            </p:spPr>
          </p:pic>
          <p:sp>
            <p:nvSpPr>
              <p:cNvPr id="9" name="TextBox 8">
                <a:extLst>
                  <a:ext uri="{FF2B5EF4-FFF2-40B4-BE49-F238E27FC236}">
                    <a16:creationId xmlns:a16="http://schemas.microsoft.com/office/drawing/2014/main" id="{43A02479-D6AF-433D-AF10-02E5A8F87593}"/>
                  </a:ext>
                </a:extLst>
              </p:cNvPr>
              <p:cNvSpPr txBox="1"/>
              <p:nvPr/>
            </p:nvSpPr>
            <p:spPr>
              <a:xfrm>
                <a:off x="3484005" y="2600908"/>
                <a:ext cx="1208664" cy="184666"/>
              </a:xfrm>
              <a:prstGeom prst="rect">
                <a:avLst/>
              </a:prstGeom>
              <a:solidFill>
                <a:schemeClr val="bg1"/>
              </a:solidFill>
            </p:spPr>
            <p:txBody>
              <a:bodyPr wrap="none" lIns="0" tIns="0" rIns="0" bIns="0" rtlCol="0">
                <a:spAutoFit/>
              </a:bodyPr>
              <a:lstStyle/>
              <a:p>
                <a:pPr algn="ctr"/>
                <a:r>
                  <a:rPr lang="vi-VN" sz="1200" dirty="0">
                    <a:latin typeface="SamsungOne 400" panose="020B0503030303020204" pitchFamily="34" charset="0"/>
                    <a:ea typeface="SamsungOne 400" panose="020B0503030303020204" pitchFamily="34" charset="0"/>
                  </a:rPr>
                  <a:t>Đường cong ROC</a:t>
                </a:r>
                <a:r>
                  <a:rPr lang="en-US" sz="1200" dirty="0">
                    <a:latin typeface="SamsungOne 400" panose="020B0503030303020204" pitchFamily="34" charset="0"/>
                    <a:ea typeface="SamsungOne 400" panose="020B0503030303020204" pitchFamily="34" charset="0"/>
                  </a:rPr>
                  <a:t>s</a:t>
                </a:r>
              </a:p>
            </p:txBody>
          </p:sp>
          <p:sp>
            <p:nvSpPr>
              <p:cNvPr id="12" name="TextBox 11">
                <a:extLst>
                  <a:ext uri="{FF2B5EF4-FFF2-40B4-BE49-F238E27FC236}">
                    <a16:creationId xmlns:a16="http://schemas.microsoft.com/office/drawing/2014/main" id="{08121DCC-DD73-4C4A-B237-7567B30409DA}"/>
                  </a:ext>
                </a:extLst>
              </p:cNvPr>
              <p:cNvSpPr txBox="1"/>
              <p:nvPr/>
            </p:nvSpPr>
            <p:spPr>
              <a:xfrm rot="16200000">
                <a:off x="882042" y="4309856"/>
                <a:ext cx="1410643" cy="184666"/>
              </a:xfrm>
              <a:prstGeom prst="rect">
                <a:avLst/>
              </a:prstGeom>
              <a:solidFill>
                <a:schemeClr val="bg1"/>
              </a:solidFill>
            </p:spPr>
            <p:txBody>
              <a:bodyPr wrap="none" lIns="0" tIns="0" rIns="0" bIns="0" rtlCol="0">
                <a:spAutoFit/>
              </a:bodyPr>
              <a:lstStyle/>
              <a:p>
                <a:pPr algn="ctr"/>
                <a:r>
                  <a:rPr lang="vi-VN" sz="1200" dirty="0">
                    <a:latin typeface="SamsungOne 400" panose="020B0503030303020204" pitchFamily="34" charset="0"/>
                    <a:ea typeface="SamsungOne 400" panose="020B0503030303020204" pitchFamily="34" charset="0"/>
                  </a:rPr>
                  <a:t>Tỷ lệ dương tính thật</a:t>
                </a:r>
                <a:endParaRPr lang="en-US" sz="1200" dirty="0">
                  <a:latin typeface="SamsungOne 400" panose="020B0503030303020204" pitchFamily="34" charset="0"/>
                  <a:ea typeface="SamsungOne 400" panose="020B0503030303020204" pitchFamily="34" charset="0"/>
                </a:endParaRPr>
              </a:p>
            </p:txBody>
          </p:sp>
          <p:sp>
            <p:nvSpPr>
              <p:cNvPr id="14" name="TextBox 13">
                <a:extLst>
                  <a:ext uri="{FF2B5EF4-FFF2-40B4-BE49-F238E27FC236}">
                    <a16:creationId xmlns:a16="http://schemas.microsoft.com/office/drawing/2014/main" id="{2C9AB6EA-C220-46DB-BB69-F00F43F8E8F8}"/>
                  </a:ext>
                </a:extLst>
              </p:cNvPr>
              <p:cNvSpPr txBox="1"/>
              <p:nvPr/>
            </p:nvSpPr>
            <p:spPr>
              <a:xfrm>
                <a:off x="4014035" y="5184630"/>
                <a:ext cx="2457404" cy="692497"/>
              </a:xfrm>
              <a:prstGeom prst="rect">
                <a:avLst/>
              </a:prstGeom>
              <a:solidFill>
                <a:schemeClr val="bg1"/>
              </a:solidFill>
            </p:spPr>
            <p:txBody>
              <a:bodyPr wrap="none" lIns="0" tIns="0" rIns="0" bIns="0" rtlCol="0">
                <a:spAutoFit/>
              </a:bodyPr>
              <a:lstStyle/>
              <a:p>
                <a:r>
                  <a:rPr lang="vi-VN" sz="900" dirty="0">
                    <a:latin typeface="SamsungOne 400" panose="020B0503030303020204" pitchFamily="34" charset="0"/>
                    <a:ea typeface="SamsungOne 400" panose="020B0503030303020204" pitchFamily="34" charset="0"/>
                  </a:rPr>
                  <a:t>Đường cong ROC</a:t>
                </a:r>
                <a:r>
                  <a:rPr lang="en-US" sz="900" dirty="0">
                    <a:latin typeface="SamsungOne 400" panose="020B0503030303020204" pitchFamily="34" charset="0"/>
                    <a:ea typeface="SamsungOne 400" panose="020B0503030303020204" pitchFamily="34" charset="0"/>
                  </a:rPr>
                  <a:t> </a:t>
                </a:r>
                <a:r>
                  <a:rPr lang="en-US" sz="900" dirty="0" err="1">
                    <a:latin typeface="SamsungOne 400" panose="020B0503030303020204" pitchFamily="34" charset="0"/>
                    <a:ea typeface="SamsungOne 400" panose="020B0503030303020204" pitchFamily="34" charset="0"/>
                  </a:rPr>
                  <a:t>của</a:t>
                </a:r>
                <a:r>
                  <a:rPr lang="en-US" sz="900" dirty="0">
                    <a:latin typeface="SamsungOne 400" panose="020B0503030303020204" pitchFamily="34" charset="0"/>
                    <a:ea typeface="SamsungOne 400" panose="020B0503030303020204" pitchFamily="34" charset="0"/>
                  </a:rPr>
                  <a:t> </a:t>
                </a:r>
                <a:r>
                  <a:rPr lang="en-US" sz="900" dirty="0" err="1">
                    <a:latin typeface="SamsungOne 400" panose="020B0503030303020204" pitchFamily="34" charset="0"/>
                    <a:ea typeface="SamsungOne 400" panose="020B0503030303020204" pitchFamily="34" charset="0"/>
                  </a:rPr>
                  <a:t>lớp</a:t>
                </a:r>
                <a:r>
                  <a:rPr lang="en-US" sz="900" dirty="0">
                    <a:latin typeface="SamsungOne 400" panose="020B0503030303020204" pitchFamily="34" charset="0"/>
                    <a:ea typeface="SamsungOne 400" panose="020B0503030303020204" pitchFamily="34" charset="0"/>
                  </a:rPr>
                  <a:t> setosa (area =1.00)</a:t>
                </a:r>
              </a:p>
              <a:p>
                <a:r>
                  <a:rPr lang="vi-VN" sz="900" dirty="0">
                    <a:latin typeface="SamsungOne 400" panose="020B0503030303020204" pitchFamily="34" charset="0"/>
                    <a:ea typeface="SamsungOne 400" panose="020B0503030303020204" pitchFamily="34" charset="0"/>
                  </a:rPr>
                  <a:t>Đường cong ROC</a:t>
                </a:r>
                <a:r>
                  <a:rPr lang="en-US" sz="900" dirty="0">
                    <a:latin typeface="SamsungOne 400" panose="020B0503030303020204" pitchFamily="34" charset="0"/>
                    <a:ea typeface="SamsungOne 400" panose="020B0503030303020204" pitchFamily="34" charset="0"/>
                  </a:rPr>
                  <a:t> </a:t>
                </a:r>
                <a:r>
                  <a:rPr lang="en-US" sz="900" dirty="0" err="1">
                    <a:latin typeface="SamsungOne 400" panose="020B0503030303020204" pitchFamily="34" charset="0"/>
                    <a:ea typeface="SamsungOne 400" panose="020B0503030303020204" pitchFamily="34" charset="0"/>
                  </a:rPr>
                  <a:t>của</a:t>
                </a:r>
                <a:r>
                  <a:rPr lang="en-US" sz="900" dirty="0">
                    <a:latin typeface="SamsungOne 400" panose="020B0503030303020204" pitchFamily="34" charset="0"/>
                    <a:ea typeface="SamsungOne 400" panose="020B0503030303020204" pitchFamily="34" charset="0"/>
                  </a:rPr>
                  <a:t> </a:t>
                </a:r>
                <a:r>
                  <a:rPr lang="en-US" sz="900" dirty="0" err="1">
                    <a:latin typeface="SamsungOne 400" panose="020B0503030303020204" pitchFamily="34" charset="0"/>
                    <a:ea typeface="SamsungOne 400" panose="020B0503030303020204" pitchFamily="34" charset="0"/>
                  </a:rPr>
                  <a:t>lớp</a:t>
                </a:r>
                <a:r>
                  <a:rPr lang="en-US" sz="900" dirty="0">
                    <a:latin typeface="SamsungOne 400" panose="020B0503030303020204" pitchFamily="34" charset="0"/>
                    <a:ea typeface="SamsungOne 400" panose="020B0503030303020204" pitchFamily="34" charset="0"/>
                  </a:rPr>
                  <a:t> versicolor (area = 0.99)</a:t>
                </a:r>
              </a:p>
              <a:p>
                <a:r>
                  <a:rPr lang="vi-VN" altLang="ko-KR" sz="900" dirty="0">
                    <a:latin typeface="SamsungOne 400" panose="020B0503030303020204" pitchFamily="34" charset="0"/>
                    <a:ea typeface="SamsungOne 400" panose="020B0503030303020204" pitchFamily="34" charset="0"/>
                  </a:rPr>
                  <a:t>Đường cong ROC</a:t>
                </a:r>
                <a:r>
                  <a:rPr lang="en-US" altLang="ko-KR" sz="900" dirty="0">
                    <a:latin typeface="SamsungOne 400" panose="020B0503030303020204" pitchFamily="34" charset="0"/>
                    <a:ea typeface="SamsungOne 400" panose="020B0503030303020204" pitchFamily="34" charset="0"/>
                  </a:rPr>
                  <a:t> </a:t>
                </a:r>
                <a:r>
                  <a:rPr lang="en-US" altLang="ko-KR" sz="900" dirty="0" err="1">
                    <a:latin typeface="SamsungOne 400" panose="020B0503030303020204" pitchFamily="34" charset="0"/>
                    <a:ea typeface="SamsungOne 400" panose="020B0503030303020204" pitchFamily="34" charset="0"/>
                  </a:rPr>
                  <a:t>của</a:t>
                </a:r>
                <a:r>
                  <a:rPr lang="en-US" altLang="ko-KR" sz="900" dirty="0">
                    <a:latin typeface="SamsungOne 400" panose="020B0503030303020204" pitchFamily="34" charset="0"/>
                    <a:ea typeface="SamsungOne 400" panose="020B0503030303020204" pitchFamily="34" charset="0"/>
                  </a:rPr>
                  <a:t> </a:t>
                </a:r>
                <a:r>
                  <a:rPr lang="en-US" altLang="ko-KR" sz="900" dirty="0" err="1">
                    <a:latin typeface="SamsungOne 400" panose="020B0503030303020204" pitchFamily="34" charset="0"/>
                    <a:ea typeface="SamsungOne 400" panose="020B0503030303020204" pitchFamily="34" charset="0"/>
                  </a:rPr>
                  <a:t>lớp</a:t>
                </a:r>
                <a:r>
                  <a:rPr lang="en-US" altLang="ko-KR" sz="900" dirty="0">
                    <a:latin typeface="SamsungOne 400" panose="020B0503030303020204" pitchFamily="34" charset="0"/>
                    <a:ea typeface="SamsungOne 400" panose="020B0503030303020204" pitchFamily="34" charset="0"/>
                  </a:rPr>
                  <a:t> virginica (area = 0.99)</a:t>
                </a:r>
              </a:p>
              <a:p>
                <a:r>
                  <a:rPr lang="en-US" sz="900" dirty="0" err="1">
                    <a:latin typeface="SamsungOne 400" panose="020B0503030303020204" pitchFamily="34" charset="0"/>
                    <a:ea typeface="SamsungOne 400" panose="020B0503030303020204" pitchFamily="34" charset="0"/>
                  </a:rPr>
                  <a:t>trung</a:t>
                </a:r>
                <a:r>
                  <a:rPr lang="en-US" sz="900" dirty="0">
                    <a:latin typeface="SamsungOne 400" panose="020B0503030303020204" pitchFamily="34" charset="0"/>
                    <a:ea typeface="SamsungOne 400" panose="020B0503030303020204" pitchFamily="34" charset="0"/>
                  </a:rPr>
                  <a:t> </a:t>
                </a:r>
                <a:r>
                  <a:rPr lang="en-US" sz="900" dirty="0" err="1">
                    <a:latin typeface="SamsungOne 400" panose="020B0503030303020204" pitchFamily="34" charset="0"/>
                    <a:ea typeface="SamsungOne 400" panose="020B0503030303020204" pitchFamily="34" charset="0"/>
                  </a:rPr>
                  <a:t>bình</a:t>
                </a:r>
                <a:r>
                  <a:rPr lang="en-US" sz="900" dirty="0">
                    <a:latin typeface="SamsungOne 400" panose="020B0503030303020204" pitchFamily="34" charset="0"/>
                    <a:ea typeface="SamsungOne 400" panose="020B0503030303020204" pitchFamily="34" charset="0"/>
                  </a:rPr>
                  <a:t> vi </a:t>
                </a:r>
                <a:r>
                  <a:rPr lang="en-US" sz="900" dirty="0" err="1">
                    <a:latin typeface="SamsungOne 400" panose="020B0503030303020204" pitchFamily="34" charset="0"/>
                    <a:ea typeface="SamsungOne 400" panose="020B0503030303020204" pitchFamily="34" charset="0"/>
                  </a:rPr>
                  <a:t>sai</a:t>
                </a:r>
                <a:r>
                  <a:rPr lang="en-US" sz="900" dirty="0">
                    <a:latin typeface="SamsungOne 400" panose="020B0503030303020204" pitchFamily="34" charset="0"/>
                    <a:ea typeface="SamsungOne 400" panose="020B0503030303020204" pitchFamily="34" charset="0"/>
                  </a:rPr>
                  <a:t> </a:t>
                </a:r>
                <a:r>
                  <a:rPr lang="vi-VN" sz="900" dirty="0">
                    <a:latin typeface="SamsungOne 400" panose="020B0503030303020204" pitchFamily="34" charset="0"/>
                    <a:ea typeface="SamsungOne 400" panose="020B0503030303020204" pitchFamily="34" charset="0"/>
                  </a:rPr>
                  <a:t>đường cong ROC</a:t>
                </a:r>
                <a:r>
                  <a:rPr lang="en-US" sz="900" dirty="0">
                    <a:latin typeface="SamsungOne 400" panose="020B0503030303020204" pitchFamily="34" charset="0"/>
                    <a:ea typeface="SamsungOne 400" panose="020B0503030303020204" pitchFamily="34" charset="0"/>
                  </a:rPr>
                  <a:t> (area = 0.99)</a:t>
                </a:r>
              </a:p>
              <a:p>
                <a:r>
                  <a:rPr lang="en-US" sz="900" dirty="0" err="1">
                    <a:latin typeface="SamsungOne 400" panose="020B0503030303020204" pitchFamily="34" charset="0"/>
                    <a:ea typeface="SamsungOne 400" panose="020B0503030303020204" pitchFamily="34" charset="0"/>
                  </a:rPr>
                  <a:t>trung</a:t>
                </a:r>
                <a:r>
                  <a:rPr lang="en-US" sz="900" dirty="0">
                    <a:latin typeface="SamsungOne 400" panose="020B0503030303020204" pitchFamily="34" charset="0"/>
                    <a:ea typeface="SamsungOne 400" panose="020B0503030303020204" pitchFamily="34" charset="0"/>
                  </a:rPr>
                  <a:t> </a:t>
                </a:r>
                <a:r>
                  <a:rPr lang="en-US" sz="900" dirty="0" err="1">
                    <a:latin typeface="SamsungOne 400" panose="020B0503030303020204" pitchFamily="34" charset="0"/>
                    <a:ea typeface="SamsungOne 400" panose="020B0503030303020204" pitchFamily="34" charset="0"/>
                  </a:rPr>
                  <a:t>bình</a:t>
                </a:r>
                <a:r>
                  <a:rPr lang="en-US" sz="900" dirty="0">
                    <a:latin typeface="SamsungOne 400" panose="020B0503030303020204" pitchFamily="34" charset="0"/>
                    <a:ea typeface="SamsungOne 400" panose="020B0503030303020204" pitchFamily="34" charset="0"/>
                  </a:rPr>
                  <a:t> vi </a:t>
                </a:r>
                <a:r>
                  <a:rPr lang="en-US" sz="900" dirty="0" err="1">
                    <a:latin typeface="SamsungOne 400" panose="020B0503030303020204" pitchFamily="34" charset="0"/>
                    <a:ea typeface="SamsungOne 400" panose="020B0503030303020204" pitchFamily="34" charset="0"/>
                  </a:rPr>
                  <a:t>sai</a:t>
                </a:r>
                <a:r>
                  <a:rPr lang="en-US" sz="900" dirty="0">
                    <a:latin typeface="SamsungOne 400" panose="020B0503030303020204" pitchFamily="34" charset="0"/>
                    <a:ea typeface="SamsungOne 400" panose="020B0503030303020204" pitchFamily="34" charset="0"/>
                  </a:rPr>
                  <a:t> </a:t>
                </a:r>
                <a:r>
                  <a:rPr lang="vi-VN" sz="900" dirty="0">
                    <a:latin typeface="SamsungOne 400" panose="020B0503030303020204" pitchFamily="34" charset="0"/>
                    <a:ea typeface="SamsungOne 400" panose="020B0503030303020204" pitchFamily="34" charset="0"/>
                  </a:rPr>
                  <a:t>đường cong ROC</a:t>
                </a:r>
                <a:r>
                  <a:rPr lang="en-US" sz="900" dirty="0">
                    <a:latin typeface="SamsungOne 400" panose="020B0503030303020204" pitchFamily="34" charset="0"/>
                    <a:ea typeface="SamsungOne 400" panose="020B0503030303020204" pitchFamily="34" charset="0"/>
                  </a:rPr>
                  <a:t> (area = 0.99)</a:t>
                </a:r>
              </a:p>
            </p:txBody>
          </p:sp>
          <p:sp>
            <p:nvSpPr>
              <p:cNvPr id="15" name="TextBox 14">
                <a:extLst>
                  <a:ext uri="{FF2B5EF4-FFF2-40B4-BE49-F238E27FC236}">
                    <a16:creationId xmlns:a16="http://schemas.microsoft.com/office/drawing/2014/main" id="{0A75F6FF-0E90-4BDD-A3DB-19D9F3F2D63A}"/>
                  </a:ext>
                </a:extLst>
              </p:cNvPr>
              <p:cNvSpPr txBox="1"/>
              <p:nvPr/>
            </p:nvSpPr>
            <p:spPr>
              <a:xfrm>
                <a:off x="3384463" y="6095802"/>
                <a:ext cx="1333698" cy="184666"/>
              </a:xfrm>
              <a:prstGeom prst="rect">
                <a:avLst/>
              </a:prstGeom>
              <a:solidFill>
                <a:schemeClr val="bg1"/>
              </a:solidFill>
            </p:spPr>
            <p:txBody>
              <a:bodyPr wrap="none" lIns="0" tIns="0" rIns="0" bIns="0" rtlCol="0">
                <a:spAutoFit/>
              </a:bodyPr>
              <a:lstStyle/>
              <a:p>
                <a:pPr algn="ctr"/>
                <a:r>
                  <a:rPr lang="vi-VN" sz="1200" dirty="0">
                    <a:latin typeface="SamsungOne 400" panose="020B0503030303020204" pitchFamily="34" charset="0"/>
                    <a:ea typeface="SamsungOne 400" panose="020B0503030303020204" pitchFamily="34" charset="0"/>
                  </a:rPr>
                  <a:t>Tỷ lệ dương tính giả</a:t>
                </a:r>
                <a:endParaRPr lang="en-US" sz="1200" dirty="0">
                  <a:latin typeface="SamsungOne 400" panose="020B0503030303020204" pitchFamily="34" charset="0"/>
                  <a:ea typeface="SamsungOne 400" panose="020B0503030303020204" pitchFamily="34" charset="0"/>
                </a:endParaRPr>
              </a:p>
            </p:txBody>
          </p:sp>
        </p:grpSp>
      </p:grpSp>
    </p:spTree>
    <p:extLst>
      <p:ext uri="{BB962C8B-B14F-4D97-AF65-F5344CB8AC3E}">
        <p14:creationId xmlns:p14="http://schemas.microsoft.com/office/powerpoint/2010/main" val="2019790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AUC (Area Under Curve</a:t>
            </a:r>
            <a:r>
              <a:rPr lang="vi-VN" altLang="ko-KR" sz="1400" dirty="0">
                <a:solidFill>
                  <a:schemeClr val="tx1"/>
                </a:solidFill>
                <a:latin typeface="SamsungOne 400" panose="020B0503030303020204" pitchFamily="34" charset="0"/>
                <a:ea typeface="SamsungOne 400" panose="020B0503030303020204" pitchFamily="34" charset="0"/>
              </a:rPr>
              <a:t> – Diện tích nằm dưới đường cong</a:t>
            </a:r>
            <a:r>
              <a:rPr lang="en-US" altLang="ko-KR" sz="1400" dirty="0">
                <a:solidFill>
                  <a:schemeClr val="tx1"/>
                </a:solidFill>
                <a:latin typeface="SamsungOne 400" panose="020B0503030303020204" pitchFamily="34" charset="0"/>
                <a:ea typeface="SamsungOne 400" panose="020B0503030303020204" pitchFamily="34" charset="0"/>
              </a:rPr>
              <a:t>)</a:t>
            </a:r>
          </a:p>
        </p:txBody>
      </p:sp>
      <p:pic>
        <p:nvPicPr>
          <p:cNvPr id="9" name="그림 8">
            <a:extLst>
              <a:ext uri="{FF2B5EF4-FFF2-40B4-BE49-F238E27FC236}">
                <a16:creationId xmlns:a16="http://schemas.microsoft.com/office/drawing/2014/main" id="{FB40892D-2E00-435D-A166-EE93289C464E}"/>
              </a:ext>
            </a:extLst>
          </p:cNvPr>
          <p:cNvPicPr>
            <a:picLocks noChangeAspect="1"/>
          </p:cNvPicPr>
          <p:nvPr/>
        </p:nvPicPr>
        <p:blipFill>
          <a:blip r:embed="rId4"/>
          <a:stretch>
            <a:fillRect/>
          </a:stretch>
        </p:blipFill>
        <p:spPr>
          <a:xfrm>
            <a:off x="2599890" y="1700213"/>
            <a:ext cx="4703046" cy="4619170"/>
          </a:xfrm>
          <a:prstGeom prst="rect">
            <a:avLst/>
          </a:prstGeom>
        </p:spPr>
      </p:pic>
      <p:sp>
        <p:nvSpPr>
          <p:cNvPr id="12" name="TextBox 11">
            <a:extLst>
              <a:ext uri="{FF2B5EF4-FFF2-40B4-BE49-F238E27FC236}">
                <a16:creationId xmlns:a16="http://schemas.microsoft.com/office/drawing/2014/main" id="{36474DE2-275A-4BD8-828A-6875C58047CC}"/>
              </a:ext>
            </a:extLst>
          </p:cNvPr>
          <p:cNvSpPr txBox="1"/>
          <p:nvPr/>
        </p:nvSpPr>
        <p:spPr>
          <a:xfrm>
            <a:off x="3139928" y="3573016"/>
            <a:ext cx="1333698" cy="184666"/>
          </a:xfrm>
          <a:prstGeom prst="rect">
            <a:avLst/>
          </a:prstGeom>
          <a:solidFill>
            <a:schemeClr val="bg1"/>
          </a:solidFill>
        </p:spPr>
        <p:txBody>
          <a:bodyPr wrap="none" lIns="0" tIns="0" rIns="0" bIns="0" rtlCol="0">
            <a:spAutoFit/>
          </a:bodyPr>
          <a:lstStyle/>
          <a:p>
            <a:pPr algn="ctr"/>
            <a:r>
              <a:rPr lang="vi-VN" sz="1200" dirty="0">
                <a:latin typeface="SamsungOne 400" panose="020B0503030303020204" pitchFamily="34" charset="0"/>
                <a:ea typeface="SamsungOne 400" panose="020B0503030303020204" pitchFamily="34" charset="0"/>
              </a:rPr>
              <a:t>Tỷ lệ dương tính giả</a:t>
            </a:r>
            <a:endParaRPr lang="en-US" sz="1200" dirty="0">
              <a:latin typeface="SamsungOne 400" panose="020B0503030303020204" pitchFamily="34" charset="0"/>
              <a:ea typeface="SamsungOne 400" panose="020B0503030303020204" pitchFamily="34" charset="0"/>
            </a:endParaRPr>
          </a:p>
        </p:txBody>
      </p:sp>
      <p:sp>
        <p:nvSpPr>
          <p:cNvPr id="14" name="TextBox 13">
            <a:extLst>
              <a:ext uri="{FF2B5EF4-FFF2-40B4-BE49-F238E27FC236}">
                <a16:creationId xmlns:a16="http://schemas.microsoft.com/office/drawing/2014/main" id="{EB09C79B-1E6C-4099-869E-7948B884F20C}"/>
              </a:ext>
            </a:extLst>
          </p:cNvPr>
          <p:cNvSpPr txBox="1"/>
          <p:nvPr/>
        </p:nvSpPr>
        <p:spPr>
          <a:xfrm rot="16200000">
            <a:off x="2142180" y="2564824"/>
            <a:ext cx="1410643" cy="184666"/>
          </a:xfrm>
          <a:prstGeom prst="rect">
            <a:avLst/>
          </a:prstGeom>
          <a:solidFill>
            <a:schemeClr val="bg1"/>
          </a:solidFill>
        </p:spPr>
        <p:txBody>
          <a:bodyPr wrap="none" lIns="0" tIns="0" rIns="0" bIns="0" rtlCol="0">
            <a:spAutoFit/>
          </a:bodyPr>
          <a:lstStyle/>
          <a:p>
            <a:pPr algn="ctr"/>
            <a:r>
              <a:rPr lang="vi-VN" sz="1200" dirty="0">
                <a:latin typeface="SamsungOne 400" panose="020B0503030303020204" pitchFamily="34" charset="0"/>
                <a:ea typeface="SamsungOne 400" panose="020B0503030303020204" pitchFamily="34" charset="0"/>
              </a:rPr>
              <a:t>Tỷ lệ dương tính thật</a:t>
            </a:r>
            <a:endParaRPr lang="en-US" sz="1200" dirty="0">
              <a:latin typeface="SamsungOne 400" panose="020B0503030303020204" pitchFamily="34" charset="0"/>
              <a:ea typeface="SamsungOne 400" panose="020B0503030303020204" pitchFamily="34" charset="0"/>
            </a:endParaRPr>
          </a:p>
        </p:txBody>
      </p:sp>
      <p:sp>
        <p:nvSpPr>
          <p:cNvPr id="15" name="TextBox 14">
            <a:extLst>
              <a:ext uri="{FF2B5EF4-FFF2-40B4-BE49-F238E27FC236}">
                <a16:creationId xmlns:a16="http://schemas.microsoft.com/office/drawing/2014/main" id="{234A5DC0-61AF-4938-9084-D55F745EE02A}"/>
              </a:ext>
            </a:extLst>
          </p:cNvPr>
          <p:cNvSpPr txBox="1"/>
          <p:nvPr/>
        </p:nvSpPr>
        <p:spPr>
          <a:xfrm>
            <a:off x="3979304" y="3332326"/>
            <a:ext cx="665247" cy="184666"/>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AUC = 0.4</a:t>
            </a:r>
          </a:p>
        </p:txBody>
      </p:sp>
      <p:sp>
        <p:nvSpPr>
          <p:cNvPr id="16" name="TextBox 15">
            <a:extLst>
              <a:ext uri="{FF2B5EF4-FFF2-40B4-BE49-F238E27FC236}">
                <a16:creationId xmlns:a16="http://schemas.microsoft.com/office/drawing/2014/main" id="{89AEE573-4626-4056-B7E6-03CF42BBEC24}"/>
              </a:ext>
            </a:extLst>
          </p:cNvPr>
          <p:cNvSpPr txBox="1"/>
          <p:nvPr/>
        </p:nvSpPr>
        <p:spPr>
          <a:xfrm>
            <a:off x="5303653" y="3573016"/>
            <a:ext cx="1333698" cy="184666"/>
          </a:xfrm>
          <a:prstGeom prst="rect">
            <a:avLst/>
          </a:prstGeom>
          <a:solidFill>
            <a:schemeClr val="bg1"/>
          </a:solidFill>
        </p:spPr>
        <p:txBody>
          <a:bodyPr wrap="none" lIns="0" tIns="0" rIns="0" bIns="0" rtlCol="0">
            <a:spAutoFit/>
          </a:bodyPr>
          <a:lstStyle/>
          <a:p>
            <a:pPr algn="ctr"/>
            <a:r>
              <a:rPr lang="vi-VN" sz="1200" dirty="0">
                <a:latin typeface="SamsungOne 400" panose="020B0503030303020204" pitchFamily="34" charset="0"/>
                <a:ea typeface="SamsungOne 400" panose="020B0503030303020204" pitchFamily="34" charset="0"/>
              </a:rPr>
              <a:t>Tỷ lệ dương tính giả</a:t>
            </a:r>
            <a:endParaRPr lang="en-US" sz="1200" dirty="0">
              <a:latin typeface="SamsungOne 400" panose="020B0503030303020204" pitchFamily="34" charset="0"/>
              <a:ea typeface="SamsungOne 400" panose="020B0503030303020204" pitchFamily="34" charset="0"/>
            </a:endParaRPr>
          </a:p>
        </p:txBody>
      </p:sp>
      <p:sp>
        <p:nvSpPr>
          <p:cNvPr id="17" name="TextBox 16">
            <a:extLst>
              <a:ext uri="{FF2B5EF4-FFF2-40B4-BE49-F238E27FC236}">
                <a16:creationId xmlns:a16="http://schemas.microsoft.com/office/drawing/2014/main" id="{70F5CD8D-DAEF-40B3-89D4-0A6D471250D5}"/>
              </a:ext>
            </a:extLst>
          </p:cNvPr>
          <p:cNvSpPr txBox="1"/>
          <p:nvPr/>
        </p:nvSpPr>
        <p:spPr>
          <a:xfrm rot="16200000">
            <a:off x="4305905" y="2564824"/>
            <a:ext cx="1410643" cy="184666"/>
          </a:xfrm>
          <a:prstGeom prst="rect">
            <a:avLst/>
          </a:prstGeom>
          <a:solidFill>
            <a:schemeClr val="bg1"/>
          </a:solidFill>
        </p:spPr>
        <p:txBody>
          <a:bodyPr wrap="none" lIns="0" tIns="0" rIns="0" bIns="0" rtlCol="0">
            <a:spAutoFit/>
          </a:bodyPr>
          <a:lstStyle/>
          <a:p>
            <a:pPr algn="ctr"/>
            <a:r>
              <a:rPr lang="vi-VN" sz="1200" dirty="0">
                <a:latin typeface="SamsungOne 400" panose="020B0503030303020204" pitchFamily="34" charset="0"/>
                <a:ea typeface="SamsungOne 400" panose="020B0503030303020204" pitchFamily="34" charset="0"/>
              </a:rPr>
              <a:t>Tỷ lệ dương tính thật</a:t>
            </a:r>
            <a:endParaRPr lang="en-US" sz="1200" dirty="0">
              <a:latin typeface="SamsungOne 400" panose="020B0503030303020204" pitchFamily="34" charset="0"/>
              <a:ea typeface="SamsungOne 400" panose="020B0503030303020204" pitchFamily="34" charset="0"/>
            </a:endParaRPr>
          </a:p>
        </p:txBody>
      </p:sp>
      <p:sp>
        <p:nvSpPr>
          <p:cNvPr id="18" name="TextBox 17">
            <a:extLst>
              <a:ext uri="{FF2B5EF4-FFF2-40B4-BE49-F238E27FC236}">
                <a16:creationId xmlns:a16="http://schemas.microsoft.com/office/drawing/2014/main" id="{7EB23F58-3ECD-4650-A97B-1E8AFE361BF2}"/>
              </a:ext>
            </a:extLst>
          </p:cNvPr>
          <p:cNvSpPr txBox="1"/>
          <p:nvPr/>
        </p:nvSpPr>
        <p:spPr>
          <a:xfrm>
            <a:off x="6144632" y="3332326"/>
            <a:ext cx="662040" cy="184666"/>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AUC = 0.5</a:t>
            </a:r>
          </a:p>
        </p:txBody>
      </p:sp>
      <p:sp>
        <p:nvSpPr>
          <p:cNvPr id="19" name="TextBox 18">
            <a:extLst>
              <a:ext uri="{FF2B5EF4-FFF2-40B4-BE49-F238E27FC236}">
                <a16:creationId xmlns:a16="http://schemas.microsoft.com/office/drawing/2014/main" id="{221222C1-0248-4C53-9631-18B6B6D85EDE}"/>
              </a:ext>
            </a:extLst>
          </p:cNvPr>
          <p:cNvSpPr txBox="1"/>
          <p:nvPr/>
        </p:nvSpPr>
        <p:spPr>
          <a:xfrm>
            <a:off x="3139928" y="5707941"/>
            <a:ext cx="1333698" cy="184666"/>
          </a:xfrm>
          <a:prstGeom prst="rect">
            <a:avLst/>
          </a:prstGeom>
          <a:solidFill>
            <a:schemeClr val="bg1"/>
          </a:solidFill>
        </p:spPr>
        <p:txBody>
          <a:bodyPr wrap="none" lIns="0" tIns="0" rIns="0" bIns="0" rtlCol="0">
            <a:spAutoFit/>
          </a:bodyPr>
          <a:lstStyle/>
          <a:p>
            <a:pPr algn="ctr"/>
            <a:r>
              <a:rPr lang="vi-VN" sz="1200" dirty="0">
                <a:latin typeface="SamsungOne 400" panose="020B0503030303020204" pitchFamily="34" charset="0"/>
                <a:ea typeface="SamsungOne 400" panose="020B0503030303020204" pitchFamily="34" charset="0"/>
              </a:rPr>
              <a:t>Tỷ lệ dương tính giả</a:t>
            </a:r>
            <a:endParaRPr lang="en-US" sz="1200" dirty="0">
              <a:latin typeface="SamsungOne 400" panose="020B0503030303020204" pitchFamily="34" charset="0"/>
              <a:ea typeface="SamsungOne 400" panose="020B0503030303020204" pitchFamily="34" charset="0"/>
            </a:endParaRPr>
          </a:p>
        </p:txBody>
      </p:sp>
      <p:sp>
        <p:nvSpPr>
          <p:cNvPr id="20" name="TextBox 19">
            <a:extLst>
              <a:ext uri="{FF2B5EF4-FFF2-40B4-BE49-F238E27FC236}">
                <a16:creationId xmlns:a16="http://schemas.microsoft.com/office/drawing/2014/main" id="{17E2B586-192D-4448-A8D5-2F8F27739A4B}"/>
              </a:ext>
            </a:extLst>
          </p:cNvPr>
          <p:cNvSpPr txBox="1"/>
          <p:nvPr/>
        </p:nvSpPr>
        <p:spPr>
          <a:xfrm rot="16200000">
            <a:off x="2147790" y="4699749"/>
            <a:ext cx="1399422" cy="184666"/>
          </a:xfrm>
          <a:prstGeom prst="rect">
            <a:avLst/>
          </a:prstGeom>
          <a:solidFill>
            <a:schemeClr val="bg1"/>
          </a:solidFill>
        </p:spPr>
        <p:txBody>
          <a:bodyPr wrap="none" lIns="0" tIns="0" rIns="0" bIns="0" rtlCol="0">
            <a:spAutoFit/>
          </a:bodyPr>
          <a:lstStyle/>
          <a:p>
            <a:pPr algn="ctr"/>
            <a:r>
              <a:rPr lang="vi-VN" sz="1200" dirty="0">
                <a:latin typeface="SamsungOne 400" panose="020B0503030303020204" pitchFamily="34" charset="0"/>
                <a:ea typeface="SamsungOne 400" panose="020B0503030303020204" pitchFamily="34" charset="0"/>
              </a:rPr>
              <a:t>Tỷ lệ dương tính thật</a:t>
            </a:r>
            <a:endParaRPr lang="en-US" sz="1200" dirty="0">
              <a:latin typeface="SamsungOne 400" panose="020B0503030303020204" pitchFamily="34" charset="0"/>
              <a:ea typeface="SamsungOne 400" panose="020B0503030303020204" pitchFamily="34" charset="0"/>
            </a:endParaRPr>
          </a:p>
        </p:txBody>
      </p:sp>
      <p:sp>
        <p:nvSpPr>
          <p:cNvPr id="21" name="TextBox 20">
            <a:extLst>
              <a:ext uri="{FF2B5EF4-FFF2-40B4-BE49-F238E27FC236}">
                <a16:creationId xmlns:a16="http://schemas.microsoft.com/office/drawing/2014/main" id="{658E95FB-9A65-44E7-9DDD-622A9B0CFEEF}"/>
              </a:ext>
            </a:extLst>
          </p:cNvPr>
          <p:cNvSpPr txBox="1"/>
          <p:nvPr/>
        </p:nvSpPr>
        <p:spPr>
          <a:xfrm>
            <a:off x="3980105" y="5467251"/>
            <a:ext cx="663644" cy="184666"/>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AUC = 0.6</a:t>
            </a:r>
          </a:p>
        </p:txBody>
      </p:sp>
      <p:sp>
        <p:nvSpPr>
          <p:cNvPr id="22" name="TextBox 21">
            <a:extLst>
              <a:ext uri="{FF2B5EF4-FFF2-40B4-BE49-F238E27FC236}">
                <a16:creationId xmlns:a16="http://schemas.microsoft.com/office/drawing/2014/main" id="{6F8F51E8-10AC-409F-86E9-988402CEEBF9}"/>
              </a:ext>
            </a:extLst>
          </p:cNvPr>
          <p:cNvSpPr txBox="1"/>
          <p:nvPr/>
        </p:nvSpPr>
        <p:spPr>
          <a:xfrm>
            <a:off x="5303653" y="5707941"/>
            <a:ext cx="1333698" cy="184666"/>
          </a:xfrm>
          <a:prstGeom prst="rect">
            <a:avLst/>
          </a:prstGeom>
          <a:solidFill>
            <a:schemeClr val="bg1"/>
          </a:solidFill>
        </p:spPr>
        <p:txBody>
          <a:bodyPr wrap="none" lIns="0" tIns="0" rIns="0" bIns="0" rtlCol="0">
            <a:spAutoFit/>
          </a:bodyPr>
          <a:lstStyle/>
          <a:p>
            <a:pPr algn="ctr"/>
            <a:r>
              <a:rPr lang="vi-VN" sz="1200" dirty="0">
                <a:latin typeface="SamsungOne 400" panose="020B0503030303020204" pitchFamily="34" charset="0"/>
                <a:ea typeface="SamsungOne 400" panose="020B0503030303020204" pitchFamily="34" charset="0"/>
              </a:rPr>
              <a:t>Tỷ lệ dương tính giả</a:t>
            </a:r>
            <a:endParaRPr lang="en-US" sz="1200" dirty="0">
              <a:latin typeface="SamsungOne 400" panose="020B0503030303020204" pitchFamily="34" charset="0"/>
              <a:ea typeface="SamsungOne 400" panose="020B0503030303020204" pitchFamily="34" charset="0"/>
            </a:endParaRPr>
          </a:p>
        </p:txBody>
      </p:sp>
      <p:sp>
        <p:nvSpPr>
          <p:cNvPr id="26" name="TextBox 25">
            <a:extLst>
              <a:ext uri="{FF2B5EF4-FFF2-40B4-BE49-F238E27FC236}">
                <a16:creationId xmlns:a16="http://schemas.microsoft.com/office/drawing/2014/main" id="{047EBFC0-E878-4B70-863C-BFB1B3E4785C}"/>
              </a:ext>
            </a:extLst>
          </p:cNvPr>
          <p:cNvSpPr txBox="1"/>
          <p:nvPr/>
        </p:nvSpPr>
        <p:spPr>
          <a:xfrm rot="16200000">
            <a:off x="4305905" y="4699749"/>
            <a:ext cx="1410643" cy="184666"/>
          </a:xfrm>
          <a:prstGeom prst="rect">
            <a:avLst/>
          </a:prstGeom>
          <a:solidFill>
            <a:schemeClr val="bg1"/>
          </a:solidFill>
        </p:spPr>
        <p:txBody>
          <a:bodyPr wrap="none" lIns="0" tIns="0" rIns="0" bIns="0" rtlCol="0">
            <a:spAutoFit/>
          </a:bodyPr>
          <a:lstStyle/>
          <a:p>
            <a:pPr algn="ctr"/>
            <a:r>
              <a:rPr lang="vi-VN" sz="1200" dirty="0">
                <a:latin typeface="SamsungOne 400" panose="020B0503030303020204" pitchFamily="34" charset="0"/>
                <a:ea typeface="SamsungOne 400" panose="020B0503030303020204" pitchFamily="34" charset="0"/>
              </a:rPr>
              <a:t>Tỷ lệ dương tính thật</a:t>
            </a:r>
            <a:endParaRPr lang="en-US" sz="1200" dirty="0">
              <a:latin typeface="SamsungOne 400" panose="020B0503030303020204" pitchFamily="34" charset="0"/>
              <a:ea typeface="SamsungOne 400" panose="020B0503030303020204" pitchFamily="34" charset="0"/>
            </a:endParaRPr>
          </a:p>
        </p:txBody>
      </p:sp>
      <p:sp>
        <p:nvSpPr>
          <p:cNvPr id="27" name="TextBox 26">
            <a:extLst>
              <a:ext uri="{FF2B5EF4-FFF2-40B4-BE49-F238E27FC236}">
                <a16:creationId xmlns:a16="http://schemas.microsoft.com/office/drawing/2014/main" id="{DD16B66A-7CB1-4F00-BEA9-0644B1BB8B1F}"/>
              </a:ext>
            </a:extLst>
          </p:cNvPr>
          <p:cNvSpPr txBox="1"/>
          <p:nvPr/>
        </p:nvSpPr>
        <p:spPr>
          <a:xfrm>
            <a:off x="6067536" y="5467251"/>
            <a:ext cx="750206" cy="184666"/>
          </a:xfrm>
          <a:prstGeom prst="rect">
            <a:avLst/>
          </a:prstGeom>
          <a:solidFill>
            <a:schemeClr val="bg1"/>
          </a:solidFill>
        </p:spPr>
        <p:txBody>
          <a:bodyPr wrap="none" lIns="0" tIns="0" rIns="0" bIns="0" rtlCol="0">
            <a:spAutoFit/>
          </a:bodyPr>
          <a:lstStyle/>
          <a:p>
            <a:pPr algn="ctr"/>
            <a:r>
              <a:rPr lang="en-US" sz="1200" dirty="0">
                <a:latin typeface="SamsungOne 400" panose="020B0503030303020204" pitchFamily="34" charset="0"/>
                <a:ea typeface="SamsungOne 400" panose="020B0503030303020204" pitchFamily="34" charset="0"/>
              </a:rPr>
              <a:t>AUC = 0.85</a:t>
            </a:r>
          </a:p>
        </p:txBody>
      </p:sp>
      <p:sp>
        <p:nvSpPr>
          <p:cNvPr id="28" name="사각형: 둥근 모서리 32">
            <a:extLst>
              <a:ext uri="{FF2B5EF4-FFF2-40B4-BE49-F238E27FC236}">
                <a16:creationId xmlns:a16="http://schemas.microsoft.com/office/drawing/2014/main" id="{D96CB1F6-64ED-48C4-B2FE-7C835CCC350C}"/>
              </a:ext>
            </a:extLst>
          </p:cNvPr>
          <p:cNvSpPr/>
          <p:nvPr/>
        </p:nvSpPr>
        <p:spPr>
          <a:xfrm>
            <a:off x="3574970" y="6012336"/>
            <a:ext cx="2687846" cy="21236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 400" panose="020B0503030303020204" pitchFamily="34" charset="0"/>
                <a:ea typeface="SamsungOne 400" panose="020B0503030303020204" pitchFamily="34" charset="0"/>
              </a:rPr>
              <a:t>The Hundred-Page </a:t>
            </a:r>
            <a:r>
              <a:rPr lang="vi-VN" altLang="ko-KR" sz="1000" b="1" dirty="0">
                <a:solidFill>
                  <a:schemeClr val="bg1"/>
                </a:solidFill>
                <a:latin typeface="SamsungOne 400" panose="020B0503030303020204" pitchFamily="34" charset="0"/>
                <a:ea typeface="SamsungOne 400" panose="020B0503030303020204" pitchFamily="34" charset="0"/>
              </a:rPr>
              <a:t>Machine Learning</a:t>
            </a:r>
            <a:r>
              <a:rPr lang="en-US" altLang="ko-KR" sz="1000" b="1" dirty="0">
                <a:solidFill>
                  <a:schemeClr val="bg1"/>
                </a:solidFill>
                <a:latin typeface="SamsungOne 400" panose="020B0503030303020204" pitchFamily="34" charset="0"/>
                <a:ea typeface="SamsungOne 400" panose="020B0503030303020204" pitchFamily="34" charset="0"/>
              </a:rPr>
              <a:t> Book</a:t>
            </a:r>
          </a:p>
        </p:txBody>
      </p:sp>
    </p:spTree>
    <p:extLst>
      <p:ext uri="{BB962C8B-B14F-4D97-AF65-F5344CB8AC3E}">
        <p14:creationId xmlns:p14="http://schemas.microsoft.com/office/powerpoint/2010/main" val="2663170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Giới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về</a:t>
            </a:r>
            <a:r>
              <a:rPr lang="en-US" altLang="ko-KR" sz="1400" dirty="0">
                <a:solidFill>
                  <a:schemeClr val="tx1"/>
                </a:solidFill>
                <a:latin typeface="SamsungOne 400" panose="020B0503030303020204" pitchFamily="34" charset="0"/>
                <a:ea typeface="SamsungOne 400" panose="020B0503030303020204" pitchFamily="34" charset="0"/>
              </a:rPr>
              <a:t> </a:t>
            </a:r>
            <a:r>
              <a:rPr lang="vi-VN" altLang="ko-KR" sz="1400" dirty="0">
                <a:solidFill>
                  <a:schemeClr val="tx1"/>
                </a:solidFill>
                <a:latin typeface="SamsungOne 400" panose="020B0503030303020204" pitchFamily="34" charset="0"/>
                <a:ea typeface="SamsungOne 400" panose="020B0503030303020204" pitchFamily="34" charset="0"/>
              </a:rPr>
              <a:t>thư viện scikit-learn</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6" name="직사각형 15">
            <a:extLst>
              <a:ext uri="{FF2B5EF4-FFF2-40B4-BE49-F238E27FC236}">
                <a16:creationId xmlns:a16="http://schemas.microsoft.com/office/drawing/2014/main" id="{435914C4-B672-4888-9F80-42D15BA36757}"/>
              </a:ext>
            </a:extLst>
          </p:cNvPr>
          <p:cNvSpPr/>
          <p:nvPr/>
        </p:nvSpPr>
        <p:spPr>
          <a:xfrm>
            <a:off x="671261" y="1700808"/>
            <a:ext cx="8632825" cy="30231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huấn luyện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học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giám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sát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srgbClr val="1429A0"/>
                </a:solidFill>
                <a:latin typeface="SamsungOne 400" panose="020B0503030303020204" pitchFamily="34" charset="0"/>
                <a:ea typeface="SamsungOne 400" panose="020B0503030303020204" pitchFamily="34" charset="0"/>
              </a:rPr>
              <a:t>myModel</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.fit</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200" dirty="0">
                <a:solidFill>
                  <a:srgbClr val="1429A0"/>
                </a:solidFill>
                <a:latin typeface="SamsungOne 400" panose="020B0503030303020204" pitchFamily="34" charset="0"/>
                <a:ea typeface="SamsungOne 400" panose="020B0503030303020204" pitchFamily="34" charset="0"/>
              </a:rPr>
              <a:t>X_</a:t>
            </a:r>
            <a:r>
              <a:rPr lang="vi-VN" altLang="ko-KR" sz="1200" dirty="0">
                <a:solidFill>
                  <a:srgbClr val="1429A0"/>
                </a:solidFill>
                <a:latin typeface="SamsungOne 400" panose="020B0503030303020204" pitchFamily="34" charset="0"/>
                <a:ea typeface="SamsungOne 400" panose="020B0503030303020204" pitchFamily="34" charset="0"/>
              </a:rPr>
              <a:t>train</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srgbClr val="1429A0"/>
                </a:solidFill>
                <a:latin typeface="SamsungOne 400" panose="020B0503030303020204" pitchFamily="34" charset="0"/>
                <a:ea typeface="SamsungOne 400" panose="020B0503030303020204" pitchFamily="34" charset="0"/>
              </a:rPr>
              <a:t>Y_</a:t>
            </a:r>
            <a:r>
              <a:rPr lang="vi-VN" altLang="ko-KR" sz="1200" dirty="0">
                <a:solidFill>
                  <a:srgbClr val="1429A0"/>
                </a:solidFill>
                <a:latin typeface="SamsungOne 400" panose="020B0503030303020204" pitchFamily="34" charset="0"/>
                <a:ea typeface="SamsungOne 400" panose="020B0503030303020204" pitchFamily="34" charset="0"/>
              </a:rPr>
              <a:t>train</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H</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uấn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luyện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học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không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giám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sát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srgbClr val="1429A0"/>
                </a:solidFill>
                <a:latin typeface="SamsungOne 400" panose="020B0503030303020204" pitchFamily="34" charset="0"/>
                <a:ea typeface="SamsungOne 400" panose="020B0503030303020204" pitchFamily="34" charset="0"/>
              </a:rPr>
              <a:t>myModel</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.fit</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200" dirty="0">
                <a:solidFill>
                  <a:srgbClr val="1429A0"/>
                </a:solidFill>
                <a:latin typeface="SamsungOne 400" panose="020B0503030303020204" pitchFamily="34" charset="0"/>
                <a:ea typeface="SamsungOne 400" panose="020B0503030303020204" pitchFamily="34" charset="0"/>
              </a:rPr>
              <a:t>X_</a:t>
            </a:r>
            <a:r>
              <a:rPr lang="vi-VN" altLang="ko-KR" sz="1200" dirty="0">
                <a:solidFill>
                  <a:srgbClr val="1429A0"/>
                </a:solidFill>
                <a:latin typeface="SamsungOne 400" panose="020B0503030303020204" pitchFamily="34" charset="0"/>
                <a:ea typeface="SamsungOne 400" panose="020B0503030303020204" pitchFamily="34" charset="0"/>
              </a:rPr>
              <a:t>train</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Dự đoán sử dụng mô hình đã được huấn luyện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srgbClr val="1429A0"/>
                </a:solidFill>
                <a:latin typeface="SamsungOne 400" panose="020B0503030303020204" pitchFamily="34" charset="0"/>
                <a:ea typeface="SamsungOne 400" panose="020B0503030303020204" pitchFamily="34" charset="0"/>
              </a:rPr>
              <a:t>myModel</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.predict</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200" dirty="0" err="1">
                <a:solidFill>
                  <a:srgbClr val="1429A0"/>
                </a:solidFill>
                <a:latin typeface="SamsungOne 400" panose="020B0503030303020204" pitchFamily="34" charset="0"/>
                <a:ea typeface="SamsungOne 400" panose="020B0503030303020204" pitchFamily="34" charset="0"/>
              </a:rPr>
              <a:t>X_test</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Gọi tới bộ tiền xử lý dưới dạng lớp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from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sklearn.preprocessing</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import &lt;</a:t>
            </a:r>
            <a:r>
              <a:rPr lang="en-US" altLang="ko-KR" sz="1200" dirty="0">
                <a:solidFill>
                  <a:srgbClr val="00B050"/>
                </a:solidFill>
                <a:latin typeface="SamsungOne 400" panose="020B0503030303020204" pitchFamily="34" charset="0"/>
                <a:ea typeface="SamsungOne 400" panose="020B0503030303020204" pitchFamily="34" charset="0"/>
              </a:rPr>
              <a:t>a preprocessor</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&gt;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Chia bộ dữ liệu thành bộ</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huấn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luyện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và bộ thử nghiệm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a:spcAft>
                <a:spcPts val="800"/>
              </a:spcAft>
              <a:buClr>
                <a:srgbClr val="193EB0"/>
              </a:buClr>
            </a:pPr>
            <a:r>
              <a:rPr kumimoji="1" lang="en-US" altLang="ko-KR" sz="1200" dirty="0" err="1">
                <a:solidFill>
                  <a:srgbClr val="193EB0"/>
                </a:solidFill>
                <a:latin typeface="SamsungOne 400" panose="020B0503030303020204" pitchFamily="34" charset="0"/>
                <a:ea typeface="SamsungOne 400" panose="020B0503030303020204" pitchFamily="34" charset="0"/>
              </a:rPr>
              <a:t>X_train</a:t>
            </a:r>
            <a:r>
              <a:rPr kumimoji="1"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t>
            </a:r>
            <a:r>
              <a:rPr kumimoji="1" lang="en-US" altLang="ko-KR" sz="1200" dirty="0">
                <a:solidFill>
                  <a:srgbClr val="193EB0"/>
                </a:solidFill>
                <a:latin typeface="SamsungOne 400" panose="020B0503030303020204" pitchFamily="34" charset="0"/>
                <a:ea typeface="SamsungOne 400" panose="020B0503030303020204" pitchFamily="34" charset="0"/>
              </a:rPr>
              <a:t> </a:t>
            </a:r>
            <a:r>
              <a:rPr kumimoji="1" lang="en-US" altLang="ko-KR" sz="1200" dirty="0" err="1">
                <a:solidFill>
                  <a:srgbClr val="193EB0"/>
                </a:solidFill>
                <a:latin typeface="SamsungOne 400" panose="020B0503030303020204" pitchFamily="34" charset="0"/>
                <a:ea typeface="SamsungOne 400" panose="020B0503030303020204" pitchFamily="34" charset="0"/>
              </a:rPr>
              <a:t>X_test</a:t>
            </a:r>
            <a:r>
              <a:rPr kumimoji="1"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t>
            </a:r>
            <a:r>
              <a:rPr kumimoji="1" lang="en-US" altLang="ko-KR" sz="1200" dirty="0">
                <a:solidFill>
                  <a:srgbClr val="193EB0"/>
                </a:solidFill>
                <a:latin typeface="SamsungOne 400" panose="020B0503030303020204" pitchFamily="34" charset="0"/>
                <a:ea typeface="SamsungOne 400" panose="020B0503030303020204" pitchFamily="34" charset="0"/>
              </a:rPr>
              <a:t> </a:t>
            </a:r>
            <a:r>
              <a:rPr kumimoji="1" lang="en-US" altLang="ko-KR" sz="1200" dirty="0" err="1">
                <a:solidFill>
                  <a:srgbClr val="193EB0"/>
                </a:solidFill>
                <a:latin typeface="SamsungOne 400" panose="020B0503030303020204" pitchFamily="34" charset="0"/>
                <a:ea typeface="SamsungOne 400" panose="020B0503030303020204" pitchFamily="34" charset="0"/>
              </a:rPr>
              <a:t>Y_train</a:t>
            </a:r>
            <a:r>
              <a:rPr kumimoji="1"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t>
            </a:r>
            <a:r>
              <a:rPr kumimoji="1" lang="en-US" altLang="ko-KR" sz="1200" dirty="0">
                <a:solidFill>
                  <a:srgbClr val="193EB0"/>
                </a:solidFill>
                <a:latin typeface="SamsungOne 400" panose="020B0503030303020204" pitchFamily="34" charset="0"/>
                <a:ea typeface="SamsungOne 400" panose="020B0503030303020204" pitchFamily="34" charset="0"/>
              </a:rPr>
              <a:t> </a:t>
            </a:r>
            <a:r>
              <a:rPr kumimoji="1" lang="en-US" altLang="ko-KR" sz="1200" dirty="0" err="1">
                <a:solidFill>
                  <a:srgbClr val="193EB0"/>
                </a:solidFill>
                <a:latin typeface="SamsungOne 400" panose="020B0503030303020204" pitchFamily="34" charset="0"/>
                <a:ea typeface="SamsungOne 400" panose="020B0503030303020204" pitchFamily="34" charset="0"/>
              </a:rPr>
              <a:t>Y_test</a:t>
            </a:r>
            <a:r>
              <a:rPr kumimoji="1" lang="en-US" altLang="ko-KR" sz="1200" dirty="0">
                <a:solidFill>
                  <a:srgbClr val="193EB0"/>
                </a:solidFill>
                <a:latin typeface="SamsungOne 400" panose="020B0503030303020204" pitchFamily="34" charset="0"/>
                <a:ea typeface="SamsungOne 400" panose="020B0503030303020204" pitchFamily="34" charset="0"/>
              </a:rPr>
              <a:t> </a:t>
            </a:r>
            <a:r>
              <a:rPr kumimoji="1"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kumimoji="1" lang="vi-VN" altLang="ko-KR" sz="1200" dirty="0">
                <a:solidFill>
                  <a:prstClr val="black">
                    <a:lumMod val="85000"/>
                    <a:lumOff val="15000"/>
                  </a:prstClr>
                </a:solidFill>
                <a:latin typeface="SamsungOne 400" panose="020B0503030303020204" pitchFamily="34" charset="0"/>
                <a:ea typeface="SamsungOne 400" panose="020B0503030303020204" pitchFamily="34" charset="0"/>
              </a:rPr>
              <a:t>train</a:t>
            </a:r>
            <a:r>
              <a:rPr kumimoji="1"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_</a:t>
            </a:r>
            <a:r>
              <a:rPr kumimoji="1"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test_split</a:t>
            </a:r>
            <a:r>
              <a:rPr kumimoji="1"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t>
            </a:r>
            <a:r>
              <a:rPr kumimoji="1" lang="en-US" altLang="ko-KR" sz="1200" dirty="0">
                <a:solidFill>
                  <a:srgbClr val="193EB0"/>
                </a:solidFill>
                <a:latin typeface="SamsungOne 400" panose="020B0503030303020204" pitchFamily="34" charset="0"/>
                <a:ea typeface="SamsungOne 400" panose="020B0503030303020204" pitchFamily="34" charset="0"/>
              </a:rPr>
              <a:t>X</a:t>
            </a:r>
            <a:r>
              <a:rPr kumimoji="1"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kumimoji="1" lang="en-US" altLang="ko-KR" sz="1200" dirty="0">
                <a:solidFill>
                  <a:srgbClr val="193EB0"/>
                </a:solidFill>
                <a:latin typeface="SamsungOne 400" panose="020B0503030303020204" pitchFamily="34" charset="0"/>
                <a:ea typeface="SamsungOne 400" panose="020B0503030303020204" pitchFamily="34" charset="0"/>
              </a:rPr>
              <a:t>Y</a:t>
            </a:r>
            <a:r>
              <a:rPr kumimoji="1"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kumimoji="1"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test_size</a:t>
            </a:r>
            <a:r>
              <a:rPr kumimoji="1"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t>
            </a:r>
            <a:r>
              <a:rPr kumimoji="1" lang="en-US" altLang="ko-KR" sz="1200" dirty="0">
                <a:solidFill>
                  <a:srgbClr val="193EB0"/>
                </a:solidFill>
                <a:latin typeface="SamsungOne 400" panose="020B0503030303020204" pitchFamily="34" charset="0"/>
                <a:ea typeface="SamsungOne 400" panose="020B0503030303020204" pitchFamily="34" charset="0"/>
              </a:rPr>
              <a:t>0.3</a:t>
            </a:r>
            <a:r>
              <a:rPr kumimoji="1"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t>
            </a:r>
            <a:r>
              <a:rPr kumimoji="1" lang="en-US" altLang="ko-KR" sz="1200" dirty="0">
                <a:solidFill>
                  <a:srgbClr val="193EB0"/>
                </a:solidFill>
                <a:latin typeface="SamsungOne 400" panose="020B0503030303020204" pitchFamily="34" charset="0"/>
                <a:ea typeface="SamsungOne 400" panose="020B0503030303020204" pitchFamily="34" charset="0"/>
              </a:rPr>
              <a:t> </a:t>
            </a:r>
            <a:r>
              <a:rPr kumimoji="1"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random_state</a:t>
            </a:r>
            <a:r>
              <a:rPr kumimoji="1"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t>
            </a:r>
            <a:r>
              <a:rPr kumimoji="1" lang="en-US" altLang="ko-KR" sz="1200" dirty="0">
                <a:solidFill>
                  <a:srgbClr val="193EB0"/>
                </a:solidFill>
                <a:latin typeface="SamsungOne 400" panose="020B0503030303020204" pitchFamily="34" charset="0"/>
                <a:ea typeface="SamsungOne 400" panose="020B0503030303020204" pitchFamily="34" charset="0"/>
              </a:rPr>
              <a:t>123</a:t>
            </a:r>
            <a:r>
              <a:rPr kumimoji="1"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ính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chỉ</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suất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(Precision): </a:t>
            </a:r>
            <a:r>
              <a:rPr kumimoji="1"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metrics.accuracy_score</a:t>
            </a:r>
            <a:r>
              <a:rPr kumimoji="1"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t>
            </a:r>
            <a:r>
              <a:rPr kumimoji="1" lang="en-US" altLang="ko-KR" sz="1200" dirty="0" err="1">
                <a:solidFill>
                  <a:srgbClr val="193EB0"/>
                </a:solidFill>
                <a:latin typeface="SamsungOne 400" panose="020B0503030303020204" pitchFamily="34" charset="0"/>
                <a:ea typeface="SamsungOne 400" panose="020B0503030303020204" pitchFamily="34" charset="0"/>
              </a:rPr>
              <a:t>Y_test</a:t>
            </a:r>
            <a:r>
              <a:rPr kumimoji="1" lang="en-US" altLang="ko-KR" sz="1200" dirty="0">
                <a:solidFill>
                  <a:srgbClr val="193EB0"/>
                </a:solidFill>
                <a:latin typeface="SamsungOne 400" panose="020B0503030303020204" pitchFamily="34" charset="0"/>
                <a:ea typeface="SamsungOne 400" panose="020B0503030303020204" pitchFamily="34" charset="0"/>
              </a:rPr>
              <a:t>, </a:t>
            </a:r>
            <a:r>
              <a:rPr kumimoji="1" lang="en-US" altLang="ko-KR" sz="1200" dirty="0" err="1">
                <a:solidFill>
                  <a:srgbClr val="193EB0"/>
                </a:solidFill>
                <a:latin typeface="SamsungOne 400" panose="020B0503030303020204" pitchFamily="34" charset="0"/>
                <a:ea typeface="SamsungOne 400" panose="020B0503030303020204" pitchFamily="34" charset="0"/>
              </a:rPr>
              <a:t>Y_pred</a:t>
            </a:r>
            <a:r>
              <a:rPr kumimoji="1"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kumimoji="1" lang="en-US" altLang="ko-KR" sz="1200" dirty="0">
                <a:solidFill>
                  <a:srgbClr val="193EB0"/>
                </a:solidFill>
                <a:latin typeface="SamsungOne 400" panose="020B0503030303020204" pitchFamily="34" charset="0"/>
                <a:ea typeface="SamsungOne 400" panose="020B0503030303020204" pitchFamily="34" charset="0"/>
              </a:rPr>
              <a:t>  </a:t>
            </a: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thực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chéo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hiệu chỉnh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siêu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tham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đồng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thời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lvl="1" fontAlgn="base">
              <a:spcAft>
                <a:spcPts val="800"/>
              </a:spcAft>
              <a:buClr>
                <a:srgbClr val="193EB0"/>
              </a:buClr>
            </a:pPr>
            <a:r>
              <a:rPr kumimoji="1" lang="en-US" altLang="ko-KR" sz="1200" dirty="0" err="1">
                <a:solidFill>
                  <a:srgbClr val="193EB0"/>
                </a:solidFill>
                <a:latin typeface="SamsungOne 400" panose="020B0503030303020204" pitchFamily="34" charset="0"/>
                <a:ea typeface="SamsungOne 400" panose="020B0503030303020204" pitchFamily="34" charset="0"/>
              </a:rPr>
              <a:t>myGridCV</a:t>
            </a:r>
            <a:r>
              <a:rPr kumimoji="1" lang="en-US" altLang="ko-KR" sz="1200" dirty="0">
                <a:solidFill>
                  <a:srgbClr val="193EB0"/>
                </a:solidFill>
                <a:latin typeface="SamsungOne 400" panose="020B0503030303020204" pitchFamily="34" charset="0"/>
                <a:ea typeface="SamsungOne 400" panose="020B0503030303020204" pitchFamily="34" charset="0"/>
              </a:rPr>
              <a:t> = </a:t>
            </a:r>
            <a:r>
              <a:rPr kumimoji="1" lang="en-US" altLang="ko-KR" sz="1200" dirty="0" err="1">
                <a:solidFill>
                  <a:srgbClr val="193EB0"/>
                </a:solidFill>
                <a:latin typeface="SamsungOne 400" panose="020B0503030303020204" pitchFamily="34" charset="0"/>
                <a:ea typeface="SamsungOne 400" panose="020B0503030303020204" pitchFamily="34" charset="0"/>
              </a:rPr>
              <a:t>GridSearchCV</a:t>
            </a:r>
            <a:r>
              <a:rPr kumimoji="1" lang="en-US" altLang="ko-KR" sz="1200" dirty="0">
                <a:solidFill>
                  <a:srgbClr val="193EB0"/>
                </a:solidFill>
                <a:latin typeface="SamsungOne 400" panose="020B0503030303020204" pitchFamily="34" charset="0"/>
                <a:ea typeface="SamsungOne 400" panose="020B0503030303020204" pitchFamily="34" charset="0"/>
              </a:rPr>
              <a:t>(estimator, </a:t>
            </a:r>
            <a:r>
              <a:rPr kumimoji="1" lang="en-US" altLang="ko-KR" sz="1200" dirty="0" err="1">
                <a:solidFill>
                  <a:srgbClr val="193EB0"/>
                </a:solidFill>
                <a:latin typeface="SamsungOne 400" panose="020B0503030303020204" pitchFamily="34" charset="0"/>
                <a:ea typeface="SamsungOne 400" panose="020B0503030303020204" pitchFamily="34" charset="0"/>
              </a:rPr>
              <a:t>parameter_grid</a:t>
            </a:r>
            <a:r>
              <a:rPr kumimoji="1" lang="en-US" altLang="ko-KR" sz="1200" dirty="0">
                <a:solidFill>
                  <a:srgbClr val="193EB0"/>
                </a:solidFill>
                <a:latin typeface="SamsungOne 400" panose="020B0503030303020204" pitchFamily="34" charset="0"/>
                <a:ea typeface="SamsungOne 400" panose="020B0503030303020204" pitchFamily="34" charset="0"/>
              </a:rPr>
              <a:t>, cv=k)</a:t>
            </a:r>
          </a:p>
          <a:p>
            <a:pPr marL="182563" lvl="1" fontAlgn="base">
              <a:spcAft>
                <a:spcPts val="800"/>
              </a:spcAft>
              <a:buClr>
                <a:srgbClr val="193EB0"/>
              </a:buClr>
            </a:pPr>
            <a:r>
              <a:rPr kumimoji="1" lang="en-US" altLang="ko-KR" sz="1200" dirty="0" err="1">
                <a:solidFill>
                  <a:srgbClr val="193EB0"/>
                </a:solidFill>
                <a:latin typeface="SamsungOne 400" panose="020B0503030303020204" pitchFamily="34" charset="0"/>
                <a:ea typeface="SamsungOne 400" panose="020B0503030303020204" pitchFamily="34" charset="0"/>
              </a:rPr>
              <a:t>myGridCV.fit</a:t>
            </a:r>
            <a:r>
              <a:rPr kumimoji="1" lang="en-US" altLang="ko-KR" sz="1200" dirty="0">
                <a:solidFill>
                  <a:srgbClr val="193EB0"/>
                </a:solidFill>
                <a:latin typeface="SamsungOne 400" panose="020B0503030303020204" pitchFamily="34" charset="0"/>
                <a:ea typeface="SamsungOne 400" panose="020B0503030303020204" pitchFamily="34" charset="0"/>
              </a:rPr>
              <a:t>(X_</a:t>
            </a:r>
            <a:r>
              <a:rPr kumimoji="1" lang="vi-VN" altLang="ko-KR" sz="1200" dirty="0">
                <a:solidFill>
                  <a:srgbClr val="193EB0"/>
                </a:solidFill>
                <a:latin typeface="SamsungOne 400" panose="020B0503030303020204" pitchFamily="34" charset="0"/>
                <a:ea typeface="SamsungOne 400" panose="020B0503030303020204" pitchFamily="34" charset="0"/>
              </a:rPr>
              <a:t>train</a:t>
            </a:r>
            <a:r>
              <a:rPr kumimoji="1" lang="en-US" altLang="ko-KR" sz="1200" dirty="0">
                <a:solidFill>
                  <a:srgbClr val="193EB0"/>
                </a:solidFill>
                <a:latin typeface="SamsungOne 400" panose="020B0503030303020204" pitchFamily="34" charset="0"/>
                <a:ea typeface="SamsungOne 400" panose="020B0503030303020204" pitchFamily="34" charset="0"/>
              </a:rPr>
              <a:t>, Y_</a:t>
            </a:r>
            <a:r>
              <a:rPr kumimoji="1" lang="vi-VN" altLang="ko-KR" sz="1200" dirty="0">
                <a:solidFill>
                  <a:srgbClr val="193EB0"/>
                </a:solidFill>
                <a:latin typeface="SamsungOne 400" panose="020B0503030303020204" pitchFamily="34" charset="0"/>
                <a:ea typeface="SamsungOne 400" panose="020B0503030303020204" pitchFamily="34" charset="0"/>
              </a:rPr>
              <a:t>train</a:t>
            </a:r>
            <a:r>
              <a:rPr kumimoji="1" lang="en-US" altLang="ko-KR" sz="1200" dirty="0">
                <a:solidFill>
                  <a:srgbClr val="193EB0"/>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312442142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Hiệu suất kém: Quay lại bước trước đó</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7" name="직사각형 6">
            <a:extLst>
              <a:ext uri="{FF2B5EF4-FFF2-40B4-BE49-F238E27FC236}">
                <a16:creationId xmlns:a16="http://schemas.microsoft.com/office/drawing/2014/main" id="{784D43BF-98E8-4C8C-8B42-D0B5905547EB}"/>
              </a:ext>
            </a:extLst>
          </p:cNvPr>
          <p:cNvSpPr/>
          <p:nvPr/>
        </p:nvSpPr>
        <p:spPr>
          <a:xfrm>
            <a:off x="671261" y="1700808"/>
            <a:ext cx="8780714"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cuối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cùng</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Lưu mô hình - Phải mất nhiều ngày để tìm hiểu xem có nhiều dữ liệu hay không. Việc huấn luyện mô hình mỗi lần dự đoán là vô cùng kém hiệu quả, vì vậy cách tốt nhất là lưu mô hình để tái sử dụng. Sử dụng 'pickle' để lưu mô 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sp>
        <p:nvSpPr>
          <p:cNvPr id="11" name="모서리가 둥근 직사각형 4">
            <a:extLst>
              <a:ext uri="{FF2B5EF4-FFF2-40B4-BE49-F238E27FC236}">
                <a16:creationId xmlns:a16="http://schemas.microsoft.com/office/drawing/2014/main" id="{E03BB952-68E8-41A3-81F5-B7EFFFACC505}"/>
              </a:ext>
            </a:extLst>
          </p:cNvPr>
          <p:cNvSpPr/>
          <p:nvPr/>
        </p:nvSpPr>
        <p:spPr>
          <a:xfrm>
            <a:off x="666749" y="2564904"/>
            <a:ext cx="8677276" cy="35596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그림 12">
            <a:extLst>
              <a:ext uri="{FF2B5EF4-FFF2-40B4-BE49-F238E27FC236}">
                <a16:creationId xmlns:a16="http://schemas.microsoft.com/office/drawing/2014/main" id="{858B05A7-6DEE-4C2D-B793-D6EE44383BE4}"/>
              </a:ext>
            </a:extLst>
          </p:cNvPr>
          <p:cNvPicPr>
            <a:picLocks noChangeAspect="1"/>
          </p:cNvPicPr>
          <p:nvPr/>
        </p:nvPicPr>
        <p:blipFill rotWithShape="1">
          <a:blip r:embed="rId4"/>
          <a:srcRect l="280" t="2225" r="20318"/>
          <a:stretch/>
        </p:blipFill>
        <p:spPr>
          <a:xfrm>
            <a:off x="847725" y="2657663"/>
            <a:ext cx="8496300" cy="3419785"/>
          </a:xfrm>
          <a:prstGeom prst="rect">
            <a:avLst/>
          </a:prstGeom>
          <a:ln>
            <a:noFill/>
          </a:ln>
        </p:spPr>
      </p:pic>
    </p:spTree>
    <p:extLst>
      <p:ext uri="{BB962C8B-B14F-4D97-AF65-F5344CB8AC3E}">
        <p14:creationId xmlns:p14="http://schemas.microsoft.com/office/powerpoint/2010/main" val="3361593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Hiệu suất kém: Quay lại bước trước đó</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7" name="직사각형 6">
            <a:extLst>
              <a:ext uri="{FF2B5EF4-FFF2-40B4-BE49-F238E27FC236}">
                <a16:creationId xmlns:a16="http://schemas.microsoft.com/office/drawing/2014/main" id="{784D43BF-98E8-4C8C-8B42-D0B5905547EB}"/>
              </a:ext>
            </a:extLst>
          </p:cNvPr>
          <p:cNvSpPr/>
          <p:nvPr/>
        </p:nvSpPr>
        <p:spPr>
          <a:xfrm>
            <a:off x="671261" y="1700808"/>
            <a:ext cx="878071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cuối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cùng</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1" name="모서리가 둥근 직사각형 4">
            <a:extLst>
              <a:ext uri="{FF2B5EF4-FFF2-40B4-BE49-F238E27FC236}">
                <a16:creationId xmlns:a16="http://schemas.microsoft.com/office/drawing/2014/main" id="{E03BB952-68E8-41A3-81F5-B7EFFFACC505}"/>
              </a:ext>
            </a:extLst>
          </p:cNvPr>
          <p:cNvSpPr/>
          <p:nvPr/>
        </p:nvSpPr>
        <p:spPr>
          <a:xfrm>
            <a:off x="666749" y="2115764"/>
            <a:ext cx="8677276" cy="33096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그림 12">
            <a:extLst>
              <a:ext uri="{FF2B5EF4-FFF2-40B4-BE49-F238E27FC236}">
                <a16:creationId xmlns:a16="http://schemas.microsoft.com/office/drawing/2014/main" id="{858B05A7-6DEE-4C2D-B793-D6EE44383BE4}"/>
              </a:ext>
            </a:extLst>
          </p:cNvPr>
          <p:cNvPicPr>
            <a:picLocks noChangeAspect="1"/>
          </p:cNvPicPr>
          <p:nvPr/>
        </p:nvPicPr>
        <p:blipFill rotWithShape="1">
          <a:blip r:embed="rId4"/>
          <a:srcRect l="280" t="2225" r="20318"/>
          <a:stretch/>
        </p:blipFill>
        <p:spPr>
          <a:xfrm>
            <a:off x="847725" y="2175069"/>
            <a:ext cx="7992119" cy="3216851"/>
          </a:xfrm>
          <a:prstGeom prst="rect">
            <a:avLst/>
          </a:prstGeom>
          <a:ln>
            <a:noFill/>
          </a:ln>
        </p:spPr>
      </p:pic>
      <p:grpSp>
        <p:nvGrpSpPr>
          <p:cNvPr id="9" name="그룹 8">
            <a:extLst>
              <a:ext uri="{FF2B5EF4-FFF2-40B4-BE49-F238E27FC236}">
                <a16:creationId xmlns:a16="http://schemas.microsoft.com/office/drawing/2014/main" id="{F414CA5E-C6FA-4D9A-818A-B5E0C1F8AD8B}"/>
              </a:ext>
            </a:extLst>
          </p:cNvPr>
          <p:cNvGrpSpPr/>
          <p:nvPr/>
        </p:nvGrpSpPr>
        <p:grpSpPr>
          <a:xfrm>
            <a:off x="666750" y="5517232"/>
            <a:ext cx="8677275" cy="684076"/>
            <a:chOff x="559817" y="3081410"/>
            <a:chExt cx="8677275" cy="684076"/>
          </a:xfrm>
        </p:grpSpPr>
        <p:sp>
          <p:nvSpPr>
            <p:cNvPr id="12" name="모서리가 둥근 직사각형 4">
              <a:extLst>
                <a:ext uri="{FF2B5EF4-FFF2-40B4-BE49-F238E27FC236}">
                  <a16:creationId xmlns:a16="http://schemas.microsoft.com/office/drawing/2014/main" id="{0DA4F675-260C-4DF6-A019-5EECBA144FB2}"/>
                </a:ext>
              </a:extLst>
            </p:cNvPr>
            <p:cNvSpPr/>
            <p:nvPr/>
          </p:nvSpPr>
          <p:spPr>
            <a:xfrm>
              <a:off x="559817" y="3081410"/>
              <a:ext cx="8677275" cy="6840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id="{B0C44EBA-B2DD-497E-8A14-3B08C617C85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BE6C66B-B39E-40FE-9545-EA5EB1CEDCBE}"/>
                </a:ext>
              </a:extLst>
            </p:cNvPr>
            <p:cNvSpPr txBox="1"/>
            <p:nvPr/>
          </p:nvSpPr>
          <p:spPr>
            <a:xfrm>
              <a:off x="907642" y="3168076"/>
              <a:ext cx="1200533"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55</a:t>
              </a:r>
            </a:p>
          </p:txBody>
        </p:sp>
        <p:sp>
          <p:nvSpPr>
            <p:cNvPr id="16" name="TextBox 15">
              <a:extLst>
                <a:ext uri="{FF2B5EF4-FFF2-40B4-BE49-F238E27FC236}">
                  <a16:creationId xmlns:a16="http://schemas.microsoft.com/office/drawing/2014/main" id="{1F27391D-EB1A-46F0-8842-FFBFB0EB36AB}"/>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vi-VN" altLang="ko-KR" sz="1400" dirty="0">
                  <a:solidFill>
                    <a:prstClr val="black">
                      <a:lumMod val="85000"/>
                      <a:lumOff val="15000"/>
                    </a:prstClr>
                  </a:solidFill>
                  <a:latin typeface="SamsungOne 400" panose="020B0503030303020204" pitchFamily="34" charset="0"/>
                  <a:ea typeface="+mn-ea"/>
                  <a:cs typeface="+mn-cs"/>
                </a:rPr>
                <a:t>Nạp mô hình</a:t>
              </a:r>
              <a:r>
                <a:rPr lang="en-US" altLang="ko-KR" sz="1400" dirty="0">
                  <a:solidFill>
                    <a:prstClr val="black">
                      <a:lumMod val="85000"/>
                      <a:lumOff val="15000"/>
                    </a:prstClr>
                  </a:solidFill>
                  <a:latin typeface="SamsungOne 400" panose="020B0503030303020204" pitchFamily="34" charset="0"/>
                  <a:ea typeface="+mn-ea"/>
                  <a:cs typeface="+mn-cs"/>
                </a:rPr>
                <a:t>.</a:t>
              </a:r>
              <a:endParaRPr lang="ko-KR" altLang="en-US" sz="1400" dirty="0">
                <a:solidFill>
                  <a:prstClr val="black">
                    <a:lumMod val="85000"/>
                    <a:lumOff val="15000"/>
                  </a:prstClr>
                </a:solidFill>
                <a:latin typeface="SamsungOne 400" panose="020B0503030303020204" pitchFamily="34" charset="0"/>
                <a:ea typeface="+mn-ea"/>
                <a:cs typeface="+mn-cs"/>
              </a:endParaRPr>
            </a:p>
          </p:txBody>
        </p:sp>
      </p:grpSp>
    </p:spTree>
    <p:extLst>
      <p:ext uri="{BB962C8B-B14F-4D97-AF65-F5344CB8AC3E}">
        <p14:creationId xmlns:p14="http://schemas.microsoft.com/office/powerpoint/2010/main" val="374959594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Hiệu suất kém: Quay lại bước trước đó</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7" name="직사각형 6">
            <a:extLst>
              <a:ext uri="{FF2B5EF4-FFF2-40B4-BE49-F238E27FC236}">
                <a16:creationId xmlns:a16="http://schemas.microsoft.com/office/drawing/2014/main" id="{784D43BF-98E8-4C8C-8B42-D0B5905547EB}"/>
              </a:ext>
            </a:extLst>
          </p:cNvPr>
          <p:cNvSpPr/>
          <p:nvPr/>
        </p:nvSpPr>
        <p:spPr>
          <a:xfrm>
            <a:off x="671261" y="1700808"/>
            <a:ext cx="878071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cuối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cùng</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1" name="모서리가 둥근 직사각형 4">
            <a:extLst>
              <a:ext uri="{FF2B5EF4-FFF2-40B4-BE49-F238E27FC236}">
                <a16:creationId xmlns:a16="http://schemas.microsoft.com/office/drawing/2014/main" id="{E03BB952-68E8-41A3-81F5-B7EFFFACC505}"/>
              </a:ext>
            </a:extLst>
          </p:cNvPr>
          <p:cNvSpPr/>
          <p:nvPr/>
        </p:nvSpPr>
        <p:spPr>
          <a:xfrm>
            <a:off x="666749" y="2115764"/>
            <a:ext cx="8677276" cy="33096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그림 12">
            <a:extLst>
              <a:ext uri="{FF2B5EF4-FFF2-40B4-BE49-F238E27FC236}">
                <a16:creationId xmlns:a16="http://schemas.microsoft.com/office/drawing/2014/main" id="{858B05A7-6DEE-4C2D-B793-D6EE44383BE4}"/>
              </a:ext>
            </a:extLst>
          </p:cNvPr>
          <p:cNvPicPr>
            <a:picLocks noChangeAspect="1"/>
          </p:cNvPicPr>
          <p:nvPr/>
        </p:nvPicPr>
        <p:blipFill rotWithShape="1">
          <a:blip r:embed="rId4"/>
          <a:srcRect l="280" t="2225" r="20318"/>
          <a:stretch/>
        </p:blipFill>
        <p:spPr>
          <a:xfrm>
            <a:off x="847725" y="2175069"/>
            <a:ext cx="7992119" cy="3216851"/>
          </a:xfrm>
          <a:prstGeom prst="rect">
            <a:avLst/>
          </a:prstGeom>
          <a:ln>
            <a:noFill/>
          </a:ln>
        </p:spPr>
      </p:pic>
      <p:grpSp>
        <p:nvGrpSpPr>
          <p:cNvPr id="9" name="그룹 8">
            <a:extLst>
              <a:ext uri="{FF2B5EF4-FFF2-40B4-BE49-F238E27FC236}">
                <a16:creationId xmlns:a16="http://schemas.microsoft.com/office/drawing/2014/main" id="{F414CA5E-C6FA-4D9A-818A-B5E0C1F8AD8B}"/>
              </a:ext>
            </a:extLst>
          </p:cNvPr>
          <p:cNvGrpSpPr/>
          <p:nvPr/>
        </p:nvGrpSpPr>
        <p:grpSpPr>
          <a:xfrm>
            <a:off x="666750" y="5517232"/>
            <a:ext cx="8677275" cy="684076"/>
            <a:chOff x="559817" y="3081410"/>
            <a:chExt cx="8677275" cy="684076"/>
          </a:xfrm>
        </p:grpSpPr>
        <p:sp>
          <p:nvSpPr>
            <p:cNvPr id="12" name="모서리가 둥근 직사각형 4">
              <a:extLst>
                <a:ext uri="{FF2B5EF4-FFF2-40B4-BE49-F238E27FC236}">
                  <a16:creationId xmlns:a16="http://schemas.microsoft.com/office/drawing/2014/main" id="{0DA4F675-260C-4DF6-A019-5EECBA144FB2}"/>
                </a:ext>
              </a:extLst>
            </p:cNvPr>
            <p:cNvSpPr/>
            <p:nvPr/>
          </p:nvSpPr>
          <p:spPr>
            <a:xfrm>
              <a:off x="559817" y="3081410"/>
              <a:ext cx="8677275" cy="6840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id="{B0C44EBA-B2DD-497E-8A14-3B08C617C85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BE6C66B-B39E-40FE-9545-EA5EB1CEDCBE}"/>
                </a:ext>
              </a:extLst>
            </p:cNvPr>
            <p:cNvSpPr txBox="1"/>
            <p:nvPr/>
          </p:nvSpPr>
          <p:spPr>
            <a:xfrm>
              <a:off x="907642" y="3168076"/>
              <a:ext cx="1200533"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56</a:t>
              </a:r>
            </a:p>
          </p:txBody>
        </p:sp>
        <p:sp>
          <p:nvSpPr>
            <p:cNvPr id="16" name="TextBox 15">
              <a:extLst>
                <a:ext uri="{FF2B5EF4-FFF2-40B4-BE49-F238E27FC236}">
                  <a16:creationId xmlns:a16="http://schemas.microsoft.com/office/drawing/2014/main" id="{1F27391D-EB1A-46F0-8842-FFBFB0EB36AB}"/>
                </a:ext>
              </a:extLst>
            </p:cNvPr>
            <p:cNvSpPr txBox="1"/>
            <p:nvPr/>
          </p:nvSpPr>
          <p:spPr>
            <a:xfrm>
              <a:off x="1036273" y="3467475"/>
              <a:ext cx="8167303" cy="21544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400" dirty="0" err="1">
                  <a:solidFill>
                    <a:prstClr val="black">
                      <a:lumMod val="85000"/>
                      <a:lumOff val="15000"/>
                    </a:prstClr>
                  </a:solidFill>
                  <a:latin typeface="SamsungOne 400" panose="020B0503030303020204" pitchFamily="34" charset="0"/>
                </a:rPr>
                <a:t>Dự</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đoán</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cuối</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cùng</a:t>
              </a:r>
              <a:endParaRPr lang="ko-KR" altLang="en-US" sz="1400" dirty="0">
                <a:solidFill>
                  <a:prstClr val="black">
                    <a:lumMod val="85000"/>
                    <a:lumOff val="15000"/>
                  </a:prstClr>
                </a:solidFill>
                <a:latin typeface="SamsungOne 400" panose="020B0503030303020204" pitchFamily="34" charset="0"/>
                <a:ea typeface="+mn-ea"/>
                <a:cs typeface="+mn-cs"/>
              </a:endParaRPr>
            </a:p>
          </p:txBody>
        </p:sp>
      </p:grpSp>
    </p:spTree>
    <p:extLst>
      <p:ext uri="{BB962C8B-B14F-4D97-AF65-F5344CB8AC3E}">
        <p14:creationId xmlns:p14="http://schemas.microsoft.com/office/powerpoint/2010/main" val="8565598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80" dirty="0">
                  <a:solidFill>
                    <a:schemeClr val="bg1"/>
                  </a:solidFill>
                  <a:latin typeface="iCiel Samsung Sharp Sans Medium" pitchFamily="2" charset="0"/>
                  <a:ea typeface="iCiel Samsung Sharp Sans Medium" pitchFamily="2" charset="0"/>
                  <a:cs typeface="iCiel Samsung Sharp Sans Medium" pitchFamily="2" charset="0"/>
                </a:rPr>
                <a:t>1.5. </a:t>
              </a:r>
              <a:r>
                <a:rPr lang="vi-VN" altLang="ko-KR" spc="-80" dirty="0">
                  <a:solidFill>
                    <a:schemeClr val="bg1"/>
                  </a:solidFill>
                  <a:latin typeface="iCiel Samsung Sharp Sans Medium" pitchFamily="2" charset="0"/>
                  <a:ea typeface="iCiel Samsung Sharp Sans Medium" pitchFamily="2" charset="0"/>
                  <a:cs typeface="iCiel Samsung Sharp Sans Medium" pitchFamily="2" charset="0"/>
                </a:rPr>
                <a:t>Thực hành tìm phương thức tối ưu để giải quyết vấn đề với scikit-learn</a:t>
              </a:r>
              <a:endParaRPr lang="ko-KR" altLang="en-US" spc="-8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Hiệu suất kém: Quay lại bước trước đó</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7" name="직사각형 6">
            <a:extLst>
              <a:ext uri="{FF2B5EF4-FFF2-40B4-BE49-F238E27FC236}">
                <a16:creationId xmlns:a16="http://schemas.microsoft.com/office/drawing/2014/main" id="{784D43BF-98E8-4C8C-8B42-D0B5905547EB}"/>
              </a:ext>
            </a:extLst>
          </p:cNvPr>
          <p:cNvSpPr/>
          <p:nvPr/>
        </p:nvSpPr>
        <p:spPr>
          <a:xfrm>
            <a:off x="671261" y="1700808"/>
            <a:ext cx="878071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cuối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cùng</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1" name="모서리가 둥근 직사각형 4">
            <a:extLst>
              <a:ext uri="{FF2B5EF4-FFF2-40B4-BE49-F238E27FC236}">
                <a16:creationId xmlns:a16="http://schemas.microsoft.com/office/drawing/2014/main" id="{E03BB952-68E8-41A3-81F5-B7EFFFACC505}"/>
              </a:ext>
            </a:extLst>
          </p:cNvPr>
          <p:cNvSpPr/>
          <p:nvPr/>
        </p:nvSpPr>
        <p:spPr>
          <a:xfrm>
            <a:off x="666749" y="2115764"/>
            <a:ext cx="8677276" cy="33096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그림 12">
            <a:extLst>
              <a:ext uri="{FF2B5EF4-FFF2-40B4-BE49-F238E27FC236}">
                <a16:creationId xmlns:a16="http://schemas.microsoft.com/office/drawing/2014/main" id="{858B05A7-6DEE-4C2D-B793-D6EE44383BE4}"/>
              </a:ext>
            </a:extLst>
          </p:cNvPr>
          <p:cNvPicPr>
            <a:picLocks noChangeAspect="1"/>
          </p:cNvPicPr>
          <p:nvPr/>
        </p:nvPicPr>
        <p:blipFill rotWithShape="1">
          <a:blip r:embed="rId4"/>
          <a:srcRect l="280" t="2225" r="20318"/>
          <a:stretch/>
        </p:blipFill>
        <p:spPr>
          <a:xfrm>
            <a:off x="847725" y="2175069"/>
            <a:ext cx="7992119" cy="3216851"/>
          </a:xfrm>
          <a:prstGeom prst="rect">
            <a:avLst/>
          </a:prstGeom>
          <a:ln>
            <a:noFill/>
          </a:ln>
        </p:spPr>
      </p:pic>
      <p:grpSp>
        <p:nvGrpSpPr>
          <p:cNvPr id="9" name="그룹 8">
            <a:extLst>
              <a:ext uri="{FF2B5EF4-FFF2-40B4-BE49-F238E27FC236}">
                <a16:creationId xmlns:a16="http://schemas.microsoft.com/office/drawing/2014/main" id="{F414CA5E-C6FA-4D9A-818A-B5E0C1F8AD8B}"/>
              </a:ext>
            </a:extLst>
          </p:cNvPr>
          <p:cNvGrpSpPr/>
          <p:nvPr/>
        </p:nvGrpSpPr>
        <p:grpSpPr>
          <a:xfrm>
            <a:off x="666750" y="5517232"/>
            <a:ext cx="8677275" cy="684076"/>
            <a:chOff x="559817" y="3081410"/>
            <a:chExt cx="8677275" cy="684076"/>
          </a:xfrm>
        </p:grpSpPr>
        <p:sp>
          <p:nvSpPr>
            <p:cNvPr id="12" name="모서리가 둥근 직사각형 4">
              <a:extLst>
                <a:ext uri="{FF2B5EF4-FFF2-40B4-BE49-F238E27FC236}">
                  <a16:creationId xmlns:a16="http://schemas.microsoft.com/office/drawing/2014/main" id="{0DA4F675-260C-4DF6-A019-5EECBA144FB2}"/>
                </a:ext>
              </a:extLst>
            </p:cNvPr>
            <p:cNvSpPr/>
            <p:nvPr/>
          </p:nvSpPr>
          <p:spPr>
            <a:xfrm>
              <a:off x="559817" y="3081410"/>
              <a:ext cx="8677275" cy="6840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id="{B0C44EBA-B2DD-497E-8A14-3B08C617C857}"/>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BE6C66B-B39E-40FE-9545-EA5EB1CEDCBE}"/>
                </a:ext>
              </a:extLst>
            </p:cNvPr>
            <p:cNvSpPr txBox="1"/>
            <p:nvPr/>
          </p:nvSpPr>
          <p:spPr>
            <a:xfrm>
              <a:off x="907642" y="3168076"/>
              <a:ext cx="1200533"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57</a:t>
              </a:r>
            </a:p>
          </p:txBody>
        </p:sp>
        <p:sp>
          <p:nvSpPr>
            <p:cNvPr id="16" name="TextBox 15">
              <a:extLst>
                <a:ext uri="{FF2B5EF4-FFF2-40B4-BE49-F238E27FC236}">
                  <a16:creationId xmlns:a16="http://schemas.microsoft.com/office/drawing/2014/main" id="{1F27391D-EB1A-46F0-8842-FFBFB0EB36AB}"/>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vi-VN" altLang="ko-KR" sz="1400" dirty="0">
                  <a:solidFill>
                    <a:prstClr val="black">
                      <a:lumMod val="85000"/>
                      <a:lumOff val="15000"/>
                    </a:prstClr>
                  </a:solidFill>
                  <a:latin typeface="SamsungOne 400" panose="020B0503030303020204" pitchFamily="34" charset="0"/>
                  <a:ea typeface="+mn-ea"/>
                  <a:cs typeface="+mn-cs"/>
                </a:rPr>
                <a:t>Lưu file</a:t>
              </a:r>
              <a:r>
                <a:rPr lang="en-US" altLang="ko-KR" sz="1400" dirty="0">
                  <a:solidFill>
                    <a:prstClr val="black">
                      <a:lumMod val="85000"/>
                      <a:lumOff val="15000"/>
                    </a:prstClr>
                  </a:solidFill>
                  <a:latin typeface="SamsungOne 400" panose="020B0503030303020204" pitchFamily="34" charset="0"/>
                  <a:ea typeface="+mn-ea"/>
                  <a:cs typeface="+mn-cs"/>
                </a:rPr>
                <a:t> csv.</a:t>
              </a:r>
              <a:endParaRPr lang="ko-KR" altLang="en-US" sz="1400" dirty="0">
                <a:solidFill>
                  <a:prstClr val="black">
                    <a:lumMod val="85000"/>
                    <a:lumOff val="15000"/>
                  </a:prstClr>
                </a:solidFill>
                <a:latin typeface="SamsungOne 400" panose="020B0503030303020204" pitchFamily="34" charset="0"/>
                <a:ea typeface="+mn-ea"/>
                <a:cs typeface="+mn-cs"/>
              </a:endParaRPr>
            </a:p>
          </p:txBody>
        </p:sp>
      </p:grpSp>
    </p:spTree>
    <p:extLst>
      <p:ext uri="{BB962C8B-B14F-4D97-AF65-F5344CB8AC3E}">
        <p14:creationId xmlns:p14="http://schemas.microsoft.com/office/powerpoint/2010/main" val="320100150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212976"/>
            <a:ext cx="8462229"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Ứng</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dụng</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của</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mô</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hình</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học</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có</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giám</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sát</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cho</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Dự</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báo</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số</a:t>
            </a:r>
            <a:r>
              <a:rPr kumimoji="1" lang="ko-KR" altLang="en-US"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a:solidFill>
                  <a:prstClr val="white">
                    <a:lumMod val="50000"/>
                  </a:prstClr>
                </a:solidFill>
                <a:latin typeface="iCiel Samsung Sharp Sans Regula" pitchFamily="2" charset="0"/>
                <a:ea typeface="iCiel Samsung Sharp Sans Regula" pitchFamily="2" charset="0"/>
                <a:cs typeface="iCiel Samsung Sharp Sans Regula" pitchFamily="2" charset="0"/>
              </a:rPr>
              <a:t>Bài </a:t>
            </a:r>
            <a:r>
              <a:rPr kumimoji="1" lang="en-US" altLang="ko-KR" sz="1999" dirty="0">
                <a:solidFill>
                  <a:prstClr val="white">
                    <a:lumMod val="50000"/>
                  </a:prstClr>
                </a:solidFill>
                <a:latin typeface="iCiel Samsung Sharp Sans Regula" pitchFamily="2" charset="0"/>
                <a:ea typeface="iCiel Samsung Sharp Sans Regula" pitchFamily="2" charset="0"/>
                <a:cs typeface="iCiel Samsung Sharp Sans Regula" pitchFamily="2" charset="0"/>
              </a:rPr>
              <a:t>2. </a:t>
            </a:r>
            <a:endParaRPr kumimoji="1" lang="en-US" altLang="ko-KR" sz="5398" dirty="0">
              <a:solidFill>
                <a:prstClr val="white">
                  <a:lumMod val="50000"/>
                </a:prstClr>
              </a:solidFill>
              <a:latin typeface="iCiel Samsung Sharp Sans Regula" pitchFamily="2" charset="0"/>
              <a:ea typeface="iCiel Samsung Sharp Sans Regula" pitchFamily="2" charset="0"/>
              <a:cs typeface="iCiel Samsung Sharp Sans Regula" pitchFamily="2" charset="0"/>
            </a:endParaRPr>
          </a:p>
        </p:txBody>
      </p:sp>
      <p:sp>
        <p:nvSpPr>
          <p:cNvPr id="17" name="직사각형 16">
            <a:extLst>
              <a:ext uri="{FF2B5EF4-FFF2-40B4-BE49-F238E27FC236}">
                <a16:creationId xmlns:a16="http://schemas.microsoft.com/office/drawing/2014/main" id="{88522452-0F25-4CFF-B4F1-4F97F94CF66D}"/>
              </a:ext>
            </a:extLst>
          </p:cNvPr>
          <p:cNvSpPr/>
          <p:nvPr/>
        </p:nvSpPr>
        <p:spPr>
          <a:xfrm>
            <a:off x="1054111" y="4293096"/>
            <a:ext cx="7317681"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algn="l" defTabSz="914400" rtl="0" eaLnBrk="1" fontAlgn="base" latinLnBrk="1" hangingPunct="1">
              <a:lnSpc>
                <a:spcPct val="100000"/>
              </a:lnSpc>
              <a:spcBef>
                <a:spcPct val="0"/>
              </a:spcBef>
              <a:spcAft>
                <a:spcPts val="1000"/>
              </a:spcAft>
              <a:buClrTx/>
              <a:buSzPct val="120000"/>
              <a:buBlip>
                <a:blip r:embed="rId3"/>
              </a:buBlip>
              <a:tabLst/>
              <a:defRPr/>
            </a:pP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2.1.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Huấn</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luyện</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và</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Kiểm</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tra</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với</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Học</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máy</a:t>
            </a: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2.2. </a:t>
            </a:r>
            <a:r>
              <a:rPr lang="vi-VN" altLang="ko-KR" dirty="0">
                <a:solidFill>
                  <a:srgbClr val="A6A6A6"/>
                </a:solidFill>
                <a:latin typeface="SamsungOne 400" panose="020B0503030303020204" pitchFamily="34" charset="0"/>
                <a:ea typeface="SamsungOne 400" panose="020B0503030303020204" pitchFamily="34" charset="0"/>
              </a:rPr>
              <a:t>Đại cương về hồi quy tuyến tính</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2.3. </a:t>
            </a:r>
            <a:r>
              <a:rPr lang="en-US" altLang="ko-KR" dirty="0" err="1">
                <a:solidFill>
                  <a:srgbClr val="A6A6A6"/>
                </a:solidFill>
                <a:latin typeface="SamsungOne 400" panose="020B0503030303020204" pitchFamily="34" charset="0"/>
                <a:ea typeface="SamsungOne 400" panose="020B0503030303020204" pitchFamily="34" charset="0"/>
              </a:rPr>
              <a:t>Quá</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trình</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phân</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tích</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hồi</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quy</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tuyến</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tính</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2.4. </a:t>
            </a:r>
            <a:r>
              <a:rPr lang="en-US" altLang="ko-KR" dirty="0" err="1">
                <a:solidFill>
                  <a:srgbClr val="A6A6A6"/>
                </a:solidFill>
                <a:latin typeface="SamsungOne 400" panose="020B0503030303020204" pitchFamily="34" charset="0"/>
                <a:ea typeface="SamsungOne 400" panose="020B0503030303020204" pitchFamily="34" charset="0"/>
              </a:rPr>
              <a:t>Các</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loại</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hồi</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quy</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khác</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 400" panose="020B0503030303020204" pitchFamily="34" charset="0"/>
                <a:ea typeface="SamsungOne 400" panose="020B0503030303020204" pitchFamily="34" charset="0"/>
              </a:rPr>
              <a:t>2.5. </a:t>
            </a:r>
            <a:r>
              <a:rPr lang="en-US" altLang="ko-KR" dirty="0" err="1">
                <a:solidFill>
                  <a:srgbClr val="A6A6A6"/>
                </a:solidFill>
                <a:latin typeface="SamsungOne 400" panose="020B0503030303020204" pitchFamily="34" charset="0"/>
                <a:ea typeface="SamsungOne 400" panose="020B0503030303020204" pitchFamily="34" charset="0"/>
              </a:rPr>
              <a:t>Thực</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hành</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Học</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có</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giám</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sát</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cho</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Dự</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báo</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số</a:t>
            </a:r>
            <a:endParaRPr lang="ko-KR" altLang="en-US" dirty="0">
              <a:solidFill>
                <a:srgbClr val="A6A6A6"/>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244446126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Huấn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luyện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Kiểm</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Các loại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Học</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máy</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grpSp>
        <p:nvGrpSpPr>
          <p:cNvPr id="8" name="Group 2">
            <a:extLst>
              <a:ext uri="{FF2B5EF4-FFF2-40B4-BE49-F238E27FC236}">
                <a16:creationId xmlns:a16="http://schemas.microsoft.com/office/drawing/2014/main" id="{D59C03E7-F667-4F87-A68F-D668F7A03E1F}"/>
              </a:ext>
            </a:extLst>
          </p:cNvPr>
          <p:cNvGrpSpPr/>
          <p:nvPr/>
        </p:nvGrpSpPr>
        <p:grpSpPr>
          <a:xfrm>
            <a:off x="514136" y="2096926"/>
            <a:ext cx="8881390" cy="3816350"/>
            <a:chOff x="514136" y="2241550"/>
            <a:chExt cx="8881390" cy="3816350"/>
          </a:xfrm>
        </p:grpSpPr>
        <p:sp>
          <p:nvSpPr>
            <p:cNvPr id="10" name="TextBox 9">
              <a:extLst>
                <a:ext uri="{FF2B5EF4-FFF2-40B4-BE49-F238E27FC236}">
                  <a16:creationId xmlns:a16="http://schemas.microsoft.com/office/drawing/2014/main" id="{AF208167-C78B-4CE9-A8FF-E9CD62301A09}"/>
                </a:ext>
              </a:extLst>
            </p:cNvPr>
            <p:cNvSpPr txBox="1"/>
            <p:nvPr/>
          </p:nvSpPr>
          <p:spPr>
            <a:xfrm>
              <a:off x="3871236" y="3530820"/>
              <a:ext cx="2178307" cy="333218"/>
            </a:xfrm>
            <a:prstGeom prst="roundRect">
              <a:avLst>
                <a:gd name="adj" fmla="val 50000"/>
              </a:avLst>
            </a:prstGeom>
            <a:solidFill>
              <a:schemeClr val="bg1">
                <a:lumMod val="85000"/>
              </a:schemeClr>
            </a:solidFill>
          </p:spPr>
          <p:txBody>
            <a:bodyPr wrap="square" lIns="0" tIns="0" rIns="0" bIns="0" rtlCol="0" anchor="ctr">
              <a:noAutofit/>
              <a:scene3d>
                <a:camera prst="orthographicFront"/>
                <a:lightRig rig="threePt" dir="t"/>
              </a:scene3d>
              <a:sp3d>
                <a:bevelT w="0" h="6350"/>
              </a:sp3d>
            </a:bodyPr>
            <a:lstStyle>
              <a:defPPr>
                <a:defRPr lang="en-US"/>
              </a:defPPr>
              <a:lvl1pPr algn="ctr">
                <a:defRPr sz="16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vi-VN" altLang="ko-KR" dirty="0"/>
                <a:t>Không giám sát</a:t>
              </a:r>
              <a:endParaRPr lang="en-US" altLang="ko-KR" dirty="0"/>
            </a:p>
          </p:txBody>
        </p:sp>
        <p:sp>
          <p:nvSpPr>
            <p:cNvPr id="11" name="TextBox 10">
              <a:extLst>
                <a:ext uri="{FF2B5EF4-FFF2-40B4-BE49-F238E27FC236}">
                  <a16:creationId xmlns:a16="http://schemas.microsoft.com/office/drawing/2014/main" id="{B57770CB-F054-4825-9214-BDF59CDAA724}"/>
                </a:ext>
              </a:extLst>
            </p:cNvPr>
            <p:cNvSpPr txBox="1"/>
            <p:nvPr/>
          </p:nvSpPr>
          <p:spPr>
            <a:xfrm>
              <a:off x="6949074" y="3530819"/>
              <a:ext cx="2178307" cy="333218"/>
            </a:xfrm>
            <a:prstGeom prst="roundRect">
              <a:avLst>
                <a:gd name="adj" fmla="val 50000"/>
              </a:avLst>
            </a:prstGeom>
            <a:solidFill>
              <a:schemeClr val="bg1">
                <a:lumMod val="85000"/>
              </a:schemeClr>
            </a:solidFill>
          </p:spPr>
          <p:txBody>
            <a:bodyPr wrap="square" lIns="0" tIns="0" rIns="0" bIns="0" rtlCol="0" anchor="ctr">
              <a:noAutofit/>
              <a:scene3d>
                <a:camera prst="orthographicFront"/>
                <a:lightRig rig="threePt" dir="t"/>
              </a:scene3d>
              <a:sp3d>
                <a:bevelT w="0" h="6350"/>
              </a:sp3d>
            </a:bodyPr>
            <a:lstStyle>
              <a:defPPr>
                <a:defRPr lang="en-US"/>
              </a:defPPr>
              <a:lvl1pPr algn="ctr">
                <a:defRPr sz="16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vi-VN" altLang="ko-KR" dirty="0"/>
                <a:t>Tăng cường</a:t>
              </a:r>
              <a:endParaRPr lang="en-US" altLang="ko-KR" dirty="0"/>
            </a:p>
          </p:txBody>
        </p:sp>
        <p:pic>
          <p:nvPicPr>
            <p:cNvPr id="12" name="Picture 2">
              <a:extLst>
                <a:ext uri="{FF2B5EF4-FFF2-40B4-BE49-F238E27FC236}">
                  <a16:creationId xmlns:a16="http://schemas.microsoft.com/office/drawing/2014/main" id="{FD1BE5CB-7AF0-4D72-8CBD-39AC3D2160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6136" y="4030501"/>
              <a:ext cx="1799574" cy="1555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38">
              <a:extLst>
                <a:ext uri="{FF2B5EF4-FFF2-40B4-BE49-F238E27FC236}">
                  <a16:creationId xmlns:a16="http://schemas.microsoft.com/office/drawing/2014/main" id="{00627A9F-037D-47C6-A001-34B6A5424A99}"/>
                </a:ext>
              </a:extLst>
            </p:cNvPr>
            <p:cNvSpPr/>
            <p:nvPr/>
          </p:nvSpPr>
          <p:spPr>
            <a:xfrm>
              <a:off x="3514001" y="5511400"/>
              <a:ext cx="2862918" cy="400110"/>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vi-VN" altLang="ko-KR" sz="1300" dirty="0">
                  <a:solidFill>
                    <a:schemeClr val="tx1">
                      <a:lumMod val="85000"/>
                      <a:lumOff val="15000"/>
                    </a:schemeClr>
                  </a:solidFill>
                  <a:latin typeface="SamsungOne 400" panose="020B0503030303020204" pitchFamily="34" charset="0"/>
                  <a:ea typeface="SamsungOne 400" panose="020B0503030303020204" pitchFamily="34" charset="0"/>
                </a:rPr>
                <a:t>Mẫu của đối tượng </a:t>
              </a:r>
            </a:p>
            <a:p>
              <a:pPr algn="ctr" defTabSz="914400"/>
              <a:r>
                <a:rPr lang="vi-VN" altLang="ko-KR" sz="1300" dirty="0">
                  <a:solidFill>
                    <a:schemeClr val="tx1">
                      <a:lumMod val="85000"/>
                      <a:lumOff val="15000"/>
                    </a:schemeClr>
                  </a:solidFill>
                  <a:latin typeface="SamsungOne 400" panose="020B0503030303020204" pitchFamily="34" charset="0"/>
                  <a:ea typeface="SamsungOne 400" panose="020B0503030303020204" pitchFamily="34" charset="0"/>
                </a:rPr>
                <a:t>Không được cho trước</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pic>
          <p:nvPicPr>
            <p:cNvPr id="15" name="Picture 40">
              <a:extLst>
                <a:ext uri="{FF2B5EF4-FFF2-40B4-BE49-F238E27FC236}">
                  <a16:creationId xmlns:a16="http://schemas.microsoft.com/office/drawing/2014/main" id="{31F0B4CE-163E-468F-AA0E-15181BC541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3772" y="4160462"/>
              <a:ext cx="1697193" cy="1244608"/>
            </a:xfrm>
            <a:prstGeom prst="rect">
              <a:avLst/>
            </a:prstGeom>
          </p:spPr>
        </p:pic>
        <p:sp>
          <p:nvSpPr>
            <p:cNvPr id="16" name="Rectangle 41">
              <a:extLst>
                <a:ext uri="{FF2B5EF4-FFF2-40B4-BE49-F238E27FC236}">
                  <a16:creationId xmlns:a16="http://schemas.microsoft.com/office/drawing/2014/main" id="{3630945F-E791-4088-8198-8EED3DA08E38}"/>
                </a:ext>
              </a:extLst>
            </p:cNvPr>
            <p:cNvSpPr/>
            <p:nvPr/>
          </p:nvSpPr>
          <p:spPr>
            <a:xfrm>
              <a:off x="6663824" y="5611427"/>
              <a:ext cx="2731702" cy="200055"/>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vi-VN" altLang="ko-KR" sz="1300" dirty="0">
                  <a:solidFill>
                    <a:schemeClr val="tx1">
                      <a:lumMod val="85000"/>
                      <a:lumOff val="15000"/>
                    </a:schemeClr>
                  </a:solidFill>
                  <a:latin typeface="SamsungOne 400" panose="020B0503030303020204" pitchFamily="34" charset="0"/>
                  <a:ea typeface="SamsungOne 400" panose="020B0503030303020204" pitchFamily="34" charset="0"/>
                </a:rPr>
                <a:t>Tối ưu hóa nguyên tắc</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17" name="TextBox 16">
              <a:extLst>
                <a:ext uri="{FF2B5EF4-FFF2-40B4-BE49-F238E27FC236}">
                  <a16:creationId xmlns:a16="http://schemas.microsoft.com/office/drawing/2014/main" id="{CB9CF5F0-5390-4FE4-820F-1809565E9E67}"/>
                </a:ext>
              </a:extLst>
            </p:cNvPr>
            <p:cNvSpPr txBox="1"/>
            <p:nvPr/>
          </p:nvSpPr>
          <p:spPr>
            <a:xfrm>
              <a:off x="3871237" y="2241550"/>
              <a:ext cx="2178306" cy="358775"/>
            </a:xfrm>
            <a:prstGeom prst="rect">
              <a:avLst/>
            </a:prstGeom>
            <a:solidFill>
              <a:srgbClr val="1429A0"/>
            </a:solidFill>
          </p:spPr>
          <p:txBody>
            <a:bodyPr wrap="square" lIns="0" tIns="0" rIns="0" bIns="0" rtlCol="0" anchor="ctr">
              <a:noAutofit/>
              <a:scene3d>
                <a:camera prst="orthographicFront"/>
                <a:lightRig rig="threePt" dir="t"/>
              </a:scene3d>
              <a:sp3d>
                <a:bevelT w="0" h="6350"/>
              </a:sp3d>
            </a:bodyPr>
            <a:lstStyle>
              <a:defPPr>
                <a:defRPr lang="en-US"/>
              </a:defPPr>
              <a:lvl1pPr algn="ctr">
                <a:defRPr>
                  <a:solidFill>
                    <a:schemeClr val="bg1"/>
                  </a:solidFill>
                  <a:latin typeface="SamsungOne 700" panose="020B0803030303020204" pitchFamily="34" charset="0"/>
                  <a:ea typeface="SamsungOne 700" panose="020B0803030303020204" pitchFamily="34" charset="0"/>
                </a:defRPr>
              </a:lvl1pPr>
            </a:lstStyle>
            <a:p>
              <a:r>
                <a:rPr lang="en-US" altLang="ko-KR" dirty="0" err="1"/>
                <a:t>Học</a:t>
              </a:r>
              <a:r>
                <a:rPr lang="en-US" altLang="ko-KR" dirty="0"/>
                <a:t> </a:t>
              </a:r>
              <a:r>
                <a:rPr lang="en-US" altLang="ko-KR" dirty="0" err="1"/>
                <a:t>máy</a:t>
              </a:r>
              <a:endParaRPr lang="en-US" altLang="ko-KR" dirty="0"/>
            </a:p>
          </p:txBody>
        </p:sp>
        <p:cxnSp>
          <p:nvCxnSpPr>
            <p:cNvPr id="18" name="꺾인 연결선 62">
              <a:extLst>
                <a:ext uri="{FF2B5EF4-FFF2-40B4-BE49-F238E27FC236}">
                  <a16:creationId xmlns:a16="http://schemas.microsoft.com/office/drawing/2014/main" id="{B284A3C3-B208-497A-81B6-68AA9091DE32}"/>
                </a:ext>
              </a:extLst>
            </p:cNvPr>
            <p:cNvCxnSpPr>
              <a:cxnSpLocks/>
              <a:stCxn id="17" idx="2"/>
              <a:endCxn id="22" idx="0"/>
            </p:cNvCxnSpPr>
            <p:nvPr/>
          </p:nvCxnSpPr>
          <p:spPr>
            <a:xfrm rot="5400000">
              <a:off x="2955095" y="1525524"/>
              <a:ext cx="930494" cy="3080096"/>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꺾인 연결선 63">
              <a:extLst>
                <a:ext uri="{FF2B5EF4-FFF2-40B4-BE49-F238E27FC236}">
                  <a16:creationId xmlns:a16="http://schemas.microsoft.com/office/drawing/2014/main" id="{11DB41B6-DA20-45A3-8856-E3599CFAFAF1}"/>
                </a:ext>
              </a:extLst>
            </p:cNvPr>
            <p:cNvCxnSpPr>
              <a:cxnSpLocks/>
              <a:stCxn id="17" idx="2"/>
              <a:endCxn id="11" idx="0"/>
            </p:cNvCxnSpPr>
            <p:nvPr/>
          </p:nvCxnSpPr>
          <p:spPr>
            <a:xfrm rot="16200000" flipH="1">
              <a:off x="6034062" y="1526653"/>
              <a:ext cx="930494" cy="3077838"/>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64">
              <a:extLst>
                <a:ext uri="{FF2B5EF4-FFF2-40B4-BE49-F238E27FC236}">
                  <a16:creationId xmlns:a16="http://schemas.microsoft.com/office/drawing/2014/main" id="{30488B80-4780-4168-AE0D-8B38DCD637D3}"/>
                </a:ext>
              </a:extLst>
            </p:cNvPr>
            <p:cNvCxnSpPr>
              <a:cxnSpLocks/>
              <a:stCxn id="17" idx="2"/>
            </p:cNvCxnSpPr>
            <p:nvPr/>
          </p:nvCxnSpPr>
          <p:spPr>
            <a:xfrm>
              <a:off x="4960390" y="2600325"/>
              <a:ext cx="0" cy="93049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1">
              <a:extLst>
                <a:ext uri="{FF2B5EF4-FFF2-40B4-BE49-F238E27FC236}">
                  <a16:creationId xmlns:a16="http://schemas.microsoft.com/office/drawing/2014/main" id="{9815E1D7-8202-4FE0-A8CA-D9F34A47C68E}"/>
                </a:ext>
              </a:extLst>
            </p:cNvPr>
            <p:cNvGrpSpPr/>
            <p:nvPr/>
          </p:nvGrpSpPr>
          <p:grpSpPr>
            <a:xfrm>
              <a:off x="514136" y="3448637"/>
              <a:ext cx="2731702" cy="2609263"/>
              <a:chOff x="514136" y="3448637"/>
              <a:chExt cx="2731702" cy="2609263"/>
            </a:xfrm>
          </p:grpSpPr>
          <p:sp>
            <p:nvSpPr>
              <p:cNvPr id="22" name="TextBox 21">
                <a:extLst>
                  <a:ext uri="{FF2B5EF4-FFF2-40B4-BE49-F238E27FC236}">
                    <a16:creationId xmlns:a16="http://schemas.microsoft.com/office/drawing/2014/main" id="{6AB6E1F0-7E22-4CFC-9581-E2CB3875062A}"/>
                  </a:ext>
                </a:extLst>
              </p:cNvPr>
              <p:cNvSpPr txBox="1"/>
              <p:nvPr/>
            </p:nvSpPr>
            <p:spPr>
              <a:xfrm>
                <a:off x="791140" y="3530819"/>
                <a:ext cx="2178307" cy="333218"/>
              </a:xfrm>
              <a:prstGeom prst="roundRect">
                <a:avLst>
                  <a:gd name="adj" fmla="val 50000"/>
                </a:avLst>
              </a:prstGeom>
              <a:solidFill>
                <a:srgbClr val="1429A0"/>
              </a:solidFill>
            </p:spPr>
            <p:txBody>
              <a:bodyPr wrap="square" lIns="0" tIns="0" rIns="0" bIns="0" rtlCol="0" anchor="ctr">
                <a:noAutofit/>
                <a:scene3d>
                  <a:camera prst="orthographicFront"/>
                  <a:lightRig rig="threePt" dir="t"/>
                </a:scene3d>
                <a:sp3d>
                  <a:bevelT w="0" h="6350"/>
                </a:sp3d>
              </a:bodyPr>
              <a:lstStyle>
                <a:defPPr>
                  <a:defRPr lang="en-US"/>
                </a:defPPr>
                <a:lvl1pPr algn="ctr">
                  <a:defRPr>
                    <a:solidFill>
                      <a:schemeClr val="bg1"/>
                    </a:solidFill>
                    <a:latin typeface="SamsungOne 700" panose="020B0803030303020204" pitchFamily="34" charset="0"/>
                    <a:ea typeface="SamsungOne 700" panose="020B0803030303020204" pitchFamily="34" charset="0"/>
                  </a:defRPr>
                </a:lvl1pPr>
              </a:lstStyle>
              <a:p>
                <a:r>
                  <a:rPr lang="vi-VN" altLang="ko-KR" sz="1600" dirty="0"/>
                  <a:t>Có giám sát</a:t>
                </a:r>
                <a:endParaRPr lang="en-US" altLang="ko-KR" sz="1600" dirty="0"/>
              </a:p>
            </p:txBody>
          </p:sp>
          <p:pic>
            <p:nvPicPr>
              <p:cNvPr id="27" name="Picture 2">
                <a:extLst>
                  <a:ext uri="{FF2B5EF4-FFF2-40B4-BE49-F238E27FC236}">
                    <a16:creationId xmlns:a16="http://schemas.microsoft.com/office/drawing/2014/main" id="{8153BFBA-5F18-47AC-BCF7-C7D16CF898A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4383" y="4004886"/>
                <a:ext cx="1811821" cy="1555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Rectangle 35">
                <a:extLst>
                  <a:ext uri="{FF2B5EF4-FFF2-40B4-BE49-F238E27FC236}">
                    <a16:creationId xmlns:a16="http://schemas.microsoft.com/office/drawing/2014/main" id="{3E863737-CC3A-4028-B094-B51A3D8DCB01}"/>
                  </a:ext>
                </a:extLst>
              </p:cNvPr>
              <p:cNvSpPr/>
              <p:nvPr/>
            </p:nvSpPr>
            <p:spPr>
              <a:xfrm>
                <a:off x="514136" y="5511400"/>
                <a:ext cx="2731702" cy="400110"/>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vi-VN" altLang="ko-KR" sz="1300" dirty="0">
                    <a:solidFill>
                      <a:schemeClr val="tx1">
                        <a:lumMod val="85000"/>
                        <a:lumOff val="15000"/>
                      </a:schemeClr>
                    </a:solidFill>
                    <a:latin typeface="SamsungOne 400" panose="020B0503030303020204" pitchFamily="34" charset="0"/>
                    <a:ea typeface="SamsungOne 400" panose="020B0503030303020204" pitchFamily="34" charset="0"/>
                  </a:rPr>
                  <a:t>Mẫu của đối tượng </a:t>
                </a:r>
              </a:p>
              <a:p>
                <a:pPr algn="ctr" defTabSz="914400"/>
                <a:r>
                  <a:rPr lang="vi-VN" altLang="ko-KR" sz="1300" dirty="0">
                    <a:solidFill>
                      <a:schemeClr val="tx1">
                        <a:lumMod val="85000"/>
                        <a:lumOff val="15000"/>
                      </a:schemeClr>
                    </a:solidFill>
                    <a:latin typeface="SamsungOne 400" panose="020B0503030303020204" pitchFamily="34" charset="0"/>
                    <a:ea typeface="SamsungOne 400" panose="020B0503030303020204" pitchFamily="34" charset="0"/>
                  </a:rPr>
                  <a:t>được cho trước</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p:txBody>
          </p:sp>
          <p:sp>
            <p:nvSpPr>
              <p:cNvPr id="29" name="사각형: 둥근 모서리 31">
                <a:extLst>
                  <a:ext uri="{FF2B5EF4-FFF2-40B4-BE49-F238E27FC236}">
                    <a16:creationId xmlns:a16="http://schemas.microsoft.com/office/drawing/2014/main" id="{11CAE241-D13E-4D7C-A652-0DB0E971F16A}"/>
                  </a:ext>
                </a:extLst>
              </p:cNvPr>
              <p:cNvSpPr/>
              <p:nvPr/>
            </p:nvSpPr>
            <p:spPr>
              <a:xfrm>
                <a:off x="575680" y="3448637"/>
                <a:ext cx="2644388" cy="2609263"/>
              </a:xfrm>
              <a:prstGeom prst="roundRect">
                <a:avLst>
                  <a:gd name="adj" fmla="val 5278"/>
                </a:avLst>
              </a:prstGeom>
              <a:noFill/>
              <a:ln>
                <a:solidFill>
                  <a:srgbClr val="1D48D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50602534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Huấn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luyện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Kiểm</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Huấn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luyện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và</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Kiểm</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tra</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với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Học</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máy</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40" name="직사각형 39">
            <a:extLst>
              <a:ext uri="{FF2B5EF4-FFF2-40B4-BE49-F238E27FC236}">
                <a16:creationId xmlns:a16="http://schemas.microsoft.com/office/drawing/2014/main" id="{3A76204B-18F3-4CF1-ACE4-AFDF6C8ED0B9}"/>
              </a:ext>
            </a:extLst>
          </p:cNvPr>
          <p:cNvSpPr/>
          <p:nvPr/>
        </p:nvSpPr>
        <p:spPr>
          <a:xfrm>
            <a:off x="672080" y="2206510"/>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Học tập thực sự không chỉ là có một trí nhớ tốt.
Tài liệu đã học phải được đưa vào thử nghiệm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4" name="직사각형 13">
            <a:extLst>
              <a:ext uri="{FF2B5EF4-FFF2-40B4-BE49-F238E27FC236}">
                <a16:creationId xmlns:a16="http://schemas.microsoft.com/office/drawing/2014/main" id="{FA18C629-1018-4158-88B5-E2C18FF12CC3}"/>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Học tập là gì (con người)</a:t>
            </a:r>
            <a:r>
              <a:rPr lang="en-US" altLang="ko-KR" sz="1400" dirty="0">
                <a:solidFill>
                  <a:schemeClr val="tx1"/>
                </a:solidFill>
                <a:latin typeface="SamsungOne 400" panose="020B0503030303020204" pitchFamily="34" charset="0"/>
                <a:ea typeface="SamsungOne 400" panose="020B0503030303020204" pitchFamily="34" charset="0"/>
              </a:rPr>
              <a:t>?</a:t>
            </a:r>
          </a:p>
        </p:txBody>
      </p:sp>
      <p:sp>
        <p:nvSpPr>
          <p:cNvPr id="8" name="직사각형 7">
            <a:extLst>
              <a:ext uri="{FF2B5EF4-FFF2-40B4-BE49-F238E27FC236}">
                <a16:creationId xmlns:a16="http://schemas.microsoft.com/office/drawing/2014/main" id="{533F7FED-40A7-450C-955B-253014A3557C}"/>
              </a:ext>
            </a:extLst>
          </p:cNvPr>
          <p:cNvSpPr/>
          <p:nvPr/>
        </p:nvSpPr>
        <p:spPr>
          <a:xfrm>
            <a:off x="672080" y="3229282"/>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Một mô hình đã được huấn luyện phải được đưa vào thử nghiệm để khái quát hóa.
Kết quả kiểm tra được đo bằng lỗi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sp>
        <p:nvSpPr>
          <p:cNvPr id="9" name="직사각형 8">
            <a:extLst>
              <a:ext uri="{FF2B5EF4-FFF2-40B4-BE49-F238E27FC236}">
                <a16:creationId xmlns:a16="http://schemas.microsoft.com/office/drawing/2014/main" id="{C3080411-19A3-44E5-8043-B053FB435DEE}"/>
              </a:ext>
            </a:extLst>
          </p:cNvPr>
          <p:cNvSpPr/>
          <p:nvPr/>
        </p:nvSpPr>
        <p:spPr>
          <a:xfrm>
            <a:off x="558800" y="2924944"/>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Huấn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luyện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Kiểm</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với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Học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máy</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50512854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Huấn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luyện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Kiểm</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Các</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loại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lỗi</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40" name="직사각형 39">
            <a:extLst>
              <a:ext uri="{FF2B5EF4-FFF2-40B4-BE49-F238E27FC236}">
                <a16:creationId xmlns:a16="http://schemas.microsoft.com/office/drawing/2014/main" id="{3A76204B-18F3-4CF1-ACE4-AFDF6C8ED0B9}"/>
              </a:ext>
            </a:extLst>
          </p:cNvPr>
          <p:cNvSpPr/>
          <p:nvPr/>
        </p:nvSpPr>
        <p:spPr>
          <a:xfrm>
            <a:off x="672080" y="2206510"/>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Liên kết với các mô hình đơn giản / cứng nhắc / chênh lệch.
Dự đoán không thể tính đến mẫu dữ liệu chi tiết.
Để giảm loại lỗi này, tăng độ phức tạp của mô 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4" name="직사각형 13">
            <a:extLst>
              <a:ext uri="{FF2B5EF4-FFF2-40B4-BE49-F238E27FC236}">
                <a16:creationId xmlns:a16="http://schemas.microsoft.com/office/drawing/2014/main" id="{FA18C629-1018-4158-88B5-E2C18FF12CC3}"/>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Lỗi độ chênh</a:t>
            </a:r>
            <a:r>
              <a:rPr lang="en-US" altLang="ko-KR" sz="1400" dirty="0">
                <a:solidFill>
                  <a:schemeClr val="tx1"/>
                </a:solidFill>
                <a:latin typeface="SamsungOne 400" panose="020B0503030303020204" pitchFamily="34" charset="0"/>
                <a:ea typeface="SamsungOne 400" panose="020B0503030303020204" pitchFamily="34" charset="0"/>
              </a:rPr>
              <a:t> (</a:t>
            </a:r>
            <a:r>
              <a:rPr lang="vi-VN" altLang="ko-KR" sz="1400" dirty="0">
                <a:solidFill>
                  <a:schemeClr val="tx1"/>
                </a:solidFill>
                <a:latin typeface="SamsungOne 400" panose="020B0503030303020204" pitchFamily="34" charset="0"/>
                <a:ea typeface="SamsungOne 400" panose="020B0503030303020204" pitchFamily="34" charset="0"/>
              </a:rPr>
              <a:t>lỗi chưa khớp</a:t>
            </a:r>
            <a:r>
              <a:rPr lang="en-US" altLang="ko-KR" sz="1400" dirty="0">
                <a:solidFill>
                  <a:schemeClr val="tx1"/>
                </a:solidFill>
                <a:latin typeface="SamsungOne 400" panose="020B0503030303020204" pitchFamily="34" charset="0"/>
                <a:ea typeface="SamsungOne 400" panose="020B0503030303020204" pitchFamily="34" charset="0"/>
              </a:rPr>
              <a:t>)</a:t>
            </a:r>
          </a:p>
        </p:txBody>
      </p:sp>
      <p:grpSp>
        <p:nvGrpSpPr>
          <p:cNvPr id="10" name="Group 1">
            <a:extLst>
              <a:ext uri="{FF2B5EF4-FFF2-40B4-BE49-F238E27FC236}">
                <a16:creationId xmlns:a16="http://schemas.microsoft.com/office/drawing/2014/main" id="{E9749261-885A-43FF-949C-F3EAD1391218}"/>
              </a:ext>
            </a:extLst>
          </p:cNvPr>
          <p:cNvGrpSpPr/>
          <p:nvPr/>
        </p:nvGrpSpPr>
        <p:grpSpPr>
          <a:xfrm>
            <a:off x="4081046" y="3320988"/>
            <a:ext cx="1743136" cy="2449089"/>
            <a:chOff x="4081046" y="3612189"/>
            <a:chExt cx="1743136" cy="2449089"/>
          </a:xfrm>
        </p:grpSpPr>
        <p:pic>
          <p:nvPicPr>
            <p:cNvPr id="11" name="그림 10">
              <a:extLst>
                <a:ext uri="{FF2B5EF4-FFF2-40B4-BE49-F238E27FC236}">
                  <a16:creationId xmlns:a16="http://schemas.microsoft.com/office/drawing/2014/main" id="{6130677D-AC00-4CD2-B743-C70CF5E6C7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81046" y="3612189"/>
              <a:ext cx="1743136" cy="2449089"/>
            </a:xfrm>
            <a:prstGeom prst="rect">
              <a:avLst/>
            </a:prstGeom>
            <a:ln w="6350">
              <a:solidFill>
                <a:srgbClr val="00B3E3"/>
              </a:solidFill>
            </a:ln>
          </p:spPr>
        </p:pic>
        <p:sp>
          <p:nvSpPr>
            <p:cNvPr id="12" name="TextBox 11">
              <a:extLst>
                <a:ext uri="{FF2B5EF4-FFF2-40B4-BE49-F238E27FC236}">
                  <a16:creationId xmlns:a16="http://schemas.microsoft.com/office/drawing/2014/main" id="{59A0204A-5047-4C78-BBAD-A3160EB62B47}"/>
                </a:ext>
              </a:extLst>
            </p:cNvPr>
            <p:cNvSpPr txBox="1"/>
            <p:nvPr/>
          </p:nvSpPr>
          <p:spPr>
            <a:xfrm>
              <a:off x="4798754" y="3684968"/>
              <a:ext cx="709649" cy="912083"/>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spcAft>
                  <a:spcPts val="600"/>
                </a:spcAft>
                <a:defRPr sz="1050">
                  <a:solidFill>
                    <a:schemeClr val="tx1">
                      <a:lumMod val="85000"/>
                      <a:lumOff val="15000"/>
                    </a:schemeClr>
                  </a:solidFill>
                  <a:latin typeface="SamsungOne 400" panose="020B0503030303020204" pitchFamily="34" charset="0"/>
                  <a:ea typeface="SamsungOne 400" panose="020B0503030303020204" pitchFamily="34" charset="0"/>
                </a:defRPr>
              </a:lvl1pPr>
            </a:lstStyle>
            <a:p>
              <a:r>
                <a:rPr lang="en-US" altLang="ko-KR" sz="1200" dirty="0" err="1"/>
                <a:t>Dữ</a:t>
              </a:r>
              <a:r>
                <a:rPr lang="en-US" altLang="ko-KR" sz="1200" dirty="0"/>
                <a:t> </a:t>
              </a:r>
              <a:r>
                <a:rPr lang="en-US" altLang="ko-KR" sz="1200" dirty="0" err="1"/>
                <a:t>liệu</a:t>
              </a:r>
              <a:r>
                <a:rPr lang="en-US" altLang="ko-KR" sz="1200" dirty="0"/>
                <a:t>
</a:t>
              </a:r>
              <a:r>
                <a:rPr lang="en-US" altLang="ko-KR" sz="1200" dirty="0" err="1"/>
                <a:t>Dự</a:t>
              </a:r>
              <a:r>
                <a:rPr lang="en-US" altLang="ko-KR" sz="1200" dirty="0"/>
                <a:t> </a:t>
              </a:r>
              <a:r>
                <a:rPr lang="en-US" altLang="ko-KR" sz="1200" dirty="0" err="1"/>
                <a:t>đoán</a:t>
              </a:r>
              <a:r>
                <a:rPr lang="en-US" altLang="ko-KR" sz="1200" dirty="0"/>
                <a:t>
</a:t>
              </a:r>
              <a:r>
                <a:rPr lang="en-US" altLang="ko-KR" sz="1200" dirty="0" err="1"/>
                <a:t>Mục</a:t>
              </a:r>
              <a:r>
                <a:rPr lang="en-US" altLang="ko-KR" sz="1200" dirty="0"/>
                <a:t> </a:t>
              </a:r>
              <a:r>
                <a:rPr lang="en-US" altLang="ko-KR" sz="1200" dirty="0" err="1"/>
                <a:t>tiêu</a:t>
              </a:r>
              <a:endParaRPr lang="ko-KR" altLang="en-US" sz="1200" dirty="0"/>
            </a:p>
          </p:txBody>
        </p:sp>
      </p:grpSp>
    </p:spTree>
    <p:extLst>
      <p:ext uri="{BB962C8B-B14F-4D97-AF65-F5344CB8AC3E}">
        <p14:creationId xmlns:p14="http://schemas.microsoft.com/office/powerpoint/2010/main" val="315823068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Huấn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luyện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Kiểm</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Lỗi phương sai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Lỗi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khớp</a:t>
            </a:r>
            <a:r>
              <a:rPr lang="en-US" altLang="ko-KR" sz="1400" dirty="0">
                <a:solidFill>
                  <a:schemeClr val="tx1"/>
                </a:solidFill>
                <a:latin typeface="SamsungOne 400" panose="020B0503030303020204" pitchFamily="34" charset="0"/>
                <a:ea typeface="SamsungOne 400" panose="020B0503030303020204" pitchFamily="34" charset="0"/>
              </a:rPr>
              <a:t>)</a:t>
            </a:r>
          </a:p>
        </p:txBody>
      </p:sp>
      <p:sp>
        <p:nvSpPr>
          <p:cNvPr id="15" name="직사각형 14">
            <a:extLst>
              <a:ext uri="{FF2B5EF4-FFF2-40B4-BE49-F238E27FC236}">
                <a16:creationId xmlns:a16="http://schemas.microsoft.com/office/drawing/2014/main" id="{8E02D1CE-2859-45A1-90B6-A62349DC71E3}"/>
              </a:ext>
            </a:extLst>
          </p:cNvPr>
          <p:cNvSpPr/>
          <p:nvPr/>
        </p:nvSpPr>
        <p:spPr>
          <a:xfrm>
            <a:off x="671261"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Liên kết với các mô hình quá phức tạp và nhạy cảm với nhiễu.
Hiệu suất dự đoán tốt trong khi huấn luyện nhưng lại tệ hơn khi thử nghiệm với một bộ dữ liệu khác. 
Để giảm loại lỗi này, hãy tăng lượng dữ liệu huấn luyện (*) hoặc giảm độ phức tạp của model</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26" name="그룹 25">
            <a:extLst>
              <a:ext uri="{FF2B5EF4-FFF2-40B4-BE49-F238E27FC236}">
                <a16:creationId xmlns:a16="http://schemas.microsoft.com/office/drawing/2014/main" id="{8E1DA20B-46BD-4240-841C-6483AF6BBCEF}"/>
              </a:ext>
            </a:extLst>
          </p:cNvPr>
          <p:cNvGrpSpPr/>
          <p:nvPr/>
        </p:nvGrpSpPr>
        <p:grpSpPr>
          <a:xfrm>
            <a:off x="3913716" y="2996952"/>
            <a:ext cx="1740732" cy="2445711"/>
            <a:chOff x="5251103" y="3287432"/>
            <a:chExt cx="2049836" cy="2880000"/>
          </a:xfrm>
        </p:grpSpPr>
        <p:pic>
          <p:nvPicPr>
            <p:cNvPr id="27" name="그림 26">
              <a:extLst>
                <a:ext uri="{FF2B5EF4-FFF2-40B4-BE49-F238E27FC236}">
                  <a16:creationId xmlns:a16="http://schemas.microsoft.com/office/drawing/2014/main" id="{31C36D95-1960-4636-B0D0-02E200461E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1103" y="3287432"/>
              <a:ext cx="2049836" cy="2880000"/>
            </a:xfrm>
            <a:prstGeom prst="rect">
              <a:avLst/>
            </a:prstGeom>
            <a:ln w="6350">
              <a:solidFill>
                <a:srgbClr val="00B3E3"/>
              </a:solidFill>
            </a:ln>
          </p:spPr>
        </p:pic>
        <p:sp>
          <p:nvSpPr>
            <p:cNvPr id="28" name="TextBox 27">
              <a:extLst>
                <a:ext uri="{FF2B5EF4-FFF2-40B4-BE49-F238E27FC236}">
                  <a16:creationId xmlns:a16="http://schemas.microsoft.com/office/drawing/2014/main" id="{FAF65286-34E7-429E-85C5-FDB574AAB8A6}"/>
                </a:ext>
              </a:extLst>
            </p:cNvPr>
            <p:cNvSpPr txBox="1"/>
            <p:nvPr/>
          </p:nvSpPr>
          <p:spPr>
            <a:xfrm>
              <a:off x="6096254" y="3373135"/>
              <a:ext cx="835662" cy="1074043"/>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spcAft>
                  <a:spcPts val="600"/>
                </a:spcAft>
                <a:defRPr sz="1050">
                  <a:solidFill>
                    <a:schemeClr val="tx1">
                      <a:lumMod val="85000"/>
                      <a:lumOff val="15000"/>
                    </a:schemeClr>
                  </a:solidFill>
                  <a:latin typeface="SamsungOne 400" panose="020B0503030303020204" pitchFamily="34" charset="0"/>
                  <a:ea typeface="SamsungOne 400" panose="020B0503030303020204" pitchFamily="34" charset="0"/>
                </a:defRPr>
              </a:lvl1pPr>
            </a:lstStyle>
            <a:p>
              <a:r>
                <a:rPr lang="en-US" altLang="ko-KR" sz="1200" dirty="0" err="1"/>
                <a:t>Dữ</a:t>
              </a:r>
              <a:r>
                <a:rPr lang="en-US" altLang="ko-KR" sz="1200" dirty="0"/>
                <a:t> </a:t>
              </a:r>
              <a:r>
                <a:rPr lang="en-US" altLang="ko-KR" sz="1200" dirty="0" err="1"/>
                <a:t>liệu</a:t>
              </a:r>
              <a:r>
                <a:rPr lang="en-US" altLang="ko-KR" sz="1200" dirty="0"/>
                <a:t>
</a:t>
              </a:r>
              <a:r>
                <a:rPr lang="en-US" altLang="ko-KR" sz="1200" dirty="0" err="1"/>
                <a:t>Dự</a:t>
              </a:r>
              <a:r>
                <a:rPr lang="en-US" altLang="ko-KR" sz="1200" dirty="0"/>
                <a:t> </a:t>
              </a:r>
              <a:r>
                <a:rPr lang="en-US" altLang="ko-KR" sz="1200" dirty="0" err="1"/>
                <a:t>đoán</a:t>
              </a:r>
              <a:r>
                <a:rPr lang="en-US" altLang="ko-KR" sz="1200" dirty="0"/>
                <a:t>
</a:t>
              </a:r>
              <a:r>
                <a:rPr lang="en-US" altLang="ko-KR" sz="1200" dirty="0" err="1"/>
                <a:t>Mục</a:t>
              </a:r>
              <a:r>
                <a:rPr lang="en-US" altLang="ko-KR" sz="1200" dirty="0"/>
                <a:t> </a:t>
              </a:r>
              <a:r>
                <a:rPr lang="en-US" altLang="ko-KR" sz="1200" dirty="0" err="1"/>
                <a:t>tiêu</a:t>
              </a:r>
              <a:endParaRPr lang="ko-KR" altLang="en-US" sz="1200" dirty="0"/>
            </a:p>
          </p:txBody>
        </p:sp>
      </p:grpSp>
      <p:sp>
        <p:nvSpPr>
          <p:cNvPr id="29" name="TextBox 28">
            <a:extLst>
              <a:ext uri="{FF2B5EF4-FFF2-40B4-BE49-F238E27FC236}">
                <a16:creationId xmlns:a16="http://schemas.microsoft.com/office/drawing/2014/main" id="{4EA4163A-E144-49A8-9895-179CA5C35B85}"/>
              </a:ext>
            </a:extLst>
          </p:cNvPr>
          <p:cNvSpPr txBox="1"/>
          <p:nvPr/>
        </p:nvSpPr>
        <p:spPr>
          <a:xfrm>
            <a:off x="5860853" y="5136697"/>
            <a:ext cx="3366641" cy="415498"/>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spcAft>
                <a:spcPts val="600"/>
              </a:spcAft>
              <a:defRPr sz="1050">
                <a:solidFill>
                  <a:schemeClr val="tx1">
                    <a:lumMod val="85000"/>
                    <a:lumOff val="15000"/>
                  </a:schemeClr>
                </a:solidFill>
                <a:latin typeface="SamsungOne 400" panose="020B0503030303020204" pitchFamily="34" charset="0"/>
                <a:ea typeface="SamsungOne 400" panose="020B0503030303020204" pitchFamily="34" charset="0"/>
              </a:defRPr>
            </a:lvl1pPr>
          </a:lstStyle>
          <a:p>
            <a:r>
              <a:rPr lang="en-US" altLang="ko-KR" sz="1200" dirty="0">
                <a:solidFill>
                  <a:srgbClr val="193EB0"/>
                </a:solidFill>
                <a:latin typeface="SamsungOne 700" panose="020B0803030303020204" pitchFamily="34" charset="0"/>
                <a:ea typeface="SamsungOne 700" panose="020B0803030303020204" pitchFamily="34" charset="0"/>
              </a:rPr>
              <a:t>(*) </a:t>
            </a:r>
            <a:r>
              <a:rPr lang="vi-VN" altLang="ko-KR" sz="1200" dirty="0">
                <a:solidFill>
                  <a:srgbClr val="193EB0"/>
                </a:solidFill>
                <a:latin typeface="SamsungOne 700" panose="020B0803030303020204" pitchFamily="34" charset="0"/>
                <a:ea typeface="SamsungOne 700" panose="020B0803030303020204" pitchFamily="34" charset="0"/>
              </a:rPr>
              <a:t>Bằng cách tăng cường dữ liệu phương thức, ví dụ</a:t>
            </a:r>
            <a:r>
              <a:rPr lang="en-US" altLang="ko-KR" sz="1200" dirty="0">
                <a:solidFill>
                  <a:srgbClr val="193EB0"/>
                </a:solidFill>
                <a:latin typeface="SamsungOne 700" panose="020B0803030303020204" pitchFamily="34" charset="0"/>
                <a:ea typeface="SamsungOne 700" panose="020B0803030303020204" pitchFamily="34" charset="0"/>
              </a:rPr>
              <a:t>.</a:t>
            </a:r>
            <a:endParaRPr lang="ko-KR" altLang="en-US" sz="1200" dirty="0">
              <a:solidFill>
                <a:srgbClr val="193EB0"/>
              </a:solidFill>
              <a:latin typeface="SamsungOne 700" panose="020B0803030303020204" pitchFamily="34" charset="0"/>
            </a:endParaRPr>
          </a:p>
        </p:txBody>
      </p:sp>
    </p:spTree>
    <p:extLst>
      <p:ext uri="{BB962C8B-B14F-4D97-AF65-F5344CB8AC3E}">
        <p14:creationId xmlns:p14="http://schemas.microsoft.com/office/powerpoint/2010/main" val="383227249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Huấn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luyện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Kiểm</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Tổng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số</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lỗi</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5" name="직사각형 14">
            <a:extLst>
              <a:ext uri="{FF2B5EF4-FFF2-40B4-BE49-F238E27FC236}">
                <a16:creationId xmlns:a16="http://schemas.microsoft.com/office/drawing/2014/main" id="{8E02D1CE-2859-45A1-90B6-A62349DC71E3}"/>
              </a:ext>
            </a:extLst>
          </p:cNvPr>
          <p:cNvSpPr/>
          <p:nvPr/>
        </p:nvSpPr>
        <p:spPr>
          <a:xfrm>
            <a:off x="671261" y="4767591"/>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Mục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tiêu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thiểu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b="1" dirty="0" err="1">
                <a:solidFill>
                  <a:srgbClr val="FF0000"/>
                </a:solidFill>
                <a:latin typeface="SamsungOne 400" panose="020B0503030303020204" pitchFamily="34" charset="0"/>
                <a:ea typeface="SamsungOne 400" panose="020B0503030303020204" pitchFamily="34" charset="0"/>
              </a:rPr>
              <a:t>Tổng</a:t>
            </a:r>
            <a:r>
              <a:rPr lang="en-US" altLang="ko-KR" sz="1300" b="1" dirty="0">
                <a:solidFill>
                  <a:srgbClr val="FF0000"/>
                </a:solidFill>
                <a:latin typeface="SamsungOne 400" panose="020B0503030303020204" pitchFamily="34" charset="0"/>
                <a:ea typeface="SamsungOne 400" panose="020B0503030303020204" pitchFamily="34" charset="0"/>
              </a:rPr>
              <a:t> </a:t>
            </a:r>
            <a:r>
              <a:rPr lang="en-US" altLang="ko-KR" sz="1300" b="1" dirty="0" err="1">
                <a:solidFill>
                  <a:srgbClr val="FF0000"/>
                </a:solidFill>
                <a:latin typeface="SamsungOne 400" panose="020B0503030303020204" pitchFamily="34" charset="0"/>
                <a:ea typeface="SamsungOne 400" panose="020B0503030303020204" pitchFamily="34" charset="0"/>
              </a:rPr>
              <a:t>số</a:t>
            </a:r>
            <a:r>
              <a:rPr lang="en-US" altLang="ko-KR" sz="1300" b="1" dirty="0">
                <a:solidFill>
                  <a:srgbClr val="FF0000"/>
                </a:solidFill>
                <a:latin typeface="SamsungOne 400" panose="020B0503030303020204" pitchFamily="34" charset="0"/>
                <a:ea typeface="SamsungOne 400" panose="020B0503030303020204" pitchFamily="34" charset="0"/>
              </a:rPr>
              <a:t> </a:t>
            </a:r>
            <a:r>
              <a:rPr lang="en-US" altLang="ko-KR" sz="1300" b="1" dirty="0" err="1">
                <a:solidFill>
                  <a:srgbClr val="FF0000"/>
                </a:solidFill>
                <a:latin typeface="SamsungOne 400" panose="020B0503030303020204" pitchFamily="34" charset="0"/>
                <a:ea typeface="SamsungOne 400" panose="020B0503030303020204" pitchFamily="34" charset="0"/>
              </a:rPr>
              <a:t>lỗi</a:t>
            </a:r>
            <a:r>
              <a:rPr lang="en-US" altLang="ko-KR" sz="1300" b="1" dirty="0">
                <a:solidFill>
                  <a:srgbClr val="FF0000"/>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b="1" dirty="0" err="1">
                <a:solidFill>
                  <a:schemeClr val="accent4"/>
                </a:solidFill>
                <a:latin typeface="SamsungOne 400" panose="020B0503030303020204" pitchFamily="34" charset="0"/>
                <a:ea typeface="SamsungOne 400" panose="020B0503030303020204" pitchFamily="34" charset="0"/>
              </a:rPr>
              <a:t>Lỗi</a:t>
            </a:r>
            <a:r>
              <a:rPr lang="vi-VN" altLang="ko-KR" sz="1300" b="1" dirty="0">
                <a:solidFill>
                  <a:schemeClr val="accent4"/>
                </a:solidFill>
                <a:latin typeface="SamsungOne 400" panose="020B0503030303020204" pitchFamily="34" charset="0"/>
                <a:ea typeface="SamsungOne 400" panose="020B0503030303020204" pitchFamily="34" charset="0"/>
              </a:rPr>
              <a:t> độ chênh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 </a:t>
            </a:r>
            <a:r>
              <a:rPr lang="vi-VN" altLang="ko-KR" sz="1300" b="1" dirty="0">
                <a:solidFill>
                  <a:srgbClr val="00B050"/>
                </a:solidFill>
                <a:latin typeface="SamsungOne 400" panose="020B0503030303020204" pitchFamily="34" charset="0"/>
                <a:ea typeface="SamsungOne 400" panose="020B0503030303020204" pitchFamily="34" charset="0"/>
              </a:rPr>
              <a:t>Lỗi phương sai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Chỉ cần đủ độ phức tạp để "tối ưu hóa" mô 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pic>
        <p:nvPicPr>
          <p:cNvPr id="11" name="그림 10">
            <a:extLst>
              <a:ext uri="{FF2B5EF4-FFF2-40B4-BE49-F238E27FC236}">
                <a16:creationId xmlns:a16="http://schemas.microsoft.com/office/drawing/2014/main" id="{125A025D-382E-4FB7-8663-875245E9C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4892" y="1773238"/>
            <a:ext cx="4113041" cy="2880000"/>
          </a:xfrm>
          <a:prstGeom prst="rect">
            <a:avLst/>
          </a:prstGeom>
        </p:spPr>
      </p:pic>
      <p:sp>
        <p:nvSpPr>
          <p:cNvPr id="12" name="TextBox 11">
            <a:extLst>
              <a:ext uri="{FF2B5EF4-FFF2-40B4-BE49-F238E27FC236}">
                <a16:creationId xmlns:a16="http://schemas.microsoft.com/office/drawing/2014/main" id="{FEBDD6AB-E3DD-4DD8-9EDE-93817B7E1AA0}"/>
              </a:ext>
            </a:extLst>
          </p:cNvPr>
          <p:cNvSpPr txBox="1"/>
          <p:nvPr/>
        </p:nvSpPr>
        <p:spPr>
          <a:xfrm>
            <a:off x="3900439" y="4293096"/>
            <a:ext cx="1950854" cy="215444"/>
          </a:xfrm>
          <a:prstGeom prst="rect">
            <a:avLst/>
          </a:prstGeom>
          <a:solidFill>
            <a:schemeClr val="bg1"/>
          </a:solidFill>
        </p:spPr>
        <p:txBody>
          <a:bodyPr wrap="none" lIns="0" tIns="0" rIns="0" bIns="0" rtlCol="0">
            <a:spAutoFit/>
          </a:bodyPr>
          <a:lstStyle/>
          <a:p>
            <a:pPr algn="ctr"/>
            <a:r>
              <a:rPr lang="en-US" sz="1400" dirty="0" err="1">
                <a:latin typeface="SamsungOne 400" panose="020B0503030303020204" pitchFamily="34" charset="0"/>
                <a:ea typeface="SamsungOne 400" panose="020B0503030303020204" pitchFamily="34" charset="0"/>
              </a:rPr>
              <a:t>Độ</a:t>
            </a:r>
            <a:r>
              <a:rPr lang="en-US" sz="1400" dirty="0">
                <a:latin typeface="SamsungOne 400" panose="020B0503030303020204" pitchFamily="34" charset="0"/>
                <a:ea typeface="SamsungOne 400" panose="020B0503030303020204" pitchFamily="34" charset="0"/>
              </a:rPr>
              <a:t> </a:t>
            </a:r>
            <a:r>
              <a:rPr lang="en-US" sz="1400" dirty="0" err="1">
                <a:latin typeface="SamsungOne 400" panose="020B0503030303020204" pitchFamily="34" charset="0"/>
                <a:ea typeface="SamsungOne 400" panose="020B0503030303020204" pitchFamily="34" charset="0"/>
              </a:rPr>
              <a:t>phức</a:t>
            </a:r>
            <a:r>
              <a:rPr lang="en-US" sz="1400" dirty="0">
                <a:latin typeface="SamsungOne 400" panose="020B0503030303020204" pitchFamily="34" charset="0"/>
                <a:ea typeface="SamsungOne 400" panose="020B0503030303020204" pitchFamily="34" charset="0"/>
              </a:rPr>
              <a:t> </a:t>
            </a:r>
            <a:r>
              <a:rPr lang="en-US" sz="1400" dirty="0" err="1">
                <a:latin typeface="SamsungOne 400" panose="020B0503030303020204" pitchFamily="34" charset="0"/>
                <a:ea typeface="SamsungOne 400" panose="020B0503030303020204" pitchFamily="34" charset="0"/>
              </a:rPr>
              <a:t>tạp</a:t>
            </a:r>
            <a:r>
              <a:rPr lang="en-US" sz="1400" dirty="0">
                <a:latin typeface="SamsungOne 400" panose="020B0503030303020204" pitchFamily="34" charset="0"/>
                <a:ea typeface="SamsungOne 400" panose="020B0503030303020204" pitchFamily="34" charset="0"/>
              </a:rPr>
              <a:t> </a:t>
            </a:r>
            <a:r>
              <a:rPr lang="en-US" sz="1400" dirty="0" err="1">
                <a:latin typeface="SamsungOne 400" panose="020B0503030303020204" pitchFamily="34" charset="0"/>
                <a:ea typeface="SamsungOne 400" panose="020B0503030303020204" pitchFamily="34" charset="0"/>
              </a:rPr>
              <a:t>của</a:t>
            </a:r>
            <a:r>
              <a:rPr lang="en-US" sz="1400" dirty="0">
                <a:latin typeface="SamsungOne 400" panose="020B0503030303020204" pitchFamily="34" charset="0"/>
                <a:ea typeface="SamsungOne 400" panose="020B0503030303020204" pitchFamily="34" charset="0"/>
              </a:rPr>
              <a:t> </a:t>
            </a:r>
            <a:r>
              <a:rPr lang="en-US" sz="1400" dirty="0" err="1">
                <a:latin typeface="SamsungOne 400" panose="020B0503030303020204" pitchFamily="34" charset="0"/>
                <a:ea typeface="SamsungOne 400" panose="020B0503030303020204" pitchFamily="34" charset="0"/>
              </a:rPr>
              <a:t>mô</a:t>
            </a:r>
            <a:r>
              <a:rPr lang="en-US" sz="1400" dirty="0">
                <a:latin typeface="SamsungOne 400" panose="020B0503030303020204" pitchFamily="34" charset="0"/>
                <a:ea typeface="SamsungOne 400" panose="020B0503030303020204" pitchFamily="34" charset="0"/>
              </a:rPr>
              <a:t> </a:t>
            </a:r>
            <a:r>
              <a:rPr lang="en-US" sz="1400" dirty="0" err="1">
                <a:latin typeface="SamsungOne 400" panose="020B0503030303020204" pitchFamily="34" charset="0"/>
                <a:ea typeface="SamsungOne 400" panose="020B0503030303020204" pitchFamily="34" charset="0"/>
              </a:rPr>
              <a:t>hình</a:t>
            </a:r>
            <a:endParaRPr lang="en-US" sz="1400" dirty="0">
              <a:latin typeface="SamsungOne 400" panose="020B0503030303020204" pitchFamily="34" charset="0"/>
              <a:ea typeface="SamsungOne 400" panose="020B0503030303020204" pitchFamily="34" charset="0"/>
            </a:endParaRPr>
          </a:p>
        </p:txBody>
      </p:sp>
      <p:sp>
        <p:nvSpPr>
          <p:cNvPr id="13" name="TextBox 12">
            <a:extLst>
              <a:ext uri="{FF2B5EF4-FFF2-40B4-BE49-F238E27FC236}">
                <a16:creationId xmlns:a16="http://schemas.microsoft.com/office/drawing/2014/main" id="{A1D31622-F326-408A-8D3E-4B554EF98CC7}"/>
              </a:ext>
            </a:extLst>
          </p:cNvPr>
          <p:cNvSpPr txBox="1"/>
          <p:nvPr/>
        </p:nvSpPr>
        <p:spPr>
          <a:xfrm>
            <a:off x="3561491" y="1864955"/>
            <a:ext cx="856005" cy="184666"/>
          </a:xfrm>
          <a:prstGeom prst="rect">
            <a:avLst/>
          </a:prstGeom>
          <a:solidFill>
            <a:schemeClr val="bg1"/>
          </a:solidFill>
        </p:spPr>
        <p:txBody>
          <a:bodyPr wrap="none" lIns="0" tIns="0" rIns="0" bIns="0" rtlCol="0">
            <a:spAutoFit/>
          </a:bodyPr>
          <a:lstStyle/>
          <a:p>
            <a:pPr algn="ctr"/>
            <a:r>
              <a:rPr lang="en-US" sz="1200" dirty="0" err="1">
                <a:latin typeface="SamsungOne 400" panose="020B0503030303020204" pitchFamily="34" charset="0"/>
                <a:ea typeface="SamsungOne 400" panose="020B0503030303020204" pitchFamily="34" charset="0"/>
              </a:rPr>
              <a:t>Lỗi</a:t>
            </a:r>
            <a:r>
              <a:rPr lang="en-US" sz="1200" dirty="0">
                <a:latin typeface="SamsungOne 400" panose="020B0503030303020204" pitchFamily="34" charset="0"/>
                <a:ea typeface="SamsungOne 400" panose="020B0503030303020204" pitchFamily="34" charset="0"/>
              </a:rPr>
              <a:t> </a:t>
            </a:r>
            <a:r>
              <a:rPr lang="vi-VN" sz="1200" dirty="0">
                <a:latin typeface="SamsungOne 400" panose="020B0503030303020204" pitchFamily="34" charset="0"/>
                <a:ea typeface="SamsungOne 400" panose="020B0503030303020204" pitchFamily="34" charset="0"/>
              </a:rPr>
              <a:t>độ chênh</a:t>
            </a:r>
            <a:endParaRPr lang="en-US" sz="1200" dirty="0">
              <a:latin typeface="SamsungOne 400" panose="020B0503030303020204" pitchFamily="34" charset="0"/>
              <a:ea typeface="SamsungOne 400" panose="020B0503030303020204" pitchFamily="34" charset="0"/>
            </a:endParaRPr>
          </a:p>
        </p:txBody>
      </p:sp>
      <p:sp>
        <p:nvSpPr>
          <p:cNvPr id="14" name="TextBox 13">
            <a:extLst>
              <a:ext uri="{FF2B5EF4-FFF2-40B4-BE49-F238E27FC236}">
                <a16:creationId xmlns:a16="http://schemas.microsoft.com/office/drawing/2014/main" id="{C85ABF27-0CB2-400D-BD29-6E9446A6881D}"/>
              </a:ext>
            </a:extLst>
          </p:cNvPr>
          <p:cNvSpPr txBox="1"/>
          <p:nvPr/>
        </p:nvSpPr>
        <p:spPr>
          <a:xfrm>
            <a:off x="4613776" y="1859743"/>
            <a:ext cx="981038" cy="184666"/>
          </a:xfrm>
          <a:prstGeom prst="rect">
            <a:avLst/>
          </a:prstGeom>
          <a:solidFill>
            <a:schemeClr val="bg1"/>
          </a:solidFill>
        </p:spPr>
        <p:txBody>
          <a:bodyPr wrap="none" lIns="0" tIns="0" rIns="0" bIns="0" rtlCol="0">
            <a:spAutoFit/>
          </a:bodyPr>
          <a:lstStyle/>
          <a:p>
            <a:pPr algn="ctr"/>
            <a:r>
              <a:rPr lang="vi-VN" sz="1200" dirty="0">
                <a:latin typeface="SamsungOne 400" panose="020B0503030303020204" pitchFamily="34" charset="0"/>
                <a:ea typeface="SamsungOne 400" panose="020B0503030303020204" pitchFamily="34" charset="0"/>
              </a:rPr>
              <a:t>Lỗi phương sai</a:t>
            </a:r>
            <a:endParaRPr lang="en-US" sz="1200" dirty="0">
              <a:latin typeface="SamsungOne 400" panose="020B0503030303020204" pitchFamily="34" charset="0"/>
              <a:ea typeface="SamsungOne 400" panose="020B0503030303020204" pitchFamily="34" charset="0"/>
            </a:endParaRPr>
          </a:p>
        </p:txBody>
      </p:sp>
      <p:sp>
        <p:nvSpPr>
          <p:cNvPr id="17" name="TextBox 16">
            <a:extLst>
              <a:ext uri="{FF2B5EF4-FFF2-40B4-BE49-F238E27FC236}">
                <a16:creationId xmlns:a16="http://schemas.microsoft.com/office/drawing/2014/main" id="{3DC5D79F-E0FD-4352-AD0E-7EAB1AA3725F}"/>
              </a:ext>
            </a:extLst>
          </p:cNvPr>
          <p:cNvSpPr txBox="1"/>
          <p:nvPr/>
        </p:nvSpPr>
        <p:spPr>
          <a:xfrm>
            <a:off x="5852314" y="1859743"/>
            <a:ext cx="727763" cy="184666"/>
          </a:xfrm>
          <a:prstGeom prst="rect">
            <a:avLst/>
          </a:prstGeom>
          <a:solidFill>
            <a:schemeClr val="bg1"/>
          </a:solidFill>
        </p:spPr>
        <p:txBody>
          <a:bodyPr wrap="none" lIns="0" tIns="0" rIns="0" bIns="0" rtlCol="0">
            <a:spAutoFit/>
          </a:bodyPr>
          <a:lstStyle/>
          <a:p>
            <a:pPr algn="ctr"/>
            <a:r>
              <a:rPr lang="en-US" sz="1200" dirty="0" err="1">
                <a:latin typeface="SamsungOne 400" panose="020B0503030303020204" pitchFamily="34" charset="0"/>
                <a:ea typeface="SamsungOne 400" panose="020B0503030303020204" pitchFamily="34" charset="0"/>
              </a:rPr>
              <a:t>Tổng</a:t>
            </a:r>
            <a:r>
              <a:rPr lang="en-US" sz="1200" dirty="0">
                <a:latin typeface="SamsungOne 400" panose="020B0503030303020204" pitchFamily="34" charset="0"/>
                <a:ea typeface="SamsungOne 400" panose="020B0503030303020204" pitchFamily="34" charset="0"/>
              </a:rPr>
              <a:t> </a:t>
            </a:r>
            <a:r>
              <a:rPr lang="en-US" sz="1200" dirty="0" err="1">
                <a:latin typeface="SamsungOne 400" panose="020B0503030303020204" pitchFamily="34" charset="0"/>
                <a:ea typeface="SamsungOne 400" panose="020B0503030303020204" pitchFamily="34" charset="0"/>
              </a:rPr>
              <a:t>số</a:t>
            </a:r>
            <a:r>
              <a:rPr lang="en-US" sz="1200" dirty="0">
                <a:latin typeface="SamsungOne 400" panose="020B0503030303020204" pitchFamily="34" charset="0"/>
                <a:ea typeface="SamsungOne 400" panose="020B0503030303020204" pitchFamily="34" charset="0"/>
              </a:rPr>
              <a:t> </a:t>
            </a:r>
            <a:r>
              <a:rPr lang="en-US" sz="1200" dirty="0" err="1">
                <a:latin typeface="SamsungOne 400" panose="020B0503030303020204" pitchFamily="34" charset="0"/>
                <a:ea typeface="SamsungOne 400" panose="020B0503030303020204" pitchFamily="34" charset="0"/>
              </a:rPr>
              <a:t>lỗi</a:t>
            </a:r>
            <a:endParaRPr lang="en-US" sz="1200" dirty="0">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4232298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746D8F30-B58D-4663-85B2-14D4B12487AC}"/>
              </a:ext>
            </a:extLst>
          </p:cNvPr>
          <p:cNvGrpSpPr/>
          <p:nvPr/>
        </p:nvGrpSpPr>
        <p:grpSpPr>
          <a:xfrm>
            <a:off x="719769" y="2070436"/>
            <a:ext cx="7736103" cy="2410149"/>
            <a:chOff x="720000" y="2070000"/>
            <a:chExt cx="7738584" cy="2410922"/>
          </a:xfrm>
        </p:grpSpPr>
        <p:sp>
          <p:nvSpPr>
            <p:cNvPr id="6" name="직사각형 133">
              <a:extLst>
                <a:ext uri="{FF2B5EF4-FFF2-40B4-BE49-F238E27FC236}">
                  <a16:creationId xmlns:a16="http://schemas.microsoft.com/office/drawing/2014/main" id="{9ECD4F1E-56F2-4389-8493-B26C356AB15F}"/>
                </a:ext>
              </a:extLst>
            </p:cNvPr>
            <p:cNvSpPr/>
            <p:nvPr/>
          </p:nvSpPr>
          <p:spPr>
            <a:xfrm>
              <a:off x="990000" y="2583295"/>
              <a:ext cx="7468584" cy="98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Học</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máy</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1</a:t>
              </a:r>
              <a:b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b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Học</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có</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giám</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sát</a:t>
              </a:r>
              <a:endPar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endParaRPr>
            </a:p>
          </p:txBody>
        </p:sp>
        <p:sp>
          <p:nvSpPr>
            <p:cNvPr id="7" name="직사각형 133">
              <a:extLst>
                <a:ext uri="{FF2B5EF4-FFF2-40B4-BE49-F238E27FC236}">
                  <a16:creationId xmlns:a16="http://schemas.microsoft.com/office/drawing/2014/main" id="{68C423AE-9FF7-4CCB-8CFB-0D036BBE42B6}"/>
                </a:ext>
              </a:extLst>
            </p:cNvPr>
            <p:cNvSpPr/>
            <p:nvPr/>
          </p:nvSpPr>
          <p:spPr>
            <a:xfrm>
              <a:off x="990000" y="4157769"/>
              <a:ext cx="3710016" cy="3231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457063" fontAlgn="base" latinLnBrk="1">
                <a:lnSpc>
                  <a:spcPct val="100000"/>
                </a:lnSpc>
                <a:spcBef>
                  <a:spcPct val="0"/>
                </a:spcBef>
                <a:spcAft>
                  <a:spcPct val="0"/>
                </a:spcAft>
                <a:buClrTx/>
                <a:buSzTx/>
                <a:buFontTx/>
                <a:buNone/>
                <a:tabLst/>
                <a:defRPr/>
              </a:pPr>
              <a:r>
                <a:rPr kumimoji="1" lang="en-US" altLang="ko-KR" sz="2099" dirty="0" err="1">
                  <a:solidFill>
                    <a:srgbClr val="1428A0"/>
                  </a:solidFill>
                  <a:latin typeface="iCiel Samsung Sharp Sans Regula" pitchFamily="2" charset="0"/>
                  <a:ea typeface="iCiel Samsung Sharp Sans Regula" pitchFamily="2" charset="0"/>
                  <a:cs typeface="iCiel Samsung Sharp Sans Regula" pitchFamily="2" charset="0"/>
                </a:rPr>
                <a:t>Trí</a:t>
              </a:r>
              <a:r>
                <a:rPr kumimoji="1" lang="en-US" altLang="ko-KR" sz="2099" dirty="0">
                  <a:solidFill>
                    <a:srgbClr val="1428A0"/>
                  </a:solidFill>
                  <a:latin typeface="iCiel Samsung Sharp Sans Regula" pitchFamily="2" charset="0"/>
                  <a:ea typeface="iCiel Samsung Sharp Sans Regula" pitchFamily="2" charset="0"/>
                  <a:cs typeface="iCiel Samsung Sharp Sans Regula" pitchFamily="2" charset="0"/>
                </a:rPr>
                <a:t> </a:t>
              </a:r>
              <a:r>
                <a:rPr kumimoji="1" lang="en-US" altLang="ko-KR" sz="2099" dirty="0" err="1">
                  <a:solidFill>
                    <a:srgbClr val="1428A0"/>
                  </a:solidFill>
                  <a:latin typeface="iCiel Samsung Sharp Sans Regula" pitchFamily="2" charset="0"/>
                  <a:ea typeface="iCiel Samsung Sharp Sans Regula" pitchFamily="2" charset="0"/>
                  <a:cs typeface="iCiel Samsung Sharp Sans Regula" pitchFamily="2" charset="0"/>
                </a:rPr>
                <a:t>tuệ</a:t>
              </a:r>
              <a:r>
                <a:rPr kumimoji="1" lang="en-US" altLang="ko-KR" sz="2099" dirty="0">
                  <a:solidFill>
                    <a:srgbClr val="1428A0"/>
                  </a:solidFill>
                  <a:latin typeface="iCiel Samsung Sharp Sans Regula" pitchFamily="2" charset="0"/>
                  <a:ea typeface="iCiel Samsung Sharp Sans Regula" pitchFamily="2" charset="0"/>
                  <a:cs typeface="iCiel Samsung Sharp Sans Regula" pitchFamily="2" charset="0"/>
                </a:rPr>
                <a:t> </a:t>
              </a:r>
              <a:r>
                <a:rPr kumimoji="1" lang="en-US" altLang="ko-KR" sz="2099" dirty="0" err="1">
                  <a:solidFill>
                    <a:srgbClr val="1428A0"/>
                  </a:solidFill>
                  <a:latin typeface="iCiel Samsung Sharp Sans Regula" pitchFamily="2" charset="0"/>
                  <a:ea typeface="iCiel Samsung Sharp Sans Regula" pitchFamily="2" charset="0"/>
                  <a:cs typeface="iCiel Samsung Sharp Sans Regula" pitchFamily="2" charset="0"/>
                </a:rPr>
                <a:t>nhân</a:t>
              </a:r>
              <a:r>
                <a:rPr kumimoji="1" lang="en-US" altLang="ko-KR" sz="2099" dirty="0">
                  <a:solidFill>
                    <a:srgbClr val="1428A0"/>
                  </a:solidFill>
                  <a:latin typeface="iCiel Samsung Sharp Sans Regula" pitchFamily="2" charset="0"/>
                  <a:ea typeface="iCiel Samsung Sharp Sans Regula" pitchFamily="2" charset="0"/>
                  <a:cs typeface="iCiel Samsung Sharp Sans Regula" pitchFamily="2" charset="0"/>
                </a:rPr>
                <a:t> </a:t>
              </a:r>
              <a:r>
                <a:rPr kumimoji="1" lang="en-US" altLang="ko-KR" sz="2099" dirty="0" err="1">
                  <a:solidFill>
                    <a:srgbClr val="1428A0"/>
                  </a:solidFill>
                  <a:latin typeface="iCiel Samsung Sharp Sans Regula" pitchFamily="2" charset="0"/>
                  <a:ea typeface="iCiel Samsung Sharp Sans Regula" pitchFamily="2" charset="0"/>
                  <a:cs typeface="iCiel Samsung Sharp Sans Regula" pitchFamily="2" charset="0"/>
                </a:rPr>
                <a:t>tạo</a:t>
              </a:r>
              <a:endParaRPr kumimoji="1" lang="ko-KR" altLang="en-US" sz="2099" dirty="0">
                <a:solidFill>
                  <a:srgbClr val="1428A0"/>
                </a:solidFill>
                <a:latin typeface="iCiel Samsung Sharp Sans Regula" pitchFamily="2" charset="0"/>
                <a:cs typeface="iCiel Samsung Sharp Sans Regula" pitchFamily="2" charset="0"/>
              </a:endParaRPr>
            </a:p>
          </p:txBody>
        </p:sp>
        <p:sp>
          <p:nvSpPr>
            <p:cNvPr id="8" name="직사각형 133">
              <a:extLst>
                <a:ext uri="{FF2B5EF4-FFF2-40B4-BE49-F238E27FC236}">
                  <a16:creationId xmlns:a16="http://schemas.microsoft.com/office/drawing/2014/main" id="{9AE80E35-DC50-4BA6-9B16-9297657601D5}"/>
                </a:ext>
              </a:extLst>
            </p:cNvPr>
            <p:cNvSpPr/>
            <p:nvPr/>
          </p:nvSpPr>
          <p:spPr>
            <a:xfrm>
              <a:off x="990000" y="2070000"/>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1999" dirty="0">
                  <a:solidFill>
                    <a:prstClr val="white">
                      <a:lumMod val="50000"/>
                    </a:prstClr>
                  </a:solidFill>
                  <a:latin typeface="iCiel Samsung Sharp Sans Regula" pitchFamily="2" charset="0"/>
                  <a:ea typeface="iCiel Samsung Sharp Sans Regula" pitchFamily="2" charset="0"/>
                  <a:cs typeface="iCiel Samsung Sharp Sans Regula" pitchFamily="2" charset="0"/>
                </a:rPr>
                <a:t>Chương</a:t>
              </a:r>
              <a:r>
                <a:rPr kumimoji="1" lang="en-US" altLang="ko-KR" sz="1999" dirty="0">
                  <a:solidFill>
                    <a:prstClr val="white">
                      <a:lumMod val="50000"/>
                    </a:prstClr>
                  </a:solidFill>
                  <a:latin typeface="iCiel Samsung Sharp Sans Regula" pitchFamily="2" charset="0"/>
                  <a:ea typeface="iCiel Samsung Sharp Sans Regula" pitchFamily="2" charset="0"/>
                  <a:cs typeface="iCiel Samsung Sharp Sans Regula" pitchFamily="2" charset="0"/>
                </a:rPr>
                <a:t> 5. </a:t>
              </a:r>
              <a:endParaRPr kumimoji="1" lang="en-US" altLang="ko-KR" sz="5398" dirty="0">
                <a:solidFill>
                  <a:prstClr val="white">
                    <a:lumMod val="50000"/>
                  </a:prstClr>
                </a:solidFill>
                <a:latin typeface="iCiel Samsung Sharp Sans Regula" pitchFamily="2" charset="0"/>
                <a:ea typeface="iCiel Samsung Sharp Sans Regula" pitchFamily="2" charset="0"/>
                <a:cs typeface="iCiel Samsung Sharp Sans Regula" pitchFamily="2" charset="0"/>
              </a:endParaRPr>
            </a:p>
          </p:txBody>
        </p:sp>
        <p:sp>
          <p:nvSpPr>
            <p:cNvPr id="9" name="직사각형 8">
              <a:extLst>
                <a:ext uri="{FF2B5EF4-FFF2-40B4-BE49-F238E27FC236}">
                  <a16:creationId xmlns:a16="http://schemas.microsoft.com/office/drawing/2014/main" id="{5D14EC55-4505-4D03-B538-D66AAACB366E}"/>
                </a:ext>
              </a:extLst>
            </p:cNvPr>
            <p:cNvSpPr/>
            <p:nvPr/>
          </p:nvSpPr>
          <p:spPr>
            <a:xfrm>
              <a:off x="720000" y="2095275"/>
              <a:ext cx="60008" cy="1577703"/>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sp>
          <p:nvSpPr>
            <p:cNvPr id="10" name="직사각형 9">
              <a:extLst>
                <a:ext uri="{FF2B5EF4-FFF2-40B4-BE49-F238E27FC236}">
                  <a16:creationId xmlns:a16="http://schemas.microsoft.com/office/drawing/2014/main" id="{6490A05B-990A-4F39-A4F0-CDC93970D232}"/>
                </a:ext>
              </a:extLst>
            </p:cNvPr>
            <p:cNvSpPr/>
            <p:nvPr/>
          </p:nvSpPr>
          <p:spPr>
            <a:xfrm>
              <a:off x="720000" y="415775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3277173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Thực hành </a:t>
            </a:r>
            <a:r>
              <a:rPr lang="en-US" altLang="ko-KR" sz="1400" dirty="0">
                <a:solidFill>
                  <a:schemeClr val="tx1"/>
                </a:solidFill>
                <a:latin typeface="SamsungOne 400" panose="020B0503030303020204" pitchFamily="34" charset="0"/>
                <a:ea typeface="SamsungOne 400" panose="020B0503030303020204" pitchFamily="34" charset="0"/>
              </a:rPr>
              <a:t>scikit-learn</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16" name="직사각형 15">
            <a:extLst>
              <a:ext uri="{FF2B5EF4-FFF2-40B4-BE49-F238E27FC236}">
                <a16:creationId xmlns:a16="http://schemas.microsoft.com/office/drawing/2014/main" id="{435914C4-B672-4888-9F80-42D15BA36757}"/>
              </a:ext>
            </a:extLst>
          </p:cNvPr>
          <p:cNvSpPr/>
          <p:nvPr/>
        </p:nvSpPr>
        <p:spPr>
          <a:xfrm>
            <a:off x="671261"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Mô-đun sklearn.các bộ dữ liệu bao gồm các tiện ích để tải các bộ dữ liệu, bao gồm các phương pháp tải và tìm nạp các bộ dữ liệu tham khảo phổ biến. Nó cũng có một số trình tạo dữ liệu nhân tạo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2" name="그룹 1">
            <a:extLst>
              <a:ext uri="{FF2B5EF4-FFF2-40B4-BE49-F238E27FC236}">
                <a16:creationId xmlns:a16="http://schemas.microsoft.com/office/drawing/2014/main" id="{AD20F08F-F475-4E33-8FA2-C8BF8BFFEDA0}"/>
              </a:ext>
            </a:extLst>
          </p:cNvPr>
          <p:cNvGrpSpPr/>
          <p:nvPr/>
        </p:nvGrpSpPr>
        <p:grpSpPr>
          <a:xfrm>
            <a:off x="666749" y="2312875"/>
            <a:ext cx="8677276" cy="684077"/>
            <a:chOff x="666749" y="2348880"/>
            <a:chExt cx="8677276" cy="684077"/>
          </a:xfrm>
        </p:grpSpPr>
        <p:sp>
          <p:nvSpPr>
            <p:cNvPr id="7" name="모서리가 둥근 직사각형 4">
              <a:extLst>
                <a:ext uri="{FF2B5EF4-FFF2-40B4-BE49-F238E27FC236}">
                  <a16:creationId xmlns:a16="http://schemas.microsoft.com/office/drawing/2014/main" id="{549F4C64-5AF0-43ED-A9ED-34D502BF364D}"/>
                </a:ext>
              </a:extLst>
            </p:cNvPr>
            <p:cNvSpPr/>
            <p:nvPr/>
          </p:nvSpPr>
          <p:spPr>
            <a:xfrm>
              <a:off x="666749" y="2348880"/>
              <a:ext cx="8677275" cy="6840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8" name="그림 7">
              <a:extLst>
                <a:ext uri="{FF2B5EF4-FFF2-40B4-BE49-F238E27FC236}">
                  <a16:creationId xmlns:a16="http://schemas.microsoft.com/office/drawing/2014/main" id="{AFC9E97F-020C-4301-AE95-B749D6A04BB9}"/>
                </a:ext>
              </a:extLst>
            </p:cNvPr>
            <p:cNvPicPr>
              <a:picLocks noChangeAspect="1"/>
            </p:cNvPicPr>
            <p:nvPr/>
          </p:nvPicPr>
          <p:blipFill rotWithShape="1">
            <a:blip r:embed="rId4"/>
            <a:srcRect l="1084" t="7300" r="26355" b="1659"/>
            <a:stretch/>
          </p:blipFill>
          <p:spPr>
            <a:xfrm>
              <a:off x="774949" y="2451019"/>
              <a:ext cx="8569076" cy="476132"/>
            </a:xfrm>
            <a:prstGeom prst="rect">
              <a:avLst/>
            </a:prstGeom>
            <a:ln>
              <a:noFill/>
            </a:ln>
          </p:spPr>
        </p:pic>
      </p:grpSp>
      <p:sp>
        <p:nvSpPr>
          <p:cNvPr id="10" name="직사각형 9">
            <a:extLst>
              <a:ext uri="{FF2B5EF4-FFF2-40B4-BE49-F238E27FC236}">
                <a16:creationId xmlns:a16="http://schemas.microsoft.com/office/drawing/2014/main" id="{9ED9F632-06E6-4129-81BB-40903F3BD216}"/>
              </a:ext>
            </a:extLst>
          </p:cNvPr>
          <p:cNvSpPr/>
          <p:nvPr/>
        </p:nvSpPr>
        <p:spPr>
          <a:xfrm>
            <a:off x="671261" y="314096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Nhập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dữ</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bằng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load_breast_cancer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3" name="그룹 2">
            <a:extLst>
              <a:ext uri="{FF2B5EF4-FFF2-40B4-BE49-F238E27FC236}">
                <a16:creationId xmlns:a16="http://schemas.microsoft.com/office/drawing/2014/main" id="{91DC788E-4D41-4BFA-A6D0-E1032A3781C5}"/>
              </a:ext>
            </a:extLst>
          </p:cNvPr>
          <p:cNvGrpSpPr/>
          <p:nvPr/>
        </p:nvGrpSpPr>
        <p:grpSpPr>
          <a:xfrm>
            <a:off x="666749" y="3573017"/>
            <a:ext cx="8677276" cy="1423213"/>
            <a:chOff x="666749" y="3698291"/>
            <a:chExt cx="8677276" cy="1423213"/>
          </a:xfrm>
        </p:grpSpPr>
        <p:sp>
          <p:nvSpPr>
            <p:cNvPr id="12" name="모서리가 둥근 직사각형 4">
              <a:extLst>
                <a:ext uri="{FF2B5EF4-FFF2-40B4-BE49-F238E27FC236}">
                  <a16:creationId xmlns:a16="http://schemas.microsoft.com/office/drawing/2014/main" id="{A7AD9D79-A6DA-484B-B40B-C001BCE63448}"/>
                </a:ext>
              </a:extLst>
            </p:cNvPr>
            <p:cNvSpPr/>
            <p:nvPr/>
          </p:nvSpPr>
          <p:spPr>
            <a:xfrm>
              <a:off x="666749" y="3698291"/>
              <a:ext cx="8677275" cy="142321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14" name="그림 13">
              <a:extLst>
                <a:ext uri="{FF2B5EF4-FFF2-40B4-BE49-F238E27FC236}">
                  <a16:creationId xmlns:a16="http://schemas.microsoft.com/office/drawing/2014/main" id="{326D4EB6-BBDA-4D45-B2F7-FD4F59834713}"/>
                </a:ext>
              </a:extLst>
            </p:cNvPr>
            <p:cNvPicPr>
              <a:picLocks noChangeAspect="1"/>
            </p:cNvPicPr>
            <p:nvPr/>
          </p:nvPicPr>
          <p:blipFill rotWithShape="1">
            <a:blip r:embed="rId5"/>
            <a:srcRect l="994" r="27803" b="-2141"/>
            <a:stretch/>
          </p:blipFill>
          <p:spPr>
            <a:xfrm>
              <a:off x="774949" y="3767048"/>
              <a:ext cx="8569076" cy="1273126"/>
            </a:xfrm>
            <a:prstGeom prst="rect">
              <a:avLst/>
            </a:prstGeom>
            <a:ln>
              <a:noFill/>
            </a:ln>
          </p:spPr>
        </p:pic>
      </p:grpSp>
      <p:sp>
        <p:nvSpPr>
          <p:cNvPr id="17" name="직사각형 16">
            <a:extLst>
              <a:ext uri="{FF2B5EF4-FFF2-40B4-BE49-F238E27FC236}">
                <a16:creationId xmlns:a16="http://schemas.microsoft.com/office/drawing/2014/main" id="{31D67CDE-0F28-4A60-8C16-F2F52152E445}"/>
              </a:ext>
            </a:extLst>
          </p:cNvPr>
          <p:cNvSpPr/>
          <p:nvPr/>
        </p:nvSpPr>
        <p:spPr>
          <a:xfrm>
            <a:off x="671261" y="5157192"/>
            <a:ext cx="8632825" cy="94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Đối tượng container hiển thị khóa dưới dạng thuộc tính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Đối tượng bunch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đôi khi được sử dụng làm đầu ra cho các hàm và phương thức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Chúng mở rộng từ điển bằng cách cho phép các giá trị được truy cập bằng khóa, bunch ["value_key"] hoặc bằng một thuộc tính, bunch.value_key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418307204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Huấn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luyện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Kiểm</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Giảm</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thiểu</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sai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sót</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40" name="직사각형 39">
            <a:extLst>
              <a:ext uri="{FF2B5EF4-FFF2-40B4-BE49-F238E27FC236}">
                <a16:creationId xmlns:a16="http://schemas.microsoft.com/office/drawing/2014/main" id="{3A76204B-18F3-4CF1-ACE4-AFDF6C8ED0B9}"/>
              </a:ext>
            </a:extLst>
          </p:cNvPr>
          <p:cNvSpPr/>
          <p:nvPr/>
        </p:nvSpPr>
        <p:spPr>
          <a:xfrm>
            <a:off x="672080" y="2206510"/>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suất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dự</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phải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tốt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trong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cả</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huấn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luyện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thử</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nghiệm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Với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thuật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h</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ọc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máy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với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độ</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phức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tạp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vừa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đủ</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sp>
        <p:nvSpPr>
          <p:cNvPr id="14" name="직사각형 13">
            <a:extLst>
              <a:ext uri="{FF2B5EF4-FFF2-40B4-BE49-F238E27FC236}">
                <a16:creationId xmlns:a16="http://schemas.microsoft.com/office/drawing/2014/main" id="{FA18C629-1018-4158-88B5-E2C18FF12CC3}"/>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Mô hình học máy được tối ưu hóa</a:t>
            </a:r>
            <a:endParaRPr lang="en-US" altLang="ko-KR" sz="1400" dirty="0">
              <a:solidFill>
                <a:schemeClr val="tx1"/>
              </a:solidFill>
              <a:latin typeface="SamsungOne 400" panose="020B0503030303020204" pitchFamily="34" charset="0"/>
              <a:ea typeface="SamsungOne 400" panose="020B0503030303020204" pitchFamily="34" charset="0"/>
            </a:endParaRPr>
          </a:p>
        </p:txBody>
      </p:sp>
      <p:grpSp>
        <p:nvGrpSpPr>
          <p:cNvPr id="13" name="그룹 12">
            <a:extLst>
              <a:ext uri="{FF2B5EF4-FFF2-40B4-BE49-F238E27FC236}">
                <a16:creationId xmlns:a16="http://schemas.microsoft.com/office/drawing/2014/main" id="{BE6D2BE7-D35A-4E08-B5C9-95F3565822F9}"/>
              </a:ext>
            </a:extLst>
          </p:cNvPr>
          <p:cNvGrpSpPr/>
          <p:nvPr/>
        </p:nvGrpSpPr>
        <p:grpSpPr>
          <a:xfrm>
            <a:off x="847724" y="3104964"/>
            <a:ext cx="8338999" cy="2726344"/>
            <a:chOff x="1046733" y="3203443"/>
            <a:chExt cx="9810179" cy="3207331"/>
          </a:xfrm>
        </p:grpSpPr>
        <p:grpSp>
          <p:nvGrpSpPr>
            <p:cNvPr id="15" name="그룹 14">
              <a:extLst>
                <a:ext uri="{FF2B5EF4-FFF2-40B4-BE49-F238E27FC236}">
                  <a16:creationId xmlns:a16="http://schemas.microsoft.com/office/drawing/2014/main" id="{9F631D0F-EE20-444C-97BE-B4CBDEEBB268}"/>
                </a:ext>
              </a:extLst>
            </p:cNvPr>
            <p:cNvGrpSpPr/>
            <p:nvPr/>
          </p:nvGrpSpPr>
          <p:grpSpPr>
            <a:xfrm>
              <a:off x="3503895" y="3203443"/>
              <a:ext cx="7353017" cy="3207331"/>
              <a:chOff x="3886483" y="2577511"/>
              <a:chExt cx="7353017" cy="3207331"/>
            </a:xfrm>
          </p:grpSpPr>
          <p:pic>
            <p:nvPicPr>
              <p:cNvPr id="17" name="그림 16">
                <a:extLst>
                  <a:ext uri="{FF2B5EF4-FFF2-40B4-BE49-F238E27FC236}">
                    <a16:creationId xmlns:a16="http://schemas.microsoft.com/office/drawing/2014/main" id="{6C66282E-C7FE-46FD-9112-0712B626DE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6483" y="2904842"/>
                <a:ext cx="4779073" cy="2880000"/>
              </a:xfrm>
              <a:prstGeom prst="rect">
                <a:avLst/>
              </a:prstGeom>
            </p:spPr>
          </p:pic>
          <p:sp>
            <p:nvSpPr>
              <p:cNvPr id="18" name="TextBox 17">
                <a:extLst>
                  <a:ext uri="{FF2B5EF4-FFF2-40B4-BE49-F238E27FC236}">
                    <a16:creationId xmlns:a16="http://schemas.microsoft.com/office/drawing/2014/main" id="{411B96CC-BDA3-4D91-B34A-DF82FA7AF04D}"/>
                  </a:ext>
                </a:extLst>
              </p:cNvPr>
              <p:cNvSpPr txBox="1"/>
              <p:nvPr/>
            </p:nvSpPr>
            <p:spPr>
              <a:xfrm>
                <a:off x="3901271" y="2613719"/>
                <a:ext cx="1241239" cy="325868"/>
              </a:xfrm>
              <a:prstGeom prst="rect">
                <a:avLst/>
              </a:prstGeom>
              <a:noFill/>
            </p:spPr>
            <p:txBody>
              <a:bodyPr wrap="none" rtlCol="0">
                <a:spAutoFit/>
                <a:scene3d>
                  <a:camera prst="orthographicFront"/>
                  <a:lightRig rig="threePt" dir="t"/>
                </a:scene3d>
                <a:sp3d>
                  <a:bevelT w="0" h="6350"/>
                  <a:bevelB w="0" h="0"/>
                </a:sp3d>
              </a:bodyPr>
              <a:lstStyle>
                <a:defPPr>
                  <a:defRPr lang="en-US"/>
                </a:defPPr>
                <a:lvl1pPr algn="ctr">
                  <a:defRPr sz="16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sz="1200" dirty="0">
                    <a:latin typeface="SamsungOne 400" panose="020B0503030303020204" pitchFamily="34" charset="0"/>
                    <a:ea typeface="SamsungOne 400" panose="020B0503030303020204" pitchFamily="34" charset="0"/>
                    <a:sym typeface="Symbol" panose="05050102010706020507" pitchFamily="18" charset="2"/>
                  </a:rPr>
                  <a:t>⇦ </a:t>
                </a:r>
                <a:r>
                  <a:rPr lang="vi-VN" sz="1200" dirty="0">
                    <a:latin typeface="SamsungOne 400" panose="020B0503030303020204" pitchFamily="34" charset="0"/>
                    <a:ea typeface="SamsungOne 400" panose="020B0503030303020204" pitchFamily="34" charset="0"/>
                  </a:rPr>
                  <a:t>chưa khớp</a:t>
                </a:r>
                <a:endParaRPr lang="en-US" sz="1200" dirty="0">
                  <a:latin typeface="SamsungOne 400" panose="020B0503030303020204" pitchFamily="34" charset="0"/>
                  <a:ea typeface="SamsungOne 400" panose="020B0503030303020204" pitchFamily="34" charset="0"/>
                </a:endParaRPr>
              </a:p>
            </p:txBody>
          </p:sp>
          <p:sp>
            <p:nvSpPr>
              <p:cNvPr id="19" name="TextBox 18">
                <a:extLst>
                  <a:ext uri="{FF2B5EF4-FFF2-40B4-BE49-F238E27FC236}">
                    <a16:creationId xmlns:a16="http://schemas.microsoft.com/office/drawing/2014/main" id="{47094BB8-33FC-4F5A-B78C-DE85F4297E6F}"/>
                  </a:ext>
                </a:extLst>
              </p:cNvPr>
              <p:cNvSpPr txBox="1"/>
              <p:nvPr/>
            </p:nvSpPr>
            <p:spPr>
              <a:xfrm>
                <a:off x="7174058" y="2613719"/>
                <a:ext cx="1179006" cy="325868"/>
              </a:xfrm>
              <a:prstGeom prst="rect">
                <a:avLst/>
              </a:prstGeom>
              <a:noFill/>
            </p:spPr>
            <p:txBody>
              <a:bodyPr wrap="none" rtlCol="0">
                <a:spAutoFit/>
                <a:scene3d>
                  <a:camera prst="orthographicFront"/>
                  <a:lightRig rig="threePt" dir="t"/>
                </a:scene3d>
                <a:sp3d>
                  <a:bevelT w="0" h="6350"/>
                  <a:bevelB w="0" h="0"/>
                </a:sp3d>
              </a:bodyPr>
              <a:lstStyle>
                <a:defPPr>
                  <a:defRPr lang="en-US"/>
                </a:defPPr>
                <a:lvl1pPr algn="ctr">
                  <a:defRPr sz="16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sz="1200" dirty="0" err="1">
                    <a:latin typeface="SamsungOne 400" panose="020B0503030303020204" pitchFamily="34" charset="0"/>
                    <a:ea typeface="SamsungOne 400" panose="020B0503030303020204" pitchFamily="34" charset="0"/>
                  </a:rPr>
                  <a:t>Quá</a:t>
                </a:r>
                <a:r>
                  <a:rPr lang="en-US" sz="1200" dirty="0">
                    <a:latin typeface="SamsungOne 400" panose="020B0503030303020204" pitchFamily="34" charset="0"/>
                    <a:ea typeface="SamsungOne 400" panose="020B0503030303020204" pitchFamily="34" charset="0"/>
                  </a:rPr>
                  <a:t> </a:t>
                </a:r>
                <a:r>
                  <a:rPr lang="en-US" sz="1200" dirty="0" err="1">
                    <a:latin typeface="SamsungOne 400" panose="020B0503030303020204" pitchFamily="34" charset="0"/>
                    <a:ea typeface="SamsungOne 400" panose="020B0503030303020204" pitchFamily="34" charset="0"/>
                  </a:rPr>
                  <a:t>khớp</a:t>
                </a:r>
                <a:r>
                  <a:rPr lang="en-US" sz="1200" dirty="0">
                    <a:latin typeface="SamsungOne 400" panose="020B0503030303020204" pitchFamily="34" charset="0"/>
                    <a:ea typeface="SamsungOne 400" panose="020B0503030303020204" pitchFamily="34" charset="0"/>
                  </a:rPr>
                  <a:t> </a:t>
                </a:r>
                <a:r>
                  <a:rPr lang="en-US" sz="1200" dirty="0">
                    <a:latin typeface="SamsungOne 400" panose="020B0503030303020204" pitchFamily="34" charset="0"/>
                    <a:ea typeface="SamsungOne 400" panose="020B0503030303020204" pitchFamily="34" charset="0"/>
                    <a:sym typeface="Symbol" panose="05050102010706020507" pitchFamily="18" charset="2"/>
                  </a:rPr>
                  <a:t>⇨</a:t>
                </a:r>
                <a:endParaRPr lang="en-US" sz="1200" dirty="0">
                  <a:latin typeface="SamsungOne 400" panose="020B0503030303020204" pitchFamily="34" charset="0"/>
                  <a:ea typeface="SamsungOne 400" panose="020B0503030303020204" pitchFamily="34" charset="0"/>
                </a:endParaRPr>
              </a:p>
            </p:txBody>
          </p:sp>
          <p:sp>
            <p:nvSpPr>
              <p:cNvPr id="20" name="TextBox 19">
                <a:extLst>
                  <a:ext uri="{FF2B5EF4-FFF2-40B4-BE49-F238E27FC236}">
                    <a16:creationId xmlns:a16="http://schemas.microsoft.com/office/drawing/2014/main" id="{8F8B8C74-FCCE-4A32-8C83-183CAE7D612B}"/>
                  </a:ext>
                </a:extLst>
              </p:cNvPr>
              <p:cNvSpPr txBox="1"/>
              <p:nvPr/>
            </p:nvSpPr>
            <p:spPr>
              <a:xfrm>
                <a:off x="5745872" y="2577511"/>
                <a:ext cx="862191" cy="398282"/>
              </a:xfrm>
              <a:prstGeom prst="rect">
                <a:avLst/>
              </a:prstGeom>
              <a:noFill/>
            </p:spPr>
            <p:txBody>
              <a:bodyPr wrap="non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pPr algn="ctr"/>
                <a:r>
                  <a:rPr lang="vi-VN" altLang="ko-KR" sz="1600" dirty="0"/>
                  <a:t>Tối ưu</a:t>
                </a:r>
                <a:endParaRPr lang="en-US" sz="1600" dirty="0"/>
              </a:p>
            </p:txBody>
          </p:sp>
          <p:sp>
            <p:nvSpPr>
              <p:cNvPr id="21" name="TextBox 20">
                <a:extLst>
                  <a:ext uri="{FF2B5EF4-FFF2-40B4-BE49-F238E27FC236}">
                    <a16:creationId xmlns:a16="http://schemas.microsoft.com/office/drawing/2014/main" id="{1F79FF66-DBC8-4C96-81CD-07E3C10A9D1F}"/>
                  </a:ext>
                </a:extLst>
              </p:cNvPr>
              <p:cNvSpPr txBox="1"/>
              <p:nvPr/>
            </p:nvSpPr>
            <p:spPr>
              <a:xfrm>
                <a:off x="8180614" y="3272610"/>
                <a:ext cx="3058886" cy="325868"/>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spcAft>
                    <a:spcPts val="600"/>
                  </a:spcAft>
                  <a:defRPr sz="1200">
                    <a:solidFill>
                      <a:srgbClr val="193EB0"/>
                    </a:solidFill>
                    <a:latin typeface="SamsungOne 700" panose="020B0803030303020204" pitchFamily="34" charset="0"/>
                    <a:ea typeface="SamsungOne 700" panose="020B0803030303020204" pitchFamily="34" charset="0"/>
                  </a:defRPr>
                </a:lvl1pPr>
              </a:lstStyle>
              <a:p>
                <a:r>
                  <a:rPr lang="en-US" altLang="ko-KR" dirty="0" err="1">
                    <a:solidFill>
                      <a:srgbClr val="FF0000"/>
                    </a:solidFill>
                  </a:rPr>
                  <a:t>Kiểm</a:t>
                </a:r>
                <a:r>
                  <a:rPr lang="en-US" altLang="ko-KR" dirty="0">
                    <a:solidFill>
                      <a:srgbClr val="FF0000"/>
                    </a:solidFill>
                  </a:rPr>
                  <a:t> </a:t>
                </a:r>
                <a:r>
                  <a:rPr lang="en-US" altLang="ko-KR" dirty="0" err="1">
                    <a:solidFill>
                      <a:srgbClr val="FF0000"/>
                    </a:solidFill>
                  </a:rPr>
                  <a:t>tra</a:t>
                </a:r>
                <a:r>
                  <a:rPr lang="en-US" altLang="ko-KR" dirty="0">
                    <a:solidFill>
                      <a:srgbClr val="FF0000"/>
                    </a:solidFill>
                  </a:rPr>
                  <a:t> </a:t>
                </a:r>
                <a:r>
                  <a:rPr lang="en-US" altLang="ko-KR" dirty="0" err="1">
                    <a:solidFill>
                      <a:srgbClr val="FF0000"/>
                    </a:solidFill>
                  </a:rPr>
                  <a:t>lỗi</a:t>
                </a:r>
                <a:r>
                  <a:rPr lang="en-US" altLang="ko-KR" dirty="0">
                    <a:solidFill>
                      <a:srgbClr val="FF0000"/>
                    </a:solidFill>
                  </a:rPr>
                  <a:t> (</a:t>
                </a:r>
                <a:r>
                  <a:rPr lang="vi-VN" altLang="ko-KR" dirty="0">
                    <a:solidFill>
                      <a:srgbClr val="FF0000"/>
                    </a:solidFill>
                  </a:rPr>
                  <a:t>Ngoài</a:t>
                </a:r>
                <a:r>
                  <a:rPr lang="en-US" altLang="ko-KR" dirty="0">
                    <a:solidFill>
                      <a:srgbClr val="FF0000"/>
                    </a:solidFill>
                  </a:rPr>
                  <a:t> </a:t>
                </a:r>
                <a:r>
                  <a:rPr lang="en-US" altLang="ko-KR" dirty="0" err="1">
                    <a:solidFill>
                      <a:srgbClr val="FF0000"/>
                    </a:solidFill>
                  </a:rPr>
                  <a:t>mẫu</a:t>
                </a:r>
                <a:r>
                  <a:rPr lang="en-US" altLang="ko-KR" dirty="0">
                    <a:solidFill>
                      <a:srgbClr val="FF0000"/>
                    </a:solidFill>
                  </a:rPr>
                  <a:t>)</a:t>
                </a:r>
                <a:endParaRPr lang="ko-KR" altLang="en-US" dirty="0">
                  <a:solidFill>
                    <a:srgbClr val="FF0000"/>
                  </a:solidFill>
                </a:endParaRPr>
              </a:p>
            </p:txBody>
          </p:sp>
          <p:sp>
            <p:nvSpPr>
              <p:cNvPr id="22" name="TextBox 21">
                <a:extLst>
                  <a:ext uri="{FF2B5EF4-FFF2-40B4-BE49-F238E27FC236}">
                    <a16:creationId xmlns:a16="http://schemas.microsoft.com/office/drawing/2014/main" id="{B43524CC-7561-40FC-A650-BD7B6E1441E5}"/>
                  </a:ext>
                </a:extLst>
              </p:cNvPr>
              <p:cNvSpPr txBox="1"/>
              <p:nvPr/>
            </p:nvSpPr>
            <p:spPr>
              <a:xfrm>
                <a:off x="8180614" y="5025854"/>
                <a:ext cx="3058886" cy="325868"/>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spcAft>
                    <a:spcPts val="600"/>
                  </a:spcAft>
                  <a:defRPr sz="1200">
                    <a:solidFill>
                      <a:srgbClr val="193EB0"/>
                    </a:solidFill>
                    <a:latin typeface="SamsungOne 700" panose="020B0803030303020204" pitchFamily="34" charset="0"/>
                    <a:ea typeface="SamsungOne 700" panose="020B0803030303020204" pitchFamily="34" charset="0"/>
                  </a:defRPr>
                </a:lvl1pPr>
              </a:lstStyle>
              <a:p>
                <a:r>
                  <a:rPr lang="en-US" altLang="ko-KR" dirty="0" err="1"/>
                  <a:t>lỗi</a:t>
                </a:r>
                <a:r>
                  <a:rPr lang="en-US" altLang="ko-KR" dirty="0"/>
                  <a:t> </a:t>
                </a:r>
                <a:r>
                  <a:rPr lang="en-US" altLang="ko-KR" dirty="0" err="1"/>
                  <a:t>huấn</a:t>
                </a:r>
                <a:r>
                  <a:rPr lang="en-US" altLang="ko-KR" dirty="0"/>
                  <a:t> </a:t>
                </a:r>
                <a:r>
                  <a:rPr lang="en-US" altLang="ko-KR" dirty="0" err="1"/>
                  <a:t>luyện</a:t>
                </a:r>
                <a:r>
                  <a:rPr lang="en-US" altLang="ko-KR" dirty="0"/>
                  <a:t> (Trong </a:t>
                </a:r>
                <a:r>
                  <a:rPr lang="en-US" altLang="ko-KR" dirty="0" err="1"/>
                  <a:t>mẫu</a:t>
                </a:r>
                <a:r>
                  <a:rPr lang="en-US" altLang="ko-KR" dirty="0"/>
                  <a:t>)</a:t>
                </a:r>
                <a:endParaRPr lang="ko-KR" altLang="en-US" dirty="0"/>
              </a:p>
            </p:txBody>
          </p:sp>
        </p:grpSp>
        <p:sp>
          <p:nvSpPr>
            <p:cNvPr id="16" name="TextBox 15">
              <a:extLst>
                <a:ext uri="{FF2B5EF4-FFF2-40B4-BE49-F238E27FC236}">
                  <a16:creationId xmlns:a16="http://schemas.microsoft.com/office/drawing/2014/main" id="{BF385D7A-D670-409B-A635-CE3B1FB0F494}"/>
                </a:ext>
              </a:extLst>
            </p:cNvPr>
            <p:cNvSpPr txBox="1"/>
            <p:nvPr/>
          </p:nvSpPr>
          <p:spPr>
            <a:xfrm>
              <a:off x="1046733" y="5488852"/>
              <a:ext cx="2429058" cy="760358"/>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spcAft>
                  <a:spcPts val="600"/>
                </a:spcAft>
                <a:defRPr sz="1200">
                  <a:solidFill>
                    <a:srgbClr val="193EB0"/>
                  </a:solidFill>
                  <a:latin typeface="SamsungOne 700" panose="020B0803030303020204" pitchFamily="34" charset="0"/>
                  <a:ea typeface="SamsungOne 700" panose="020B0803030303020204" pitchFamily="34" charset="0"/>
                </a:defRPr>
              </a:lvl1pPr>
            </a:lstStyle>
            <a:p>
              <a:r>
                <a:rPr lang="en-US" altLang="ko-KR" dirty="0"/>
                <a:t>(*) </a:t>
              </a:r>
              <a:r>
                <a:rPr lang="vi-VN" altLang="ko-KR" dirty="0"/>
                <a:t>Độ phức tạp thường được kiểm soát bởi số lượng tham số</a:t>
              </a:r>
              <a:r>
                <a:rPr lang="en-US" altLang="ko-KR" dirty="0"/>
                <a:t>.</a:t>
              </a:r>
              <a:endParaRPr lang="ko-KR" altLang="en-US" dirty="0"/>
            </a:p>
          </p:txBody>
        </p:sp>
      </p:grpSp>
    </p:spTree>
    <p:extLst>
      <p:ext uri="{BB962C8B-B14F-4D97-AF65-F5344CB8AC3E}">
        <p14:creationId xmlns:p14="http://schemas.microsoft.com/office/powerpoint/2010/main" val="203879751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Huấn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luyện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Kiểm</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Mô hình học máy được tối ưu hóa</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5" name="직사각형 14">
            <a:extLst>
              <a:ext uri="{FF2B5EF4-FFF2-40B4-BE49-F238E27FC236}">
                <a16:creationId xmlns:a16="http://schemas.microsoft.com/office/drawing/2014/main" id="{8E02D1CE-2859-45A1-90B6-A62349DC71E3}"/>
              </a:ext>
            </a:extLst>
          </p:cNvPr>
          <p:cNvSpPr/>
          <p:nvPr/>
        </p:nvSpPr>
        <p:spPr>
          <a:xfrm>
            <a:off x="671261"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suất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dự</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phải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tốt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trong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cả</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huấn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luyện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thử</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nghiệm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Với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thuật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Học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máy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với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độ</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phức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tạp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vừa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đủ</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 </a:t>
            </a:r>
          </a:p>
        </p:txBody>
      </p:sp>
      <p:grpSp>
        <p:nvGrpSpPr>
          <p:cNvPr id="11" name="그룹 10">
            <a:extLst>
              <a:ext uri="{FF2B5EF4-FFF2-40B4-BE49-F238E27FC236}">
                <a16:creationId xmlns:a16="http://schemas.microsoft.com/office/drawing/2014/main" id="{FC83C7A9-1943-440C-AFFE-6B818CFA0D28}"/>
              </a:ext>
            </a:extLst>
          </p:cNvPr>
          <p:cNvGrpSpPr/>
          <p:nvPr/>
        </p:nvGrpSpPr>
        <p:grpSpPr>
          <a:xfrm>
            <a:off x="3970504" y="2528900"/>
            <a:ext cx="1961818" cy="2756336"/>
            <a:chOff x="5251102" y="3287049"/>
            <a:chExt cx="2049836" cy="2880000"/>
          </a:xfrm>
        </p:grpSpPr>
        <p:pic>
          <p:nvPicPr>
            <p:cNvPr id="12" name="그림 11">
              <a:extLst>
                <a:ext uri="{FF2B5EF4-FFF2-40B4-BE49-F238E27FC236}">
                  <a16:creationId xmlns:a16="http://schemas.microsoft.com/office/drawing/2014/main" id="{223A0DC6-E252-49E1-B35C-FE84214BD2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1102" y="3287049"/>
              <a:ext cx="2049836" cy="2880000"/>
            </a:xfrm>
            <a:prstGeom prst="rect">
              <a:avLst/>
            </a:prstGeom>
            <a:ln w="6350">
              <a:solidFill>
                <a:srgbClr val="00B3E3"/>
              </a:solidFill>
            </a:ln>
          </p:spPr>
        </p:pic>
        <p:sp>
          <p:nvSpPr>
            <p:cNvPr id="13" name="TextBox 12">
              <a:extLst>
                <a:ext uri="{FF2B5EF4-FFF2-40B4-BE49-F238E27FC236}">
                  <a16:creationId xmlns:a16="http://schemas.microsoft.com/office/drawing/2014/main" id="{138CF78C-A35D-4770-A9A8-DC8981F003AB}"/>
                </a:ext>
              </a:extLst>
            </p:cNvPr>
            <p:cNvSpPr txBox="1"/>
            <p:nvPr/>
          </p:nvSpPr>
          <p:spPr>
            <a:xfrm>
              <a:off x="6073887" y="3501565"/>
              <a:ext cx="835661" cy="754053"/>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spcAft>
                  <a:spcPts val="600"/>
                </a:spcAft>
                <a:defRPr sz="1050">
                  <a:solidFill>
                    <a:schemeClr val="tx1">
                      <a:lumMod val="85000"/>
                      <a:lumOff val="15000"/>
                    </a:schemeClr>
                  </a:solidFill>
                  <a:latin typeface="SamsungOne 400" panose="020B0503030303020204" pitchFamily="34" charset="0"/>
                  <a:ea typeface="SamsungOne 400" panose="020B0503030303020204" pitchFamily="34" charset="0"/>
                </a:defRPr>
              </a:lvl1pPr>
            </a:lstStyle>
            <a:p>
              <a:pPr>
                <a:spcAft>
                  <a:spcPts val="900"/>
                </a:spcAft>
              </a:pPr>
              <a:r>
                <a:rPr lang="en-US" altLang="ko-KR" sz="1200" dirty="0" err="1"/>
                <a:t>Dữ</a:t>
              </a:r>
              <a:r>
                <a:rPr lang="en-US" altLang="ko-KR" sz="1200" dirty="0"/>
                <a:t> </a:t>
              </a:r>
              <a:r>
                <a:rPr lang="en-US" altLang="ko-KR" sz="1200" dirty="0" err="1"/>
                <a:t>liệu</a:t>
              </a:r>
              <a:r>
                <a:rPr lang="en-US" altLang="ko-KR" sz="1200" dirty="0"/>
                <a:t>
</a:t>
              </a:r>
              <a:r>
                <a:rPr lang="en-US" altLang="ko-KR" sz="1200" dirty="0" err="1"/>
                <a:t>Dự</a:t>
              </a:r>
              <a:r>
                <a:rPr lang="en-US" altLang="ko-KR" sz="1200" dirty="0"/>
                <a:t> </a:t>
              </a:r>
              <a:r>
                <a:rPr lang="en-US" altLang="ko-KR" sz="1200" dirty="0" err="1"/>
                <a:t>đoán</a:t>
              </a:r>
              <a:r>
                <a:rPr lang="en-US" altLang="ko-KR" sz="1200" dirty="0"/>
                <a:t>
</a:t>
              </a:r>
              <a:r>
                <a:rPr lang="en-US" altLang="ko-KR" sz="1200" dirty="0" err="1"/>
                <a:t>Mục</a:t>
              </a:r>
              <a:r>
                <a:rPr lang="en-US" altLang="ko-KR" sz="1200" dirty="0"/>
                <a:t> </a:t>
              </a:r>
              <a:r>
                <a:rPr lang="en-US" altLang="ko-KR" sz="1200" dirty="0" err="1"/>
                <a:t>tiêu</a:t>
              </a:r>
              <a:endParaRPr lang="ko-KR" altLang="en-US" sz="1200" dirty="0"/>
            </a:p>
          </p:txBody>
        </p:sp>
      </p:grpSp>
      <p:sp>
        <p:nvSpPr>
          <p:cNvPr id="14" name="TextBox 13">
            <a:extLst>
              <a:ext uri="{FF2B5EF4-FFF2-40B4-BE49-F238E27FC236}">
                <a16:creationId xmlns:a16="http://schemas.microsoft.com/office/drawing/2014/main" id="{4D2FA062-5D08-4613-825C-19666B1338BF}"/>
              </a:ext>
            </a:extLst>
          </p:cNvPr>
          <p:cNvSpPr txBox="1"/>
          <p:nvPr/>
        </p:nvSpPr>
        <p:spPr>
          <a:xfrm>
            <a:off x="1386600" y="4874385"/>
            <a:ext cx="2583904" cy="461665"/>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spcAft>
                <a:spcPts val="600"/>
              </a:spcAft>
              <a:defRPr sz="1200">
                <a:solidFill>
                  <a:srgbClr val="193EB0"/>
                </a:solidFill>
                <a:latin typeface="SamsungOne 700" panose="020B0803030303020204" pitchFamily="34" charset="0"/>
                <a:ea typeface="SamsungOne 700" panose="020B0803030303020204" pitchFamily="34" charset="0"/>
              </a:defRPr>
            </a:lvl1pPr>
          </a:lstStyle>
          <a:p>
            <a:r>
              <a:rPr lang="en-US" altLang="ko-KR" dirty="0"/>
              <a:t>(*)</a:t>
            </a:r>
            <a:r>
              <a:rPr lang="vi-VN" altLang="ko-KR" dirty="0"/>
              <a:t> Độ phức tạp thường được kiểm soát bởi số lượng tham số</a:t>
            </a:r>
            <a:r>
              <a:rPr lang="en-US" altLang="ko-KR" dirty="0"/>
              <a:t>.</a:t>
            </a:r>
            <a:endParaRPr lang="ko-KR" altLang="en-US" dirty="0"/>
          </a:p>
        </p:txBody>
      </p:sp>
    </p:spTree>
    <p:extLst>
      <p:ext uri="{BB962C8B-B14F-4D97-AF65-F5344CB8AC3E}">
        <p14:creationId xmlns:p14="http://schemas.microsoft.com/office/powerpoint/2010/main" val="322354386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Huấn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luyện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Kiểm</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Các loại học máy</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grpSp>
        <p:nvGrpSpPr>
          <p:cNvPr id="30" name="그룹 29">
            <a:extLst>
              <a:ext uri="{FF2B5EF4-FFF2-40B4-BE49-F238E27FC236}">
                <a16:creationId xmlns:a16="http://schemas.microsoft.com/office/drawing/2014/main" id="{AB085B7C-3638-4F88-8D2E-152C523B2DD1}"/>
              </a:ext>
            </a:extLst>
          </p:cNvPr>
          <p:cNvGrpSpPr/>
          <p:nvPr/>
        </p:nvGrpSpPr>
        <p:grpSpPr>
          <a:xfrm>
            <a:off x="1666608" y="2409427"/>
            <a:ext cx="6571765" cy="2553983"/>
            <a:chOff x="1692743" y="2241550"/>
            <a:chExt cx="6571765" cy="2553983"/>
          </a:xfrm>
        </p:grpSpPr>
        <p:sp>
          <p:nvSpPr>
            <p:cNvPr id="31" name="TextBox 30">
              <a:extLst>
                <a:ext uri="{FF2B5EF4-FFF2-40B4-BE49-F238E27FC236}">
                  <a16:creationId xmlns:a16="http://schemas.microsoft.com/office/drawing/2014/main" id="{ABAF9F83-13B7-4CBD-842E-ED17DD00BBD3}"/>
                </a:ext>
              </a:extLst>
            </p:cNvPr>
            <p:cNvSpPr txBox="1"/>
            <p:nvPr/>
          </p:nvSpPr>
          <p:spPr>
            <a:xfrm>
              <a:off x="1692743" y="3720936"/>
              <a:ext cx="2178307" cy="333218"/>
            </a:xfrm>
            <a:prstGeom prst="roundRect">
              <a:avLst>
                <a:gd name="adj" fmla="val 50000"/>
              </a:avLst>
            </a:prstGeom>
            <a:solidFill>
              <a:schemeClr val="bg1">
                <a:lumMod val="85000"/>
              </a:schemeClr>
            </a:solidFill>
          </p:spPr>
          <p:txBody>
            <a:bodyPr wrap="square" lIns="0" tIns="0" rIns="0" bIns="0" rtlCol="0" anchor="ctr">
              <a:noAutofit/>
              <a:scene3d>
                <a:camera prst="orthographicFront"/>
                <a:lightRig rig="threePt" dir="t"/>
              </a:scene3d>
              <a:sp3d>
                <a:bevelT w="0" h="6350"/>
              </a:sp3d>
            </a:bodyPr>
            <a:lstStyle>
              <a:defPPr>
                <a:defRPr lang="en-US"/>
              </a:defPPr>
              <a:lvl1pPr algn="ctr">
                <a:defRPr sz="16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dirty="0" err="1"/>
                <a:t>Số</a:t>
              </a:r>
              <a:r>
                <a:rPr lang="en-US" altLang="ko-KR" dirty="0"/>
                <a:t> </a:t>
              </a:r>
              <a:r>
                <a:rPr lang="ko-KR" altLang="en-US" dirty="0"/>
                <a:t>𝑌</a:t>
              </a:r>
            </a:p>
          </p:txBody>
        </p:sp>
        <p:sp>
          <p:nvSpPr>
            <p:cNvPr id="32" name="TextBox 31">
              <a:extLst>
                <a:ext uri="{FF2B5EF4-FFF2-40B4-BE49-F238E27FC236}">
                  <a16:creationId xmlns:a16="http://schemas.microsoft.com/office/drawing/2014/main" id="{59E68893-B11A-4917-AEFD-93BF23065C67}"/>
                </a:ext>
              </a:extLst>
            </p:cNvPr>
            <p:cNvSpPr txBox="1"/>
            <p:nvPr/>
          </p:nvSpPr>
          <p:spPr>
            <a:xfrm>
              <a:off x="6020518" y="3720935"/>
              <a:ext cx="2178307" cy="333218"/>
            </a:xfrm>
            <a:prstGeom prst="roundRect">
              <a:avLst>
                <a:gd name="adj" fmla="val 50000"/>
              </a:avLst>
            </a:prstGeom>
            <a:solidFill>
              <a:schemeClr val="bg1">
                <a:lumMod val="85000"/>
              </a:schemeClr>
            </a:solidFill>
          </p:spPr>
          <p:txBody>
            <a:bodyPr wrap="square" lIns="0" tIns="0" rIns="0" bIns="0" rtlCol="0" anchor="ctr">
              <a:noAutofit/>
              <a:scene3d>
                <a:camera prst="orthographicFront"/>
                <a:lightRig rig="threePt" dir="t"/>
              </a:scene3d>
              <a:sp3d>
                <a:bevelT w="0" h="6350"/>
              </a:sp3d>
            </a:bodyPr>
            <a:lstStyle>
              <a:defPPr>
                <a:defRPr lang="en-US"/>
              </a:defPPr>
              <a:lvl1pPr algn="ctr">
                <a:defRPr sz="16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dirty="0" err="1"/>
                <a:t>Phân</a:t>
              </a:r>
              <a:r>
                <a:rPr lang="en-US" altLang="ko-KR" dirty="0"/>
                <a:t> </a:t>
              </a:r>
              <a:r>
                <a:rPr lang="en-US" altLang="ko-KR" dirty="0" err="1"/>
                <a:t>loại</a:t>
              </a:r>
              <a:r>
                <a:rPr lang="en-US" altLang="ko-KR" dirty="0"/>
                <a:t> </a:t>
              </a:r>
              <a:r>
                <a:rPr lang="ko-KR" altLang="en-US" dirty="0"/>
                <a:t>𝑌</a:t>
              </a:r>
            </a:p>
          </p:txBody>
        </p:sp>
        <p:grpSp>
          <p:nvGrpSpPr>
            <p:cNvPr id="33" name="Group 1">
              <a:extLst>
                <a:ext uri="{FF2B5EF4-FFF2-40B4-BE49-F238E27FC236}">
                  <a16:creationId xmlns:a16="http://schemas.microsoft.com/office/drawing/2014/main" id="{28A7DDB8-2D10-4173-8E77-9A8464E8578C}"/>
                </a:ext>
              </a:extLst>
            </p:cNvPr>
            <p:cNvGrpSpPr/>
            <p:nvPr/>
          </p:nvGrpSpPr>
          <p:grpSpPr>
            <a:xfrm>
              <a:off x="2781898" y="2241550"/>
              <a:ext cx="4327773" cy="1479385"/>
              <a:chOff x="2781898" y="2241550"/>
              <a:chExt cx="4327773" cy="1479385"/>
            </a:xfrm>
          </p:grpSpPr>
          <p:sp>
            <p:nvSpPr>
              <p:cNvPr id="36" name="TextBox 35">
                <a:extLst>
                  <a:ext uri="{FF2B5EF4-FFF2-40B4-BE49-F238E27FC236}">
                    <a16:creationId xmlns:a16="http://schemas.microsoft.com/office/drawing/2014/main" id="{E1B6D9E7-5BFF-472B-B9A5-6B1847CAC84A}"/>
                  </a:ext>
                </a:extLst>
              </p:cNvPr>
              <p:cNvSpPr txBox="1"/>
              <p:nvPr/>
            </p:nvSpPr>
            <p:spPr>
              <a:xfrm>
                <a:off x="4116137" y="2241550"/>
                <a:ext cx="1659296" cy="358775"/>
              </a:xfrm>
              <a:prstGeom prst="rect">
                <a:avLst/>
              </a:prstGeom>
              <a:solidFill>
                <a:srgbClr val="1429A0"/>
              </a:solidFill>
            </p:spPr>
            <p:txBody>
              <a:bodyPr wrap="square" lIns="0" tIns="0" rIns="0" bIns="0" rtlCol="0" anchor="ctr">
                <a:noAutofit/>
                <a:scene3d>
                  <a:camera prst="orthographicFront"/>
                  <a:lightRig rig="threePt" dir="t"/>
                </a:scene3d>
                <a:sp3d>
                  <a:bevelT w="0" h="6350"/>
                </a:sp3d>
              </a:bodyPr>
              <a:lstStyle>
                <a:defPPr>
                  <a:defRPr lang="en-US"/>
                </a:defPPr>
                <a:lvl1pPr algn="ctr">
                  <a:defRPr>
                    <a:solidFill>
                      <a:schemeClr val="bg1"/>
                    </a:solidFill>
                    <a:latin typeface="SamsungOne 700" panose="020B0803030303020204" pitchFamily="34" charset="0"/>
                    <a:ea typeface="SamsungOne 700" panose="020B0803030303020204" pitchFamily="34" charset="0"/>
                  </a:defRPr>
                </a:lvl1pPr>
              </a:lstStyle>
              <a:p>
                <a:r>
                  <a:rPr lang="en-US" altLang="ko-KR" dirty="0" err="1"/>
                  <a:t>Chỉ</a:t>
                </a:r>
                <a:r>
                  <a:rPr lang="en-US" altLang="ko-KR" dirty="0"/>
                  <a:t> </a:t>
                </a:r>
                <a:r>
                  <a:rPr lang="en-US" altLang="ko-KR" dirty="0" err="1"/>
                  <a:t>số</a:t>
                </a:r>
                <a:r>
                  <a:rPr lang="en-US" altLang="ko-KR" dirty="0"/>
                  <a:t> </a:t>
                </a:r>
                <a:r>
                  <a:rPr lang="en-US" altLang="ko-KR" dirty="0" err="1"/>
                  <a:t>lỗi</a:t>
                </a:r>
                <a:endParaRPr lang="en-US" altLang="ko-KR" dirty="0"/>
              </a:p>
            </p:txBody>
          </p:sp>
          <p:cxnSp>
            <p:nvCxnSpPr>
              <p:cNvPr id="37" name="꺾인 연결선 30">
                <a:extLst>
                  <a:ext uri="{FF2B5EF4-FFF2-40B4-BE49-F238E27FC236}">
                    <a16:creationId xmlns:a16="http://schemas.microsoft.com/office/drawing/2014/main" id="{950611FE-87CA-4323-8CE1-26ED035E59F0}"/>
                  </a:ext>
                </a:extLst>
              </p:cNvPr>
              <p:cNvCxnSpPr>
                <a:cxnSpLocks/>
                <a:stCxn id="36" idx="2"/>
                <a:endCxn id="31" idx="0"/>
              </p:cNvCxnSpPr>
              <p:nvPr/>
            </p:nvCxnSpPr>
            <p:spPr>
              <a:xfrm rot="5400000">
                <a:off x="3303536" y="2078686"/>
                <a:ext cx="1120611" cy="2163888"/>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꺾인 연결선 31">
                <a:extLst>
                  <a:ext uri="{FF2B5EF4-FFF2-40B4-BE49-F238E27FC236}">
                    <a16:creationId xmlns:a16="http://schemas.microsoft.com/office/drawing/2014/main" id="{57F72AD7-B043-4490-92C4-811661D9CC4B}"/>
                  </a:ext>
                </a:extLst>
              </p:cNvPr>
              <p:cNvCxnSpPr>
                <a:cxnSpLocks/>
                <a:stCxn id="36" idx="2"/>
                <a:endCxn id="32" idx="0"/>
              </p:cNvCxnSpPr>
              <p:nvPr/>
            </p:nvCxnSpPr>
            <p:spPr>
              <a:xfrm rot="16200000" flipH="1">
                <a:off x="5467423" y="2078686"/>
                <a:ext cx="1120610" cy="2163887"/>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229219D7-2E19-4BDD-BD49-8261402DF901}"/>
                </a:ext>
              </a:extLst>
            </p:cNvPr>
            <p:cNvSpPr/>
            <p:nvPr/>
          </p:nvSpPr>
          <p:spPr>
            <a:xfrm>
              <a:off x="1902679" y="4395423"/>
              <a:ext cx="1758434" cy="400110"/>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MSE, MAE, RMSE, </a:t>
              </a:r>
              <a:r>
                <a:rPr lang="vi-VN" altLang="ko-KR" sz="1300" dirty="0">
                  <a:solidFill>
                    <a:schemeClr val="tx1">
                      <a:lumMod val="85000"/>
                      <a:lumOff val="15000"/>
                    </a:schemeClr>
                  </a:solidFill>
                  <a:latin typeface="SamsungOne 400" panose="020B0503030303020204" pitchFamily="34" charset="0"/>
                  <a:ea typeface="SamsungOne 400" panose="020B0503030303020204" pitchFamily="34" charset="0"/>
                </a:rPr>
                <a:t>Sự tương quan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etc.</a:t>
              </a:r>
            </a:p>
          </p:txBody>
        </p:sp>
        <p:sp>
          <p:nvSpPr>
            <p:cNvPr id="35" name="Rectangle 43">
              <a:extLst>
                <a:ext uri="{FF2B5EF4-FFF2-40B4-BE49-F238E27FC236}">
                  <a16:creationId xmlns:a16="http://schemas.microsoft.com/office/drawing/2014/main" id="{0E13FB59-1FB6-4E22-9ED4-EA44A6D22904}"/>
                </a:ext>
              </a:extLst>
            </p:cNvPr>
            <p:cNvSpPr/>
            <p:nvPr/>
          </p:nvSpPr>
          <p:spPr>
            <a:xfrm>
              <a:off x="5954833" y="4395423"/>
              <a:ext cx="2309675" cy="400110"/>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Độ</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chính</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xác</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độ</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chính</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xác</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vi-VN" altLang="ko-KR" sz="1300" dirty="0">
                  <a:solidFill>
                    <a:schemeClr val="tx1">
                      <a:lumMod val="85000"/>
                      <a:lumOff val="15000"/>
                    </a:schemeClr>
                  </a:solidFill>
                  <a:latin typeface="SamsungOne 400" panose="020B0503030303020204" pitchFamily="34" charset="0"/>
                  <a:ea typeface="SamsungOne 400" panose="020B0503030303020204" pitchFamily="34" charset="0"/>
                </a:rPr>
                <a:t>recall</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độ</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đặc</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hiệu</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etc.</a:t>
              </a:r>
            </a:p>
          </p:txBody>
        </p:sp>
      </p:grpSp>
    </p:spTree>
    <p:extLst>
      <p:ext uri="{BB962C8B-B14F-4D97-AF65-F5344CB8AC3E}">
        <p14:creationId xmlns:p14="http://schemas.microsoft.com/office/powerpoint/2010/main" val="76324611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a:solidFill>
                  <a:prstClr val="white">
                    <a:lumMod val="50000"/>
                  </a:prstClr>
                </a:solidFill>
                <a:latin typeface="iCiel Samsung Sharp Sans Regula" pitchFamily="2" charset="0"/>
                <a:ea typeface="iCiel Samsung Sharp Sans Regula" pitchFamily="2" charset="0"/>
                <a:cs typeface="iCiel Samsung Sharp Sans Regula" pitchFamily="2" charset="0"/>
              </a:rPr>
              <a:t>Bài </a:t>
            </a:r>
            <a:r>
              <a:rPr kumimoji="1" lang="en-US" altLang="ko-KR" sz="1999" dirty="0">
                <a:solidFill>
                  <a:prstClr val="white">
                    <a:lumMod val="50000"/>
                  </a:prstClr>
                </a:solidFill>
                <a:latin typeface="iCiel Samsung Sharp Sans Regula" pitchFamily="2" charset="0"/>
                <a:ea typeface="iCiel Samsung Sharp Sans Regula" pitchFamily="2" charset="0"/>
                <a:cs typeface="iCiel Samsung Sharp Sans Regula" pitchFamily="2" charset="0"/>
              </a:rPr>
              <a:t>2. </a:t>
            </a:r>
            <a:endParaRPr kumimoji="1" lang="en-US" altLang="ko-KR" sz="5398" dirty="0">
              <a:solidFill>
                <a:prstClr val="white">
                  <a:lumMod val="50000"/>
                </a:prstClr>
              </a:solidFill>
              <a:latin typeface="iCiel Samsung Sharp Sans Regula" pitchFamily="2" charset="0"/>
              <a:ea typeface="iCiel Samsung Sharp Sans Regula" pitchFamily="2" charset="0"/>
              <a:cs typeface="iCiel Samsung Sharp Sans Regula" pitchFamily="2" charset="0"/>
            </a:endParaRPr>
          </a:p>
        </p:txBody>
      </p:sp>
      <p:grpSp>
        <p:nvGrpSpPr>
          <p:cNvPr id="2" name="그룹 1"/>
          <p:cNvGrpSpPr/>
          <p:nvPr/>
        </p:nvGrpSpPr>
        <p:grpSpPr>
          <a:xfrm>
            <a:off x="989683" y="3212976"/>
            <a:ext cx="8462229" cy="2978075"/>
            <a:chOff x="989683" y="3212976"/>
            <a:chExt cx="8462229" cy="2978075"/>
          </a:xfrm>
        </p:grpSpPr>
        <p:sp>
          <p:nvSpPr>
            <p:cNvPr id="5" name="직사각형 133">
              <a:extLst>
                <a:ext uri="{FF2B5EF4-FFF2-40B4-BE49-F238E27FC236}">
                  <a16:creationId xmlns:a16="http://schemas.microsoft.com/office/drawing/2014/main" id="{551F01E8-8777-4A7B-AD71-63E7C805C68C}"/>
                </a:ext>
              </a:extLst>
            </p:cNvPr>
            <p:cNvSpPr/>
            <p:nvPr/>
          </p:nvSpPr>
          <p:spPr>
            <a:xfrm>
              <a:off x="989683" y="3212976"/>
              <a:ext cx="8462229"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Ứng</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dụng</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của</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mô</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hình</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học</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có</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giám</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sát</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cho</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Dự</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báo</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số</a:t>
              </a:r>
              <a:r>
                <a:rPr kumimoji="1" lang="ko-KR" altLang="en-US"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p>
          </p:txBody>
        </p:sp>
        <p:sp>
          <p:nvSpPr>
            <p:cNvPr id="6" name="직사각형 5">
              <a:extLst>
                <a:ext uri="{FF2B5EF4-FFF2-40B4-BE49-F238E27FC236}">
                  <a16:creationId xmlns:a16="http://schemas.microsoft.com/office/drawing/2014/main" id="{88522452-0F25-4CFF-B4F1-4F97F94CF66D}"/>
                </a:ext>
              </a:extLst>
            </p:cNvPr>
            <p:cNvSpPr/>
            <p:nvPr/>
          </p:nvSpPr>
          <p:spPr>
            <a:xfrm>
              <a:off x="1054111" y="4293096"/>
              <a:ext cx="7317681"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 400" panose="020B0503030303020204" pitchFamily="34" charset="0"/>
                  <a:ea typeface="SamsungOne 400" panose="020B0503030303020204" pitchFamily="34" charset="0"/>
                </a:rPr>
                <a:t>2.1. </a:t>
              </a:r>
              <a:r>
                <a:rPr lang="en-US" altLang="ko-KR" dirty="0" err="1">
                  <a:solidFill>
                    <a:srgbClr val="A6A6A6"/>
                  </a:solidFill>
                  <a:latin typeface="SamsungOne 400" panose="020B0503030303020204" pitchFamily="34" charset="0"/>
                  <a:ea typeface="SamsungOne 400" panose="020B0503030303020204" pitchFamily="34" charset="0"/>
                </a:rPr>
                <a:t>Huấn</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luyện</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và</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Kiểm</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tra</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với</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Học</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máy</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2.2. </a:t>
              </a:r>
              <a:r>
                <a:rPr kumimoji="1" lang="vi-VN" altLang="ko-KR" dirty="0">
                  <a:solidFill>
                    <a:prstClr val="black">
                      <a:lumMod val="75000"/>
                      <a:lumOff val="25000"/>
                    </a:prstClr>
                  </a:solidFill>
                  <a:latin typeface="SamsungOne-700" panose="020B0803030303020204" pitchFamily="34" charset="0"/>
                  <a:ea typeface="SamsungOne-700" panose="020B0803030303020204" pitchFamily="34" charset="0"/>
                </a:rPr>
                <a:t>Đại cương về hồi quy tuyến tính</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ea typeface="SamsungOne 400" panose="020B0503030303020204" pitchFamily="34" charset="0"/>
                </a:rPr>
                <a:t>2.3. </a:t>
              </a:r>
              <a:r>
                <a:rPr lang="en-US" altLang="ko-KR" dirty="0" err="1">
                  <a:solidFill>
                    <a:srgbClr val="A6A6A6"/>
                  </a:solidFill>
                  <a:latin typeface="SamsungOne 400" panose="020B0503030303020204" pitchFamily="34" charset="0"/>
                  <a:ea typeface="SamsungOne 400" panose="020B0503030303020204" pitchFamily="34" charset="0"/>
                </a:rPr>
                <a:t>Quá</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trình</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phân</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tích</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hồi</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quy</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tuyến</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tính</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ea typeface="SamsungOne 400" panose="020B0503030303020204" pitchFamily="34" charset="0"/>
                </a:rPr>
                <a:t>2.4. </a:t>
              </a:r>
              <a:r>
                <a:rPr lang="en-US" altLang="ko-KR" dirty="0" err="1">
                  <a:solidFill>
                    <a:srgbClr val="A6A6A6"/>
                  </a:solidFill>
                  <a:latin typeface="SamsungOne 400" panose="020B0503030303020204" pitchFamily="34" charset="0"/>
                  <a:ea typeface="SamsungOne 400" panose="020B0503030303020204" pitchFamily="34" charset="0"/>
                </a:rPr>
                <a:t>Các</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loại</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hồi</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quy</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khác</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ea typeface="SamsungOne 400" panose="020B0503030303020204" pitchFamily="34" charset="0"/>
                </a:rPr>
                <a:t>2.5. </a:t>
              </a:r>
              <a:r>
                <a:rPr lang="en-US" altLang="ko-KR" dirty="0" err="1">
                  <a:solidFill>
                    <a:srgbClr val="A6A6A6"/>
                  </a:solidFill>
                  <a:latin typeface="SamsungOne 400" panose="020B0503030303020204" pitchFamily="34" charset="0"/>
                  <a:ea typeface="SamsungOne 400" panose="020B0503030303020204" pitchFamily="34" charset="0"/>
                </a:rPr>
                <a:t>Thực</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hành</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Học</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có</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giám</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sát</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cho</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Dự</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báo</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số</a:t>
              </a:r>
              <a:endParaRPr lang="ko-KR" altLang="en-US" dirty="0">
                <a:solidFill>
                  <a:srgbClr val="A6A6A6"/>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36016037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Đại cương về hồi quy tuyến tính</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37" name="Rectangle 43">
            <a:extLst>
              <a:ext uri="{FF2B5EF4-FFF2-40B4-BE49-F238E27FC236}">
                <a16:creationId xmlns:a16="http://schemas.microsoft.com/office/drawing/2014/main" id="{85C673A6-29D8-45F5-BEED-5AE4619CA957}"/>
              </a:ext>
            </a:extLst>
          </p:cNvPr>
          <p:cNvSpPr/>
          <p:nvPr/>
        </p:nvSpPr>
        <p:spPr>
          <a:xfrm>
            <a:off x="5408975" y="3867540"/>
            <a:ext cx="3528392" cy="200055"/>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 Y = </a:t>
            </a:r>
            <a:r>
              <a:rPr lang="en-US" altLang="ko-KR" sz="1300" dirty="0">
                <a:solidFill>
                  <a:srgbClr val="FF0000"/>
                </a:solidFill>
                <a:latin typeface="SamsungOne 700" panose="020B0803030303020204" pitchFamily="34" charset="0"/>
                <a:ea typeface="SamsungOne 700" panose="020B0803030303020204" pitchFamily="34" charset="0"/>
              </a:rPr>
              <a:t>red</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a:t>
            </a:r>
            <a:r>
              <a:rPr lang="en-US" altLang="ko-KR" sz="1300" dirty="0">
                <a:solidFill>
                  <a:srgbClr val="FF0000"/>
                </a:solidFill>
                <a:latin typeface="SamsungOne 700" panose="020B0803030303020204" pitchFamily="34" charset="0"/>
                <a:ea typeface="SamsungOne 700" panose="020B0803030303020204" pitchFamily="34" charset="0"/>
              </a:rPr>
              <a:t> </a:t>
            </a:r>
            <a:r>
              <a:rPr lang="en-US" altLang="ko-KR" sz="1300" dirty="0">
                <a:solidFill>
                  <a:srgbClr val="00B050"/>
                </a:solidFill>
                <a:latin typeface="SamsungOne 700" panose="020B0803030303020204" pitchFamily="34" charset="0"/>
                <a:ea typeface="SamsungOne 700" panose="020B0803030303020204" pitchFamily="34" charset="0"/>
              </a:rPr>
              <a:t>green</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 </a:t>
            </a:r>
            <a:r>
              <a:rPr lang="en-US" altLang="ko-KR" sz="1300" dirty="0">
                <a:solidFill>
                  <a:srgbClr val="193EB0"/>
                </a:solidFill>
                <a:latin typeface="SamsungOne 700" panose="020B0803030303020204" pitchFamily="34" charset="0"/>
                <a:ea typeface="SamsungOne 700" panose="020B0803030303020204" pitchFamily="34" charset="0"/>
              </a:rPr>
              <a:t>blue</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 ….. </a:t>
            </a:r>
          </a:p>
        </p:txBody>
      </p:sp>
      <p:grpSp>
        <p:nvGrpSpPr>
          <p:cNvPr id="4" name="그룹 3">
            <a:extLst>
              <a:ext uri="{FF2B5EF4-FFF2-40B4-BE49-F238E27FC236}">
                <a16:creationId xmlns:a16="http://schemas.microsoft.com/office/drawing/2014/main" id="{07649491-0791-4BD1-AD46-3CE612BBD5FA}"/>
              </a:ext>
            </a:extLst>
          </p:cNvPr>
          <p:cNvGrpSpPr/>
          <p:nvPr/>
        </p:nvGrpSpPr>
        <p:grpSpPr>
          <a:xfrm>
            <a:off x="1253824" y="1906985"/>
            <a:ext cx="6945001" cy="3816350"/>
            <a:chOff x="1253824" y="1906985"/>
            <a:chExt cx="6945001" cy="3816350"/>
          </a:xfrm>
        </p:grpSpPr>
        <p:sp>
          <p:nvSpPr>
            <p:cNvPr id="30" name="TextBox 29">
              <a:extLst>
                <a:ext uri="{FF2B5EF4-FFF2-40B4-BE49-F238E27FC236}">
                  <a16:creationId xmlns:a16="http://schemas.microsoft.com/office/drawing/2014/main" id="{F2CCC7A4-2A88-4609-872F-B8B2E41A0EEC}"/>
                </a:ext>
              </a:extLst>
            </p:cNvPr>
            <p:cNvSpPr txBox="1"/>
            <p:nvPr/>
          </p:nvSpPr>
          <p:spPr>
            <a:xfrm>
              <a:off x="3691273" y="1906985"/>
              <a:ext cx="2509024" cy="358775"/>
            </a:xfrm>
            <a:prstGeom prst="rect">
              <a:avLst/>
            </a:prstGeom>
            <a:solidFill>
              <a:srgbClr val="1429A0"/>
            </a:solidFill>
          </p:spPr>
          <p:txBody>
            <a:bodyPr wrap="square" lIns="0" tIns="0" rIns="0" bIns="0" rtlCol="0" anchor="ctr">
              <a:noAutofit/>
              <a:scene3d>
                <a:camera prst="orthographicFront"/>
                <a:lightRig rig="threePt" dir="t"/>
              </a:scene3d>
              <a:sp3d>
                <a:bevelT w="0" h="6350"/>
              </a:sp3d>
            </a:bodyPr>
            <a:lstStyle>
              <a:defPPr>
                <a:defRPr lang="en-US"/>
              </a:defPPr>
              <a:lvl1pPr algn="ctr">
                <a:defRPr>
                  <a:solidFill>
                    <a:schemeClr val="bg1"/>
                  </a:solidFill>
                  <a:latin typeface="SamsungOne 700" panose="020B0803030303020204" pitchFamily="34" charset="0"/>
                  <a:ea typeface="SamsungOne 700" panose="020B0803030303020204" pitchFamily="34" charset="0"/>
                </a:defRPr>
              </a:lvl1pPr>
            </a:lstStyle>
            <a:p>
              <a:r>
                <a:rPr lang="en-US" altLang="ko-KR" dirty="0" err="1"/>
                <a:t>Học</a:t>
              </a:r>
              <a:r>
                <a:rPr lang="en-US" altLang="ko-KR" dirty="0"/>
                <a:t> </a:t>
              </a:r>
              <a:r>
                <a:rPr lang="en-US" altLang="ko-KR" dirty="0" err="1"/>
                <a:t>có</a:t>
              </a:r>
              <a:r>
                <a:rPr lang="en-US" altLang="ko-KR" dirty="0"/>
                <a:t> </a:t>
              </a:r>
              <a:r>
                <a:rPr lang="en-US" altLang="ko-KR" dirty="0" err="1"/>
                <a:t>giám</a:t>
              </a:r>
              <a:r>
                <a:rPr lang="en-US" altLang="ko-KR" dirty="0"/>
                <a:t> </a:t>
              </a:r>
              <a:r>
                <a:rPr lang="en-US" altLang="ko-KR" dirty="0" err="1"/>
                <a:t>sát</a:t>
              </a:r>
              <a:endParaRPr lang="en-US" altLang="ko-KR" dirty="0"/>
            </a:p>
          </p:txBody>
        </p:sp>
        <p:sp>
          <p:nvSpPr>
            <p:cNvPr id="31" name="TextBox 30">
              <a:extLst>
                <a:ext uri="{FF2B5EF4-FFF2-40B4-BE49-F238E27FC236}">
                  <a16:creationId xmlns:a16="http://schemas.microsoft.com/office/drawing/2014/main" id="{47FA25A5-F64C-424D-9FA6-4FACE3019C76}"/>
                </a:ext>
              </a:extLst>
            </p:cNvPr>
            <p:cNvSpPr txBox="1"/>
            <p:nvPr/>
          </p:nvSpPr>
          <p:spPr>
            <a:xfrm>
              <a:off x="1692743" y="3304634"/>
              <a:ext cx="2178307" cy="333218"/>
            </a:xfrm>
            <a:prstGeom prst="roundRect">
              <a:avLst>
                <a:gd name="adj" fmla="val 50000"/>
              </a:avLst>
            </a:prstGeom>
            <a:solidFill>
              <a:srgbClr val="1429A0"/>
            </a:solidFill>
          </p:spPr>
          <p:txBody>
            <a:bodyPr wrap="square" lIns="0" tIns="0" rIns="0" bIns="0" rtlCol="0" anchor="ctr">
              <a:noAutofit/>
              <a:scene3d>
                <a:camera prst="orthographicFront"/>
                <a:lightRig rig="threePt" dir="t"/>
              </a:scene3d>
              <a:sp3d>
                <a:bevelT w="0" h="6350"/>
              </a:sp3d>
            </a:bodyPr>
            <a:lstStyle>
              <a:defPPr>
                <a:defRPr lang="en-US"/>
              </a:defPPr>
              <a:lvl1pPr algn="ctr">
                <a:defRPr sz="1400">
                  <a:solidFill>
                    <a:schemeClr val="bg1"/>
                  </a:solidFill>
                  <a:latin typeface="SamsungOne 700" panose="020B0803030303020204" pitchFamily="34" charset="0"/>
                  <a:ea typeface="SamsungOne 700" panose="020B0803030303020204" pitchFamily="34" charset="0"/>
                </a:defRPr>
              </a:lvl1pPr>
            </a:lstStyle>
            <a:p>
              <a:r>
                <a:rPr lang="en-US" altLang="ko-KR" sz="1300" dirty="0" err="1"/>
                <a:t>Số</a:t>
              </a:r>
              <a:r>
                <a:rPr lang="en-US" altLang="ko-KR" sz="1300" dirty="0"/>
                <a:t> </a:t>
              </a:r>
              <a:r>
                <a:rPr lang="ko-KR" altLang="en-US" sz="1300" dirty="0"/>
                <a:t>𝑌</a:t>
              </a:r>
            </a:p>
          </p:txBody>
        </p:sp>
        <p:sp>
          <p:nvSpPr>
            <p:cNvPr id="32" name="TextBox 31">
              <a:extLst>
                <a:ext uri="{FF2B5EF4-FFF2-40B4-BE49-F238E27FC236}">
                  <a16:creationId xmlns:a16="http://schemas.microsoft.com/office/drawing/2014/main" id="{F78FC74A-4B72-4579-9E06-269F66F16D01}"/>
                </a:ext>
              </a:extLst>
            </p:cNvPr>
            <p:cNvSpPr txBox="1"/>
            <p:nvPr/>
          </p:nvSpPr>
          <p:spPr>
            <a:xfrm>
              <a:off x="6020518" y="3304633"/>
              <a:ext cx="2178307" cy="333218"/>
            </a:xfrm>
            <a:prstGeom prst="roundRect">
              <a:avLst>
                <a:gd name="adj" fmla="val 50000"/>
              </a:avLst>
            </a:prstGeom>
            <a:solidFill>
              <a:schemeClr val="bg1">
                <a:lumMod val="85000"/>
              </a:schemeClr>
            </a:solidFill>
          </p:spPr>
          <p:txBody>
            <a:bodyPr wrap="square" lIns="0" tIns="0" rIns="0" bIns="0" rtlCol="0" anchor="ctr">
              <a:noAutofit/>
              <a:scene3d>
                <a:camera prst="orthographicFront"/>
                <a:lightRig rig="threePt" dir="t"/>
              </a:scene3d>
              <a:sp3d>
                <a:bevelT w="0" h="6350"/>
              </a:sp3d>
            </a:bodyPr>
            <a:lstStyle>
              <a:defPPr>
                <a:defRPr lang="en-US"/>
              </a:defPPr>
              <a:lvl1pPr algn="ctr">
                <a:defRPr sz="1100">
                  <a:solidFill>
                    <a:schemeClr val="bg1"/>
                  </a:solidFill>
                  <a:latin typeface="SamsungOne 700" panose="020B0803030303020204" pitchFamily="34" charset="0"/>
                  <a:ea typeface="SamsungOne 700" panose="020B0803030303020204" pitchFamily="34" charset="0"/>
                </a:defRPr>
              </a:lvl1pPr>
            </a:lstStyle>
            <a:p>
              <a:r>
                <a:rPr lang="en-US" altLang="ko-KR" sz="1300" dirty="0" err="1">
                  <a:solidFill>
                    <a:schemeClr val="tx1">
                      <a:lumMod val="85000"/>
                      <a:lumOff val="15000"/>
                    </a:schemeClr>
                  </a:solidFill>
                </a:rPr>
                <a:t>Phân</a:t>
              </a:r>
              <a:r>
                <a:rPr lang="en-US" altLang="ko-KR" sz="1300" dirty="0">
                  <a:solidFill>
                    <a:schemeClr val="tx1">
                      <a:lumMod val="85000"/>
                      <a:lumOff val="15000"/>
                    </a:schemeClr>
                  </a:solidFill>
                </a:rPr>
                <a:t> </a:t>
              </a:r>
              <a:r>
                <a:rPr lang="en-US" altLang="ko-KR" sz="1300" dirty="0" err="1">
                  <a:solidFill>
                    <a:schemeClr val="tx1">
                      <a:lumMod val="85000"/>
                      <a:lumOff val="15000"/>
                    </a:schemeClr>
                  </a:solidFill>
                </a:rPr>
                <a:t>loại</a:t>
              </a:r>
              <a:r>
                <a:rPr lang="en-US" altLang="ko-KR" sz="1300" dirty="0">
                  <a:solidFill>
                    <a:schemeClr val="tx1">
                      <a:lumMod val="85000"/>
                      <a:lumOff val="15000"/>
                    </a:schemeClr>
                  </a:solidFill>
                </a:rPr>
                <a:t> </a:t>
              </a:r>
              <a:r>
                <a:rPr lang="ko-KR" altLang="en-US" sz="1300" dirty="0">
                  <a:solidFill>
                    <a:schemeClr val="tx1">
                      <a:lumMod val="85000"/>
                      <a:lumOff val="15000"/>
                    </a:schemeClr>
                  </a:solidFill>
                </a:rPr>
                <a:t>𝑌</a:t>
              </a:r>
            </a:p>
          </p:txBody>
        </p:sp>
        <p:cxnSp>
          <p:nvCxnSpPr>
            <p:cNvPr id="33" name="꺾인 연결선 75">
              <a:extLst>
                <a:ext uri="{FF2B5EF4-FFF2-40B4-BE49-F238E27FC236}">
                  <a16:creationId xmlns:a16="http://schemas.microsoft.com/office/drawing/2014/main" id="{708E917E-234F-4ECF-857B-5F830CE09461}"/>
                </a:ext>
              </a:extLst>
            </p:cNvPr>
            <p:cNvCxnSpPr>
              <a:cxnSpLocks/>
              <a:stCxn id="30" idx="2"/>
              <a:endCxn id="31" idx="0"/>
            </p:cNvCxnSpPr>
            <p:nvPr/>
          </p:nvCxnSpPr>
          <p:spPr>
            <a:xfrm rot="5400000">
              <a:off x="3344404" y="1703253"/>
              <a:ext cx="1038874" cy="2163888"/>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꺾인 연결선 76">
              <a:extLst>
                <a:ext uri="{FF2B5EF4-FFF2-40B4-BE49-F238E27FC236}">
                  <a16:creationId xmlns:a16="http://schemas.microsoft.com/office/drawing/2014/main" id="{1941A1E8-3B5A-4055-BB98-96E4F3CE601C}"/>
                </a:ext>
              </a:extLst>
            </p:cNvPr>
            <p:cNvCxnSpPr>
              <a:cxnSpLocks/>
              <a:stCxn id="30" idx="2"/>
              <a:endCxn id="32" idx="0"/>
            </p:cNvCxnSpPr>
            <p:nvPr/>
          </p:nvCxnSpPr>
          <p:spPr>
            <a:xfrm rot="16200000" flipH="1">
              <a:off x="5508292" y="1703252"/>
              <a:ext cx="1038873" cy="2163887"/>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사각형: 둥근 모서리 31">
              <a:extLst>
                <a:ext uri="{FF2B5EF4-FFF2-40B4-BE49-F238E27FC236}">
                  <a16:creationId xmlns:a16="http://schemas.microsoft.com/office/drawing/2014/main" id="{E2D1F107-D3C8-4E7E-8CD3-CE26A28CD1A8}"/>
                </a:ext>
              </a:extLst>
            </p:cNvPr>
            <p:cNvSpPr/>
            <p:nvPr/>
          </p:nvSpPr>
          <p:spPr>
            <a:xfrm>
              <a:off x="1464652" y="3114072"/>
              <a:ext cx="2644388" cy="2609263"/>
            </a:xfrm>
            <a:prstGeom prst="roundRect">
              <a:avLst>
                <a:gd name="adj" fmla="val 5278"/>
              </a:avLst>
            </a:prstGeom>
            <a:noFill/>
            <a:ln>
              <a:solidFill>
                <a:srgbClr val="1D48D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Rectangle 33">
              <a:extLst>
                <a:ext uri="{FF2B5EF4-FFF2-40B4-BE49-F238E27FC236}">
                  <a16:creationId xmlns:a16="http://schemas.microsoft.com/office/drawing/2014/main" id="{6D5D5C59-4369-4777-8CC8-0CD4AED008B5}"/>
                </a:ext>
              </a:extLst>
            </p:cNvPr>
            <p:cNvSpPr/>
            <p:nvPr/>
          </p:nvSpPr>
          <p:spPr>
            <a:xfrm>
              <a:off x="1253824" y="3867540"/>
              <a:ext cx="3160553" cy="200055"/>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 Y = 13.45, 73, 9.5, ….. </a:t>
              </a:r>
            </a:p>
          </p:txBody>
        </p:sp>
        <p:grpSp>
          <p:nvGrpSpPr>
            <p:cNvPr id="38" name="그룹 37">
              <a:extLst>
                <a:ext uri="{FF2B5EF4-FFF2-40B4-BE49-F238E27FC236}">
                  <a16:creationId xmlns:a16="http://schemas.microsoft.com/office/drawing/2014/main" id="{9411D310-B246-4C7E-A5E3-017C531D5705}"/>
                </a:ext>
              </a:extLst>
            </p:cNvPr>
            <p:cNvGrpSpPr/>
            <p:nvPr/>
          </p:nvGrpSpPr>
          <p:grpSpPr>
            <a:xfrm>
              <a:off x="2081807" y="4186536"/>
              <a:ext cx="1294994" cy="1296347"/>
              <a:chOff x="2081807" y="4521101"/>
              <a:chExt cx="1294994" cy="1296347"/>
            </a:xfrm>
          </p:grpSpPr>
          <p:grpSp>
            <p:nvGrpSpPr>
              <p:cNvPr id="39" name="Group 16">
                <a:extLst>
                  <a:ext uri="{FF2B5EF4-FFF2-40B4-BE49-F238E27FC236}">
                    <a16:creationId xmlns:a16="http://schemas.microsoft.com/office/drawing/2014/main" id="{022EE111-8B30-4BF2-9714-F375B173D981}"/>
                  </a:ext>
                </a:extLst>
              </p:cNvPr>
              <p:cNvGrpSpPr/>
              <p:nvPr/>
            </p:nvGrpSpPr>
            <p:grpSpPr>
              <a:xfrm>
                <a:off x="2081807" y="4521101"/>
                <a:ext cx="1294994" cy="1296347"/>
                <a:chOff x="2711624" y="4864968"/>
                <a:chExt cx="1011248" cy="1012304"/>
              </a:xfrm>
            </p:grpSpPr>
            <p:cxnSp>
              <p:nvCxnSpPr>
                <p:cNvPr id="46" name="Straight Arrow Connector 7">
                  <a:extLst>
                    <a:ext uri="{FF2B5EF4-FFF2-40B4-BE49-F238E27FC236}">
                      <a16:creationId xmlns:a16="http://schemas.microsoft.com/office/drawing/2014/main" id="{C3C4130E-DDC3-47EC-8398-548C1123FEB2}"/>
                    </a:ext>
                  </a:extLst>
                </p:cNvPr>
                <p:cNvCxnSpPr/>
                <p:nvPr/>
              </p:nvCxnSpPr>
              <p:spPr>
                <a:xfrm>
                  <a:off x="2711624" y="5877272"/>
                  <a:ext cx="1011248" cy="0"/>
                </a:xfrm>
                <a:prstGeom prst="straightConnector1">
                  <a:avLst/>
                </a:prstGeom>
                <a:ln w="1270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22">
                  <a:extLst>
                    <a:ext uri="{FF2B5EF4-FFF2-40B4-BE49-F238E27FC236}">
                      <a16:creationId xmlns:a16="http://schemas.microsoft.com/office/drawing/2014/main" id="{30E255EE-C6FC-4997-94D1-0D4D6C814807}"/>
                    </a:ext>
                  </a:extLst>
                </p:cNvPr>
                <p:cNvCxnSpPr/>
                <p:nvPr/>
              </p:nvCxnSpPr>
              <p:spPr>
                <a:xfrm flipH="1" flipV="1">
                  <a:off x="2711624" y="4864968"/>
                  <a:ext cx="0" cy="1012304"/>
                </a:xfrm>
                <a:prstGeom prst="straightConnector1">
                  <a:avLst/>
                </a:prstGeom>
                <a:ln w="1270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0" name="Straight Connector 19">
                <a:extLst>
                  <a:ext uri="{FF2B5EF4-FFF2-40B4-BE49-F238E27FC236}">
                    <a16:creationId xmlns:a16="http://schemas.microsoft.com/office/drawing/2014/main" id="{23DD4C07-1801-4A91-B291-C3F74D67EDEF}"/>
                  </a:ext>
                </a:extLst>
              </p:cNvPr>
              <p:cNvCxnSpPr/>
              <p:nvPr/>
            </p:nvCxnSpPr>
            <p:spPr>
              <a:xfrm flipV="1">
                <a:off x="2177410" y="4889567"/>
                <a:ext cx="1131012" cy="828685"/>
              </a:xfrm>
              <a:prstGeom prst="line">
                <a:avLst/>
              </a:prstGeom>
              <a:ln w="19050">
                <a:solidFill>
                  <a:srgbClr val="00B050">
                    <a:alpha val="50000"/>
                  </a:srgbClr>
                </a:solidFill>
              </a:ln>
            </p:spPr>
            <p:style>
              <a:lnRef idx="1">
                <a:schemeClr val="accent1"/>
              </a:lnRef>
              <a:fillRef idx="0">
                <a:schemeClr val="accent1"/>
              </a:fillRef>
              <a:effectRef idx="0">
                <a:schemeClr val="accent1"/>
              </a:effectRef>
              <a:fontRef idx="minor">
                <a:schemeClr val="tx1"/>
              </a:fontRef>
            </p:style>
          </p:cxnSp>
          <p:sp>
            <p:nvSpPr>
              <p:cNvPr id="41" name="Oval 24">
                <a:extLst>
                  <a:ext uri="{FF2B5EF4-FFF2-40B4-BE49-F238E27FC236}">
                    <a16:creationId xmlns:a16="http://schemas.microsoft.com/office/drawing/2014/main" id="{8EE33546-D2FD-4374-818A-94964E8BF0EF}"/>
                  </a:ext>
                </a:extLst>
              </p:cNvPr>
              <p:cNvSpPr/>
              <p:nvPr/>
            </p:nvSpPr>
            <p:spPr>
              <a:xfrm>
                <a:off x="2338133" y="5376574"/>
                <a:ext cx="108000" cy="108000"/>
              </a:xfrm>
              <a:prstGeom prst="ellipse">
                <a:avLst/>
              </a:prstGeom>
              <a:solidFill>
                <a:srgbClr val="00B050">
                  <a:alpha val="50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31">
                <a:extLst>
                  <a:ext uri="{FF2B5EF4-FFF2-40B4-BE49-F238E27FC236}">
                    <a16:creationId xmlns:a16="http://schemas.microsoft.com/office/drawing/2014/main" id="{0764B72C-ECFC-46DD-9126-206359AACF18}"/>
                  </a:ext>
                </a:extLst>
              </p:cNvPr>
              <p:cNvSpPr/>
              <p:nvPr/>
            </p:nvSpPr>
            <p:spPr>
              <a:xfrm>
                <a:off x="2683250" y="5327533"/>
                <a:ext cx="108000" cy="108000"/>
              </a:xfrm>
              <a:prstGeom prst="ellipse">
                <a:avLst/>
              </a:prstGeom>
              <a:solidFill>
                <a:srgbClr val="00B050">
                  <a:alpha val="50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34">
                <a:extLst>
                  <a:ext uri="{FF2B5EF4-FFF2-40B4-BE49-F238E27FC236}">
                    <a16:creationId xmlns:a16="http://schemas.microsoft.com/office/drawing/2014/main" id="{3BAEC9AD-5015-4151-B71E-56D69467C25F}"/>
                  </a:ext>
                </a:extLst>
              </p:cNvPr>
              <p:cNvSpPr/>
              <p:nvPr/>
            </p:nvSpPr>
            <p:spPr>
              <a:xfrm>
                <a:off x="2845461" y="5122781"/>
                <a:ext cx="108000" cy="108000"/>
              </a:xfrm>
              <a:prstGeom prst="ellipse">
                <a:avLst/>
              </a:prstGeom>
              <a:solidFill>
                <a:srgbClr val="00B050">
                  <a:alpha val="50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35">
                <a:extLst>
                  <a:ext uri="{FF2B5EF4-FFF2-40B4-BE49-F238E27FC236}">
                    <a16:creationId xmlns:a16="http://schemas.microsoft.com/office/drawing/2014/main" id="{B3F0DEF2-A70E-4CA5-9AEF-3792F200727E}"/>
                  </a:ext>
                </a:extLst>
              </p:cNvPr>
              <p:cNvSpPr/>
              <p:nvPr/>
            </p:nvSpPr>
            <p:spPr>
              <a:xfrm>
                <a:off x="3043430" y="4931295"/>
                <a:ext cx="108000" cy="108000"/>
              </a:xfrm>
              <a:prstGeom prst="ellipse">
                <a:avLst/>
              </a:prstGeom>
              <a:solidFill>
                <a:srgbClr val="00B050">
                  <a:alpha val="50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36">
                <a:extLst>
                  <a:ext uri="{FF2B5EF4-FFF2-40B4-BE49-F238E27FC236}">
                    <a16:creationId xmlns:a16="http://schemas.microsoft.com/office/drawing/2014/main" id="{BE73FCAF-4015-463A-ACA3-1945DC60DD11}"/>
                  </a:ext>
                </a:extLst>
              </p:cNvPr>
              <p:cNvSpPr/>
              <p:nvPr/>
            </p:nvSpPr>
            <p:spPr>
              <a:xfrm>
                <a:off x="3249505" y="4951356"/>
                <a:ext cx="108000" cy="108000"/>
              </a:xfrm>
              <a:prstGeom prst="ellipse">
                <a:avLst/>
              </a:prstGeom>
              <a:solidFill>
                <a:srgbClr val="00B050">
                  <a:alpha val="50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그룹 47">
              <a:extLst>
                <a:ext uri="{FF2B5EF4-FFF2-40B4-BE49-F238E27FC236}">
                  <a16:creationId xmlns:a16="http://schemas.microsoft.com/office/drawing/2014/main" id="{AA716F45-1134-4A0C-9C60-D1C5B6B52070}"/>
                </a:ext>
              </a:extLst>
            </p:cNvPr>
            <p:cNvGrpSpPr/>
            <p:nvPr/>
          </p:nvGrpSpPr>
          <p:grpSpPr>
            <a:xfrm>
              <a:off x="6475663" y="4186880"/>
              <a:ext cx="1296000" cy="1296000"/>
              <a:chOff x="6475663" y="4521445"/>
              <a:chExt cx="1296000" cy="1296000"/>
            </a:xfrm>
          </p:grpSpPr>
          <p:grpSp>
            <p:nvGrpSpPr>
              <p:cNvPr id="49" name="Group 16">
                <a:extLst>
                  <a:ext uri="{FF2B5EF4-FFF2-40B4-BE49-F238E27FC236}">
                    <a16:creationId xmlns:a16="http://schemas.microsoft.com/office/drawing/2014/main" id="{0C1D5DFD-82E6-40F6-98E6-D4BF5FE84F6B}"/>
                  </a:ext>
                </a:extLst>
              </p:cNvPr>
              <p:cNvGrpSpPr/>
              <p:nvPr/>
            </p:nvGrpSpPr>
            <p:grpSpPr>
              <a:xfrm>
                <a:off x="6475663" y="4521445"/>
                <a:ext cx="1296000" cy="1296000"/>
                <a:chOff x="2711624" y="4907358"/>
                <a:chExt cx="969915" cy="969914"/>
              </a:xfrm>
            </p:grpSpPr>
            <p:cxnSp>
              <p:nvCxnSpPr>
                <p:cNvPr id="64" name="Straight Arrow Connector 7">
                  <a:extLst>
                    <a:ext uri="{FF2B5EF4-FFF2-40B4-BE49-F238E27FC236}">
                      <a16:creationId xmlns:a16="http://schemas.microsoft.com/office/drawing/2014/main" id="{BAFE07F4-3A02-42A8-B75F-029DB2F624EC}"/>
                    </a:ext>
                  </a:extLst>
                </p:cNvPr>
                <p:cNvCxnSpPr/>
                <p:nvPr/>
              </p:nvCxnSpPr>
              <p:spPr>
                <a:xfrm>
                  <a:off x="2711624" y="5877272"/>
                  <a:ext cx="969915" cy="0"/>
                </a:xfrm>
                <a:prstGeom prst="straightConnector1">
                  <a:avLst/>
                </a:prstGeom>
                <a:ln w="1270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22">
                  <a:extLst>
                    <a:ext uri="{FF2B5EF4-FFF2-40B4-BE49-F238E27FC236}">
                      <a16:creationId xmlns:a16="http://schemas.microsoft.com/office/drawing/2014/main" id="{9AFD6125-643E-466F-89A9-76A8C66045AD}"/>
                    </a:ext>
                  </a:extLst>
                </p:cNvPr>
                <p:cNvCxnSpPr/>
                <p:nvPr/>
              </p:nvCxnSpPr>
              <p:spPr>
                <a:xfrm flipH="1" flipV="1">
                  <a:off x="2711624" y="4907358"/>
                  <a:ext cx="0" cy="969914"/>
                </a:xfrm>
                <a:prstGeom prst="straightConnector1">
                  <a:avLst/>
                </a:prstGeom>
                <a:ln w="1270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0" name="그룹 49">
                <a:extLst>
                  <a:ext uri="{FF2B5EF4-FFF2-40B4-BE49-F238E27FC236}">
                    <a16:creationId xmlns:a16="http://schemas.microsoft.com/office/drawing/2014/main" id="{D4012B57-FE53-4E01-813C-E14E32810840}"/>
                  </a:ext>
                </a:extLst>
              </p:cNvPr>
              <p:cNvGrpSpPr/>
              <p:nvPr/>
            </p:nvGrpSpPr>
            <p:grpSpPr>
              <a:xfrm>
                <a:off x="6586631" y="4759011"/>
                <a:ext cx="1129303" cy="974357"/>
                <a:chOff x="17076832" y="4653561"/>
                <a:chExt cx="1060244" cy="914773"/>
              </a:xfrm>
            </p:grpSpPr>
            <p:sp>
              <p:nvSpPr>
                <p:cNvPr id="51" name="Oval 40">
                  <a:extLst>
                    <a:ext uri="{FF2B5EF4-FFF2-40B4-BE49-F238E27FC236}">
                      <a16:creationId xmlns:a16="http://schemas.microsoft.com/office/drawing/2014/main" id="{44C86B22-92B5-4725-A02A-7DFA78EDDE7D}"/>
                    </a:ext>
                  </a:extLst>
                </p:cNvPr>
                <p:cNvSpPr/>
                <p:nvPr/>
              </p:nvSpPr>
              <p:spPr>
                <a:xfrm>
                  <a:off x="17076832" y="5264135"/>
                  <a:ext cx="101396" cy="101396"/>
                </a:xfrm>
                <a:prstGeom prst="ellipse">
                  <a:avLst/>
                </a:prstGeom>
                <a:solidFill>
                  <a:srgbClr val="00B050">
                    <a:alpha val="50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41">
                  <a:extLst>
                    <a:ext uri="{FF2B5EF4-FFF2-40B4-BE49-F238E27FC236}">
                      <a16:creationId xmlns:a16="http://schemas.microsoft.com/office/drawing/2014/main" id="{F23DBF26-B602-4586-942F-008AE31C3428}"/>
                    </a:ext>
                  </a:extLst>
                </p:cNvPr>
                <p:cNvSpPr/>
                <p:nvPr/>
              </p:nvSpPr>
              <p:spPr>
                <a:xfrm>
                  <a:off x="17245180" y="5213525"/>
                  <a:ext cx="101396" cy="101396"/>
                </a:xfrm>
                <a:prstGeom prst="ellipse">
                  <a:avLst/>
                </a:prstGeom>
                <a:solidFill>
                  <a:srgbClr val="00B050">
                    <a:alpha val="50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42">
                  <a:extLst>
                    <a:ext uri="{FF2B5EF4-FFF2-40B4-BE49-F238E27FC236}">
                      <a16:creationId xmlns:a16="http://schemas.microsoft.com/office/drawing/2014/main" id="{4A3AEFD6-7EE3-480B-A278-650A0219520D}"/>
                    </a:ext>
                  </a:extLst>
                </p:cNvPr>
                <p:cNvSpPr/>
                <p:nvPr/>
              </p:nvSpPr>
              <p:spPr>
                <a:xfrm>
                  <a:off x="17348940" y="5433651"/>
                  <a:ext cx="101396" cy="101396"/>
                </a:xfrm>
                <a:prstGeom prst="ellipse">
                  <a:avLst/>
                </a:prstGeom>
                <a:solidFill>
                  <a:srgbClr val="00B050">
                    <a:alpha val="50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44">
                  <a:extLst>
                    <a:ext uri="{FF2B5EF4-FFF2-40B4-BE49-F238E27FC236}">
                      <a16:creationId xmlns:a16="http://schemas.microsoft.com/office/drawing/2014/main" id="{4FCDA6F3-2984-4E83-899B-B0A77491D3E5}"/>
                    </a:ext>
                  </a:extLst>
                </p:cNvPr>
                <p:cNvSpPr/>
                <p:nvPr/>
              </p:nvSpPr>
              <p:spPr>
                <a:xfrm>
                  <a:off x="17139952" y="5466938"/>
                  <a:ext cx="101396" cy="101396"/>
                </a:xfrm>
                <a:prstGeom prst="ellipse">
                  <a:avLst/>
                </a:prstGeom>
                <a:solidFill>
                  <a:srgbClr val="00B050">
                    <a:alpha val="50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45">
                  <a:extLst>
                    <a:ext uri="{FF2B5EF4-FFF2-40B4-BE49-F238E27FC236}">
                      <a16:creationId xmlns:a16="http://schemas.microsoft.com/office/drawing/2014/main" id="{DA40BE25-29A0-4ED3-A3E0-ED992C42272E}"/>
                    </a:ext>
                  </a:extLst>
                </p:cNvPr>
                <p:cNvSpPr/>
                <p:nvPr/>
              </p:nvSpPr>
              <p:spPr>
                <a:xfrm>
                  <a:off x="17476076" y="5293295"/>
                  <a:ext cx="101396" cy="101396"/>
                </a:xfrm>
                <a:prstGeom prst="ellipse">
                  <a:avLst/>
                </a:prstGeom>
                <a:solidFill>
                  <a:srgbClr val="00B050">
                    <a:alpha val="50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46">
                  <a:extLst>
                    <a:ext uri="{FF2B5EF4-FFF2-40B4-BE49-F238E27FC236}">
                      <a16:creationId xmlns:a16="http://schemas.microsoft.com/office/drawing/2014/main" id="{4FF7DC69-AA84-4776-AC80-11D1D7A624C7}"/>
                    </a:ext>
                  </a:extLst>
                </p:cNvPr>
                <p:cNvCxnSpPr/>
                <p:nvPr/>
              </p:nvCxnSpPr>
              <p:spPr>
                <a:xfrm>
                  <a:off x="17139952" y="4908983"/>
                  <a:ext cx="838630" cy="614523"/>
                </a:xfrm>
                <a:prstGeom prst="line">
                  <a:avLst/>
                </a:prstGeom>
                <a:ln w="19050">
                  <a:solidFill>
                    <a:schemeClr val="tx1">
                      <a:alpha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7" name="Isosceles Triangle 48">
                  <a:extLst>
                    <a:ext uri="{FF2B5EF4-FFF2-40B4-BE49-F238E27FC236}">
                      <a16:creationId xmlns:a16="http://schemas.microsoft.com/office/drawing/2014/main" id="{5D7E0C3D-316E-4964-9C5C-79B3D3F3748B}"/>
                    </a:ext>
                  </a:extLst>
                </p:cNvPr>
                <p:cNvSpPr/>
                <p:nvPr/>
              </p:nvSpPr>
              <p:spPr>
                <a:xfrm>
                  <a:off x="17396550" y="4812184"/>
                  <a:ext cx="144016" cy="109996"/>
                </a:xfrm>
                <a:prstGeom prst="triangle">
                  <a:avLst/>
                </a:prstGeom>
                <a:solidFill>
                  <a:srgbClr val="FF0000">
                    <a:alpha val="50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49">
                  <a:extLst>
                    <a:ext uri="{FF2B5EF4-FFF2-40B4-BE49-F238E27FC236}">
                      <a16:creationId xmlns:a16="http://schemas.microsoft.com/office/drawing/2014/main" id="{DCBCB2B4-AFB0-4127-8AC8-4C0F9281499D}"/>
                    </a:ext>
                  </a:extLst>
                </p:cNvPr>
                <p:cNvSpPr/>
                <p:nvPr/>
              </p:nvSpPr>
              <p:spPr>
                <a:xfrm>
                  <a:off x="17548950" y="4964583"/>
                  <a:ext cx="144016" cy="109996"/>
                </a:xfrm>
                <a:prstGeom prst="triangle">
                  <a:avLst/>
                </a:prstGeom>
                <a:solidFill>
                  <a:srgbClr val="FF0000">
                    <a:alpha val="50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Isosceles Triangle 50">
                  <a:extLst>
                    <a:ext uri="{FF2B5EF4-FFF2-40B4-BE49-F238E27FC236}">
                      <a16:creationId xmlns:a16="http://schemas.microsoft.com/office/drawing/2014/main" id="{5B0C53A5-E7EF-441C-8C0E-AB6B868EA707}"/>
                    </a:ext>
                  </a:extLst>
                </p:cNvPr>
                <p:cNvSpPr/>
                <p:nvPr/>
              </p:nvSpPr>
              <p:spPr>
                <a:xfrm>
                  <a:off x="17781742" y="5041970"/>
                  <a:ext cx="144016" cy="109996"/>
                </a:xfrm>
                <a:prstGeom prst="triangle">
                  <a:avLst/>
                </a:prstGeom>
                <a:solidFill>
                  <a:srgbClr val="FF0000">
                    <a:alpha val="50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1">
                  <a:extLst>
                    <a:ext uri="{FF2B5EF4-FFF2-40B4-BE49-F238E27FC236}">
                      <a16:creationId xmlns:a16="http://schemas.microsoft.com/office/drawing/2014/main" id="{B08161C9-81FB-4A50-A471-120EB2C47171}"/>
                    </a:ext>
                  </a:extLst>
                </p:cNvPr>
                <p:cNvSpPr/>
                <p:nvPr/>
              </p:nvSpPr>
              <p:spPr>
                <a:xfrm>
                  <a:off x="17947232" y="5170300"/>
                  <a:ext cx="144016" cy="109996"/>
                </a:xfrm>
                <a:prstGeom prst="triangle">
                  <a:avLst/>
                </a:prstGeom>
                <a:solidFill>
                  <a:srgbClr val="FF0000">
                    <a:alpha val="50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52">
                  <a:extLst>
                    <a:ext uri="{FF2B5EF4-FFF2-40B4-BE49-F238E27FC236}">
                      <a16:creationId xmlns:a16="http://schemas.microsoft.com/office/drawing/2014/main" id="{F8B3CE41-6701-4280-A281-7C5C1B38A690}"/>
                    </a:ext>
                  </a:extLst>
                </p:cNvPr>
                <p:cNvSpPr/>
                <p:nvPr/>
              </p:nvSpPr>
              <p:spPr>
                <a:xfrm>
                  <a:off x="17805548" y="4781748"/>
                  <a:ext cx="144016" cy="109996"/>
                </a:xfrm>
                <a:prstGeom prst="triangle">
                  <a:avLst/>
                </a:prstGeom>
                <a:solidFill>
                  <a:srgbClr val="FF0000">
                    <a:alpha val="50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53">
                  <a:extLst>
                    <a:ext uri="{FF2B5EF4-FFF2-40B4-BE49-F238E27FC236}">
                      <a16:creationId xmlns:a16="http://schemas.microsoft.com/office/drawing/2014/main" id="{15B7178F-8793-4DDE-A73B-A27F5C92B88C}"/>
                    </a:ext>
                  </a:extLst>
                </p:cNvPr>
                <p:cNvSpPr/>
                <p:nvPr/>
              </p:nvSpPr>
              <p:spPr>
                <a:xfrm>
                  <a:off x="17548950" y="4653561"/>
                  <a:ext cx="144016" cy="109996"/>
                </a:xfrm>
                <a:prstGeom prst="triangle">
                  <a:avLst/>
                </a:prstGeom>
                <a:solidFill>
                  <a:srgbClr val="FF0000">
                    <a:alpha val="50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Isosceles Triangle 54">
                  <a:extLst>
                    <a:ext uri="{FF2B5EF4-FFF2-40B4-BE49-F238E27FC236}">
                      <a16:creationId xmlns:a16="http://schemas.microsoft.com/office/drawing/2014/main" id="{39D80F70-5DDD-47F3-B544-1D18A496A113}"/>
                    </a:ext>
                  </a:extLst>
                </p:cNvPr>
                <p:cNvSpPr/>
                <p:nvPr/>
              </p:nvSpPr>
              <p:spPr>
                <a:xfrm>
                  <a:off x="17993060" y="4987268"/>
                  <a:ext cx="144016" cy="109996"/>
                </a:xfrm>
                <a:prstGeom prst="triangle">
                  <a:avLst/>
                </a:prstGeom>
                <a:solidFill>
                  <a:srgbClr val="FF0000">
                    <a:alpha val="50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126483848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Về</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hồi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quy</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tuyến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tính</a:t>
            </a:r>
            <a:endParaRPr lang="en-US" altLang="ko-KR" sz="1400" dirty="0">
              <a:solidFill>
                <a:schemeClr val="tx1"/>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8E02D1CE-2859-45A1-90B6-A62349DC71E3}"/>
                  </a:ext>
                </a:extLst>
              </p:cNvPr>
              <p:cNvSpPr/>
              <p:nvPr/>
            </p:nvSpPr>
            <p:spPr>
              <a:xfrm>
                <a:off x="671261" y="1700808"/>
                <a:ext cx="8632825" cy="1089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hoặc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nhiều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biến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thích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600" dirty="0">
                    <a:solidFill>
                      <a:srgbClr val="193EB0"/>
                    </a:solidFill>
                    <a:latin typeface="SamsungOne 400" panose="020B0503030303020204" pitchFamily="34" charset="0"/>
                    <a:ea typeface="SamsungOne 400" panose="020B0503030303020204" pitchFamily="34" charset="0"/>
                  </a:rPr>
                  <a:t>𝑋</a:t>
                </a:r>
                <a:r>
                  <a:rPr lang="en-US" altLang="ko-KR" sz="1600" baseline="-25000" dirty="0">
                    <a:solidFill>
                      <a:srgbClr val="193EB0"/>
                    </a:solidFill>
                    <a:latin typeface="SamsungOne 400" panose="020B0503030303020204" pitchFamily="34" charset="0"/>
                    <a:ea typeface="SamsungOne 400" panose="020B0503030303020204" pitchFamily="34" charset="0"/>
                  </a:rPr>
                  <a:t>1</a:t>
                </a:r>
                <a:r>
                  <a:rPr lang="en-US" altLang="ko-KR" sz="1600" baseline="-25000" dirty="0">
                    <a:solidFill>
                      <a:srgbClr val="262626"/>
                    </a:solidFill>
                    <a:latin typeface="SamsungOne 400" panose="020B0503030303020204" pitchFamily="34" charset="0"/>
                    <a:ea typeface="SamsungOne 400" panose="020B0503030303020204" pitchFamily="34" charset="0"/>
                  </a:rPr>
                  <a:t> </a:t>
                </a:r>
                <a:r>
                  <a:rPr lang="en-US" altLang="ko-KR" sz="1600" dirty="0">
                    <a:solidFill>
                      <a:srgbClr val="262626"/>
                    </a:solidFill>
                    <a:latin typeface="SamsungOne 400" panose="020B0503030303020204" pitchFamily="34" charset="0"/>
                    <a:ea typeface="SamsungOne 400" panose="020B0503030303020204" pitchFamily="34" charset="0"/>
                  </a:rPr>
                  <a:t>, </a:t>
                </a:r>
                <a:r>
                  <a:rPr lang="ko-KR" altLang="en-US" sz="1600" dirty="0">
                    <a:solidFill>
                      <a:srgbClr val="193EB0"/>
                    </a:solidFill>
                    <a:latin typeface="SamsungOne 400" panose="020B0503030303020204" pitchFamily="34" charset="0"/>
                    <a:ea typeface="SamsungOne 400" panose="020B0503030303020204" pitchFamily="34" charset="0"/>
                  </a:rPr>
                  <a:t>𝑋</a:t>
                </a:r>
                <a:r>
                  <a:rPr lang="en-US" altLang="ko-KR" sz="1600" baseline="-25000" dirty="0">
                    <a:solidFill>
                      <a:srgbClr val="193EB0"/>
                    </a:solidFill>
                    <a:latin typeface="SamsungOne 400" panose="020B0503030303020204" pitchFamily="34" charset="0"/>
                    <a:ea typeface="SamsungOne 400" panose="020B0503030303020204" pitchFamily="34" charset="0"/>
                  </a:rPr>
                  <a:t>2</a:t>
                </a:r>
                <a:r>
                  <a:rPr lang="en-US" altLang="ko-KR" sz="1600" baseline="-25000" dirty="0">
                    <a:solidFill>
                      <a:srgbClr val="262626"/>
                    </a:solidFill>
                    <a:latin typeface="SamsungOne 400" panose="020B0503030303020204" pitchFamily="34" charset="0"/>
                    <a:ea typeface="SamsungOne 400" panose="020B0503030303020204" pitchFamily="34" charset="0"/>
                  </a:rPr>
                  <a:t> </a:t>
                </a:r>
                <a:r>
                  <a:rPr lang="en-US" altLang="ko-KR" sz="1600" dirty="0">
                    <a:solidFill>
                      <a:srgbClr val="262626"/>
                    </a:solidFill>
                    <a:latin typeface="SamsungOne 400" panose="020B0503030303020204" pitchFamily="34" charset="0"/>
                    <a:ea typeface="SamsungOne 400" panose="020B0503030303020204" pitchFamily="34" charset="0"/>
                  </a:rPr>
                  <a:t>,…, </a:t>
                </a:r>
                <a:r>
                  <a:rPr lang="ko-KR" altLang="en-US" sz="1600" dirty="0">
                    <a:solidFill>
                      <a:srgbClr val="193EB0"/>
                    </a:solidFill>
                    <a:latin typeface="SamsungOne 400" panose="020B0503030303020204" pitchFamily="34" charset="0"/>
                    <a:ea typeface="SamsungOne 400" panose="020B0503030303020204" pitchFamily="34" charset="0"/>
                  </a:rPr>
                  <a:t>𝑋</a:t>
                </a:r>
                <a:r>
                  <a:rPr lang="ko-KR" altLang="en-US" sz="1600" baseline="-25000" dirty="0">
                    <a:solidFill>
                      <a:srgbClr val="193EB0"/>
                    </a:solidFill>
                    <a:latin typeface="SamsungOne 400" panose="020B0503030303020204" pitchFamily="34" charset="0"/>
                    <a:ea typeface="SamsungOne 400" panose="020B0503030303020204" pitchFamily="34" charset="0"/>
                  </a:rPr>
                  <a:t>𝑘</a:t>
                </a: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biến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phản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hồi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600" dirty="0">
                    <a:solidFill>
                      <a:srgbClr val="193EB0"/>
                    </a:solidFill>
                    <a:latin typeface="SamsungOne 400" panose="020B0503030303020204" pitchFamily="34" charset="0"/>
                    <a:ea typeface="SamsungOne 400" panose="020B0503030303020204" pitchFamily="34" charset="0"/>
                  </a:rPr>
                  <a:t>𝑌</a:t>
                </a: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biến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𝑋</a:t>
                </a:r>
                <a:r>
                  <a:rPr lang="vi-VN" altLang="ko-KR" sz="1300" baseline="-25000" dirty="0">
                    <a:solidFill>
                      <a:prstClr val="black">
                        <a:lumMod val="85000"/>
                        <a:lumOff val="15000"/>
                      </a:prstClr>
                    </a:solidFill>
                    <a:latin typeface="SamsungOne 400" panose="020B0503030303020204" pitchFamily="34" charset="0"/>
                    <a:ea typeface="SamsungOne 400" panose="020B0503030303020204" pitchFamily="34" charset="0"/>
                  </a:rPr>
                  <a:t>i</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𝑌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được kết nối bởi một mối quan hệ tuyến tính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600" dirty="0">
                    <a:solidFill>
                      <a:srgbClr val="193EB0"/>
                    </a:solidFill>
                    <a:latin typeface="SamsungOne 400" panose="020B0503030303020204" pitchFamily="34" charset="0"/>
                    <a:ea typeface="SamsungOne 400" panose="020B0503030303020204" pitchFamily="34" charset="0"/>
                  </a:rPr>
                  <a:t>𝑌</a:t>
                </a:r>
                <a:r>
                  <a:rPr lang="en-US" altLang="ko-KR" sz="1600" dirty="0">
                    <a:solidFill>
                      <a:srgbClr val="193EB0"/>
                    </a:solidFill>
                    <a:latin typeface="SamsungOne 400" panose="020B0503030303020204" pitchFamily="34" charset="0"/>
                    <a:ea typeface="SamsungOne 400" panose="020B0503030303020204" pitchFamily="34" charset="0"/>
                  </a:rPr>
                  <a:t>=</a:t>
                </a:r>
                <a:r>
                  <a:rPr lang="ko-KR" altLang="en-US" sz="1600" dirty="0">
                    <a:solidFill>
                      <a:srgbClr val="FF0000"/>
                    </a:solidFill>
                    <a:latin typeface="SamsungOne 400" panose="020B0503030303020204" pitchFamily="34" charset="0"/>
                    <a:ea typeface="SamsungOne 400" panose="020B0503030303020204" pitchFamily="34" charset="0"/>
                  </a:rPr>
                  <a:t>𝛽</a:t>
                </a:r>
                <a:r>
                  <a:rPr lang="en-US" altLang="ko-KR" sz="1600" baseline="-25000" dirty="0">
                    <a:solidFill>
                      <a:srgbClr val="FF0000"/>
                    </a:solidFill>
                    <a:latin typeface="SamsungOne 400" panose="020B0503030303020204" pitchFamily="34" charset="0"/>
                    <a:ea typeface="SamsungOne 400" panose="020B0503030303020204" pitchFamily="34" charset="0"/>
                  </a:rPr>
                  <a:t>0</a:t>
                </a:r>
                <a:r>
                  <a:rPr lang="en-US" altLang="ko-KR" sz="1600" dirty="0">
                    <a:solidFill>
                      <a:srgbClr val="262626"/>
                    </a:solidFill>
                    <a:latin typeface="SamsungOne 400" panose="020B0503030303020204" pitchFamily="34" charset="0"/>
                    <a:ea typeface="SamsungOne 400" panose="020B0503030303020204" pitchFamily="34" charset="0"/>
                  </a:rPr>
                  <a:t>+</a:t>
                </a:r>
                <a:r>
                  <a:rPr lang="ko-KR" altLang="en-US" sz="1600" dirty="0">
                    <a:solidFill>
                      <a:srgbClr val="FF0000"/>
                    </a:solidFill>
                    <a:latin typeface="SamsungOne 400" panose="020B0503030303020204" pitchFamily="34" charset="0"/>
                    <a:ea typeface="SamsungOne 400" panose="020B0503030303020204" pitchFamily="34" charset="0"/>
                  </a:rPr>
                  <a:t>𝛽</a:t>
                </a:r>
                <a:r>
                  <a:rPr lang="en-US" altLang="ko-KR" sz="1600" baseline="-25000" dirty="0">
                    <a:solidFill>
                      <a:srgbClr val="FF0000"/>
                    </a:solidFill>
                    <a:latin typeface="SamsungOne 400" panose="020B0503030303020204" pitchFamily="34" charset="0"/>
                    <a:ea typeface="SamsungOne 400" panose="020B0503030303020204" pitchFamily="34" charset="0"/>
                  </a:rPr>
                  <a:t>1</a:t>
                </a:r>
                <a:r>
                  <a:rPr lang="en-US" altLang="ko-KR" sz="1600" dirty="0">
                    <a:solidFill>
                      <a:srgbClr val="FF0000"/>
                    </a:solidFill>
                    <a:latin typeface="SamsungOne 400" panose="020B0503030303020204" pitchFamily="34" charset="0"/>
                    <a:ea typeface="SamsungOne 400" panose="020B0503030303020204" pitchFamily="34" charset="0"/>
                  </a:rPr>
                  <a:t> </a:t>
                </a:r>
                <a:r>
                  <a:rPr lang="ko-KR" altLang="en-US" sz="1600" dirty="0">
                    <a:solidFill>
                      <a:srgbClr val="193EB0"/>
                    </a:solidFill>
                    <a:latin typeface="SamsungOne 400" panose="020B0503030303020204" pitchFamily="34" charset="0"/>
                    <a:ea typeface="SamsungOne 400" panose="020B0503030303020204" pitchFamily="34" charset="0"/>
                  </a:rPr>
                  <a:t>𝑋</a:t>
                </a:r>
                <a:r>
                  <a:rPr lang="en-US" altLang="ko-KR" sz="1600" baseline="-25000" dirty="0">
                    <a:solidFill>
                      <a:srgbClr val="193EB0"/>
                    </a:solidFill>
                    <a:latin typeface="SamsungOne 400" panose="020B0503030303020204" pitchFamily="34" charset="0"/>
                    <a:ea typeface="SamsungOne 400" panose="020B0503030303020204" pitchFamily="34" charset="0"/>
                  </a:rPr>
                  <a:t>1</a:t>
                </a:r>
                <a:r>
                  <a:rPr lang="en-US" altLang="ko-KR" sz="1600" dirty="0">
                    <a:solidFill>
                      <a:srgbClr val="262626"/>
                    </a:solidFill>
                    <a:latin typeface="SamsungOne 400" panose="020B0503030303020204" pitchFamily="34" charset="0"/>
                    <a:ea typeface="SamsungOne 400" panose="020B0503030303020204" pitchFamily="34" charset="0"/>
                  </a:rPr>
                  <a:t>+</a:t>
                </a:r>
                <a:r>
                  <a:rPr lang="ko-KR" altLang="en-US" sz="1600" dirty="0">
                    <a:solidFill>
                      <a:srgbClr val="FF0000"/>
                    </a:solidFill>
                    <a:latin typeface="SamsungOne 400" panose="020B0503030303020204" pitchFamily="34" charset="0"/>
                    <a:ea typeface="SamsungOne 400" panose="020B0503030303020204" pitchFamily="34" charset="0"/>
                  </a:rPr>
                  <a:t>𝛽</a:t>
                </a:r>
                <a:r>
                  <a:rPr lang="en-US" altLang="ko-KR" sz="1600" baseline="-25000" dirty="0">
                    <a:solidFill>
                      <a:srgbClr val="FF0000"/>
                    </a:solidFill>
                    <a:latin typeface="SamsungOne 400" panose="020B0503030303020204" pitchFamily="34" charset="0"/>
                    <a:ea typeface="SamsungOne 400" panose="020B0503030303020204" pitchFamily="34" charset="0"/>
                  </a:rPr>
                  <a:t>2</a:t>
                </a:r>
                <a:r>
                  <a:rPr lang="en-US" altLang="ko-KR" sz="1600" dirty="0">
                    <a:solidFill>
                      <a:srgbClr val="FF0000"/>
                    </a:solidFill>
                    <a:latin typeface="SamsungOne 400" panose="020B0503030303020204" pitchFamily="34" charset="0"/>
                    <a:ea typeface="SamsungOne 400" panose="020B0503030303020204" pitchFamily="34" charset="0"/>
                  </a:rPr>
                  <a:t> </a:t>
                </a:r>
                <a:r>
                  <a:rPr lang="ko-KR" altLang="en-US" sz="1600" dirty="0">
                    <a:solidFill>
                      <a:srgbClr val="193EB0"/>
                    </a:solidFill>
                    <a:latin typeface="SamsungOne 400" panose="020B0503030303020204" pitchFamily="34" charset="0"/>
                    <a:ea typeface="SamsungOne 400" panose="020B0503030303020204" pitchFamily="34" charset="0"/>
                  </a:rPr>
                  <a:t>𝑋</a:t>
                </a:r>
                <a:r>
                  <a:rPr lang="en-US" altLang="ko-KR" sz="1600" baseline="-25000" dirty="0">
                    <a:solidFill>
                      <a:srgbClr val="193EB0"/>
                    </a:solidFill>
                    <a:latin typeface="SamsungOne 400" panose="020B0503030303020204" pitchFamily="34" charset="0"/>
                    <a:ea typeface="SamsungOne 400" panose="020B0503030303020204" pitchFamily="34" charset="0"/>
                  </a:rPr>
                  <a:t>2</a:t>
                </a:r>
                <a:r>
                  <a:rPr lang="en-US" altLang="ko-KR" sz="1600" dirty="0">
                    <a:solidFill>
                      <a:srgbClr val="262626"/>
                    </a:solidFill>
                    <a:latin typeface="SamsungOne 400" panose="020B0503030303020204" pitchFamily="34" charset="0"/>
                    <a:ea typeface="SamsungOne 400" panose="020B0503030303020204" pitchFamily="34" charset="0"/>
                  </a:rPr>
                  <a:t>+⋯+</a:t>
                </a:r>
                <a:r>
                  <a:rPr lang="ko-KR" altLang="en-US" sz="1600" dirty="0">
                    <a:solidFill>
                      <a:srgbClr val="FF0000"/>
                    </a:solidFill>
                    <a:latin typeface="SamsungOne 400" panose="020B0503030303020204" pitchFamily="34" charset="0"/>
                    <a:ea typeface="SamsungOne 400" panose="020B0503030303020204" pitchFamily="34" charset="0"/>
                  </a:rPr>
                  <a:t>𝛽</a:t>
                </a:r>
                <a:r>
                  <a:rPr lang="ko-KR" altLang="en-US" sz="1600" baseline="-25000" dirty="0">
                    <a:solidFill>
                      <a:srgbClr val="FF0000"/>
                    </a:solidFill>
                    <a:latin typeface="SamsungOne 400" panose="020B0503030303020204" pitchFamily="34" charset="0"/>
                    <a:ea typeface="SamsungOne 400" panose="020B0503030303020204" pitchFamily="34" charset="0"/>
                  </a:rPr>
                  <a:t>𝑘</a:t>
                </a:r>
                <a:r>
                  <a:rPr lang="ko-KR" altLang="en-US" sz="1600" dirty="0">
                    <a:solidFill>
                      <a:srgbClr val="FF0000"/>
                    </a:solidFill>
                    <a:latin typeface="SamsungOne 400" panose="020B0503030303020204" pitchFamily="34" charset="0"/>
                    <a:ea typeface="SamsungOne 400" panose="020B0503030303020204" pitchFamily="34" charset="0"/>
                  </a:rPr>
                  <a:t> </a:t>
                </a:r>
                <a:r>
                  <a:rPr lang="ko-KR" altLang="en-US" sz="1600" dirty="0">
                    <a:solidFill>
                      <a:srgbClr val="193EB0"/>
                    </a:solidFill>
                    <a:latin typeface="SamsungOne 400" panose="020B0503030303020204" pitchFamily="34" charset="0"/>
                    <a:ea typeface="SamsungOne 400" panose="020B0503030303020204" pitchFamily="34" charset="0"/>
                  </a:rPr>
                  <a:t>𝑋</a:t>
                </a:r>
                <a:r>
                  <a:rPr lang="ko-KR" altLang="en-US" sz="1600" baseline="-25000" dirty="0">
                    <a:solidFill>
                      <a:srgbClr val="193EB0"/>
                    </a:solidFill>
                    <a:latin typeface="SamsungOne 400" panose="020B0503030303020204" pitchFamily="34" charset="0"/>
                    <a:ea typeface="SamsungOne 400" panose="020B0503030303020204" pitchFamily="34" charset="0"/>
                  </a:rPr>
                  <a:t>𝑘</a:t>
                </a:r>
                <a:r>
                  <a:rPr lang="en-US" altLang="ko-KR" sz="1600" dirty="0">
                    <a:solidFill>
                      <a:srgbClr val="262626"/>
                    </a:solidFill>
                    <a:latin typeface="SamsungOne 400" panose="020B0503030303020204" pitchFamily="34" charset="0"/>
                    <a:ea typeface="SamsungOne 400" panose="020B0503030303020204" pitchFamily="34" charset="0"/>
                  </a:rPr>
                  <a:t>+</a:t>
                </a:r>
                <a:r>
                  <a:rPr lang="en-US" altLang="ko-KR" sz="1600" dirty="0">
                    <a:solidFill>
                      <a:srgbClr val="FF0000"/>
                    </a:solidFill>
                    <a:sym typeface="Symbol"/>
                  </a:rPr>
                  <a:t> </a:t>
                </a:r>
                <a14:m>
                  <m:oMath xmlns:m="http://schemas.openxmlformats.org/officeDocument/2006/math">
                    <m:r>
                      <a:rPr lang="en-US" altLang="ko-KR" sz="1600">
                        <a:solidFill>
                          <a:srgbClr val="FF0000"/>
                        </a:solidFill>
                        <a:latin typeface="Cambria Math" panose="02040503050406030204" pitchFamily="18" charset="0"/>
                        <a:ea typeface="SamsungOne 400" panose="020B0503030303020204" pitchFamily="34" charset="0"/>
                        <a:sym typeface="Symbol"/>
                      </a:rPr>
                      <m:t></m:t>
                    </m:r>
                  </m:oMath>
                </a14:m>
                <a:endParaRPr lang="en-US" altLang="ko-KR" sz="1600" dirty="0">
                  <a:solidFill>
                    <a:srgbClr val="FF0000"/>
                  </a:solidFill>
                  <a:latin typeface="SamsungOne 400" panose="020B0503030303020204" pitchFamily="34" charset="0"/>
                  <a:ea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id="{8E02D1CE-2859-45A1-90B6-A62349DC71E3}"/>
                  </a:ext>
                </a:extLst>
              </p:cNvPr>
              <p:cNvSpPr>
                <a:spLocks noRot="1" noChangeAspect="1" noMove="1" noResize="1" noEditPoints="1" noAdjustHandles="1" noChangeArrowheads="1" noChangeShapeType="1" noTextEdit="1"/>
              </p:cNvSpPr>
              <p:nvPr/>
            </p:nvSpPr>
            <p:spPr>
              <a:xfrm>
                <a:off x="671261" y="1700808"/>
                <a:ext cx="8632825" cy="1089254"/>
              </a:xfrm>
              <a:prstGeom prst="rect">
                <a:avLst/>
              </a:prstGeom>
              <a:blipFill>
                <a:blip r:embed="rId4"/>
                <a:stretch>
                  <a:fillRect/>
                </a:stretch>
              </a:blipFill>
              <a:ln>
                <a:noFill/>
              </a:ln>
            </p:spPr>
            <p:txBody>
              <a:bodyPr/>
              <a:lstStyle/>
              <a:p>
                <a:r>
                  <a:rPr lang="en-001">
                    <a:noFill/>
                  </a:rPr>
                  <a:t> </a:t>
                </a:r>
              </a:p>
            </p:txBody>
          </p:sp>
        </mc:Fallback>
      </mc:AlternateContent>
    </p:spTree>
    <p:extLst>
      <p:ext uri="{BB962C8B-B14F-4D97-AF65-F5344CB8AC3E}">
        <p14:creationId xmlns:p14="http://schemas.microsoft.com/office/powerpoint/2010/main" val="34068936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Mục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đích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của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hồi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quy</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tuyến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tính</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5" name="직사각형 14">
            <a:extLst>
              <a:ext uri="{FF2B5EF4-FFF2-40B4-BE49-F238E27FC236}">
                <a16:creationId xmlns:a16="http://schemas.microsoft.com/office/drawing/2014/main" id="{8E02D1CE-2859-45A1-90B6-A62349DC71E3}"/>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Bằng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lập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tìm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biến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thích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nào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động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nhiều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nhất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biến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phản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hồi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2" name="그룹 1">
            <a:extLst>
              <a:ext uri="{FF2B5EF4-FFF2-40B4-BE49-F238E27FC236}">
                <a16:creationId xmlns:a16="http://schemas.microsoft.com/office/drawing/2014/main" id="{C72EDC63-A83E-4031-A74E-F37A55C5DBED}"/>
              </a:ext>
            </a:extLst>
          </p:cNvPr>
          <p:cNvGrpSpPr/>
          <p:nvPr/>
        </p:nvGrpSpPr>
        <p:grpSpPr>
          <a:xfrm>
            <a:off x="846956" y="2044049"/>
            <a:ext cx="8497069" cy="545516"/>
            <a:chOff x="846956" y="2044049"/>
            <a:chExt cx="8497069" cy="545516"/>
          </a:xfrm>
        </p:grpSpPr>
        <p:sp>
          <p:nvSpPr>
            <p:cNvPr id="7" name="사각형: 둥근 모서리 2">
              <a:extLst>
                <a:ext uri="{FF2B5EF4-FFF2-40B4-BE49-F238E27FC236}">
                  <a16:creationId xmlns:a16="http://schemas.microsoft.com/office/drawing/2014/main" id="{A820013A-AA96-4DB6-BE1A-76C41EA5A832}"/>
                </a:ext>
              </a:extLst>
            </p:cNvPr>
            <p:cNvSpPr/>
            <p:nvPr/>
          </p:nvSpPr>
          <p:spPr>
            <a:xfrm>
              <a:off x="846956" y="2104946"/>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8" name="직사각형 7">
              <a:extLst>
                <a:ext uri="{FF2B5EF4-FFF2-40B4-BE49-F238E27FC236}">
                  <a16:creationId xmlns:a16="http://schemas.microsoft.com/office/drawing/2014/main" id="{B1C67988-FF60-4F75-A95E-5004736E1BBE}"/>
                </a:ext>
              </a:extLst>
            </p:cNvPr>
            <p:cNvSpPr/>
            <p:nvPr/>
          </p:nvSpPr>
          <p:spPr>
            <a:xfrm>
              <a:off x="1222454" y="2044049"/>
              <a:ext cx="8121571"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Nếu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giá</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bất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động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sản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biến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đáp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ứng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Y,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thì</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đâu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biến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thích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ý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nghĩa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thống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kê</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nhất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Diện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tích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trí</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tuổi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khoảng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trung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tâm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dịch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doanh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nhân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etc. </a:t>
              </a:r>
              <a:endParaRPr lang="it-IT"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
        <p:nvSpPr>
          <p:cNvPr id="10" name="직사각형 9">
            <a:extLst>
              <a:ext uri="{FF2B5EF4-FFF2-40B4-BE49-F238E27FC236}">
                <a16:creationId xmlns:a16="http://schemas.microsoft.com/office/drawing/2014/main" id="{5033DF0F-8C0A-4A0F-AE82-46AA0ED8310C}"/>
              </a:ext>
            </a:extLst>
          </p:cNvPr>
          <p:cNvSpPr/>
          <p:nvPr/>
        </p:nvSpPr>
        <p:spPr>
          <a:xfrm>
            <a:off x="671261" y="263691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Dự</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phản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ứng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với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điều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kiện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biến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thích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11" name="그룹 10">
            <a:extLst>
              <a:ext uri="{FF2B5EF4-FFF2-40B4-BE49-F238E27FC236}">
                <a16:creationId xmlns:a16="http://schemas.microsoft.com/office/drawing/2014/main" id="{D50CCEE2-6368-4B3D-96CA-E64AF9C1C4DC}"/>
              </a:ext>
            </a:extLst>
          </p:cNvPr>
          <p:cNvGrpSpPr/>
          <p:nvPr/>
        </p:nvGrpSpPr>
        <p:grpSpPr>
          <a:xfrm>
            <a:off x="846956" y="2980153"/>
            <a:ext cx="8497069" cy="545516"/>
            <a:chOff x="846956" y="2044049"/>
            <a:chExt cx="8497069" cy="545516"/>
          </a:xfrm>
        </p:grpSpPr>
        <p:sp>
          <p:nvSpPr>
            <p:cNvPr id="12" name="사각형: 둥근 모서리 2">
              <a:extLst>
                <a:ext uri="{FF2B5EF4-FFF2-40B4-BE49-F238E27FC236}">
                  <a16:creationId xmlns:a16="http://schemas.microsoft.com/office/drawing/2014/main" id="{4B83B6F0-8AB6-4579-A0AE-5097AA137E23}"/>
                </a:ext>
              </a:extLst>
            </p:cNvPr>
            <p:cNvSpPr/>
            <p:nvPr/>
          </p:nvSpPr>
          <p:spPr>
            <a:xfrm>
              <a:off x="846956" y="2104946"/>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3" name="직사각형 12">
              <a:extLst>
                <a:ext uri="{FF2B5EF4-FFF2-40B4-BE49-F238E27FC236}">
                  <a16:creationId xmlns:a16="http://schemas.microsoft.com/office/drawing/2014/main" id="{678A60EB-64CF-42A0-8835-CFB15F17170C}"/>
                </a:ext>
              </a:extLst>
            </p:cNvPr>
            <p:cNvSpPr/>
            <p:nvPr/>
          </p:nvSpPr>
          <p:spPr>
            <a:xfrm>
              <a:off x="1222454" y="2044049"/>
              <a:ext cx="8121571"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Giá của một căn hộ 10 năm tuổi với diện tích 100 m</a:t>
              </a:r>
              <a:r>
                <a:rPr lang="vi-VN"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rPr>
                <a:t>2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và nằm cách trung tâm thương mại 3 km là bao nhiêu? ← "dự đoán" giá trị chưa mở cửa cho công chúng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it-IT"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22058220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Bối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cảnh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lịch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sử</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5" name="직사각형 14">
            <a:extLst>
              <a:ext uri="{FF2B5EF4-FFF2-40B4-BE49-F238E27FC236}">
                <a16:creationId xmlns:a16="http://schemas.microsoft.com/office/drawing/2014/main" id="{8E02D1CE-2859-45A1-90B6-A62349DC71E3}"/>
              </a:ext>
            </a:extLst>
          </p:cNvPr>
          <p:cNvSpPr/>
          <p:nvPr/>
        </p:nvSpPr>
        <p:spPr>
          <a:xfrm>
            <a:off x="671261"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Thuật ngữ "hồi quy" được đặt ra bởi Francis Galton, nhà sinh vật học thế kỷ 19</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Chiều cao của con cháu có xu hướng thoái lui về phía trung bình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grpSp>
        <p:nvGrpSpPr>
          <p:cNvPr id="8" name="그룹 7">
            <a:extLst>
              <a:ext uri="{FF2B5EF4-FFF2-40B4-BE49-F238E27FC236}">
                <a16:creationId xmlns:a16="http://schemas.microsoft.com/office/drawing/2014/main" id="{B0641CF3-74CE-4C3D-9A7B-92D06E951A43}"/>
              </a:ext>
            </a:extLst>
          </p:cNvPr>
          <p:cNvGrpSpPr/>
          <p:nvPr/>
        </p:nvGrpSpPr>
        <p:grpSpPr>
          <a:xfrm>
            <a:off x="929758" y="2634905"/>
            <a:ext cx="4021654" cy="2391678"/>
            <a:chOff x="970856" y="3648531"/>
            <a:chExt cx="4021654" cy="2391678"/>
          </a:xfrm>
        </p:grpSpPr>
        <p:grpSp>
          <p:nvGrpSpPr>
            <p:cNvPr id="9" name="Group 21">
              <a:extLst>
                <a:ext uri="{FF2B5EF4-FFF2-40B4-BE49-F238E27FC236}">
                  <a16:creationId xmlns:a16="http://schemas.microsoft.com/office/drawing/2014/main" id="{74AE2B50-2FF9-4D4E-9C99-EF5D7959ACA1}"/>
                </a:ext>
              </a:extLst>
            </p:cNvPr>
            <p:cNvGrpSpPr/>
            <p:nvPr/>
          </p:nvGrpSpPr>
          <p:grpSpPr>
            <a:xfrm>
              <a:off x="970856" y="3648531"/>
              <a:ext cx="4021654" cy="2391678"/>
              <a:chOff x="2469455" y="3848762"/>
              <a:chExt cx="4021654" cy="2391678"/>
            </a:xfrm>
          </p:grpSpPr>
          <p:cxnSp>
            <p:nvCxnSpPr>
              <p:cNvPr id="17" name="Straight Arrow Connector 16">
                <a:extLst>
                  <a:ext uri="{FF2B5EF4-FFF2-40B4-BE49-F238E27FC236}">
                    <a16:creationId xmlns:a16="http://schemas.microsoft.com/office/drawing/2014/main" id="{F171EA3B-64E8-44FB-B5D4-8836B35358E5}"/>
                  </a:ext>
                </a:extLst>
              </p:cNvPr>
              <p:cNvCxnSpPr/>
              <p:nvPr/>
            </p:nvCxnSpPr>
            <p:spPr>
              <a:xfrm flipV="1">
                <a:off x="3503712" y="3884750"/>
                <a:ext cx="0" cy="1999360"/>
              </a:xfrm>
              <a:prstGeom prst="straightConnector1">
                <a:avLst/>
              </a:prstGeom>
              <a:ln w="1270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84F948B-1178-4093-B316-BF5B9B50B642}"/>
                  </a:ext>
                </a:extLst>
              </p:cNvPr>
              <p:cNvCxnSpPr/>
              <p:nvPr/>
            </p:nvCxnSpPr>
            <p:spPr>
              <a:xfrm>
                <a:off x="3503712" y="5882355"/>
                <a:ext cx="2952008" cy="0"/>
              </a:xfrm>
              <a:prstGeom prst="straightConnector1">
                <a:avLst/>
              </a:prstGeom>
              <a:ln w="1270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578A015-7FAA-4FDD-BC45-5020101FE28E}"/>
                  </a:ext>
                </a:extLst>
              </p:cNvPr>
              <p:cNvSpPr txBox="1"/>
              <p:nvPr/>
            </p:nvSpPr>
            <p:spPr>
              <a:xfrm>
                <a:off x="4835285" y="5963441"/>
                <a:ext cx="1655824" cy="276999"/>
              </a:xfrm>
              <a:prstGeom prst="rect">
                <a:avLst/>
              </a:prstGeom>
              <a:noFill/>
            </p:spPr>
            <p:txBody>
              <a:bodyPr wrap="squar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dirty="0" err="1"/>
                  <a:t>Chiều</a:t>
                </a:r>
                <a:r>
                  <a:rPr lang="en-US" altLang="ko-KR" dirty="0"/>
                  <a:t> </a:t>
                </a:r>
                <a:r>
                  <a:rPr lang="en-US" altLang="ko-KR" dirty="0" err="1"/>
                  <a:t>cao</a:t>
                </a:r>
                <a:r>
                  <a:rPr lang="en-US" altLang="ko-KR" dirty="0"/>
                  <a:t> </a:t>
                </a:r>
                <a:r>
                  <a:rPr lang="en-US" altLang="ko-KR" dirty="0" err="1"/>
                  <a:t>của</a:t>
                </a:r>
                <a:r>
                  <a:rPr lang="en-US" altLang="ko-KR" dirty="0"/>
                  <a:t> cha </a:t>
                </a:r>
                <a:r>
                  <a:rPr lang="en-US" altLang="ko-KR" dirty="0" err="1"/>
                  <a:t>mẹ</a:t>
                </a:r>
                <a:endParaRPr lang="ko-KR" altLang="en-US" dirty="0"/>
              </a:p>
            </p:txBody>
          </p:sp>
          <p:sp>
            <p:nvSpPr>
              <p:cNvPr id="20" name="TextBox 19">
                <a:extLst>
                  <a:ext uri="{FF2B5EF4-FFF2-40B4-BE49-F238E27FC236}">
                    <a16:creationId xmlns:a16="http://schemas.microsoft.com/office/drawing/2014/main" id="{E42A5263-BF5C-4E53-A046-40EBEBC2FEC7}"/>
                  </a:ext>
                </a:extLst>
              </p:cNvPr>
              <p:cNvSpPr txBox="1"/>
              <p:nvPr/>
            </p:nvSpPr>
            <p:spPr>
              <a:xfrm>
                <a:off x="2469455" y="3848762"/>
                <a:ext cx="841897" cy="461665"/>
              </a:xfrm>
              <a:prstGeom prst="rect">
                <a:avLst/>
              </a:prstGeom>
              <a:noFill/>
            </p:spPr>
            <p:txBody>
              <a:bodyPr wrap="non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pPr algn="r"/>
                <a:r>
                  <a:rPr lang="en-US" altLang="ko-KR" dirty="0" err="1"/>
                  <a:t>Chiều</a:t>
                </a:r>
                <a:r>
                  <a:rPr lang="en-US" altLang="ko-KR" dirty="0"/>
                  <a:t> </a:t>
                </a:r>
                <a:r>
                  <a:rPr lang="en-US" altLang="ko-KR" dirty="0" err="1"/>
                  <a:t>cao</a:t>
                </a:r>
                <a:endParaRPr lang="vi-VN" altLang="ko-KR" dirty="0"/>
              </a:p>
              <a:p>
                <a:pPr algn="r"/>
                <a:r>
                  <a:rPr lang="vi-VN" altLang="ko-KR" dirty="0"/>
                  <a:t>Con cái</a:t>
                </a:r>
                <a:endParaRPr lang="ko-KR" altLang="en-US" dirty="0"/>
              </a:p>
            </p:txBody>
          </p:sp>
        </p:grpSp>
        <p:cxnSp>
          <p:nvCxnSpPr>
            <p:cNvPr id="10" name="Straight Connector 19">
              <a:extLst>
                <a:ext uri="{FF2B5EF4-FFF2-40B4-BE49-F238E27FC236}">
                  <a16:creationId xmlns:a16="http://schemas.microsoft.com/office/drawing/2014/main" id="{4B97C1BA-868A-4C1C-8D5E-B20CA9F7FF86}"/>
                </a:ext>
              </a:extLst>
            </p:cNvPr>
            <p:cNvCxnSpPr/>
            <p:nvPr/>
          </p:nvCxnSpPr>
          <p:spPr>
            <a:xfrm flipV="1">
              <a:off x="2189285" y="4127321"/>
              <a:ext cx="2365130" cy="1411833"/>
            </a:xfrm>
            <a:prstGeom prst="line">
              <a:avLst/>
            </a:prstGeom>
            <a:ln w="19050">
              <a:solidFill>
                <a:srgbClr val="193EB0"/>
              </a:solidFill>
            </a:ln>
          </p:spPr>
          <p:style>
            <a:lnRef idx="1">
              <a:schemeClr val="accent1"/>
            </a:lnRef>
            <a:fillRef idx="0">
              <a:schemeClr val="accent1"/>
            </a:fillRef>
            <a:effectRef idx="0">
              <a:schemeClr val="accent1"/>
            </a:effectRef>
            <a:fontRef idx="minor">
              <a:schemeClr val="tx1"/>
            </a:fontRef>
          </p:style>
        </p:cxnSp>
        <p:sp>
          <p:nvSpPr>
            <p:cNvPr id="11" name="Oval 34">
              <a:extLst>
                <a:ext uri="{FF2B5EF4-FFF2-40B4-BE49-F238E27FC236}">
                  <a16:creationId xmlns:a16="http://schemas.microsoft.com/office/drawing/2014/main" id="{F9FE6C25-28CE-4BD7-B3E3-E18B9F472048}"/>
                </a:ext>
              </a:extLst>
            </p:cNvPr>
            <p:cNvSpPr/>
            <p:nvPr/>
          </p:nvSpPr>
          <p:spPr>
            <a:xfrm>
              <a:off x="2444805" y="5350657"/>
              <a:ext cx="188497" cy="188497"/>
            </a:xfrm>
            <a:prstGeom prst="ellipse">
              <a:avLst/>
            </a:prstGeom>
            <a:solidFill>
              <a:srgbClr val="FF0000">
                <a:alpha val="50000"/>
              </a:srgbClr>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34">
              <a:extLst>
                <a:ext uri="{FF2B5EF4-FFF2-40B4-BE49-F238E27FC236}">
                  <a16:creationId xmlns:a16="http://schemas.microsoft.com/office/drawing/2014/main" id="{692B7236-D3A6-4EB8-990D-DFA0B530D2CE}"/>
                </a:ext>
              </a:extLst>
            </p:cNvPr>
            <p:cNvSpPr/>
            <p:nvPr/>
          </p:nvSpPr>
          <p:spPr>
            <a:xfrm>
              <a:off x="3148189" y="4946211"/>
              <a:ext cx="188497" cy="188497"/>
            </a:xfrm>
            <a:prstGeom prst="ellipse">
              <a:avLst/>
            </a:prstGeom>
            <a:solidFill>
              <a:srgbClr val="FF0000">
                <a:alpha val="50000"/>
              </a:srgbClr>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34">
              <a:extLst>
                <a:ext uri="{FF2B5EF4-FFF2-40B4-BE49-F238E27FC236}">
                  <a16:creationId xmlns:a16="http://schemas.microsoft.com/office/drawing/2014/main" id="{C545624A-A69B-483C-8987-039A27B284FE}"/>
                </a:ext>
              </a:extLst>
            </p:cNvPr>
            <p:cNvSpPr/>
            <p:nvPr/>
          </p:nvSpPr>
          <p:spPr>
            <a:xfrm>
              <a:off x="3772443" y="3970264"/>
              <a:ext cx="188497" cy="188497"/>
            </a:xfrm>
            <a:prstGeom prst="ellipse">
              <a:avLst/>
            </a:prstGeom>
            <a:solidFill>
              <a:srgbClr val="FF0000">
                <a:alpha val="50000"/>
              </a:srgbClr>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34">
              <a:extLst>
                <a:ext uri="{FF2B5EF4-FFF2-40B4-BE49-F238E27FC236}">
                  <a16:creationId xmlns:a16="http://schemas.microsoft.com/office/drawing/2014/main" id="{364D15B5-C46B-40DA-9BD0-C1AD8342C8BE}"/>
                </a:ext>
              </a:extLst>
            </p:cNvPr>
            <p:cNvSpPr/>
            <p:nvPr/>
          </p:nvSpPr>
          <p:spPr>
            <a:xfrm>
              <a:off x="4458243" y="4207657"/>
              <a:ext cx="188497" cy="188497"/>
            </a:xfrm>
            <a:prstGeom prst="ellipse">
              <a:avLst/>
            </a:prstGeom>
            <a:solidFill>
              <a:srgbClr val="FF0000">
                <a:alpha val="50000"/>
              </a:srgbClr>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위쪽/아래쪽 화살표 41">
              <a:extLst>
                <a:ext uri="{FF2B5EF4-FFF2-40B4-BE49-F238E27FC236}">
                  <a16:creationId xmlns:a16="http://schemas.microsoft.com/office/drawing/2014/main" id="{5199BC17-C5A6-4CD8-B743-F998A2A0F69F}"/>
                </a:ext>
              </a:extLst>
            </p:cNvPr>
            <p:cNvSpPr/>
            <p:nvPr/>
          </p:nvSpPr>
          <p:spPr>
            <a:xfrm>
              <a:off x="3825040" y="4179699"/>
              <a:ext cx="83302" cy="335187"/>
            </a:xfrm>
            <a:prstGeom prst="upDownArrow">
              <a:avLst>
                <a:gd name="adj1" fmla="val 42376"/>
                <a:gd name="adj2" fmla="val 7286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 name="그룹 2"/>
          <p:cNvGrpSpPr/>
          <p:nvPr/>
        </p:nvGrpSpPr>
        <p:grpSpPr>
          <a:xfrm>
            <a:off x="5620034" y="2551110"/>
            <a:ext cx="1563626" cy="2477150"/>
            <a:chOff x="5620034" y="2551110"/>
            <a:chExt cx="1563626" cy="2477150"/>
          </a:xfrm>
        </p:grpSpPr>
        <p:pic>
          <p:nvPicPr>
            <p:cNvPr id="7" name="Picture 1">
              <a:extLst>
                <a:ext uri="{FF2B5EF4-FFF2-40B4-BE49-F238E27FC236}">
                  <a16:creationId xmlns:a16="http://schemas.microsoft.com/office/drawing/2014/main" id="{0050252D-8054-4363-85EB-2DD339B9CE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0034" y="2551110"/>
              <a:ext cx="1563626" cy="2128762"/>
            </a:xfrm>
            <a:prstGeom prst="rect">
              <a:avLst/>
            </a:prstGeom>
          </p:spPr>
        </p:pic>
        <p:sp>
          <p:nvSpPr>
            <p:cNvPr id="2" name="직사각형 1"/>
            <p:cNvSpPr/>
            <p:nvPr/>
          </p:nvSpPr>
          <p:spPr>
            <a:xfrm>
              <a:off x="5762088" y="4735872"/>
              <a:ext cx="1279517" cy="292388"/>
            </a:xfrm>
            <a:prstGeom prst="rect">
              <a:avLst/>
            </a:prstGeom>
          </p:spPr>
          <p:txBody>
            <a:bodyPr wrap="none">
              <a:spAutoFit/>
            </a:bodyPr>
            <a:lstStyle/>
            <a:p>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Francis Galton</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419736060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Ưu điểm</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5" name="직사각형 14">
            <a:extLst>
              <a:ext uri="{FF2B5EF4-FFF2-40B4-BE49-F238E27FC236}">
                <a16:creationId xmlns:a16="http://schemas.microsoft.com/office/drawing/2014/main" id="{8E02D1CE-2859-45A1-90B6-A62349DC71E3}"/>
              </a:ext>
            </a:extLst>
          </p:cNvPr>
          <p:cNvSpPr/>
          <p:nvPr/>
        </p:nvSpPr>
        <p:spPr>
          <a:xfrm>
            <a:off x="671261"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Nền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tảng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thống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kê</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học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vững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chắc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Nguồn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thông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tin chi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tiết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Huấn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luyện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nhanh</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27" name="직사각형 26">
            <a:extLst>
              <a:ext uri="{FF2B5EF4-FFF2-40B4-BE49-F238E27FC236}">
                <a16:creationId xmlns:a16="http://schemas.microsoft.com/office/drawing/2014/main" id="{EF13D27E-96C5-4D1B-A96A-F234B48A944D}"/>
              </a:ext>
            </a:extLst>
          </p:cNvPr>
          <p:cNvSpPr/>
          <p:nvPr/>
        </p:nvSpPr>
        <p:spPr>
          <a:xfrm>
            <a:off x="558924" y="2796897"/>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Nhược điểm</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28" name="직사각형 27">
            <a:extLst>
              <a:ext uri="{FF2B5EF4-FFF2-40B4-BE49-F238E27FC236}">
                <a16:creationId xmlns:a16="http://schemas.microsoft.com/office/drawing/2014/main" id="{BC2F2D29-A22B-4AA7-8B38-FA43A3C01865}"/>
              </a:ext>
            </a:extLst>
          </p:cNvPr>
          <p:cNvSpPr/>
          <p:nvPr/>
        </p:nvSpPr>
        <p:spPr>
          <a:xfrm>
            <a:off x="671261" y="3068960"/>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Nhiều giả định: tuyến tính, tính bình thường, tính độc lập của các biến giải thích, v.v.
Nhạy cảm với ngoại lệ
Dễ bị đa cộng tuyến</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40397071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Giả</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định</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5" name="직사각형 14">
            <a:extLst>
              <a:ext uri="{FF2B5EF4-FFF2-40B4-BE49-F238E27FC236}">
                <a16:creationId xmlns:a16="http://schemas.microsoft.com/office/drawing/2014/main" id="{8E02D1CE-2859-45A1-90B6-A62349DC71E3}"/>
              </a:ext>
            </a:extLst>
          </p:cNvPr>
          <p:cNvSpPr/>
          <p:nvPr/>
        </p:nvSpPr>
        <p:spPr>
          <a:xfrm>
            <a:off x="671261" y="1700808"/>
            <a:ext cx="8632825" cy="155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Biến phản hồi có thể được giải thích bằng sự kết hợp tuyến tính của các biến giải thích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Không nên có đa cộng tuyến. 
Phần dư nên được phân phối bình thường tập trung quanh 0.
Phần dự nên được phân phối với một phương sai không đổi.
Phần dư nên được phân phối ngẫu nhiên mà không có mẫu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9" name="그룹 8">
            <a:extLst>
              <a:ext uri="{FF2B5EF4-FFF2-40B4-BE49-F238E27FC236}">
                <a16:creationId xmlns:a16="http://schemas.microsoft.com/office/drawing/2014/main" id="{D9CBD845-14B8-4FC0-AADB-F62BC5886849}"/>
              </a:ext>
            </a:extLst>
          </p:cNvPr>
          <p:cNvGrpSpPr/>
          <p:nvPr/>
        </p:nvGrpSpPr>
        <p:grpSpPr>
          <a:xfrm>
            <a:off x="5515997" y="2363331"/>
            <a:ext cx="2478766" cy="813641"/>
            <a:chOff x="5515997" y="3196401"/>
            <a:chExt cx="2478766" cy="878876"/>
          </a:xfrm>
        </p:grpSpPr>
        <p:sp>
          <p:nvSpPr>
            <p:cNvPr id="10" name="오른쪽 중괄호 9">
              <a:extLst>
                <a:ext uri="{FF2B5EF4-FFF2-40B4-BE49-F238E27FC236}">
                  <a16:creationId xmlns:a16="http://schemas.microsoft.com/office/drawing/2014/main" id="{DB51A17B-4C09-476D-B8D8-6C66B53235BF}"/>
                </a:ext>
              </a:extLst>
            </p:cNvPr>
            <p:cNvSpPr/>
            <p:nvPr/>
          </p:nvSpPr>
          <p:spPr>
            <a:xfrm>
              <a:off x="5515997" y="3196401"/>
              <a:ext cx="199004" cy="878876"/>
            </a:xfrm>
            <a:prstGeom prst="rightBrace">
              <a:avLst>
                <a:gd name="adj1" fmla="val 34851"/>
                <a:gd name="adj2" fmla="val 50000"/>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11" name="TextBox 10">
              <a:extLst>
                <a:ext uri="{FF2B5EF4-FFF2-40B4-BE49-F238E27FC236}">
                  <a16:creationId xmlns:a16="http://schemas.microsoft.com/office/drawing/2014/main" id="{65DDF5BD-C6B0-4A22-A774-3B166AFD3C14}"/>
                </a:ext>
              </a:extLst>
            </p:cNvPr>
            <p:cNvSpPr txBox="1"/>
            <p:nvPr/>
          </p:nvSpPr>
          <p:spPr>
            <a:xfrm>
              <a:off x="5815039" y="3502083"/>
              <a:ext cx="2179724" cy="276999"/>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spcAft>
                  <a:spcPts val="600"/>
                </a:spcAft>
                <a:defRPr sz="1200">
                  <a:solidFill>
                    <a:srgbClr val="193EB0"/>
                  </a:solidFill>
                  <a:latin typeface="SamsungOne 700" panose="020B0803030303020204" pitchFamily="34" charset="0"/>
                  <a:ea typeface="SamsungOne 700" panose="020B0803030303020204" pitchFamily="34" charset="0"/>
                </a:defRPr>
              </a:lvl1pPr>
            </a:lstStyle>
            <a:p>
              <a:r>
                <a:rPr lang="vi-VN" altLang="ko-KR" sz="1300" dirty="0"/>
                <a:t>Phân tích dư lượng</a:t>
              </a:r>
              <a:endParaRPr lang="en-US" sz="1300" dirty="0"/>
            </a:p>
          </p:txBody>
        </p:sp>
      </p:grpSp>
    </p:spTree>
    <p:extLst>
      <p:ext uri="{BB962C8B-B14F-4D97-AF65-F5344CB8AC3E}">
        <p14:creationId xmlns:p14="http://schemas.microsoft.com/office/powerpoint/2010/main" val="1260790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Thực hành</a:t>
            </a:r>
            <a:r>
              <a:rPr lang="en-US" altLang="ko-KR" sz="1400" dirty="0">
                <a:solidFill>
                  <a:schemeClr val="tx1"/>
                </a:solidFill>
                <a:latin typeface="SamsungOne 400" panose="020B0503030303020204" pitchFamily="34" charset="0"/>
                <a:ea typeface="SamsungOne 400" panose="020B0503030303020204" pitchFamily="34" charset="0"/>
              </a:rPr>
              <a:t> scikit-learn</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7" name="모서리가 둥근 직사각형 4">
            <a:extLst>
              <a:ext uri="{FF2B5EF4-FFF2-40B4-BE49-F238E27FC236}">
                <a16:creationId xmlns:a16="http://schemas.microsoft.com/office/drawing/2014/main" id="{549F4C64-5AF0-43ED-A9ED-34D502BF364D}"/>
              </a:ext>
            </a:extLst>
          </p:cNvPr>
          <p:cNvSpPr/>
          <p:nvPr/>
        </p:nvSpPr>
        <p:spPr>
          <a:xfrm>
            <a:off x="666749" y="1773239"/>
            <a:ext cx="8677275" cy="35920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그림 17">
            <a:extLst>
              <a:ext uri="{FF2B5EF4-FFF2-40B4-BE49-F238E27FC236}">
                <a16:creationId xmlns:a16="http://schemas.microsoft.com/office/drawing/2014/main" id="{ADF5FA8A-A073-470A-A099-F147AF11B443}"/>
              </a:ext>
            </a:extLst>
          </p:cNvPr>
          <p:cNvPicPr>
            <a:picLocks noChangeAspect="1"/>
          </p:cNvPicPr>
          <p:nvPr/>
        </p:nvPicPr>
        <p:blipFill rotWithShape="1">
          <a:blip r:embed="rId4"/>
          <a:srcRect r="3062"/>
          <a:stretch/>
        </p:blipFill>
        <p:spPr>
          <a:xfrm>
            <a:off x="722343" y="1844825"/>
            <a:ext cx="7361417" cy="3466098"/>
          </a:xfrm>
          <a:prstGeom prst="rect">
            <a:avLst/>
          </a:prstGeom>
          <a:ln>
            <a:noFill/>
          </a:ln>
        </p:spPr>
      </p:pic>
      <p:sp>
        <p:nvSpPr>
          <p:cNvPr id="20" name="직사각형 19">
            <a:extLst>
              <a:ext uri="{FF2B5EF4-FFF2-40B4-BE49-F238E27FC236}">
                <a16:creationId xmlns:a16="http://schemas.microsoft.com/office/drawing/2014/main" id="{D32AC27C-738E-4523-B3FB-113EA2FDBE3D}"/>
              </a:ext>
            </a:extLst>
          </p:cNvPr>
          <p:cNvSpPr/>
          <p:nvPr/>
        </p:nvSpPr>
        <p:spPr>
          <a:xfrm>
            <a:off x="2692861" y="1919446"/>
            <a:ext cx="3420380" cy="16458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 name="그룹 8">
            <a:extLst>
              <a:ext uri="{FF2B5EF4-FFF2-40B4-BE49-F238E27FC236}">
                <a16:creationId xmlns:a16="http://schemas.microsoft.com/office/drawing/2014/main" id="{02C8543B-64FC-4852-829B-DD5E3675F602}"/>
              </a:ext>
            </a:extLst>
          </p:cNvPr>
          <p:cNvGrpSpPr/>
          <p:nvPr/>
        </p:nvGrpSpPr>
        <p:grpSpPr>
          <a:xfrm>
            <a:off x="666750" y="5481228"/>
            <a:ext cx="8677275" cy="815786"/>
            <a:chOff x="559817" y="3081411"/>
            <a:chExt cx="8677275" cy="815786"/>
          </a:xfrm>
        </p:grpSpPr>
        <p:sp>
          <p:nvSpPr>
            <p:cNvPr id="10" name="모서리가 둥근 직사각형 4">
              <a:extLst>
                <a:ext uri="{FF2B5EF4-FFF2-40B4-BE49-F238E27FC236}">
                  <a16:creationId xmlns:a16="http://schemas.microsoft.com/office/drawing/2014/main" id="{C37AF4D1-54C8-4B34-839E-68151B7657A7}"/>
                </a:ext>
              </a:extLst>
            </p:cNvPr>
            <p:cNvSpPr/>
            <p:nvPr/>
          </p:nvSpPr>
          <p:spPr>
            <a:xfrm>
              <a:off x="559817" y="3081411"/>
              <a:ext cx="8677275" cy="8157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1" name="Picture 2" descr="Byte - Free electronics icons">
              <a:extLst>
                <a:ext uri="{FF2B5EF4-FFF2-40B4-BE49-F238E27FC236}">
                  <a16:creationId xmlns:a16="http://schemas.microsoft.com/office/drawing/2014/main" id="{2BC38BB8-547D-4D99-A0D5-0FD66EB36D36}"/>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DA152DD-E131-444B-8A7D-A636C291292C}"/>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5</a:t>
              </a:r>
              <a:endParaRPr lang="ko-KR" altLang="en-US" sz="1300" b="1" dirty="0">
                <a:solidFill>
                  <a:prstClr val="black">
                    <a:lumMod val="85000"/>
                    <a:lumOff val="15000"/>
                  </a:prstClr>
                </a:solidFill>
                <a:latin typeface="SamsungOne 400" panose="020B0503030303020204" pitchFamily="34" charset="0"/>
                <a:cs typeface="iCiel Samsung Sharp Sans Bold" pitchFamily="2" charset="0"/>
              </a:endParaRPr>
            </a:p>
          </p:txBody>
        </p:sp>
        <p:sp>
          <p:nvSpPr>
            <p:cNvPr id="13" name="TextBox 12">
              <a:extLst>
                <a:ext uri="{FF2B5EF4-FFF2-40B4-BE49-F238E27FC236}">
                  <a16:creationId xmlns:a16="http://schemas.microsoft.com/office/drawing/2014/main" id="{45652045-BD1F-4D3B-87CA-C1CEC28DC810}"/>
                </a:ext>
              </a:extLst>
            </p:cNvPr>
            <p:cNvSpPr txBox="1"/>
            <p:nvPr/>
          </p:nvSpPr>
          <p:spPr>
            <a:xfrm>
              <a:off x="1036273" y="3467475"/>
              <a:ext cx="8167303" cy="21544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400" dirty="0" err="1">
                  <a:solidFill>
                    <a:prstClr val="black">
                      <a:lumMod val="85000"/>
                      <a:lumOff val="15000"/>
                    </a:prstClr>
                  </a:solidFill>
                  <a:latin typeface="SamsungOne 400" panose="020B0503030303020204" pitchFamily="34" charset="0"/>
                </a:rPr>
                <a:t>Dữ</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liệu</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này</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trở</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thành</a:t>
              </a:r>
              <a:r>
                <a:rPr lang="en-US" altLang="ko-KR" sz="1400" dirty="0">
                  <a:solidFill>
                    <a:prstClr val="black">
                      <a:lumMod val="85000"/>
                      <a:lumOff val="15000"/>
                    </a:prstClr>
                  </a:solidFill>
                  <a:latin typeface="SamsungOne 400" panose="020B0503030303020204" pitchFamily="34" charset="0"/>
                </a:rPr>
                <a:t> x (</a:t>
              </a:r>
              <a:r>
                <a:rPr lang="en-US" altLang="ko-KR" sz="1400" dirty="0" err="1">
                  <a:solidFill>
                    <a:prstClr val="black">
                      <a:lumMod val="85000"/>
                      <a:lumOff val="15000"/>
                    </a:prstClr>
                  </a:solidFill>
                  <a:latin typeface="SamsungOne 400" panose="020B0503030303020204" pitchFamily="34" charset="0"/>
                </a:rPr>
                <a:t>biến</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độc</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lập</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dữ</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liệu</a:t>
              </a:r>
              <a:r>
                <a:rPr lang="en-US" altLang="ko-KR" sz="1400" dirty="0">
                  <a:solidFill>
                    <a:prstClr val="black">
                      <a:lumMod val="85000"/>
                      <a:lumOff val="15000"/>
                    </a:prstClr>
                  </a:solidFill>
                  <a:latin typeface="SamsungOne 400" panose="020B0503030303020204" pitchFamily="34" charset="0"/>
                </a:rPr>
                <a:t>).</a:t>
              </a:r>
              <a:endParaRPr lang="en-US" altLang="ko-KR" sz="1400" dirty="0">
                <a:solidFill>
                  <a:prstClr val="black">
                    <a:lumMod val="85000"/>
                    <a:lumOff val="15000"/>
                  </a:prstClr>
                </a:solidFill>
                <a:latin typeface="SamsungOne 400" panose="020B0503030303020204" pitchFamily="34" charset="0"/>
                <a:ea typeface="+mn-ea"/>
                <a:cs typeface="+mn-cs"/>
              </a:endParaRPr>
            </a:p>
          </p:txBody>
        </p:sp>
      </p:grpSp>
    </p:spTree>
    <p:extLst>
      <p:ext uri="{BB962C8B-B14F-4D97-AF65-F5344CB8AC3E}">
        <p14:creationId xmlns:p14="http://schemas.microsoft.com/office/powerpoint/2010/main" val="209557213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Mô</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hình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tuyến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tính</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5" name="직사각형 14">
            <a:extLst>
              <a:ext uri="{FF2B5EF4-FFF2-40B4-BE49-F238E27FC236}">
                <a16:creationId xmlns:a16="http://schemas.microsoft.com/office/drawing/2014/main" id="{8E02D1CE-2859-45A1-90B6-A62349DC71E3}"/>
              </a:ext>
            </a:extLst>
          </p:cNvPr>
          <p:cNvSpPr/>
          <p:nvPr/>
        </p:nvSpPr>
        <p:spPr>
          <a:xfrm>
            <a:off x="671261" y="3335326"/>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Giá trị biến được đưa ra bởi dữ liệu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094484C5-2855-44F1-B543-271FC5A64EF4}"/>
                  </a:ext>
                </a:extLst>
              </p:cNvPr>
              <p:cNvSpPr/>
              <p:nvPr/>
            </p:nvSpPr>
            <p:spPr>
              <a:xfrm>
                <a:off x="3097300" y="1786898"/>
                <a:ext cx="3708223" cy="3385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14:m>
                  <m:oMathPara xmlns:m="http://schemas.openxmlformats.org/officeDocument/2006/math">
                    <m:oMathParaPr>
                      <m:jc m:val="center"/>
                    </m:oMathParaPr>
                    <m:oMath xmlns:m="http://schemas.openxmlformats.org/officeDocument/2006/math">
                      <m:r>
                        <a:rPr lang="en-US" altLang="ko-KR" sz="1600">
                          <a:solidFill>
                            <a:srgbClr val="193EB0"/>
                          </a:solidFill>
                          <a:latin typeface="Cambria Math" panose="02040503050406030204" pitchFamily="18" charset="0"/>
                        </a:rPr>
                        <m:t>𝑌</m:t>
                      </m:r>
                      <m:r>
                        <a:rPr lang="en-US" altLang="ko-KR" sz="1600" smtClean="0">
                          <a:solidFill>
                            <a:schemeClr val="tx1"/>
                          </a:solidFill>
                          <a:latin typeface="Cambria Math" panose="02040503050406030204" pitchFamily="18" charset="0"/>
                        </a:rPr>
                        <m:t>=</m:t>
                      </m:r>
                      <m:sSub>
                        <m:sSubPr>
                          <m:ctrlPr>
                            <a:rPr lang="ko-KR" altLang="ko-KR" sz="1600" i="1">
                              <a:solidFill>
                                <a:schemeClr val="tx1"/>
                              </a:solidFill>
                              <a:latin typeface="Cambria Math" panose="02040503050406030204" pitchFamily="18" charset="0"/>
                            </a:rPr>
                          </m:ctrlPr>
                        </m:sSubPr>
                        <m:e>
                          <m:sSub>
                            <m:sSubPr>
                              <m:ctrlPr>
                                <a:rPr lang="ko-KR" altLang="ko-KR" sz="1600" i="1">
                                  <a:solidFill>
                                    <a:schemeClr val="tx1"/>
                                  </a:solidFill>
                                  <a:latin typeface="Cambria Math" panose="02040503050406030204" pitchFamily="18" charset="0"/>
                                </a:rPr>
                              </m:ctrlPr>
                            </m:sSubPr>
                            <m:e>
                              <m:r>
                                <a:rPr lang="en-US" altLang="ko-KR" sz="1600">
                                  <a:solidFill>
                                    <a:schemeClr val="tx1"/>
                                  </a:solidFill>
                                  <a:latin typeface="Cambria Math" panose="02040503050406030204" pitchFamily="18" charset="0"/>
                                </a:rPr>
                                <m:t>𝛽</m:t>
                              </m:r>
                            </m:e>
                            <m:sub>
                              <m:r>
                                <a:rPr lang="en-US" altLang="ko-KR" sz="1600">
                                  <a:solidFill>
                                    <a:schemeClr val="tx1"/>
                                  </a:solidFill>
                                  <a:latin typeface="Cambria Math" panose="02040503050406030204" pitchFamily="18" charset="0"/>
                                </a:rPr>
                                <m:t>0</m:t>
                              </m:r>
                            </m:sub>
                          </m:sSub>
                          <m:r>
                            <a:rPr lang="en-US" altLang="ko-KR" sz="1600">
                              <a:solidFill>
                                <a:schemeClr val="tx1"/>
                              </a:solidFill>
                              <a:latin typeface="Cambria Math" panose="02040503050406030204" pitchFamily="18" charset="0"/>
                            </a:rPr>
                            <m:t>+</m:t>
                          </m:r>
                          <m:r>
                            <a:rPr lang="en-US" altLang="ko-KR" sz="1600">
                              <a:solidFill>
                                <a:schemeClr val="tx1"/>
                              </a:solidFill>
                              <a:latin typeface="Cambria Math" panose="02040503050406030204" pitchFamily="18" charset="0"/>
                            </a:rPr>
                            <m:t>𝛽</m:t>
                          </m:r>
                        </m:e>
                        <m:sub>
                          <m:r>
                            <a:rPr lang="en-US" altLang="ko-KR" sz="1600">
                              <a:solidFill>
                                <a:schemeClr val="tx1"/>
                              </a:solidFill>
                              <a:latin typeface="Cambria Math" panose="02040503050406030204" pitchFamily="18" charset="0"/>
                            </a:rPr>
                            <m:t>1</m:t>
                          </m:r>
                        </m:sub>
                      </m:sSub>
                      <m:sSub>
                        <m:sSubPr>
                          <m:ctrlPr>
                            <a:rPr lang="ko-KR" altLang="ko-KR" sz="1600" i="1">
                              <a:solidFill>
                                <a:srgbClr val="00B050"/>
                              </a:solidFill>
                              <a:latin typeface="Cambria Math" panose="02040503050406030204" pitchFamily="18" charset="0"/>
                            </a:rPr>
                          </m:ctrlPr>
                        </m:sSubPr>
                        <m:e>
                          <m:r>
                            <a:rPr lang="en-US" altLang="ko-KR" sz="1600">
                              <a:solidFill>
                                <a:srgbClr val="00B050"/>
                              </a:solidFill>
                              <a:latin typeface="Cambria Math" panose="02040503050406030204" pitchFamily="18" charset="0"/>
                            </a:rPr>
                            <m:t>𝑋</m:t>
                          </m:r>
                        </m:e>
                        <m:sub>
                          <m:r>
                            <a:rPr lang="en-US" altLang="ko-KR" sz="1600">
                              <a:solidFill>
                                <a:srgbClr val="00B050"/>
                              </a:solidFill>
                              <a:latin typeface="Cambria Math" panose="02040503050406030204" pitchFamily="18" charset="0"/>
                            </a:rPr>
                            <m:t>1</m:t>
                          </m:r>
                        </m:sub>
                      </m:sSub>
                      <m:r>
                        <a:rPr lang="en-US" altLang="ko-KR" sz="1600" smtClean="0">
                          <a:solidFill>
                            <a:schemeClr val="tx1"/>
                          </a:solidFill>
                          <a:latin typeface="Cambria Math" panose="02040503050406030204" pitchFamily="18" charset="0"/>
                        </a:rPr>
                        <m:t>+</m:t>
                      </m:r>
                      <m:sSub>
                        <m:sSubPr>
                          <m:ctrlPr>
                            <a:rPr lang="ko-KR" altLang="ko-KR" sz="1600" i="1">
                              <a:solidFill>
                                <a:schemeClr val="tx1"/>
                              </a:solidFill>
                              <a:latin typeface="Cambria Math" panose="02040503050406030204" pitchFamily="18" charset="0"/>
                            </a:rPr>
                          </m:ctrlPr>
                        </m:sSubPr>
                        <m:e>
                          <m:r>
                            <a:rPr lang="en-US" altLang="ko-KR" sz="1600">
                              <a:solidFill>
                                <a:schemeClr val="tx1"/>
                              </a:solidFill>
                              <a:latin typeface="Cambria Math" panose="02040503050406030204" pitchFamily="18" charset="0"/>
                            </a:rPr>
                            <m:t>𝛽</m:t>
                          </m:r>
                        </m:e>
                        <m:sub>
                          <m:r>
                            <a:rPr lang="en-US" altLang="ko-KR" sz="1600">
                              <a:solidFill>
                                <a:schemeClr val="tx1"/>
                              </a:solidFill>
                              <a:latin typeface="Cambria Math" panose="02040503050406030204" pitchFamily="18" charset="0"/>
                            </a:rPr>
                            <m:t>2</m:t>
                          </m:r>
                        </m:sub>
                      </m:sSub>
                      <m:sSub>
                        <m:sSubPr>
                          <m:ctrlPr>
                            <a:rPr lang="ko-KR" altLang="ko-KR" sz="1600" i="1">
                              <a:solidFill>
                                <a:srgbClr val="00B050"/>
                              </a:solidFill>
                              <a:latin typeface="Cambria Math" panose="02040503050406030204" pitchFamily="18" charset="0"/>
                            </a:rPr>
                          </m:ctrlPr>
                        </m:sSubPr>
                        <m:e>
                          <m:r>
                            <a:rPr lang="en-US" altLang="ko-KR" sz="1600">
                              <a:solidFill>
                                <a:srgbClr val="00B050"/>
                              </a:solidFill>
                              <a:latin typeface="Cambria Math" panose="02040503050406030204" pitchFamily="18" charset="0"/>
                            </a:rPr>
                            <m:t>𝑋</m:t>
                          </m:r>
                        </m:e>
                        <m:sub>
                          <m:r>
                            <a:rPr lang="en-US" altLang="ko-KR" sz="1600">
                              <a:solidFill>
                                <a:srgbClr val="00B050"/>
                              </a:solidFill>
                              <a:latin typeface="Cambria Math" panose="02040503050406030204" pitchFamily="18" charset="0"/>
                            </a:rPr>
                            <m:t>2</m:t>
                          </m:r>
                        </m:sub>
                      </m:sSub>
                      <m:r>
                        <a:rPr lang="en-US" altLang="ko-KR" sz="1600" smtClean="0">
                          <a:solidFill>
                            <a:schemeClr val="tx1"/>
                          </a:solidFill>
                          <a:latin typeface="Cambria Math" panose="02040503050406030204" pitchFamily="18" charset="0"/>
                        </a:rPr>
                        <m:t>+⋯+</m:t>
                      </m:r>
                      <m:sSub>
                        <m:sSubPr>
                          <m:ctrlPr>
                            <a:rPr lang="ko-KR" altLang="ko-KR" sz="1600" i="1">
                              <a:solidFill>
                                <a:schemeClr val="tx1"/>
                              </a:solidFill>
                              <a:latin typeface="Cambria Math" panose="02040503050406030204" pitchFamily="18" charset="0"/>
                            </a:rPr>
                          </m:ctrlPr>
                        </m:sSubPr>
                        <m:e>
                          <m:r>
                            <a:rPr lang="en-US" altLang="ko-KR" sz="1600">
                              <a:solidFill>
                                <a:schemeClr val="tx1"/>
                              </a:solidFill>
                              <a:latin typeface="Cambria Math" panose="02040503050406030204" pitchFamily="18" charset="0"/>
                            </a:rPr>
                            <m:t>𝛽</m:t>
                          </m:r>
                        </m:e>
                        <m:sub>
                          <m:r>
                            <a:rPr lang="en-US" altLang="ko-KR" sz="1600">
                              <a:solidFill>
                                <a:schemeClr val="tx1"/>
                              </a:solidFill>
                              <a:latin typeface="Cambria Math" panose="02040503050406030204" pitchFamily="18" charset="0"/>
                            </a:rPr>
                            <m:t>𝑘</m:t>
                          </m:r>
                        </m:sub>
                      </m:sSub>
                      <m:sSub>
                        <m:sSubPr>
                          <m:ctrlPr>
                            <a:rPr lang="ko-KR" altLang="ko-KR" sz="1600" i="1">
                              <a:solidFill>
                                <a:srgbClr val="00B050"/>
                              </a:solidFill>
                              <a:latin typeface="Cambria Math" panose="02040503050406030204" pitchFamily="18" charset="0"/>
                            </a:rPr>
                          </m:ctrlPr>
                        </m:sSubPr>
                        <m:e>
                          <m:r>
                            <a:rPr lang="en-US" altLang="ko-KR" sz="1600">
                              <a:solidFill>
                                <a:srgbClr val="00B050"/>
                              </a:solidFill>
                              <a:latin typeface="Cambria Math" panose="02040503050406030204" pitchFamily="18" charset="0"/>
                            </a:rPr>
                            <m:t>𝑋</m:t>
                          </m:r>
                        </m:e>
                        <m:sub>
                          <m:r>
                            <a:rPr lang="en-US" altLang="ko-KR" sz="1600">
                              <a:solidFill>
                                <a:srgbClr val="00B050"/>
                              </a:solidFill>
                              <a:latin typeface="Cambria Math" panose="02040503050406030204" pitchFamily="18" charset="0"/>
                            </a:rPr>
                            <m:t>𝑘</m:t>
                          </m:r>
                        </m:sub>
                      </m:sSub>
                      <m:r>
                        <a:rPr lang="en-US" altLang="ko-KR" sz="1600" smtClean="0">
                          <a:solidFill>
                            <a:schemeClr val="tx1"/>
                          </a:solidFill>
                          <a:latin typeface="Cambria Math" panose="02040503050406030204" pitchFamily="18" charset="0"/>
                        </a:rPr>
                        <m:t>+</m:t>
                      </m:r>
                      <m:r>
                        <a:rPr lang="en-US" altLang="ko-KR" sz="1600">
                          <a:solidFill>
                            <a:schemeClr val="tx1"/>
                          </a:solidFill>
                          <a:latin typeface="Cambria Math" panose="02040503050406030204" pitchFamily="18" charset="0"/>
                          <a:sym typeface="Symbol"/>
                        </a:rPr>
                        <m:t></m:t>
                      </m:r>
                    </m:oMath>
                  </m:oMathPara>
                </a14:m>
                <a:endParaRPr lang="en-US" altLang="ko-KR" sz="1600" dirty="0"/>
              </a:p>
            </p:txBody>
          </p:sp>
        </mc:Choice>
        <mc:Fallback xmlns="">
          <p:sp>
            <p:nvSpPr>
              <p:cNvPr id="12" name="직사각형 11">
                <a:extLst>
                  <a:ext uri="{FF2B5EF4-FFF2-40B4-BE49-F238E27FC236}">
                    <a16:creationId xmlns:a16="http://schemas.microsoft.com/office/drawing/2014/main" id="{094484C5-2855-44F1-B543-271FC5A64EF4}"/>
                  </a:ext>
                </a:extLst>
              </p:cNvPr>
              <p:cNvSpPr>
                <a:spLocks noRot="1" noChangeAspect="1" noMove="1" noResize="1" noEditPoints="1" noAdjustHandles="1" noChangeArrowheads="1" noChangeShapeType="1" noTextEdit="1"/>
              </p:cNvSpPr>
              <p:nvPr/>
            </p:nvSpPr>
            <p:spPr>
              <a:xfrm>
                <a:off x="3097300" y="1786898"/>
                <a:ext cx="3708223" cy="338554"/>
              </a:xfrm>
              <a:prstGeom prst="rect">
                <a:avLst/>
              </a:prstGeom>
              <a:blipFill>
                <a:blip r:embed="rId4"/>
                <a:stretch>
                  <a:fillRect b="-8929"/>
                </a:stretch>
              </a:blipFill>
              <a:ln>
                <a:noFill/>
              </a:ln>
            </p:spPr>
            <p:txBody>
              <a:bodyPr/>
              <a:lstStyle/>
              <a:p>
                <a:r>
                  <a:rPr lang="ko-KR" altLang="en-US">
                    <a:noFill/>
                  </a:rPr>
                  <a:t> </a:t>
                </a:r>
              </a:p>
            </p:txBody>
          </p:sp>
        </mc:Fallback>
      </mc:AlternateContent>
      <p:cxnSp>
        <p:nvCxnSpPr>
          <p:cNvPr id="13" name="Straight Arrow Connector 8">
            <a:extLst>
              <a:ext uri="{FF2B5EF4-FFF2-40B4-BE49-F238E27FC236}">
                <a16:creationId xmlns:a16="http://schemas.microsoft.com/office/drawing/2014/main" id="{EBA5C28C-06FB-4254-8D2A-72914B216F52}"/>
              </a:ext>
            </a:extLst>
          </p:cNvPr>
          <p:cNvCxnSpPr/>
          <p:nvPr/>
        </p:nvCxnSpPr>
        <p:spPr>
          <a:xfrm flipV="1">
            <a:off x="3321072" y="2190120"/>
            <a:ext cx="0" cy="437259"/>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56FA34D-19BD-4871-83A6-EF178C114A6D}"/>
              </a:ext>
            </a:extLst>
          </p:cNvPr>
          <p:cNvSpPr txBox="1"/>
          <p:nvPr/>
        </p:nvSpPr>
        <p:spPr>
          <a:xfrm>
            <a:off x="2599577" y="2703759"/>
            <a:ext cx="1442990" cy="292388"/>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spcAft>
                <a:spcPts val="600"/>
              </a:spcAft>
              <a:defRPr sz="1300">
                <a:solidFill>
                  <a:srgbClr val="193EB0"/>
                </a:solidFill>
                <a:latin typeface="SamsungOne 700" panose="020B0803030303020204" pitchFamily="34" charset="0"/>
                <a:ea typeface="SamsungOne 700" panose="020B0803030303020204" pitchFamily="34" charset="0"/>
              </a:defRPr>
            </a:lvl1pPr>
          </a:lstStyle>
          <a:p>
            <a:pPr algn="ctr"/>
            <a:r>
              <a:rPr lang="en-US" altLang="ko-KR" dirty="0" err="1"/>
              <a:t>Biến</a:t>
            </a:r>
            <a:r>
              <a:rPr lang="en-US" altLang="ko-KR" dirty="0"/>
              <a:t> </a:t>
            </a:r>
            <a:r>
              <a:rPr lang="en-US" altLang="ko-KR" dirty="0" err="1"/>
              <a:t>phản</a:t>
            </a:r>
            <a:r>
              <a:rPr lang="en-US" altLang="ko-KR" dirty="0"/>
              <a:t> </a:t>
            </a:r>
            <a:r>
              <a:rPr lang="en-US" altLang="ko-KR" dirty="0" err="1"/>
              <a:t>hồi</a:t>
            </a:r>
            <a:endParaRPr lang="en-US" altLang="ko-KR" dirty="0"/>
          </a:p>
        </p:txBody>
      </p:sp>
      <p:grpSp>
        <p:nvGrpSpPr>
          <p:cNvPr id="16" name="그룹 15">
            <a:extLst>
              <a:ext uri="{FF2B5EF4-FFF2-40B4-BE49-F238E27FC236}">
                <a16:creationId xmlns:a16="http://schemas.microsoft.com/office/drawing/2014/main" id="{CC67A208-98B1-446A-A82F-80D955383C21}"/>
              </a:ext>
            </a:extLst>
          </p:cNvPr>
          <p:cNvGrpSpPr/>
          <p:nvPr/>
        </p:nvGrpSpPr>
        <p:grpSpPr>
          <a:xfrm>
            <a:off x="4411352" y="2183958"/>
            <a:ext cx="1764195" cy="443420"/>
            <a:chOff x="4214889" y="3397537"/>
            <a:chExt cx="2296458" cy="443420"/>
          </a:xfrm>
        </p:grpSpPr>
        <p:cxnSp>
          <p:nvCxnSpPr>
            <p:cNvPr id="17" name="Straight Arrow Connector 11">
              <a:extLst>
                <a:ext uri="{FF2B5EF4-FFF2-40B4-BE49-F238E27FC236}">
                  <a16:creationId xmlns:a16="http://schemas.microsoft.com/office/drawing/2014/main" id="{C4044825-8A37-4795-B678-5F80917319C9}"/>
                </a:ext>
              </a:extLst>
            </p:cNvPr>
            <p:cNvCxnSpPr/>
            <p:nvPr/>
          </p:nvCxnSpPr>
          <p:spPr>
            <a:xfrm flipV="1">
              <a:off x="4214889" y="3403698"/>
              <a:ext cx="0" cy="437259"/>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2">
              <a:extLst>
                <a:ext uri="{FF2B5EF4-FFF2-40B4-BE49-F238E27FC236}">
                  <a16:creationId xmlns:a16="http://schemas.microsoft.com/office/drawing/2014/main" id="{8EE41C1F-CDBA-49DB-B65D-FE205237ADF4}"/>
                </a:ext>
              </a:extLst>
            </p:cNvPr>
            <p:cNvCxnSpPr/>
            <p:nvPr/>
          </p:nvCxnSpPr>
          <p:spPr>
            <a:xfrm flipV="1">
              <a:off x="5072551" y="3397537"/>
              <a:ext cx="0" cy="437259"/>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3">
              <a:extLst>
                <a:ext uri="{FF2B5EF4-FFF2-40B4-BE49-F238E27FC236}">
                  <a16:creationId xmlns:a16="http://schemas.microsoft.com/office/drawing/2014/main" id="{B8C1D53B-EA78-4D54-9A69-EC32033BE5A5}"/>
                </a:ext>
              </a:extLst>
            </p:cNvPr>
            <p:cNvCxnSpPr/>
            <p:nvPr/>
          </p:nvCxnSpPr>
          <p:spPr>
            <a:xfrm flipV="1">
              <a:off x="6511346" y="3403698"/>
              <a:ext cx="0" cy="437259"/>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4">
              <a:extLst>
                <a:ext uri="{FF2B5EF4-FFF2-40B4-BE49-F238E27FC236}">
                  <a16:creationId xmlns:a16="http://schemas.microsoft.com/office/drawing/2014/main" id="{539B5B9F-4E5E-49B9-8308-F19577492128}"/>
                </a:ext>
              </a:extLst>
            </p:cNvPr>
            <p:cNvCxnSpPr>
              <a:cxnSpLocks/>
            </p:cNvCxnSpPr>
            <p:nvPr/>
          </p:nvCxnSpPr>
          <p:spPr>
            <a:xfrm flipV="1">
              <a:off x="4214889" y="3834796"/>
              <a:ext cx="2296458" cy="6161"/>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328FD110-8662-4357-B281-DAB0028A0CF1}"/>
              </a:ext>
            </a:extLst>
          </p:cNvPr>
          <p:cNvSpPr txBox="1"/>
          <p:nvPr/>
        </p:nvSpPr>
        <p:spPr>
          <a:xfrm>
            <a:off x="4361088" y="2703758"/>
            <a:ext cx="1886466" cy="292388"/>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spcAft>
                <a:spcPts val="600"/>
              </a:spcAft>
              <a:defRPr sz="1300">
                <a:solidFill>
                  <a:srgbClr val="193EB0"/>
                </a:solidFill>
                <a:latin typeface="SamsungOne 700" panose="020B0803030303020204" pitchFamily="34" charset="0"/>
                <a:ea typeface="SamsungOne 700" panose="020B0803030303020204" pitchFamily="34" charset="0"/>
              </a:defRPr>
            </a:lvl1pPr>
          </a:lstStyle>
          <a:p>
            <a:pPr algn="ctr"/>
            <a:r>
              <a:rPr lang="en-US" altLang="ko-KR" dirty="0" err="1">
                <a:solidFill>
                  <a:srgbClr val="00B050"/>
                </a:solidFill>
              </a:rPr>
              <a:t>Biến</a:t>
            </a:r>
            <a:r>
              <a:rPr lang="en-US" altLang="ko-KR" dirty="0">
                <a:solidFill>
                  <a:srgbClr val="00B050"/>
                </a:solidFill>
              </a:rPr>
              <a:t> </a:t>
            </a:r>
            <a:r>
              <a:rPr lang="en-US" altLang="ko-KR" dirty="0" err="1">
                <a:solidFill>
                  <a:srgbClr val="00B050"/>
                </a:solidFill>
              </a:rPr>
              <a:t>giải</a:t>
            </a:r>
            <a:r>
              <a:rPr lang="en-US" altLang="ko-KR" dirty="0">
                <a:solidFill>
                  <a:srgbClr val="00B050"/>
                </a:solidFill>
              </a:rPr>
              <a:t> </a:t>
            </a:r>
            <a:r>
              <a:rPr lang="en-US" altLang="ko-KR" dirty="0" err="1">
                <a:solidFill>
                  <a:srgbClr val="00B050"/>
                </a:solidFill>
              </a:rPr>
              <a:t>thích</a:t>
            </a:r>
            <a:endParaRPr lang="en-US" altLang="ko-KR" dirty="0">
              <a:solidFill>
                <a:srgbClr val="00B050"/>
              </a:solidFill>
            </a:endParaRPr>
          </a:p>
        </p:txBody>
      </p:sp>
    </p:spTree>
    <p:extLst>
      <p:ext uri="{BB962C8B-B14F-4D97-AF65-F5344CB8AC3E}">
        <p14:creationId xmlns:p14="http://schemas.microsoft.com/office/powerpoint/2010/main" val="335058876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Mô</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hình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tuyến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tính</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5" name="직사각형 14">
            <a:extLst>
              <a:ext uri="{FF2B5EF4-FFF2-40B4-BE49-F238E27FC236}">
                <a16:creationId xmlns:a16="http://schemas.microsoft.com/office/drawing/2014/main" id="{8E02D1CE-2859-45A1-90B6-A62349DC71E3}"/>
              </a:ext>
            </a:extLst>
          </p:cNvPr>
          <p:cNvSpPr/>
          <p:nvPr/>
        </p:nvSpPr>
        <p:spPr>
          <a:xfrm>
            <a:off x="671261" y="3335326"/>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Hệ</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hồi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quy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các 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ham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số</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 mô 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nắm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bắt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mẫu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dữ</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094484C5-2855-44F1-B543-271FC5A64EF4}"/>
                  </a:ext>
                </a:extLst>
              </p:cNvPr>
              <p:cNvSpPr/>
              <p:nvPr/>
            </p:nvSpPr>
            <p:spPr>
              <a:xfrm>
                <a:off x="3097300" y="1786898"/>
                <a:ext cx="3708223" cy="3385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14:m>
                  <m:oMathPara xmlns:m="http://schemas.openxmlformats.org/officeDocument/2006/math">
                    <m:oMathParaPr>
                      <m:jc m:val="centerGroup"/>
                    </m:oMathParaPr>
                    <m:oMath xmlns:m="http://schemas.openxmlformats.org/officeDocument/2006/math">
                      <m:r>
                        <a:rPr lang="en-US" altLang="ko-KR" sz="1600">
                          <a:solidFill>
                            <a:prstClr val="black">
                              <a:lumMod val="85000"/>
                              <a:lumOff val="15000"/>
                            </a:prstClr>
                          </a:solidFill>
                          <a:latin typeface="Cambria Math" panose="02040503050406030204" pitchFamily="18" charset="0"/>
                        </a:rPr>
                        <m:t>𝑌</m:t>
                      </m:r>
                      <m:r>
                        <a:rPr lang="en-US" altLang="ko-KR" sz="1600">
                          <a:solidFill>
                            <a:prstClr val="black">
                              <a:lumMod val="85000"/>
                              <a:lumOff val="15000"/>
                            </a:prstClr>
                          </a:solidFill>
                          <a:latin typeface="Cambria Math" panose="02040503050406030204" pitchFamily="18" charset="0"/>
                        </a:rPr>
                        <m:t>=</m:t>
                      </m:r>
                      <m:sSub>
                        <m:sSubPr>
                          <m:ctrlPr>
                            <a:rPr lang="ko-KR" altLang="ko-KR" sz="1600" i="1">
                              <a:solidFill>
                                <a:prstClr val="black">
                                  <a:lumMod val="85000"/>
                                  <a:lumOff val="15000"/>
                                </a:prstClr>
                              </a:solidFill>
                              <a:latin typeface="Cambria Math" panose="02040503050406030204" pitchFamily="18" charset="0"/>
                            </a:rPr>
                          </m:ctrlPr>
                        </m:sSubPr>
                        <m:e>
                          <m:sSub>
                            <m:sSubPr>
                              <m:ctrlPr>
                                <a:rPr lang="ko-KR" altLang="ko-KR" sz="1600" i="1">
                                  <a:solidFill>
                                    <a:prstClr val="black">
                                      <a:lumMod val="85000"/>
                                      <a:lumOff val="15000"/>
                                    </a:prstClr>
                                  </a:solidFill>
                                  <a:latin typeface="Cambria Math" panose="02040503050406030204" pitchFamily="18" charset="0"/>
                                </a:rPr>
                              </m:ctrlPr>
                            </m:sSubPr>
                            <m:e>
                              <m:sSub>
                                <m:sSubPr>
                                  <m:ctrlPr>
                                    <a:rPr lang="ko-KR" altLang="ko-KR" sz="1600" i="1" smtClean="0">
                                      <a:solidFill>
                                        <a:srgbClr val="193EB0"/>
                                      </a:solidFill>
                                      <a:latin typeface="Cambria Math" panose="02040503050406030204" pitchFamily="18" charset="0"/>
                                    </a:rPr>
                                  </m:ctrlPr>
                                </m:sSubPr>
                                <m:e>
                                  <m:r>
                                    <a:rPr lang="en-US" altLang="ko-KR" sz="1600">
                                      <a:solidFill>
                                        <a:srgbClr val="193EB0"/>
                                      </a:solidFill>
                                      <a:latin typeface="Cambria Math" panose="02040503050406030204" pitchFamily="18" charset="0"/>
                                    </a:rPr>
                                    <m:t>𝛽</m:t>
                                  </m:r>
                                </m:e>
                                <m:sub>
                                  <m:r>
                                    <a:rPr lang="en-US" altLang="ko-KR" sz="1600">
                                      <a:solidFill>
                                        <a:srgbClr val="193EB0"/>
                                      </a:solidFill>
                                      <a:latin typeface="Cambria Math" panose="02040503050406030204" pitchFamily="18" charset="0"/>
                                    </a:rPr>
                                    <m:t>0</m:t>
                                  </m:r>
                                </m:sub>
                              </m:sSub>
                              <m:r>
                                <a:rPr lang="en-US" altLang="ko-KR" sz="1600">
                                  <a:solidFill>
                                    <a:prstClr val="black">
                                      <a:lumMod val="85000"/>
                                      <a:lumOff val="15000"/>
                                    </a:prstClr>
                                  </a:solidFill>
                                  <a:latin typeface="Cambria Math" panose="02040503050406030204" pitchFamily="18" charset="0"/>
                                </a:rPr>
                                <m:t>+</m:t>
                              </m:r>
                              <m:r>
                                <a:rPr lang="en-US" altLang="ko-KR" sz="1600" smtClean="0">
                                  <a:solidFill>
                                    <a:srgbClr val="193EB0"/>
                                  </a:solidFill>
                                  <a:latin typeface="Cambria Math" panose="02040503050406030204" pitchFamily="18" charset="0"/>
                                </a:rPr>
                                <m:t>𝛽</m:t>
                              </m:r>
                            </m:e>
                            <m:sub>
                              <m:r>
                                <a:rPr lang="en-US" altLang="ko-KR" sz="1600">
                                  <a:solidFill>
                                    <a:srgbClr val="193EB0"/>
                                  </a:solidFill>
                                  <a:latin typeface="Cambria Math" panose="02040503050406030204" pitchFamily="18" charset="0"/>
                                </a:rPr>
                                <m:t>1</m:t>
                              </m:r>
                            </m:sub>
                          </m:sSub>
                          <m:r>
                            <a:rPr lang="en-US" altLang="ko-KR" sz="1600">
                              <a:solidFill>
                                <a:prstClr val="black">
                                  <a:lumMod val="85000"/>
                                  <a:lumOff val="15000"/>
                                </a:prstClr>
                              </a:solidFill>
                              <a:latin typeface="Cambria Math" panose="02040503050406030204" pitchFamily="18" charset="0"/>
                            </a:rPr>
                            <m:t>𝑋</m:t>
                          </m:r>
                        </m:e>
                        <m:sub>
                          <m:r>
                            <a:rPr lang="en-US" altLang="ko-KR" sz="1600">
                              <a:solidFill>
                                <a:prstClr val="black">
                                  <a:lumMod val="85000"/>
                                  <a:lumOff val="15000"/>
                                </a:prstClr>
                              </a:solidFill>
                              <a:latin typeface="Cambria Math" panose="02040503050406030204" pitchFamily="18" charset="0"/>
                            </a:rPr>
                            <m:t>1</m:t>
                          </m:r>
                        </m:sub>
                      </m:sSub>
                      <m:r>
                        <a:rPr lang="en-US" altLang="ko-KR" sz="1600">
                          <a:solidFill>
                            <a:prstClr val="black">
                              <a:lumMod val="85000"/>
                              <a:lumOff val="15000"/>
                            </a:prstClr>
                          </a:solidFill>
                          <a:latin typeface="Cambria Math" panose="02040503050406030204" pitchFamily="18" charset="0"/>
                        </a:rPr>
                        <m:t>+</m:t>
                      </m:r>
                      <m:sSub>
                        <m:sSubPr>
                          <m:ctrlPr>
                            <a:rPr lang="ko-KR" altLang="ko-KR" sz="1600" i="1">
                              <a:solidFill>
                                <a:srgbClr val="193EB0"/>
                              </a:solidFill>
                              <a:latin typeface="Cambria Math" panose="02040503050406030204" pitchFamily="18" charset="0"/>
                            </a:rPr>
                          </m:ctrlPr>
                        </m:sSubPr>
                        <m:e>
                          <m:r>
                            <a:rPr lang="en-US" altLang="ko-KR" sz="1600">
                              <a:solidFill>
                                <a:srgbClr val="193EB0"/>
                              </a:solidFill>
                              <a:latin typeface="Cambria Math" panose="02040503050406030204" pitchFamily="18" charset="0"/>
                            </a:rPr>
                            <m:t>𝛽</m:t>
                          </m:r>
                        </m:e>
                        <m:sub>
                          <m:r>
                            <a:rPr lang="en-US" altLang="ko-KR" sz="1600">
                              <a:solidFill>
                                <a:srgbClr val="193EB0"/>
                              </a:solidFill>
                              <a:latin typeface="Cambria Math" panose="02040503050406030204" pitchFamily="18" charset="0"/>
                            </a:rPr>
                            <m:t>2</m:t>
                          </m:r>
                        </m:sub>
                      </m:sSub>
                      <m:sSub>
                        <m:sSubPr>
                          <m:ctrlPr>
                            <a:rPr lang="ko-KR" altLang="ko-KR" sz="1600" i="1">
                              <a:solidFill>
                                <a:prstClr val="black">
                                  <a:lumMod val="85000"/>
                                  <a:lumOff val="15000"/>
                                </a:prstClr>
                              </a:solidFill>
                              <a:latin typeface="Cambria Math" panose="02040503050406030204" pitchFamily="18" charset="0"/>
                            </a:rPr>
                          </m:ctrlPr>
                        </m:sSubPr>
                        <m:e>
                          <m:r>
                            <a:rPr lang="en-US" altLang="ko-KR" sz="1600">
                              <a:solidFill>
                                <a:prstClr val="black">
                                  <a:lumMod val="85000"/>
                                  <a:lumOff val="15000"/>
                                </a:prstClr>
                              </a:solidFill>
                              <a:latin typeface="Cambria Math" panose="02040503050406030204" pitchFamily="18" charset="0"/>
                            </a:rPr>
                            <m:t>𝑋</m:t>
                          </m:r>
                        </m:e>
                        <m:sub>
                          <m:r>
                            <a:rPr lang="en-US" altLang="ko-KR" sz="1600">
                              <a:solidFill>
                                <a:prstClr val="black">
                                  <a:lumMod val="85000"/>
                                  <a:lumOff val="15000"/>
                                </a:prstClr>
                              </a:solidFill>
                              <a:latin typeface="Cambria Math" panose="02040503050406030204" pitchFamily="18" charset="0"/>
                            </a:rPr>
                            <m:t>2</m:t>
                          </m:r>
                        </m:sub>
                      </m:sSub>
                      <m:r>
                        <a:rPr lang="en-US" altLang="ko-KR" sz="1600">
                          <a:solidFill>
                            <a:prstClr val="black">
                              <a:lumMod val="85000"/>
                              <a:lumOff val="15000"/>
                            </a:prstClr>
                          </a:solidFill>
                          <a:latin typeface="Cambria Math" panose="02040503050406030204" pitchFamily="18" charset="0"/>
                        </a:rPr>
                        <m:t>+⋯+</m:t>
                      </m:r>
                      <m:sSub>
                        <m:sSubPr>
                          <m:ctrlPr>
                            <a:rPr lang="ko-KR" altLang="ko-KR" sz="1600" i="1">
                              <a:solidFill>
                                <a:srgbClr val="193EB0"/>
                              </a:solidFill>
                              <a:latin typeface="Cambria Math" panose="02040503050406030204" pitchFamily="18" charset="0"/>
                            </a:rPr>
                          </m:ctrlPr>
                        </m:sSubPr>
                        <m:e>
                          <m:r>
                            <a:rPr lang="en-US" altLang="ko-KR" sz="1600">
                              <a:solidFill>
                                <a:srgbClr val="193EB0"/>
                              </a:solidFill>
                              <a:latin typeface="Cambria Math" panose="02040503050406030204" pitchFamily="18" charset="0"/>
                            </a:rPr>
                            <m:t>𝛽</m:t>
                          </m:r>
                        </m:e>
                        <m:sub>
                          <m:r>
                            <a:rPr lang="en-US" altLang="ko-KR" sz="1600">
                              <a:solidFill>
                                <a:srgbClr val="193EB0"/>
                              </a:solidFill>
                              <a:latin typeface="Cambria Math" panose="02040503050406030204" pitchFamily="18" charset="0"/>
                            </a:rPr>
                            <m:t>𝑘</m:t>
                          </m:r>
                        </m:sub>
                      </m:sSub>
                      <m:sSub>
                        <m:sSubPr>
                          <m:ctrlPr>
                            <a:rPr lang="ko-KR" altLang="ko-KR" sz="1600" i="1">
                              <a:solidFill>
                                <a:prstClr val="black">
                                  <a:lumMod val="85000"/>
                                  <a:lumOff val="15000"/>
                                </a:prstClr>
                              </a:solidFill>
                              <a:latin typeface="Cambria Math" panose="02040503050406030204" pitchFamily="18" charset="0"/>
                            </a:rPr>
                          </m:ctrlPr>
                        </m:sSubPr>
                        <m:e>
                          <m:r>
                            <a:rPr lang="en-US" altLang="ko-KR" sz="1600">
                              <a:solidFill>
                                <a:prstClr val="black">
                                  <a:lumMod val="85000"/>
                                  <a:lumOff val="15000"/>
                                </a:prstClr>
                              </a:solidFill>
                              <a:latin typeface="Cambria Math" panose="02040503050406030204" pitchFamily="18" charset="0"/>
                            </a:rPr>
                            <m:t>𝑋</m:t>
                          </m:r>
                        </m:e>
                        <m:sub>
                          <m:r>
                            <a:rPr lang="en-US" altLang="ko-KR" sz="1600">
                              <a:solidFill>
                                <a:prstClr val="black">
                                  <a:lumMod val="85000"/>
                                  <a:lumOff val="15000"/>
                                </a:prstClr>
                              </a:solidFill>
                              <a:latin typeface="Cambria Math" panose="02040503050406030204" pitchFamily="18" charset="0"/>
                            </a:rPr>
                            <m:t>𝑘</m:t>
                          </m:r>
                        </m:sub>
                      </m:sSub>
                      <m:r>
                        <a:rPr lang="en-US" altLang="ko-KR" sz="1600">
                          <a:solidFill>
                            <a:prstClr val="black">
                              <a:lumMod val="85000"/>
                              <a:lumOff val="15000"/>
                            </a:prstClr>
                          </a:solidFill>
                          <a:latin typeface="Cambria Math" panose="02040503050406030204" pitchFamily="18" charset="0"/>
                        </a:rPr>
                        <m:t>+</m:t>
                      </m:r>
                      <m:r>
                        <a:rPr lang="en-US" altLang="ko-KR" sz="1600">
                          <a:solidFill>
                            <a:prstClr val="black">
                              <a:lumMod val="85000"/>
                              <a:lumOff val="15000"/>
                            </a:prstClr>
                          </a:solidFill>
                          <a:latin typeface="Cambria Math" panose="02040503050406030204" pitchFamily="18" charset="0"/>
                          <a:sym typeface="Symbol"/>
                        </a:rPr>
                        <m:t></m:t>
                      </m:r>
                    </m:oMath>
                  </m:oMathPara>
                </a14:m>
                <a:endParaRPr lang="en-US" altLang="ko-KR" sz="1600" dirty="0">
                  <a:solidFill>
                    <a:prstClr val="black">
                      <a:lumMod val="85000"/>
                      <a:lumOff val="15000"/>
                    </a:prstClr>
                  </a:solidFill>
                </a:endParaRPr>
              </a:p>
            </p:txBody>
          </p:sp>
        </mc:Choice>
        <mc:Fallback xmlns="">
          <p:sp>
            <p:nvSpPr>
              <p:cNvPr id="12" name="직사각형 11">
                <a:extLst>
                  <a:ext uri="{FF2B5EF4-FFF2-40B4-BE49-F238E27FC236}">
                    <a16:creationId xmlns:a16="http://schemas.microsoft.com/office/drawing/2014/main" id="{094484C5-2855-44F1-B543-271FC5A64EF4}"/>
                  </a:ext>
                </a:extLst>
              </p:cNvPr>
              <p:cNvSpPr>
                <a:spLocks noRot="1" noChangeAspect="1" noMove="1" noResize="1" noEditPoints="1" noAdjustHandles="1" noChangeArrowheads="1" noChangeShapeType="1" noTextEdit="1"/>
              </p:cNvSpPr>
              <p:nvPr/>
            </p:nvSpPr>
            <p:spPr>
              <a:xfrm>
                <a:off x="3097300" y="1786898"/>
                <a:ext cx="3708223" cy="338554"/>
              </a:xfrm>
              <a:prstGeom prst="rect">
                <a:avLst/>
              </a:prstGeom>
              <a:blipFill>
                <a:blip r:embed="rId4"/>
                <a:stretch>
                  <a:fillRect b="-8929"/>
                </a:stretch>
              </a:blipFill>
              <a:ln>
                <a:noFill/>
              </a:ln>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C56FA34D-19BD-4871-83A6-EF178C114A6D}"/>
              </a:ext>
            </a:extLst>
          </p:cNvPr>
          <p:cNvSpPr txBox="1"/>
          <p:nvPr/>
        </p:nvSpPr>
        <p:spPr>
          <a:xfrm>
            <a:off x="3810711" y="2571472"/>
            <a:ext cx="2063803" cy="292388"/>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spcAft>
                <a:spcPts val="600"/>
              </a:spcAft>
              <a:defRPr sz="1300">
                <a:solidFill>
                  <a:srgbClr val="193EB0"/>
                </a:solidFill>
                <a:latin typeface="SamsungOne 700" panose="020B0803030303020204" pitchFamily="34" charset="0"/>
                <a:ea typeface="SamsungOne 700" panose="020B0803030303020204" pitchFamily="34" charset="0"/>
              </a:defRPr>
            </a:lvl1pPr>
          </a:lstStyle>
          <a:p>
            <a:pPr algn="ctr"/>
            <a:r>
              <a:rPr lang="en-US" altLang="ko-KR" dirty="0" err="1"/>
              <a:t>Hệ</a:t>
            </a:r>
            <a:r>
              <a:rPr lang="en-US" altLang="ko-KR" dirty="0"/>
              <a:t> </a:t>
            </a:r>
            <a:r>
              <a:rPr lang="en-US" altLang="ko-KR" dirty="0" err="1"/>
              <a:t>số</a:t>
            </a:r>
            <a:r>
              <a:rPr lang="en-US" altLang="ko-KR" dirty="0"/>
              <a:t> </a:t>
            </a:r>
            <a:r>
              <a:rPr lang="en-US" altLang="ko-KR" dirty="0" err="1"/>
              <a:t>hồi</a:t>
            </a:r>
            <a:r>
              <a:rPr lang="en-US" altLang="ko-KR" dirty="0"/>
              <a:t> </a:t>
            </a:r>
            <a:r>
              <a:rPr lang="en-US" altLang="ko-KR" dirty="0" err="1"/>
              <a:t>quy</a:t>
            </a:r>
            <a:endParaRPr lang="en-US" altLang="ko-KR" dirty="0"/>
          </a:p>
        </p:txBody>
      </p:sp>
      <p:grpSp>
        <p:nvGrpSpPr>
          <p:cNvPr id="26" name="그룹 25">
            <a:extLst>
              <a:ext uri="{FF2B5EF4-FFF2-40B4-BE49-F238E27FC236}">
                <a16:creationId xmlns:a16="http://schemas.microsoft.com/office/drawing/2014/main" id="{1EFB62D6-7988-49BB-88D6-C4E40B60EFC3}"/>
              </a:ext>
            </a:extLst>
          </p:cNvPr>
          <p:cNvGrpSpPr/>
          <p:nvPr/>
        </p:nvGrpSpPr>
        <p:grpSpPr>
          <a:xfrm>
            <a:off x="3763280" y="2164034"/>
            <a:ext cx="2196244" cy="363801"/>
            <a:chOff x="3426265" y="3391009"/>
            <a:chExt cx="2682920" cy="363801"/>
          </a:xfrm>
        </p:grpSpPr>
        <p:cxnSp>
          <p:nvCxnSpPr>
            <p:cNvPr id="27" name="Straight Arrow Connector 17">
              <a:extLst>
                <a:ext uri="{FF2B5EF4-FFF2-40B4-BE49-F238E27FC236}">
                  <a16:creationId xmlns:a16="http://schemas.microsoft.com/office/drawing/2014/main" id="{4100E6F2-3662-4BEF-9906-98853FE5AEDF}"/>
                </a:ext>
              </a:extLst>
            </p:cNvPr>
            <p:cNvCxnSpPr/>
            <p:nvPr/>
          </p:nvCxnSpPr>
          <p:spPr>
            <a:xfrm flipV="1">
              <a:off x="3994360" y="3396064"/>
              <a:ext cx="0" cy="358746"/>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18">
              <a:extLst>
                <a:ext uri="{FF2B5EF4-FFF2-40B4-BE49-F238E27FC236}">
                  <a16:creationId xmlns:a16="http://schemas.microsoft.com/office/drawing/2014/main" id="{58AF2D19-236E-44FC-8086-49C43A13FBF9}"/>
                </a:ext>
              </a:extLst>
            </p:cNvPr>
            <p:cNvCxnSpPr/>
            <p:nvPr/>
          </p:nvCxnSpPr>
          <p:spPr>
            <a:xfrm flipV="1">
              <a:off x="4809763" y="3391009"/>
              <a:ext cx="0" cy="358746"/>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19">
              <a:extLst>
                <a:ext uri="{FF2B5EF4-FFF2-40B4-BE49-F238E27FC236}">
                  <a16:creationId xmlns:a16="http://schemas.microsoft.com/office/drawing/2014/main" id="{3755C234-F4EC-47FC-A20E-AB2C42031793}"/>
                </a:ext>
              </a:extLst>
            </p:cNvPr>
            <p:cNvCxnSpPr/>
            <p:nvPr/>
          </p:nvCxnSpPr>
          <p:spPr>
            <a:xfrm flipV="1">
              <a:off x="6109185" y="3396064"/>
              <a:ext cx="0" cy="358746"/>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Connector 20">
              <a:extLst>
                <a:ext uri="{FF2B5EF4-FFF2-40B4-BE49-F238E27FC236}">
                  <a16:creationId xmlns:a16="http://schemas.microsoft.com/office/drawing/2014/main" id="{C5FB9979-8C96-40C1-961E-E421A3CD6430}"/>
                </a:ext>
              </a:extLst>
            </p:cNvPr>
            <p:cNvCxnSpPr>
              <a:cxnSpLocks/>
            </p:cNvCxnSpPr>
            <p:nvPr/>
          </p:nvCxnSpPr>
          <p:spPr>
            <a:xfrm>
              <a:off x="3426265" y="3754810"/>
              <a:ext cx="2682920" cy="0"/>
            </a:xfrm>
            <a:prstGeom prst="line">
              <a:avLst/>
            </a:prstGeom>
            <a:ln w="9525">
              <a:solidFill>
                <a:srgbClr val="FF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22">
              <a:extLst>
                <a:ext uri="{FF2B5EF4-FFF2-40B4-BE49-F238E27FC236}">
                  <a16:creationId xmlns:a16="http://schemas.microsoft.com/office/drawing/2014/main" id="{A075BC35-0D0D-4C16-A9B7-95B1EE97CE7D}"/>
                </a:ext>
              </a:extLst>
            </p:cNvPr>
            <p:cNvCxnSpPr/>
            <p:nvPr/>
          </p:nvCxnSpPr>
          <p:spPr>
            <a:xfrm flipV="1">
              <a:off x="3428242" y="3396064"/>
              <a:ext cx="0" cy="358746"/>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28668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Mô</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hình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tuyến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tính</a:t>
            </a:r>
            <a:endParaRPr lang="en-US" altLang="ko-KR" sz="1400" dirty="0">
              <a:solidFill>
                <a:schemeClr val="tx1"/>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8E02D1CE-2859-45A1-90B6-A62349DC71E3}"/>
                  </a:ext>
                </a:extLst>
              </p:cNvPr>
              <p:cNvSpPr/>
              <p:nvPr/>
            </p:nvSpPr>
            <p:spPr>
              <a:xfrm>
                <a:off x="671261" y="359041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Thuật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ngữ</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lỗi</a:t>
                </a:r>
                <a:r>
                  <a:rPr lang="en-US" altLang="ko-KR" sz="1300" dirty="0">
                    <a:solidFill>
                      <a:srgbClr val="193EB0"/>
                    </a:solidFill>
                    <a:latin typeface="SamsungOne 400" panose="020B0503030303020204" pitchFamily="34" charset="0"/>
                    <a:ea typeface="SamsungOne 400" panose="020B0503030303020204" pitchFamily="34" charset="0"/>
                  </a:rPr>
                  <a:t> </a:t>
                </a:r>
                <a14:m>
                  <m:oMath xmlns:m="http://schemas.openxmlformats.org/officeDocument/2006/math">
                    <m:r>
                      <m:rPr>
                        <m:nor/>
                      </m:rPr>
                      <a:rPr lang="en-US" altLang="ko-KR" sz="1300" dirty="0" smtClean="0">
                        <a:solidFill>
                          <a:srgbClr val="1429A0"/>
                        </a:solidFill>
                        <a:latin typeface="SamsungOne 400" panose="020B0503030303020204" pitchFamily="34" charset="0"/>
                        <a:ea typeface="SamsungOne 400" panose="020B0503030303020204" pitchFamily="34" charset="0"/>
                        <a:sym typeface="Symbol"/>
                      </a:rPr>
                      <m:t></m:t>
                    </m:r>
                  </m:oMath>
                </a14:m>
                <a:r>
                  <a:rPr lang="en-US" altLang="ko-KR" sz="1300" dirty="0">
                    <a:solidFill>
                      <a:srgbClr val="1429A0"/>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nên có giá trị trung bình bằng không và phương sai không đổi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mc:Choice>
        <mc:Fallback xmlns="">
          <p:sp>
            <p:nvSpPr>
              <p:cNvPr id="15" name="직사각형 14">
                <a:extLst>
                  <a:ext uri="{FF2B5EF4-FFF2-40B4-BE49-F238E27FC236}">
                    <a16:creationId xmlns:a16="http://schemas.microsoft.com/office/drawing/2014/main" id="{8E02D1CE-2859-45A1-90B6-A62349DC71E3}"/>
                  </a:ext>
                </a:extLst>
              </p:cNvPr>
              <p:cNvSpPr>
                <a:spLocks noRot="1" noChangeAspect="1" noMove="1" noResize="1" noEditPoints="1" noAdjustHandles="1" noChangeArrowheads="1" noChangeShapeType="1" noTextEdit="1"/>
              </p:cNvSpPr>
              <p:nvPr/>
            </p:nvSpPr>
            <p:spPr>
              <a:xfrm>
                <a:off x="671261" y="3590412"/>
                <a:ext cx="8632825" cy="345461"/>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094484C5-2855-44F1-B543-271FC5A64EF4}"/>
                  </a:ext>
                </a:extLst>
              </p:cNvPr>
              <p:cNvSpPr/>
              <p:nvPr/>
            </p:nvSpPr>
            <p:spPr>
              <a:xfrm>
                <a:off x="3097300" y="1786898"/>
                <a:ext cx="3708223" cy="3385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14:m>
                  <m:oMathPara xmlns:m="http://schemas.openxmlformats.org/officeDocument/2006/math">
                    <m:oMathParaPr>
                      <m:jc m:val="centerGroup"/>
                    </m:oMathParaPr>
                    <m:oMath xmlns:m="http://schemas.openxmlformats.org/officeDocument/2006/math">
                      <m:r>
                        <a:rPr lang="en-US" altLang="ko-KR" sz="1600">
                          <a:solidFill>
                            <a:prstClr val="black">
                              <a:lumMod val="85000"/>
                              <a:lumOff val="15000"/>
                            </a:prstClr>
                          </a:solidFill>
                          <a:latin typeface="Cambria Math" panose="02040503050406030204" pitchFamily="18" charset="0"/>
                        </a:rPr>
                        <m:t>𝑌</m:t>
                      </m:r>
                      <m:r>
                        <a:rPr lang="en-US" altLang="ko-KR" sz="1600">
                          <a:solidFill>
                            <a:prstClr val="black">
                              <a:lumMod val="85000"/>
                              <a:lumOff val="15000"/>
                            </a:prstClr>
                          </a:solidFill>
                          <a:latin typeface="Cambria Math" panose="02040503050406030204" pitchFamily="18" charset="0"/>
                        </a:rPr>
                        <m:t>=</m:t>
                      </m:r>
                      <m:sSub>
                        <m:sSubPr>
                          <m:ctrlPr>
                            <a:rPr lang="ko-KR" altLang="ko-KR" sz="1600" i="1">
                              <a:solidFill>
                                <a:prstClr val="black">
                                  <a:lumMod val="85000"/>
                                  <a:lumOff val="15000"/>
                                </a:prstClr>
                              </a:solidFill>
                              <a:latin typeface="Cambria Math" panose="02040503050406030204" pitchFamily="18" charset="0"/>
                            </a:rPr>
                          </m:ctrlPr>
                        </m:sSubPr>
                        <m:e>
                          <m:sSub>
                            <m:sSubPr>
                              <m:ctrlPr>
                                <a:rPr lang="ko-KR" altLang="ko-KR" sz="1600" i="1">
                                  <a:solidFill>
                                    <a:prstClr val="black">
                                      <a:lumMod val="85000"/>
                                      <a:lumOff val="15000"/>
                                    </a:prstClr>
                                  </a:solidFill>
                                  <a:latin typeface="Cambria Math" panose="02040503050406030204" pitchFamily="18" charset="0"/>
                                </a:rPr>
                              </m:ctrlPr>
                            </m:sSubPr>
                            <m:e>
                              <m:sSub>
                                <m:sSubPr>
                                  <m:ctrlPr>
                                    <a:rPr lang="ko-KR" altLang="ko-KR" sz="1600" i="1">
                                      <a:solidFill>
                                        <a:prstClr val="black">
                                          <a:lumMod val="85000"/>
                                          <a:lumOff val="15000"/>
                                        </a:prstClr>
                                      </a:solidFill>
                                      <a:latin typeface="Cambria Math" panose="02040503050406030204" pitchFamily="18" charset="0"/>
                                    </a:rPr>
                                  </m:ctrlPr>
                                </m:sSubPr>
                                <m:e>
                                  <m:r>
                                    <a:rPr lang="en-US" altLang="ko-KR" sz="1600">
                                      <a:solidFill>
                                        <a:prstClr val="black">
                                          <a:lumMod val="85000"/>
                                          <a:lumOff val="15000"/>
                                        </a:prstClr>
                                      </a:solidFill>
                                      <a:latin typeface="Cambria Math" panose="02040503050406030204" pitchFamily="18" charset="0"/>
                                    </a:rPr>
                                    <m:t>𝛽</m:t>
                                  </m:r>
                                </m:e>
                                <m:sub>
                                  <m:r>
                                    <a:rPr lang="en-US" altLang="ko-KR" sz="1600">
                                      <a:solidFill>
                                        <a:prstClr val="black">
                                          <a:lumMod val="85000"/>
                                          <a:lumOff val="15000"/>
                                        </a:prstClr>
                                      </a:solidFill>
                                      <a:latin typeface="Cambria Math" panose="02040503050406030204" pitchFamily="18" charset="0"/>
                                    </a:rPr>
                                    <m:t>0</m:t>
                                  </m:r>
                                </m:sub>
                              </m:sSub>
                              <m:r>
                                <a:rPr lang="en-US" altLang="ko-KR" sz="1600">
                                  <a:solidFill>
                                    <a:prstClr val="black">
                                      <a:lumMod val="85000"/>
                                      <a:lumOff val="15000"/>
                                    </a:prstClr>
                                  </a:solidFill>
                                  <a:latin typeface="Cambria Math" panose="02040503050406030204" pitchFamily="18" charset="0"/>
                                </a:rPr>
                                <m:t>+</m:t>
                              </m:r>
                              <m:r>
                                <a:rPr lang="en-US" altLang="ko-KR" sz="1600">
                                  <a:solidFill>
                                    <a:prstClr val="black">
                                      <a:lumMod val="85000"/>
                                      <a:lumOff val="15000"/>
                                    </a:prstClr>
                                  </a:solidFill>
                                  <a:latin typeface="Cambria Math" panose="02040503050406030204" pitchFamily="18" charset="0"/>
                                </a:rPr>
                                <m:t>𝛽</m:t>
                              </m:r>
                            </m:e>
                            <m:sub>
                              <m:r>
                                <a:rPr lang="en-US" altLang="ko-KR" sz="1600">
                                  <a:solidFill>
                                    <a:prstClr val="black">
                                      <a:lumMod val="85000"/>
                                      <a:lumOff val="15000"/>
                                    </a:prstClr>
                                  </a:solidFill>
                                  <a:latin typeface="Cambria Math" panose="02040503050406030204" pitchFamily="18" charset="0"/>
                                </a:rPr>
                                <m:t>1</m:t>
                              </m:r>
                            </m:sub>
                          </m:sSub>
                          <m:r>
                            <a:rPr lang="en-US" altLang="ko-KR" sz="1600">
                              <a:solidFill>
                                <a:prstClr val="black">
                                  <a:lumMod val="85000"/>
                                  <a:lumOff val="15000"/>
                                </a:prstClr>
                              </a:solidFill>
                              <a:latin typeface="Cambria Math" panose="02040503050406030204" pitchFamily="18" charset="0"/>
                            </a:rPr>
                            <m:t>𝑋</m:t>
                          </m:r>
                        </m:e>
                        <m:sub>
                          <m:r>
                            <a:rPr lang="en-US" altLang="ko-KR" sz="1600">
                              <a:solidFill>
                                <a:prstClr val="black">
                                  <a:lumMod val="85000"/>
                                  <a:lumOff val="15000"/>
                                </a:prstClr>
                              </a:solidFill>
                              <a:latin typeface="Cambria Math" panose="02040503050406030204" pitchFamily="18" charset="0"/>
                            </a:rPr>
                            <m:t>1</m:t>
                          </m:r>
                        </m:sub>
                      </m:sSub>
                      <m:r>
                        <a:rPr lang="en-US" altLang="ko-KR" sz="1600">
                          <a:solidFill>
                            <a:prstClr val="black">
                              <a:lumMod val="85000"/>
                              <a:lumOff val="15000"/>
                            </a:prstClr>
                          </a:solidFill>
                          <a:latin typeface="Cambria Math" panose="02040503050406030204" pitchFamily="18" charset="0"/>
                        </a:rPr>
                        <m:t>+</m:t>
                      </m:r>
                      <m:sSub>
                        <m:sSubPr>
                          <m:ctrlPr>
                            <a:rPr lang="ko-KR" altLang="ko-KR" sz="1600" i="1">
                              <a:solidFill>
                                <a:prstClr val="black">
                                  <a:lumMod val="85000"/>
                                  <a:lumOff val="15000"/>
                                </a:prstClr>
                              </a:solidFill>
                              <a:latin typeface="Cambria Math" panose="02040503050406030204" pitchFamily="18" charset="0"/>
                            </a:rPr>
                          </m:ctrlPr>
                        </m:sSubPr>
                        <m:e>
                          <m:r>
                            <a:rPr lang="en-US" altLang="ko-KR" sz="1600">
                              <a:solidFill>
                                <a:prstClr val="black">
                                  <a:lumMod val="85000"/>
                                  <a:lumOff val="15000"/>
                                </a:prstClr>
                              </a:solidFill>
                              <a:latin typeface="Cambria Math" panose="02040503050406030204" pitchFamily="18" charset="0"/>
                            </a:rPr>
                            <m:t>𝛽</m:t>
                          </m:r>
                        </m:e>
                        <m:sub>
                          <m:r>
                            <a:rPr lang="en-US" altLang="ko-KR" sz="1600">
                              <a:solidFill>
                                <a:prstClr val="black">
                                  <a:lumMod val="85000"/>
                                  <a:lumOff val="15000"/>
                                </a:prstClr>
                              </a:solidFill>
                              <a:latin typeface="Cambria Math" panose="02040503050406030204" pitchFamily="18" charset="0"/>
                            </a:rPr>
                            <m:t>2</m:t>
                          </m:r>
                        </m:sub>
                      </m:sSub>
                      <m:sSub>
                        <m:sSubPr>
                          <m:ctrlPr>
                            <a:rPr lang="ko-KR" altLang="ko-KR" sz="1600" i="1">
                              <a:solidFill>
                                <a:prstClr val="black">
                                  <a:lumMod val="85000"/>
                                  <a:lumOff val="15000"/>
                                </a:prstClr>
                              </a:solidFill>
                              <a:latin typeface="Cambria Math" panose="02040503050406030204" pitchFamily="18" charset="0"/>
                            </a:rPr>
                          </m:ctrlPr>
                        </m:sSubPr>
                        <m:e>
                          <m:r>
                            <a:rPr lang="en-US" altLang="ko-KR" sz="1600">
                              <a:solidFill>
                                <a:prstClr val="black">
                                  <a:lumMod val="85000"/>
                                  <a:lumOff val="15000"/>
                                </a:prstClr>
                              </a:solidFill>
                              <a:latin typeface="Cambria Math" panose="02040503050406030204" pitchFamily="18" charset="0"/>
                            </a:rPr>
                            <m:t>𝑋</m:t>
                          </m:r>
                        </m:e>
                        <m:sub>
                          <m:r>
                            <a:rPr lang="en-US" altLang="ko-KR" sz="1600">
                              <a:solidFill>
                                <a:prstClr val="black">
                                  <a:lumMod val="85000"/>
                                  <a:lumOff val="15000"/>
                                </a:prstClr>
                              </a:solidFill>
                              <a:latin typeface="Cambria Math" panose="02040503050406030204" pitchFamily="18" charset="0"/>
                            </a:rPr>
                            <m:t>2</m:t>
                          </m:r>
                        </m:sub>
                      </m:sSub>
                      <m:r>
                        <a:rPr lang="en-US" altLang="ko-KR" sz="1600">
                          <a:solidFill>
                            <a:prstClr val="black">
                              <a:lumMod val="85000"/>
                              <a:lumOff val="15000"/>
                            </a:prstClr>
                          </a:solidFill>
                          <a:latin typeface="Cambria Math" panose="02040503050406030204" pitchFamily="18" charset="0"/>
                        </a:rPr>
                        <m:t>+⋯+</m:t>
                      </m:r>
                      <m:sSub>
                        <m:sSubPr>
                          <m:ctrlPr>
                            <a:rPr lang="ko-KR" altLang="ko-KR" sz="1600" i="1">
                              <a:solidFill>
                                <a:prstClr val="black">
                                  <a:lumMod val="85000"/>
                                  <a:lumOff val="15000"/>
                                </a:prstClr>
                              </a:solidFill>
                              <a:latin typeface="Cambria Math" panose="02040503050406030204" pitchFamily="18" charset="0"/>
                            </a:rPr>
                          </m:ctrlPr>
                        </m:sSubPr>
                        <m:e>
                          <m:r>
                            <a:rPr lang="en-US" altLang="ko-KR" sz="1600">
                              <a:solidFill>
                                <a:prstClr val="black">
                                  <a:lumMod val="85000"/>
                                  <a:lumOff val="15000"/>
                                </a:prstClr>
                              </a:solidFill>
                              <a:latin typeface="Cambria Math" panose="02040503050406030204" pitchFamily="18" charset="0"/>
                            </a:rPr>
                            <m:t>𝛽</m:t>
                          </m:r>
                        </m:e>
                        <m:sub>
                          <m:r>
                            <a:rPr lang="en-US" altLang="ko-KR" sz="1600">
                              <a:solidFill>
                                <a:prstClr val="black">
                                  <a:lumMod val="85000"/>
                                  <a:lumOff val="15000"/>
                                </a:prstClr>
                              </a:solidFill>
                              <a:latin typeface="Cambria Math" panose="02040503050406030204" pitchFamily="18" charset="0"/>
                            </a:rPr>
                            <m:t>𝑘</m:t>
                          </m:r>
                        </m:sub>
                      </m:sSub>
                      <m:sSub>
                        <m:sSubPr>
                          <m:ctrlPr>
                            <a:rPr lang="ko-KR" altLang="ko-KR" sz="1600" i="1">
                              <a:solidFill>
                                <a:prstClr val="black">
                                  <a:lumMod val="85000"/>
                                  <a:lumOff val="15000"/>
                                </a:prstClr>
                              </a:solidFill>
                              <a:latin typeface="Cambria Math" panose="02040503050406030204" pitchFamily="18" charset="0"/>
                            </a:rPr>
                          </m:ctrlPr>
                        </m:sSubPr>
                        <m:e>
                          <m:r>
                            <a:rPr lang="en-US" altLang="ko-KR" sz="1600">
                              <a:solidFill>
                                <a:prstClr val="black">
                                  <a:lumMod val="85000"/>
                                  <a:lumOff val="15000"/>
                                </a:prstClr>
                              </a:solidFill>
                              <a:latin typeface="Cambria Math" panose="02040503050406030204" pitchFamily="18" charset="0"/>
                            </a:rPr>
                            <m:t>𝑋</m:t>
                          </m:r>
                        </m:e>
                        <m:sub>
                          <m:r>
                            <a:rPr lang="en-US" altLang="ko-KR" sz="1600">
                              <a:solidFill>
                                <a:prstClr val="black">
                                  <a:lumMod val="85000"/>
                                  <a:lumOff val="15000"/>
                                </a:prstClr>
                              </a:solidFill>
                              <a:latin typeface="Cambria Math" panose="02040503050406030204" pitchFamily="18" charset="0"/>
                            </a:rPr>
                            <m:t>𝑘</m:t>
                          </m:r>
                        </m:sub>
                      </m:sSub>
                      <m:r>
                        <a:rPr lang="en-US" altLang="ko-KR" sz="1600">
                          <a:solidFill>
                            <a:prstClr val="black">
                              <a:lumMod val="85000"/>
                              <a:lumOff val="15000"/>
                            </a:prstClr>
                          </a:solidFill>
                          <a:latin typeface="Cambria Math" panose="02040503050406030204" pitchFamily="18" charset="0"/>
                        </a:rPr>
                        <m:t>+</m:t>
                      </m:r>
                      <m:r>
                        <a:rPr lang="en-US" altLang="ko-KR" sz="1600" smtClean="0">
                          <a:solidFill>
                            <a:srgbClr val="1429A0"/>
                          </a:solidFill>
                          <a:latin typeface="Cambria Math" panose="02040503050406030204" pitchFamily="18" charset="0"/>
                          <a:sym typeface="Symbol"/>
                        </a:rPr>
                        <m:t></m:t>
                      </m:r>
                    </m:oMath>
                  </m:oMathPara>
                </a14:m>
                <a:endParaRPr lang="en-US" altLang="ko-KR" sz="1600" dirty="0">
                  <a:solidFill>
                    <a:prstClr val="black">
                      <a:lumMod val="85000"/>
                      <a:lumOff val="15000"/>
                    </a:prstClr>
                  </a:solidFill>
                </a:endParaRPr>
              </a:p>
            </p:txBody>
          </p:sp>
        </mc:Choice>
        <mc:Fallback xmlns="">
          <p:sp>
            <p:nvSpPr>
              <p:cNvPr id="12" name="직사각형 11">
                <a:extLst>
                  <a:ext uri="{FF2B5EF4-FFF2-40B4-BE49-F238E27FC236}">
                    <a16:creationId xmlns:a16="http://schemas.microsoft.com/office/drawing/2014/main" id="{094484C5-2855-44F1-B543-271FC5A64EF4}"/>
                  </a:ext>
                </a:extLst>
              </p:cNvPr>
              <p:cNvSpPr>
                <a:spLocks noRot="1" noChangeAspect="1" noMove="1" noResize="1" noEditPoints="1" noAdjustHandles="1" noChangeArrowheads="1" noChangeShapeType="1" noTextEdit="1"/>
              </p:cNvSpPr>
              <p:nvPr/>
            </p:nvSpPr>
            <p:spPr>
              <a:xfrm>
                <a:off x="3097300" y="1786898"/>
                <a:ext cx="3708223" cy="338554"/>
              </a:xfrm>
              <a:prstGeom prst="rect">
                <a:avLst/>
              </a:prstGeom>
              <a:blipFill>
                <a:blip r:embed="rId5"/>
                <a:stretch>
                  <a:fillRect b="-8929"/>
                </a:stretch>
              </a:blipFill>
              <a:ln>
                <a:noFill/>
              </a:ln>
            </p:spPr>
            <p:txBody>
              <a:bodyPr/>
              <a:lstStyle/>
              <a:p>
                <a:r>
                  <a:rPr lang="ko-KR" altLang="en-US">
                    <a:noFill/>
                  </a:rPr>
                  <a:t> </a:t>
                </a:r>
              </a:p>
            </p:txBody>
          </p:sp>
        </mc:Fallback>
      </mc:AlternateContent>
      <p:cxnSp>
        <p:nvCxnSpPr>
          <p:cNvPr id="16" name="Straight Arrow Connector 8">
            <a:extLst>
              <a:ext uri="{FF2B5EF4-FFF2-40B4-BE49-F238E27FC236}">
                <a16:creationId xmlns:a16="http://schemas.microsoft.com/office/drawing/2014/main" id="{02327588-DF6D-4810-9042-88A41FE3E294}"/>
              </a:ext>
            </a:extLst>
          </p:cNvPr>
          <p:cNvCxnSpPr/>
          <p:nvPr/>
        </p:nvCxnSpPr>
        <p:spPr>
          <a:xfrm flipV="1">
            <a:off x="6571592" y="2168860"/>
            <a:ext cx="0" cy="437259"/>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0192ABB-4720-4154-B8E3-B2EDA4A318C7}"/>
                  </a:ext>
                </a:extLst>
              </p:cNvPr>
              <p:cNvSpPr txBox="1"/>
              <p:nvPr/>
            </p:nvSpPr>
            <p:spPr>
              <a:xfrm>
                <a:off x="6000346" y="2632870"/>
                <a:ext cx="1142492" cy="646331"/>
              </a:xfrm>
              <a:prstGeom prst="rect">
                <a:avLst/>
              </a:prstGeom>
              <a:noFill/>
            </p:spPr>
            <p:txBody>
              <a:bodyPr wrap="none" lIns="0" tIns="0" rIns="0" bIns="0" rtlCol="0" anchor="ctr">
                <a:spAutoFit/>
                <a:scene3d>
                  <a:camera prst="orthographicFront"/>
                  <a:lightRig rig="threePt" dir="t"/>
                </a:scene3d>
                <a:sp3d>
                  <a:bevelT w="0" h="6350"/>
                </a:sp3d>
              </a:bodyPr>
              <a:lstStyle>
                <a:defPPr>
                  <a:defRPr lang="en-US"/>
                </a:defPPr>
                <a:lvl1pPr algn="ctr">
                  <a:spcAft>
                    <a:spcPts val="600"/>
                  </a:spcAft>
                  <a:defRPr sz="1300">
                    <a:solidFill>
                      <a:srgbClr val="193EB0"/>
                    </a:solidFill>
                    <a:latin typeface="SamsungOne 700" panose="020B0803030303020204" pitchFamily="34" charset="0"/>
                    <a:ea typeface="SamsungOne 700" panose="020B0803030303020204" pitchFamily="34" charset="0"/>
                  </a:defRPr>
                </a:lvl1pPr>
              </a:lstStyle>
              <a:p>
                <a:pPr>
                  <a:lnSpc>
                    <a:spcPct val="100000"/>
                  </a:lnSpc>
                </a:pPr>
                <a14:m>
                  <m:oMathPara xmlns:m="http://schemas.openxmlformats.org/officeDocument/2006/math">
                    <m:oMathParaPr>
                      <m:jc m:val="centerGroup"/>
                    </m:oMathParaPr>
                    <m:oMath xmlns:m="http://schemas.openxmlformats.org/officeDocument/2006/math">
                      <m:r>
                        <a:rPr lang="en-US" altLang="ko-KR" sz="1600" smtClean="0">
                          <a:solidFill>
                            <a:schemeClr val="tx1"/>
                          </a:solidFill>
                          <a:latin typeface="Cambria Math" panose="02040503050406030204" pitchFamily="18" charset="0"/>
                        </a:rPr>
                        <m:t>𝐸</m:t>
                      </m:r>
                      <m:r>
                        <a:rPr lang="en-US" altLang="ko-KR" sz="1600" smtClean="0">
                          <a:solidFill>
                            <a:schemeClr val="tx1"/>
                          </a:solidFill>
                          <a:latin typeface="Cambria Math" panose="02040503050406030204" pitchFamily="18" charset="0"/>
                        </a:rPr>
                        <m:t>[</m:t>
                      </m:r>
                      <m:r>
                        <m:rPr>
                          <m:nor/>
                        </m:rPr>
                        <a:rPr lang="en-US" altLang="ko-KR" sz="1600" dirty="0" smtClean="0">
                          <a:solidFill>
                            <a:srgbClr val="1429A0"/>
                          </a:solidFill>
                          <a:sym typeface="Symbol"/>
                        </a:rPr>
                        <m:t></m:t>
                      </m:r>
                      <m:r>
                        <a:rPr lang="en-US" altLang="ko-KR" sz="1600">
                          <a:solidFill>
                            <a:schemeClr val="tx1"/>
                          </a:solidFill>
                          <a:latin typeface="Cambria Math" panose="02040503050406030204" pitchFamily="18" charset="0"/>
                        </a:rPr>
                        <m:t>]=0</m:t>
                      </m:r>
                    </m:oMath>
                  </m:oMathPara>
                </a14:m>
                <a:endParaRPr lang="en-US" altLang="ko-KR" sz="1600" dirty="0">
                  <a:solidFill>
                    <a:schemeClr val="tx1"/>
                  </a:solidFill>
                </a:endParaRPr>
              </a:p>
              <a:p>
                <a:pPr>
                  <a:lnSpc>
                    <a:spcPct val="100000"/>
                  </a:lnSpc>
                </a:pPr>
                <a14:m>
                  <m:oMathPara xmlns:m="http://schemas.openxmlformats.org/officeDocument/2006/math">
                    <m:oMathParaPr>
                      <m:jc m:val="centerGroup"/>
                    </m:oMathParaPr>
                    <m:oMath xmlns:m="http://schemas.openxmlformats.org/officeDocument/2006/math">
                      <m:r>
                        <a:rPr lang="en-US" altLang="ko-KR" sz="1600">
                          <a:solidFill>
                            <a:schemeClr val="tx1"/>
                          </a:solidFill>
                          <a:latin typeface="Cambria Math" panose="02040503050406030204" pitchFamily="18" charset="0"/>
                        </a:rPr>
                        <m:t>𝑉𝑎𝑟</m:t>
                      </m:r>
                      <m:r>
                        <a:rPr lang="en-US" altLang="ko-KR" sz="1600">
                          <a:solidFill>
                            <a:schemeClr val="tx1"/>
                          </a:solidFill>
                          <a:latin typeface="Cambria Math" panose="02040503050406030204" pitchFamily="18" charset="0"/>
                        </a:rPr>
                        <m:t>(</m:t>
                      </m:r>
                      <m:r>
                        <m:rPr>
                          <m:nor/>
                        </m:rPr>
                        <a:rPr lang="en-US" altLang="ko-KR" sz="1600" dirty="0" smtClean="0">
                          <a:solidFill>
                            <a:srgbClr val="1429A0"/>
                          </a:solidFill>
                          <a:sym typeface="Symbol"/>
                        </a:rPr>
                        <m:t></m:t>
                      </m:r>
                      <m:r>
                        <a:rPr lang="en-US" altLang="ko-KR" sz="1600" dirty="0">
                          <a:solidFill>
                            <a:schemeClr val="tx1"/>
                          </a:solidFill>
                          <a:latin typeface="Cambria Math" panose="02040503050406030204" pitchFamily="18" charset="0"/>
                          <a:sym typeface="Symbol"/>
                        </a:rPr>
                        <m:t>)</m:t>
                      </m:r>
                      <m:r>
                        <a:rPr lang="en-US" altLang="ko-KR" sz="1600">
                          <a:solidFill>
                            <a:schemeClr val="tx1"/>
                          </a:solidFill>
                          <a:latin typeface="Cambria Math" panose="02040503050406030204" pitchFamily="18" charset="0"/>
                        </a:rPr>
                        <m:t>=</m:t>
                      </m:r>
                      <m:sSubSup>
                        <m:sSubSupPr>
                          <m:ctrlPr>
                            <a:rPr lang="en-US" altLang="ko-KR" sz="1600" i="1">
                              <a:solidFill>
                                <a:schemeClr val="tx1"/>
                              </a:solidFill>
                              <a:latin typeface="Cambria Math" panose="02040503050406030204" pitchFamily="18" charset="0"/>
                            </a:rPr>
                          </m:ctrlPr>
                        </m:sSubSupPr>
                        <m:e>
                          <m:r>
                            <a:rPr lang="ko-KR" altLang="en-US" sz="1600">
                              <a:solidFill>
                                <a:schemeClr val="tx1"/>
                              </a:solidFill>
                              <a:latin typeface="Cambria Math" panose="02040503050406030204" pitchFamily="18" charset="0"/>
                            </a:rPr>
                            <m:t>𝜎</m:t>
                          </m:r>
                        </m:e>
                        <m:sub>
                          <m:r>
                            <a:rPr lang="ko-KR" altLang="en-US" sz="1600">
                              <a:solidFill>
                                <a:schemeClr val="tx1"/>
                              </a:solidFill>
                              <a:latin typeface="Cambria Math" panose="02040503050406030204" pitchFamily="18" charset="0"/>
                            </a:rPr>
                            <m:t>𝜀</m:t>
                          </m:r>
                        </m:sub>
                        <m:sup>
                          <m:r>
                            <a:rPr lang="en-US" altLang="ko-KR" sz="1600">
                              <a:solidFill>
                                <a:schemeClr val="tx1"/>
                              </a:solidFill>
                              <a:latin typeface="Cambria Math" panose="02040503050406030204" pitchFamily="18" charset="0"/>
                            </a:rPr>
                            <m:t>2</m:t>
                          </m:r>
                        </m:sup>
                      </m:sSubSup>
                    </m:oMath>
                  </m:oMathPara>
                </a14:m>
                <a:endParaRPr lang="ko-KR" altLang="ko-KR" sz="1600" dirty="0">
                  <a:solidFill>
                    <a:schemeClr val="tx1"/>
                  </a:solidFill>
                </a:endParaRPr>
              </a:p>
            </p:txBody>
          </p:sp>
        </mc:Choice>
        <mc:Fallback xmlns="">
          <p:sp>
            <p:nvSpPr>
              <p:cNvPr id="43" name="TextBox 42">
                <a:extLst>
                  <a:ext uri="{FF2B5EF4-FFF2-40B4-BE49-F238E27FC236}">
                    <a16:creationId xmlns:a16="http://schemas.microsoft.com/office/drawing/2014/main" id="{B0192ABB-4720-4154-B8E3-B2EDA4A318C7}"/>
                  </a:ext>
                </a:extLst>
              </p:cNvPr>
              <p:cNvSpPr txBox="1">
                <a:spLocks noRot="1" noChangeAspect="1" noMove="1" noResize="1" noEditPoints="1" noAdjustHandles="1" noChangeArrowheads="1" noChangeShapeType="1" noTextEdit="1"/>
              </p:cNvSpPr>
              <p:nvPr/>
            </p:nvSpPr>
            <p:spPr>
              <a:xfrm>
                <a:off x="6000346" y="2632870"/>
                <a:ext cx="1142492" cy="646331"/>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45012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Mô</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hình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tuyến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tính</a:t>
            </a:r>
            <a:endParaRPr lang="en-US" altLang="ko-KR" sz="1400" dirty="0">
              <a:solidFill>
                <a:schemeClr val="tx1"/>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094484C5-2855-44F1-B543-271FC5A64EF4}"/>
                  </a:ext>
                </a:extLst>
              </p:cNvPr>
              <p:cNvSpPr/>
              <p:nvPr/>
            </p:nvSpPr>
            <p:spPr>
              <a:xfrm>
                <a:off x="2979320" y="2060575"/>
                <a:ext cx="3944185" cy="3385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14:m>
                  <m:oMathPara xmlns:m="http://schemas.openxmlformats.org/officeDocument/2006/math">
                    <m:oMathParaPr>
                      <m:jc m:val="centerGroup"/>
                    </m:oMathParaPr>
                    <m:oMath xmlns:m="http://schemas.openxmlformats.org/officeDocument/2006/math">
                      <m:r>
                        <a:rPr lang="en-US" altLang="ko-KR" sz="1600" smtClean="0">
                          <a:solidFill>
                            <a:srgbClr val="FF0000"/>
                          </a:solidFill>
                          <a:latin typeface="Cambria Math" panose="02040503050406030204" pitchFamily="18" charset="0"/>
                        </a:rPr>
                        <m:t>𝑌</m:t>
                      </m:r>
                      <m:r>
                        <a:rPr lang="en-US" altLang="ko-KR" sz="1600">
                          <a:solidFill>
                            <a:srgbClr val="262626"/>
                          </a:solidFill>
                          <a:latin typeface="Cambria Math" panose="02040503050406030204" pitchFamily="18" charset="0"/>
                        </a:rPr>
                        <m:t>=</m:t>
                      </m:r>
                      <m:sSub>
                        <m:sSubPr>
                          <m:ctrlPr>
                            <a:rPr lang="ko-KR" altLang="ko-KR" sz="1600" i="1">
                              <a:solidFill>
                                <a:srgbClr val="262626"/>
                              </a:solidFill>
                              <a:latin typeface="Cambria Math" panose="02040503050406030204" pitchFamily="18" charset="0"/>
                            </a:rPr>
                          </m:ctrlPr>
                        </m:sSubPr>
                        <m:e>
                          <m:sSub>
                            <m:sSubPr>
                              <m:ctrlPr>
                                <a:rPr lang="ko-KR" altLang="ko-KR" sz="1600" i="1">
                                  <a:solidFill>
                                    <a:srgbClr val="262626"/>
                                  </a:solidFill>
                                  <a:latin typeface="Cambria Math" panose="02040503050406030204" pitchFamily="18" charset="0"/>
                                </a:rPr>
                              </m:ctrlPr>
                            </m:sSubPr>
                            <m:e>
                              <m:r>
                                <a:rPr lang="en-US" altLang="ko-KR" sz="1600">
                                  <a:solidFill>
                                    <a:srgbClr val="262626"/>
                                  </a:solidFill>
                                  <a:latin typeface="Cambria Math" panose="02040503050406030204" pitchFamily="18" charset="0"/>
                                </a:rPr>
                                <m:t>𝛽</m:t>
                              </m:r>
                            </m:e>
                            <m:sub>
                              <m:r>
                                <a:rPr lang="en-US" altLang="ko-KR" sz="1600">
                                  <a:solidFill>
                                    <a:srgbClr val="262626"/>
                                  </a:solidFill>
                                  <a:latin typeface="Cambria Math" panose="02040503050406030204" pitchFamily="18" charset="0"/>
                                </a:rPr>
                                <m:t>0</m:t>
                              </m:r>
                            </m:sub>
                          </m:sSub>
                          <m:r>
                            <a:rPr lang="en-US" altLang="ko-KR" sz="1600">
                              <a:solidFill>
                                <a:srgbClr val="262626"/>
                              </a:solidFill>
                              <a:latin typeface="Cambria Math" panose="02040503050406030204" pitchFamily="18" charset="0"/>
                            </a:rPr>
                            <m:t>+</m:t>
                          </m:r>
                          <m:r>
                            <a:rPr lang="en-US" altLang="ko-KR" sz="1600">
                              <a:solidFill>
                                <a:srgbClr val="262626"/>
                              </a:solidFill>
                              <a:latin typeface="Cambria Math" panose="02040503050406030204" pitchFamily="18" charset="0"/>
                            </a:rPr>
                            <m:t>𝛽</m:t>
                          </m:r>
                        </m:e>
                        <m:sub>
                          <m:r>
                            <a:rPr lang="en-US" altLang="ko-KR" sz="1600">
                              <a:solidFill>
                                <a:srgbClr val="262626"/>
                              </a:solidFill>
                              <a:latin typeface="Cambria Math" panose="02040503050406030204" pitchFamily="18" charset="0"/>
                            </a:rPr>
                            <m:t>1</m:t>
                          </m:r>
                        </m:sub>
                      </m:sSub>
                      <m:sSub>
                        <m:sSubPr>
                          <m:ctrlPr>
                            <a:rPr lang="ko-KR" altLang="ko-KR" sz="1600" i="1" smtClean="0">
                              <a:solidFill>
                                <a:srgbClr val="FF0000"/>
                              </a:solidFill>
                              <a:latin typeface="Cambria Math" panose="02040503050406030204" pitchFamily="18" charset="0"/>
                            </a:rPr>
                          </m:ctrlPr>
                        </m:sSubPr>
                        <m:e>
                          <m:r>
                            <a:rPr lang="en-US" altLang="ko-KR" sz="1600">
                              <a:solidFill>
                                <a:srgbClr val="FF0000"/>
                              </a:solidFill>
                              <a:latin typeface="Cambria Math" panose="02040503050406030204" pitchFamily="18" charset="0"/>
                            </a:rPr>
                            <m:t>𝑋</m:t>
                          </m:r>
                        </m:e>
                        <m:sub>
                          <m:r>
                            <a:rPr lang="en-US" altLang="ko-KR" sz="1600">
                              <a:solidFill>
                                <a:srgbClr val="FF0000"/>
                              </a:solidFill>
                              <a:latin typeface="Cambria Math" panose="02040503050406030204" pitchFamily="18" charset="0"/>
                            </a:rPr>
                            <m:t>1</m:t>
                          </m:r>
                        </m:sub>
                      </m:sSub>
                      <m:r>
                        <a:rPr lang="en-US" altLang="ko-KR" sz="1600">
                          <a:solidFill>
                            <a:srgbClr val="262626"/>
                          </a:solidFill>
                          <a:latin typeface="Cambria Math" panose="02040503050406030204" pitchFamily="18" charset="0"/>
                        </a:rPr>
                        <m:t>+</m:t>
                      </m:r>
                      <m:sSub>
                        <m:sSubPr>
                          <m:ctrlPr>
                            <a:rPr lang="ko-KR" altLang="ko-KR" sz="1600" i="1">
                              <a:solidFill>
                                <a:srgbClr val="262626"/>
                              </a:solidFill>
                              <a:latin typeface="Cambria Math" panose="02040503050406030204" pitchFamily="18" charset="0"/>
                            </a:rPr>
                          </m:ctrlPr>
                        </m:sSubPr>
                        <m:e>
                          <m:r>
                            <a:rPr lang="en-US" altLang="ko-KR" sz="1600">
                              <a:solidFill>
                                <a:srgbClr val="262626"/>
                              </a:solidFill>
                              <a:latin typeface="Cambria Math" panose="02040503050406030204" pitchFamily="18" charset="0"/>
                            </a:rPr>
                            <m:t>𝛽</m:t>
                          </m:r>
                        </m:e>
                        <m:sub>
                          <m:r>
                            <a:rPr lang="en-US" altLang="ko-KR" sz="1600">
                              <a:solidFill>
                                <a:srgbClr val="262626"/>
                              </a:solidFill>
                              <a:latin typeface="Cambria Math" panose="02040503050406030204" pitchFamily="18" charset="0"/>
                            </a:rPr>
                            <m:t>2</m:t>
                          </m:r>
                        </m:sub>
                      </m:sSub>
                      <m:sSub>
                        <m:sSubPr>
                          <m:ctrlPr>
                            <a:rPr lang="ko-KR" altLang="ko-KR" sz="1600" i="1" smtClean="0">
                              <a:solidFill>
                                <a:srgbClr val="FF0000"/>
                              </a:solidFill>
                              <a:latin typeface="Cambria Math" panose="02040503050406030204" pitchFamily="18" charset="0"/>
                            </a:rPr>
                          </m:ctrlPr>
                        </m:sSubPr>
                        <m:e>
                          <m:r>
                            <a:rPr lang="en-US" altLang="ko-KR" sz="1600">
                              <a:solidFill>
                                <a:srgbClr val="FF0000"/>
                              </a:solidFill>
                              <a:latin typeface="Cambria Math" panose="02040503050406030204" pitchFamily="18" charset="0"/>
                            </a:rPr>
                            <m:t>𝑋</m:t>
                          </m:r>
                        </m:e>
                        <m:sub>
                          <m:r>
                            <a:rPr lang="en-US" altLang="ko-KR" sz="1600">
                              <a:solidFill>
                                <a:srgbClr val="FF0000"/>
                              </a:solidFill>
                              <a:latin typeface="Cambria Math" panose="02040503050406030204" pitchFamily="18" charset="0"/>
                            </a:rPr>
                            <m:t>2</m:t>
                          </m:r>
                        </m:sub>
                      </m:sSub>
                      <m:r>
                        <a:rPr lang="en-US" altLang="ko-KR" sz="1600">
                          <a:solidFill>
                            <a:srgbClr val="262626"/>
                          </a:solidFill>
                          <a:latin typeface="Cambria Math" panose="02040503050406030204" pitchFamily="18" charset="0"/>
                        </a:rPr>
                        <m:t>+</m:t>
                      </m:r>
                      <m:sSub>
                        <m:sSubPr>
                          <m:ctrlPr>
                            <a:rPr lang="ko-KR" altLang="ko-KR" sz="1600" i="1">
                              <a:solidFill>
                                <a:srgbClr val="262626"/>
                              </a:solidFill>
                              <a:latin typeface="Cambria Math" panose="02040503050406030204" pitchFamily="18" charset="0"/>
                            </a:rPr>
                          </m:ctrlPr>
                        </m:sSubPr>
                        <m:e>
                          <m:r>
                            <a:rPr lang="en-US" altLang="ko-KR" sz="1600">
                              <a:solidFill>
                                <a:srgbClr val="262626"/>
                              </a:solidFill>
                              <a:latin typeface="Cambria Math" panose="02040503050406030204" pitchFamily="18" charset="0"/>
                            </a:rPr>
                            <m:t>𝛽</m:t>
                          </m:r>
                        </m:e>
                        <m:sub>
                          <m:r>
                            <a:rPr lang="en-US" altLang="ko-KR" sz="1600">
                              <a:solidFill>
                                <a:srgbClr val="262626"/>
                              </a:solidFill>
                              <a:latin typeface="Cambria Math" panose="02040503050406030204" pitchFamily="18" charset="0"/>
                            </a:rPr>
                            <m:t>3</m:t>
                          </m:r>
                        </m:sub>
                      </m:sSub>
                      <m:sSub>
                        <m:sSubPr>
                          <m:ctrlPr>
                            <a:rPr lang="ko-KR" altLang="ko-KR" sz="1600" i="1" smtClean="0">
                              <a:solidFill>
                                <a:srgbClr val="FF0000"/>
                              </a:solidFill>
                              <a:latin typeface="Cambria Math" panose="02040503050406030204" pitchFamily="18" charset="0"/>
                            </a:rPr>
                          </m:ctrlPr>
                        </m:sSubPr>
                        <m:e>
                          <m:r>
                            <a:rPr lang="en-US" altLang="ko-KR" sz="1600">
                              <a:solidFill>
                                <a:srgbClr val="FF0000"/>
                              </a:solidFill>
                              <a:latin typeface="Cambria Math" panose="02040503050406030204" pitchFamily="18" charset="0"/>
                            </a:rPr>
                            <m:t>𝑋</m:t>
                          </m:r>
                        </m:e>
                        <m:sub>
                          <m:r>
                            <a:rPr lang="en-US" altLang="ko-KR" sz="1600">
                              <a:solidFill>
                                <a:srgbClr val="FF0000"/>
                              </a:solidFill>
                              <a:latin typeface="Cambria Math" panose="02040503050406030204" pitchFamily="18" charset="0"/>
                            </a:rPr>
                            <m:t>3</m:t>
                          </m:r>
                        </m:sub>
                      </m:sSub>
                      <m:r>
                        <a:rPr lang="en-US" altLang="ko-KR" sz="1600">
                          <a:solidFill>
                            <a:srgbClr val="262626"/>
                          </a:solidFill>
                          <a:latin typeface="Cambria Math" panose="02040503050406030204" pitchFamily="18" charset="0"/>
                        </a:rPr>
                        <m:t>+</m:t>
                      </m:r>
                      <m:sSub>
                        <m:sSubPr>
                          <m:ctrlPr>
                            <a:rPr lang="ko-KR" altLang="ko-KR" sz="1600" i="1">
                              <a:solidFill>
                                <a:srgbClr val="262626"/>
                              </a:solidFill>
                              <a:latin typeface="Cambria Math" panose="02040503050406030204" pitchFamily="18" charset="0"/>
                            </a:rPr>
                          </m:ctrlPr>
                        </m:sSubPr>
                        <m:e>
                          <m:r>
                            <a:rPr lang="en-US" altLang="ko-KR" sz="1600">
                              <a:solidFill>
                                <a:srgbClr val="262626"/>
                              </a:solidFill>
                              <a:latin typeface="Cambria Math" panose="02040503050406030204" pitchFamily="18" charset="0"/>
                            </a:rPr>
                            <m:t>𝛽</m:t>
                          </m:r>
                        </m:e>
                        <m:sub>
                          <m:r>
                            <a:rPr lang="en-US" altLang="ko-KR" sz="1600">
                              <a:solidFill>
                                <a:srgbClr val="262626"/>
                              </a:solidFill>
                              <a:latin typeface="Cambria Math" panose="02040503050406030204" pitchFamily="18" charset="0"/>
                            </a:rPr>
                            <m:t>4</m:t>
                          </m:r>
                        </m:sub>
                      </m:sSub>
                      <m:sSub>
                        <m:sSubPr>
                          <m:ctrlPr>
                            <a:rPr lang="ko-KR" altLang="ko-KR" sz="1600" i="1" smtClean="0">
                              <a:solidFill>
                                <a:srgbClr val="FF0000"/>
                              </a:solidFill>
                              <a:latin typeface="Cambria Math" panose="02040503050406030204" pitchFamily="18" charset="0"/>
                            </a:rPr>
                          </m:ctrlPr>
                        </m:sSubPr>
                        <m:e>
                          <m:r>
                            <a:rPr lang="en-US" altLang="ko-KR" sz="1600">
                              <a:solidFill>
                                <a:srgbClr val="FF0000"/>
                              </a:solidFill>
                              <a:latin typeface="Cambria Math" panose="02040503050406030204" pitchFamily="18" charset="0"/>
                            </a:rPr>
                            <m:t>𝑋</m:t>
                          </m:r>
                        </m:e>
                        <m:sub>
                          <m:r>
                            <a:rPr lang="en-US" altLang="ko-KR" sz="1600">
                              <a:solidFill>
                                <a:srgbClr val="FF0000"/>
                              </a:solidFill>
                              <a:latin typeface="Cambria Math" panose="02040503050406030204" pitchFamily="18" charset="0"/>
                            </a:rPr>
                            <m:t>4</m:t>
                          </m:r>
                        </m:sub>
                      </m:sSub>
                      <m:r>
                        <a:rPr lang="en-US" altLang="ko-KR" sz="1600">
                          <a:solidFill>
                            <a:srgbClr val="262626"/>
                          </a:solidFill>
                          <a:latin typeface="Cambria Math" panose="02040503050406030204" pitchFamily="18" charset="0"/>
                        </a:rPr>
                        <m:t>+</m:t>
                      </m:r>
                      <m:r>
                        <m:rPr>
                          <m:nor/>
                        </m:rPr>
                        <a:rPr lang="en-US" altLang="ko-KR" sz="1600" dirty="0">
                          <a:solidFill>
                            <a:srgbClr val="193EB0"/>
                          </a:solidFill>
                          <a:sym typeface="Symbol"/>
                        </a:rPr>
                        <m:t></m:t>
                      </m:r>
                    </m:oMath>
                  </m:oMathPara>
                </a14:m>
                <a:endParaRPr lang="en-US" altLang="ko-KR" sz="1600" dirty="0"/>
              </a:p>
            </p:txBody>
          </p:sp>
        </mc:Choice>
        <mc:Fallback xmlns="">
          <p:sp>
            <p:nvSpPr>
              <p:cNvPr id="12" name="직사각형 11">
                <a:extLst>
                  <a:ext uri="{FF2B5EF4-FFF2-40B4-BE49-F238E27FC236}">
                    <a16:creationId xmlns:a16="http://schemas.microsoft.com/office/drawing/2014/main" id="{094484C5-2855-44F1-B543-271FC5A64EF4}"/>
                  </a:ext>
                </a:extLst>
              </p:cNvPr>
              <p:cNvSpPr>
                <a:spLocks noRot="1" noChangeAspect="1" noMove="1" noResize="1" noEditPoints="1" noAdjustHandles="1" noChangeArrowheads="1" noChangeShapeType="1" noTextEdit="1"/>
              </p:cNvSpPr>
              <p:nvPr/>
            </p:nvSpPr>
            <p:spPr>
              <a:xfrm>
                <a:off x="2979320" y="2060575"/>
                <a:ext cx="3944185" cy="338554"/>
              </a:xfrm>
              <a:prstGeom prst="rect">
                <a:avLst/>
              </a:prstGeom>
              <a:blipFill>
                <a:blip r:embed="rId4"/>
                <a:stretch>
                  <a:fillRect b="-8929"/>
                </a:stretch>
              </a:blipFill>
              <a:ln>
                <a:noFill/>
              </a:ln>
            </p:spPr>
            <p:txBody>
              <a:bodyPr/>
              <a:lstStyle/>
              <a:p>
                <a:r>
                  <a:rPr lang="ko-KR" altLang="en-US">
                    <a:noFill/>
                  </a:rPr>
                  <a:t> </a:t>
                </a:r>
              </a:p>
            </p:txBody>
          </p:sp>
        </mc:Fallback>
      </mc:AlternateContent>
      <p:grpSp>
        <p:nvGrpSpPr>
          <p:cNvPr id="19" name="그룹 18">
            <a:extLst>
              <a:ext uri="{FF2B5EF4-FFF2-40B4-BE49-F238E27FC236}">
                <a16:creationId xmlns:a16="http://schemas.microsoft.com/office/drawing/2014/main" id="{617454ED-0C14-4151-AB47-0BA77DB02082}"/>
              </a:ext>
            </a:extLst>
          </p:cNvPr>
          <p:cNvGrpSpPr/>
          <p:nvPr/>
        </p:nvGrpSpPr>
        <p:grpSpPr>
          <a:xfrm>
            <a:off x="2984005" y="2478715"/>
            <a:ext cx="3583979" cy="1076219"/>
            <a:chOff x="1792700" y="3417379"/>
            <a:chExt cx="5233506" cy="1354457"/>
          </a:xfrm>
        </p:grpSpPr>
        <p:grpSp>
          <p:nvGrpSpPr>
            <p:cNvPr id="20" name="Group 12">
              <a:extLst>
                <a:ext uri="{FF2B5EF4-FFF2-40B4-BE49-F238E27FC236}">
                  <a16:creationId xmlns:a16="http://schemas.microsoft.com/office/drawing/2014/main" id="{58B2A574-C661-496A-AD07-F15964359785}"/>
                </a:ext>
              </a:extLst>
            </p:cNvPr>
            <p:cNvGrpSpPr/>
            <p:nvPr/>
          </p:nvGrpSpPr>
          <p:grpSpPr>
            <a:xfrm>
              <a:off x="1792700" y="3417380"/>
              <a:ext cx="505610" cy="850904"/>
              <a:chOff x="2530826" y="3092937"/>
              <a:chExt cx="505610" cy="850904"/>
            </a:xfrm>
          </p:grpSpPr>
          <p:cxnSp>
            <p:nvCxnSpPr>
              <p:cNvPr id="43" name="Straight Arrow Connector 13">
                <a:extLst>
                  <a:ext uri="{FF2B5EF4-FFF2-40B4-BE49-F238E27FC236}">
                    <a16:creationId xmlns:a16="http://schemas.microsoft.com/office/drawing/2014/main" id="{EEA29EEE-FC59-4211-8617-5EDB9A0A054B}"/>
                  </a:ext>
                </a:extLst>
              </p:cNvPr>
              <p:cNvCxnSpPr/>
              <p:nvPr/>
            </p:nvCxnSpPr>
            <p:spPr>
              <a:xfrm flipV="1">
                <a:off x="2783632" y="3092937"/>
                <a:ext cx="0" cy="585194"/>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5D9F981-3794-4AB0-9FB7-A3FE679B4BDC}"/>
                  </a:ext>
                </a:extLst>
              </p:cNvPr>
              <p:cNvSpPr txBox="1"/>
              <p:nvPr/>
            </p:nvSpPr>
            <p:spPr>
              <a:xfrm>
                <a:off x="2530826" y="3692065"/>
                <a:ext cx="505610" cy="251776"/>
              </a:xfrm>
              <a:prstGeom prst="rect">
                <a:avLst/>
              </a:prstGeom>
              <a:noFill/>
            </p:spPr>
            <p:txBody>
              <a:bodyPr wrap="none" lIns="0" tIns="0" rIns="0" bIns="0" rtlCol="0" anchor="ctr">
                <a:spAutoFit/>
                <a:scene3d>
                  <a:camera prst="orthographicFront"/>
                  <a:lightRig rig="threePt" dir="t"/>
                </a:scene3d>
                <a:sp3d>
                  <a:bevelT w="0" h="6350"/>
                </a:sp3d>
              </a:bodyPr>
              <a:lstStyle>
                <a:defPPr>
                  <a:defRPr lang="en-US"/>
                </a:defPPr>
                <a:lvl1pPr algn="ctr">
                  <a:spcAft>
                    <a:spcPts val="600"/>
                  </a:spcAft>
                  <a:defRPr sz="1300">
                    <a:solidFill>
                      <a:srgbClr val="193EB0"/>
                    </a:solidFill>
                    <a:latin typeface="SamsungOne 700" panose="020B0803030303020204" pitchFamily="34" charset="0"/>
                    <a:ea typeface="SamsungOne 700" panose="020B0803030303020204" pitchFamily="34" charset="0"/>
                  </a:defRPr>
                </a:lvl1pPr>
              </a:lstStyle>
              <a:p>
                <a:r>
                  <a:rPr lang="en-US" altLang="ko-KR" dirty="0">
                    <a:solidFill>
                      <a:srgbClr val="262626"/>
                    </a:solidFill>
                  </a:rPr>
                  <a:t>MPG</a:t>
                </a:r>
              </a:p>
            </p:txBody>
          </p:sp>
        </p:grpSp>
        <p:grpSp>
          <p:nvGrpSpPr>
            <p:cNvPr id="21" name="Group 8">
              <a:extLst>
                <a:ext uri="{FF2B5EF4-FFF2-40B4-BE49-F238E27FC236}">
                  <a16:creationId xmlns:a16="http://schemas.microsoft.com/office/drawing/2014/main" id="{64B44B46-C2E6-41F6-B337-68F22AC36004}"/>
                </a:ext>
              </a:extLst>
            </p:cNvPr>
            <p:cNvGrpSpPr/>
            <p:nvPr/>
          </p:nvGrpSpPr>
          <p:grpSpPr>
            <a:xfrm>
              <a:off x="3125396" y="3417379"/>
              <a:ext cx="1025264" cy="1102684"/>
              <a:chOff x="2276413" y="3092937"/>
              <a:chExt cx="1025264" cy="1102684"/>
            </a:xfrm>
          </p:grpSpPr>
          <p:cxnSp>
            <p:nvCxnSpPr>
              <p:cNvPr id="41" name="Straight Arrow Connector 9">
                <a:extLst>
                  <a:ext uri="{FF2B5EF4-FFF2-40B4-BE49-F238E27FC236}">
                    <a16:creationId xmlns:a16="http://schemas.microsoft.com/office/drawing/2014/main" id="{BB5C0B43-22F4-407F-BE4D-FFE61183AE58}"/>
                  </a:ext>
                </a:extLst>
              </p:cNvPr>
              <p:cNvCxnSpPr/>
              <p:nvPr/>
            </p:nvCxnSpPr>
            <p:spPr>
              <a:xfrm flipV="1">
                <a:off x="2783632" y="3092937"/>
                <a:ext cx="0" cy="585194"/>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C51AF3B-5162-4174-86CF-DA6F1AB25A97}"/>
                  </a:ext>
                </a:extLst>
              </p:cNvPr>
              <p:cNvSpPr txBox="1"/>
              <p:nvPr/>
            </p:nvSpPr>
            <p:spPr>
              <a:xfrm>
                <a:off x="2276413" y="3692068"/>
                <a:ext cx="1025264" cy="503553"/>
              </a:xfrm>
              <a:prstGeom prst="rect">
                <a:avLst/>
              </a:prstGeom>
              <a:noFill/>
            </p:spPr>
            <p:txBody>
              <a:bodyPr wrap="none" lIns="0" tIns="0" rIns="0" bIns="0" rtlCol="0" anchor="ctr">
                <a:spAutoFit/>
                <a:scene3d>
                  <a:camera prst="orthographicFront"/>
                  <a:lightRig rig="threePt" dir="t"/>
                </a:scene3d>
                <a:sp3d>
                  <a:bevelT w="0" h="6350"/>
                </a:sp3d>
              </a:bodyPr>
              <a:lstStyle>
                <a:defPPr>
                  <a:defRPr lang="en-US"/>
                </a:defPPr>
                <a:lvl1pPr algn="ctr">
                  <a:spcAft>
                    <a:spcPts val="600"/>
                  </a:spcAft>
                  <a:defRPr sz="1300">
                    <a:solidFill>
                      <a:srgbClr val="193EB0"/>
                    </a:solidFill>
                    <a:latin typeface="SamsungOne 700" panose="020B0803030303020204" pitchFamily="34" charset="0"/>
                    <a:ea typeface="SamsungOne 700" panose="020B0803030303020204" pitchFamily="34" charset="0"/>
                  </a:defRPr>
                </a:lvl1pPr>
              </a:lstStyle>
              <a:p>
                <a:r>
                  <a:rPr lang="en-US" altLang="ko-KR" dirty="0">
                    <a:solidFill>
                      <a:srgbClr val="262626"/>
                    </a:solidFill>
                  </a:rPr>
                  <a:t>N# of </a:t>
                </a:r>
                <a:br>
                  <a:rPr lang="en-US" altLang="ko-KR" dirty="0">
                    <a:solidFill>
                      <a:srgbClr val="262626"/>
                    </a:solidFill>
                  </a:rPr>
                </a:br>
                <a:r>
                  <a:rPr lang="en-US" altLang="ko-KR" dirty="0">
                    <a:solidFill>
                      <a:srgbClr val="262626"/>
                    </a:solidFill>
                  </a:rPr>
                  <a:t>Cylinders</a:t>
                </a:r>
              </a:p>
            </p:txBody>
          </p:sp>
        </p:grpSp>
        <p:grpSp>
          <p:nvGrpSpPr>
            <p:cNvPr id="32" name="Group 11">
              <a:extLst>
                <a:ext uri="{FF2B5EF4-FFF2-40B4-BE49-F238E27FC236}">
                  <a16:creationId xmlns:a16="http://schemas.microsoft.com/office/drawing/2014/main" id="{0D7EEC7B-1D06-4DB6-8575-A5009D4B3410}"/>
                </a:ext>
              </a:extLst>
            </p:cNvPr>
            <p:cNvGrpSpPr/>
            <p:nvPr/>
          </p:nvGrpSpPr>
          <p:grpSpPr>
            <a:xfrm>
              <a:off x="4489169" y="3417380"/>
              <a:ext cx="308983" cy="850905"/>
              <a:chOff x="2629141" y="3092937"/>
              <a:chExt cx="308983" cy="850905"/>
            </a:xfrm>
          </p:grpSpPr>
          <p:cxnSp>
            <p:nvCxnSpPr>
              <p:cNvPr id="39" name="Straight Arrow Connector 15">
                <a:extLst>
                  <a:ext uri="{FF2B5EF4-FFF2-40B4-BE49-F238E27FC236}">
                    <a16:creationId xmlns:a16="http://schemas.microsoft.com/office/drawing/2014/main" id="{FE623227-9FF6-48C8-A133-84D2F2BDEFB8}"/>
                  </a:ext>
                </a:extLst>
              </p:cNvPr>
              <p:cNvCxnSpPr/>
              <p:nvPr/>
            </p:nvCxnSpPr>
            <p:spPr>
              <a:xfrm flipV="1">
                <a:off x="2783632" y="3092937"/>
                <a:ext cx="0" cy="585194"/>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F973BCA-FAAB-4445-8F8C-FEF8A129F53E}"/>
                  </a:ext>
                </a:extLst>
              </p:cNvPr>
              <p:cNvSpPr txBox="1"/>
              <p:nvPr/>
            </p:nvSpPr>
            <p:spPr>
              <a:xfrm>
                <a:off x="2629141" y="3692066"/>
                <a:ext cx="308983" cy="251776"/>
              </a:xfrm>
              <a:prstGeom prst="rect">
                <a:avLst/>
              </a:prstGeom>
              <a:noFill/>
            </p:spPr>
            <p:txBody>
              <a:bodyPr wrap="none" lIns="0" tIns="0" rIns="0" bIns="0" rtlCol="0" anchor="ctr">
                <a:spAutoFit/>
                <a:scene3d>
                  <a:camera prst="orthographicFront"/>
                  <a:lightRig rig="threePt" dir="t"/>
                </a:scene3d>
                <a:sp3d>
                  <a:bevelT w="0" h="6350"/>
                </a:sp3d>
              </a:bodyPr>
              <a:lstStyle>
                <a:defPPr>
                  <a:defRPr lang="en-US"/>
                </a:defPPr>
                <a:lvl1pPr algn="ctr">
                  <a:spcAft>
                    <a:spcPts val="600"/>
                  </a:spcAft>
                  <a:defRPr sz="1300">
                    <a:solidFill>
                      <a:srgbClr val="193EB0"/>
                    </a:solidFill>
                    <a:latin typeface="SamsungOne 700" panose="020B0803030303020204" pitchFamily="34" charset="0"/>
                    <a:ea typeface="SamsungOne 700" panose="020B0803030303020204" pitchFamily="34" charset="0"/>
                  </a:defRPr>
                </a:lvl1pPr>
              </a:lstStyle>
              <a:p>
                <a:r>
                  <a:rPr lang="en-US" altLang="ko-KR" dirty="0">
                    <a:solidFill>
                      <a:srgbClr val="262626"/>
                    </a:solidFill>
                  </a:rPr>
                  <a:t>HP</a:t>
                </a:r>
              </a:p>
            </p:txBody>
          </p:sp>
        </p:grpSp>
        <p:grpSp>
          <p:nvGrpSpPr>
            <p:cNvPr id="33" name="Group 17">
              <a:extLst>
                <a:ext uri="{FF2B5EF4-FFF2-40B4-BE49-F238E27FC236}">
                  <a16:creationId xmlns:a16="http://schemas.microsoft.com/office/drawing/2014/main" id="{7CC61023-5589-43F3-86CD-8A6AA1B437CD}"/>
                </a:ext>
              </a:extLst>
            </p:cNvPr>
            <p:cNvGrpSpPr/>
            <p:nvPr/>
          </p:nvGrpSpPr>
          <p:grpSpPr>
            <a:xfrm>
              <a:off x="5286103" y="3417380"/>
              <a:ext cx="779482" cy="850906"/>
              <a:chOff x="2393892" y="3092937"/>
              <a:chExt cx="779482" cy="850906"/>
            </a:xfrm>
          </p:grpSpPr>
          <p:cxnSp>
            <p:nvCxnSpPr>
              <p:cNvPr id="37" name="Straight Arrow Connector 18">
                <a:extLst>
                  <a:ext uri="{FF2B5EF4-FFF2-40B4-BE49-F238E27FC236}">
                    <a16:creationId xmlns:a16="http://schemas.microsoft.com/office/drawing/2014/main" id="{A3EB7B70-0CB3-4BF1-B62A-F4EDA7B6E130}"/>
                  </a:ext>
                </a:extLst>
              </p:cNvPr>
              <p:cNvCxnSpPr/>
              <p:nvPr/>
            </p:nvCxnSpPr>
            <p:spPr>
              <a:xfrm flipV="1">
                <a:off x="2783632" y="3092937"/>
                <a:ext cx="0" cy="585194"/>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5BF3F2D-6F0B-46DC-B0F0-9F5320DB1FFF}"/>
                  </a:ext>
                </a:extLst>
              </p:cNvPr>
              <p:cNvSpPr txBox="1"/>
              <p:nvPr/>
            </p:nvSpPr>
            <p:spPr>
              <a:xfrm>
                <a:off x="2393892" y="3692067"/>
                <a:ext cx="779482" cy="251776"/>
              </a:xfrm>
              <a:prstGeom prst="rect">
                <a:avLst/>
              </a:prstGeom>
              <a:noFill/>
            </p:spPr>
            <p:txBody>
              <a:bodyPr wrap="none" lIns="0" tIns="0" rIns="0" bIns="0" rtlCol="0" anchor="ctr">
                <a:spAutoFit/>
                <a:scene3d>
                  <a:camera prst="orthographicFront"/>
                  <a:lightRig rig="threePt" dir="t"/>
                </a:scene3d>
                <a:sp3d>
                  <a:bevelT w="0" h="6350"/>
                </a:sp3d>
              </a:bodyPr>
              <a:lstStyle>
                <a:defPPr>
                  <a:defRPr lang="en-US"/>
                </a:defPPr>
                <a:lvl1pPr algn="ctr">
                  <a:spcAft>
                    <a:spcPts val="600"/>
                  </a:spcAft>
                  <a:defRPr sz="1300">
                    <a:solidFill>
                      <a:srgbClr val="262626"/>
                    </a:solidFill>
                    <a:latin typeface="SamsungOne 700" panose="020B0803030303020204" pitchFamily="34" charset="0"/>
                    <a:ea typeface="SamsungOne 700" panose="020B0803030303020204" pitchFamily="34" charset="0"/>
                  </a:defRPr>
                </a:lvl1pPr>
              </a:lstStyle>
              <a:p>
                <a:r>
                  <a:rPr lang="en-US" altLang="ko-KR" dirty="0"/>
                  <a:t>Weight</a:t>
                </a:r>
              </a:p>
            </p:txBody>
          </p:sp>
        </p:grpSp>
        <p:grpSp>
          <p:nvGrpSpPr>
            <p:cNvPr id="34" name="Group 20">
              <a:extLst>
                <a:ext uri="{FF2B5EF4-FFF2-40B4-BE49-F238E27FC236}">
                  <a16:creationId xmlns:a16="http://schemas.microsoft.com/office/drawing/2014/main" id="{547B4783-20DF-493B-B40E-7A227150F9F4}"/>
                </a:ext>
              </a:extLst>
            </p:cNvPr>
            <p:cNvGrpSpPr/>
            <p:nvPr/>
          </p:nvGrpSpPr>
          <p:grpSpPr>
            <a:xfrm>
              <a:off x="6213953" y="3417379"/>
              <a:ext cx="812253" cy="1354457"/>
              <a:chOff x="2377506" y="3092937"/>
              <a:chExt cx="812253" cy="1354457"/>
            </a:xfrm>
          </p:grpSpPr>
          <p:cxnSp>
            <p:nvCxnSpPr>
              <p:cNvPr id="35" name="Straight Arrow Connector 21">
                <a:extLst>
                  <a:ext uri="{FF2B5EF4-FFF2-40B4-BE49-F238E27FC236}">
                    <a16:creationId xmlns:a16="http://schemas.microsoft.com/office/drawing/2014/main" id="{254C56AF-EAA6-466D-983F-997F3E6346FF}"/>
                  </a:ext>
                </a:extLst>
              </p:cNvPr>
              <p:cNvCxnSpPr/>
              <p:nvPr/>
            </p:nvCxnSpPr>
            <p:spPr>
              <a:xfrm flipV="1">
                <a:off x="2783632" y="3092937"/>
                <a:ext cx="0" cy="585194"/>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ED7DA17-3A35-4793-863D-9FE60F812B82}"/>
                  </a:ext>
                </a:extLst>
              </p:cNvPr>
              <p:cNvSpPr txBox="1"/>
              <p:nvPr/>
            </p:nvSpPr>
            <p:spPr>
              <a:xfrm>
                <a:off x="2377506" y="3692068"/>
                <a:ext cx="812253" cy="755326"/>
              </a:xfrm>
              <a:prstGeom prst="rect">
                <a:avLst/>
              </a:prstGeom>
              <a:noFill/>
            </p:spPr>
            <p:txBody>
              <a:bodyPr wrap="none" lIns="0" tIns="0" rIns="0" bIns="0" rtlCol="0" anchor="ctr">
                <a:spAutoFit/>
                <a:scene3d>
                  <a:camera prst="orthographicFront"/>
                  <a:lightRig rig="threePt" dir="t"/>
                </a:scene3d>
                <a:sp3d>
                  <a:bevelT w="0" h="6350"/>
                </a:sp3d>
              </a:bodyPr>
              <a:lstStyle>
                <a:defPPr>
                  <a:defRPr lang="en-US"/>
                </a:defPPr>
                <a:lvl1pPr algn="ctr">
                  <a:spcAft>
                    <a:spcPts val="600"/>
                  </a:spcAft>
                  <a:defRPr sz="1300">
                    <a:solidFill>
                      <a:srgbClr val="193EB0"/>
                    </a:solidFill>
                    <a:latin typeface="SamsungOne 700" panose="020B0803030303020204" pitchFamily="34" charset="0"/>
                    <a:ea typeface="SamsungOne 700" panose="020B0803030303020204" pitchFamily="34" charset="0"/>
                  </a:defRPr>
                </a:lvl1pPr>
              </a:lstStyle>
              <a:p>
                <a:r>
                  <a:rPr lang="en-US" altLang="ko-KR" dirty="0">
                    <a:solidFill>
                      <a:srgbClr val="262626"/>
                    </a:solidFill>
                  </a:rPr>
                  <a:t>Auto </a:t>
                </a:r>
                <a:br>
                  <a:rPr lang="en-US" altLang="ko-KR" dirty="0">
                    <a:solidFill>
                      <a:srgbClr val="262626"/>
                    </a:solidFill>
                  </a:rPr>
                </a:br>
                <a:r>
                  <a:rPr lang="en-US" altLang="ko-KR" dirty="0">
                    <a:solidFill>
                      <a:srgbClr val="262626"/>
                    </a:solidFill>
                  </a:rPr>
                  <a:t>or </a:t>
                </a:r>
                <a:br>
                  <a:rPr lang="en-US" altLang="ko-KR" dirty="0">
                    <a:solidFill>
                      <a:srgbClr val="262626"/>
                    </a:solidFill>
                  </a:rPr>
                </a:br>
                <a:r>
                  <a:rPr lang="en-US" altLang="ko-KR" dirty="0">
                    <a:solidFill>
                      <a:srgbClr val="262626"/>
                    </a:solidFill>
                  </a:rPr>
                  <a:t>Manual</a:t>
                </a:r>
              </a:p>
            </p:txBody>
          </p:sp>
        </p:grpSp>
      </p:grpSp>
      <p:sp>
        <p:nvSpPr>
          <p:cNvPr id="45" name="TextBox 44">
            <a:extLst>
              <a:ext uri="{FF2B5EF4-FFF2-40B4-BE49-F238E27FC236}">
                <a16:creationId xmlns:a16="http://schemas.microsoft.com/office/drawing/2014/main" id="{6273AFDB-6EE9-4C83-B5BE-ECE3D7DE17F9}"/>
              </a:ext>
            </a:extLst>
          </p:cNvPr>
          <p:cNvSpPr txBox="1"/>
          <p:nvPr/>
        </p:nvSpPr>
        <p:spPr>
          <a:xfrm>
            <a:off x="3392092" y="3956446"/>
            <a:ext cx="3780683" cy="308257"/>
          </a:xfrm>
          <a:prstGeom prst="rect">
            <a:avLst/>
          </a:prstGeom>
          <a:solidFill>
            <a:schemeClr val="accent1">
              <a:lumMod val="20000"/>
              <a:lumOff val="80000"/>
            </a:schemeClr>
          </a:solidFill>
          <a:ln w="12700">
            <a:solidFill>
              <a:schemeClr val="accent1">
                <a:lumMod val="60000"/>
                <a:lumOff val="40000"/>
              </a:schemeClr>
            </a:solidFill>
            <a:miter lim="400000"/>
          </a:ln>
        </p:spPr>
        <p:txBody>
          <a:bodyPr wrap="none" lIns="53578" tIns="53578" rIns="53578" bIns="53578" anchor="ctr">
            <a:spAutoFit/>
          </a:bodyPr>
          <a:lstStyle>
            <a:defPPr>
              <a:defRPr lang="ko-KR"/>
            </a:defPPr>
            <a:lvl1pPr defTabSz="821531" latinLnBrk="0">
              <a:spcAft>
                <a:spcPts val="600"/>
              </a:spcAft>
              <a:defRPr sz="1300">
                <a:solidFill>
                  <a:prstClr val="black">
                    <a:lumMod val="85000"/>
                    <a:lumOff val="15000"/>
                  </a:prstClr>
                </a:solidFill>
                <a:latin typeface="SamsungOne 400" panose="020B0503030303020204" pitchFamily="34" charset="0"/>
                <a:ea typeface="+mn-ea"/>
                <a:cs typeface="+mn-cs"/>
              </a:defRPr>
            </a:lvl1pPr>
          </a:lstStyle>
          <a:p>
            <a:r>
              <a:rPr lang="en-US" altLang="ko-KR" b="1" dirty="0"/>
              <a:t>MPG</a:t>
            </a:r>
            <a:r>
              <a:rPr lang="en-US" altLang="ko-KR" dirty="0"/>
              <a:t> </a:t>
            </a:r>
            <a:r>
              <a:rPr lang="vi-VN" altLang="ko-KR" dirty="0"/>
              <a:t>có thể được</a:t>
            </a:r>
            <a:r>
              <a:rPr lang="en-US" altLang="ko-KR" dirty="0"/>
              <a:t> </a:t>
            </a:r>
            <a:r>
              <a:rPr lang="vi-VN" altLang="ko-KR" b="1" dirty="0">
                <a:solidFill>
                  <a:srgbClr val="1429A0"/>
                </a:solidFill>
              </a:rPr>
              <a:t>g</a:t>
            </a:r>
            <a:r>
              <a:rPr lang="en-US" altLang="ko-KR" b="1" dirty="0" err="1">
                <a:solidFill>
                  <a:srgbClr val="1429A0"/>
                </a:solidFill>
              </a:rPr>
              <a:t>iải</a:t>
            </a:r>
            <a:r>
              <a:rPr lang="en-US" altLang="ko-KR" b="1" dirty="0">
                <a:solidFill>
                  <a:srgbClr val="1429A0"/>
                </a:solidFill>
              </a:rPr>
              <a:t> </a:t>
            </a:r>
            <a:r>
              <a:rPr lang="en-US" altLang="ko-KR" b="1" dirty="0" err="1">
                <a:solidFill>
                  <a:srgbClr val="1429A0"/>
                </a:solidFill>
              </a:rPr>
              <a:t>thích</a:t>
            </a:r>
            <a:r>
              <a:rPr lang="en-US" altLang="ko-KR" dirty="0"/>
              <a:t> </a:t>
            </a:r>
            <a:r>
              <a:rPr lang="en-US" altLang="ko-KR" dirty="0" err="1"/>
              <a:t>bởi</a:t>
            </a:r>
            <a:r>
              <a:rPr lang="en-US" altLang="ko-KR" dirty="0"/>
              <a:t> </a:t>
            </a:r>
            <a:r>
              <a:rPr lang="en-US" altLang="ko-KR" dirty="0" err="1"/>
              <a:t>các</a:t>
            </a:r>
            <a:r>
              <a:rPr lang="en-US" altLang="ko-KR" dirty="0"/>
              <a:t> </a:t>
            </a:r>
            <a:r>
              <a:rPr lang="en-US" altLang="ko-KR" dirty="0" err="1"/>
              <a:t>biến</a:t>
            </a:r>
            <a:r>
              <a:rPr lang="en-US" altLang="ko-KR" dirty="0"/>
              <a:t> </a:t>
            </a:r>
            <a:r>
              <a:rPr lang="en-US" altLang="ko-KR" dirty="0" err="1"/>
              <a:t>khác</a:t>
            </a:r>
            <a:r>
              <a:rPr lang="vi-VN" altLang="ko-KR" dirty="0"/>
              <a:t> nhau</a:t>
            </a:r>
            <a:r>
              <a:rPr lang="en-US" altLang="ko-KR" dirty="0"/>
              <a:t>.</a:t>
            </a:r>
          </a:p>
        </p:txBody>
      </p:sp>
      <p:sp>
        <p:nvSpPr>
          <p:cNvPr id="46" name="사각형: 둥근 모서리 2">
            <a:extLst>
              <a:ext uri="{FF2B5EF4-FFF2-40B4-BE49-F238E27FC236}">
                <a16:creationId xmlns:a16="http://schemas.microsoft.com/office/drawing/2014/main" id="{45F05EA0-DE79-47AE-86DE-2E027CB43F56}"/>
              </a:ext>
            </a:extLst>
          </p:cNvPr>
          <p:cNvSpPr/>
          <p:nvPr/>
        </p:nvSpPr>
        <p:spPr>
          <a:xfrm>
            <a:off x="678614" y="1773238"/>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Tree>
    <p:extLst>
      <p:ext uri="{BB962C8B-B14F-4D97-AF65-F5344CB8AC3E}">
        <p14:creationId xmlns:p14="http://schemas.microsoft.com/office/powerpoint/2010/main" val="374414119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Giải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thích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các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hệ</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số</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hồi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quy</a:t>
            </a:r>
            <a:endParaRPr lang="en-US" altLang="ko-KR" sz="1400" dirty="0">
              <a:solidFill>
                <a:schemeClr val="tx1"/>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8E02D1CE-2859-45A1-90B6-A62349DC71E3}"/>
                  </a:ext>
                </a:extLst>
              </p:cNvPr>
              <p:cNvSpPr/>
              <p:nvPr/>
            </p:nvSpPr>
            <p:spPr>
              <a:xfrm>
                <a:off x="671261" y="234593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Nếu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𝑋</a:t>
                </a:r>
                <a:r>
                  <a:rPr lang="en-US" altLang="ko-KR" sz="1300" baseline="-25000" dirty="0">
                    <a:solidFill>
                      <a:prstClr val="black">
                        <a:lumMod val="85000"/>
                        <a:lumOff val="15000"/>
                      </a:prstClr>
                    </a:solidFill>
                    <a:latin typeface="SamsungOne 400" panose="020B0503030303020204" pitchFamily="34" charset="0"/>
                    <a:ea typeface="SamsungOne 400" panose="020B0503030303020204" pitchFamily="34" charset="0"/>
                  </a:rPr>
                  <a:t>1</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𝑋</a:t>
                </a:r>
                <a:r>
                  <a:rPr lang="en-US" altLang="ko-KR" sz="1300" baseline="-25000" dirty="0">
                    <a:solidFill>
                      <a:prstClr val="black">
                        <a:lumMod val="85000"/>
                        <a:lumOff val="15000"/>
                      </a:prstClr>
                    </a:solidFill>
                    <a:latin typeface="SamsungOne 400" panose="020B0503030303020204" pitchFamily="34" charset="0"/>
                    <a:ea typeface="SamsungOne 400" panose="020B0503030303020204" pitchFamily="34" charset="0"/>
                  </a:rPr>
                  <a:t>1</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𝑋</a:t>
                </a:r>
                <a:r>
                  <a:rPr lang="ko-KR" altLang="en-US" sz="1300" baseline="-25000" dirty="0">
                    <a:solidFill>
                      <a:prstClr val="black">
                        <a:lumMod val="85000"/>
                        <a:lumOff val="15000"/>
                      </a:prstClr>
                    </a:solidFill>
                    <a:latin typeface="SamsungOne 400" panose="020B0503030303020204" pitchFamily="34" charset="0"/>
                    <a:ea typeface="SamsungOne 400" panose="020B0503030303020204" pitchFamily="34" charset="0"/>
                  </a:rPr>
                  <a:t>𝑘</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thay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đổi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bởi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ko-KR" altLang="en-US" sz="1300">
                        <a:solidFill>
                          <a:srgbClr val="FF0000"/>
                        </a:solidFill>
                        <a:latin typeface="Cambria Math" panose="02040503050406030204" pitchFamily="18" charset="0"/>
                        <a:ea typeface="SamsungOne 400" panose="020B0503030303020204" pitchFamily="34" charset="0"/>
                        <a:sym typeface="Symbol"/>
                      </a:rPr>
                      <m:t> </m:t>
                    </m:r>
                  </m:oMath>
                </a14:m>
                <a:r>
                  <a:rPr lang="ko-KR" altLang="en-US" sz="1300" dirty="0">
                    <a:solidFill>
                      <a:srgbClr val="FF0000"/>
                    </a:solidFill>
                    <a:latin typeface="SamsungOne 400" panose="020B0503030303020204" pitchFamily="34" charset="0"/>
                    <a:ea typeface="SamsungOne 400" panose="020B0503030303020204" pitchFamily="34" charset="0"/>
                  </a:rPr>
                  <a:t>𝑋</a:t>
                </a:r>
                <a:r>
                  <a:rPr lang="en-US" altLang="ko-KR" sz="1300" baseline="-25000" dirty="0">
                    <a:solidFill>
                      <a:srgbClr val="FF0000"/>
                    </a:solidFill>
                    <a:latin typeface="SamsungOne 400" panose="020B0503030303020204" pitchFamily="34" charset="0"/>
                    <a:ea typeface="SamsungOne 400" panose="020B0503030303020204" pitchFamily="34" charset="0"/>
                  </a:rPr>
                  <a:t>1</a:t>
                </a:r>
                <a:r>
                  <a:rPr lang="en-US" altLang="ko-KR" sz="1300" dirty="0">
                    <a:solidFill>
                      <a:srgbClr val="FF0000"/>
                    </a:solidFill>
                    <a:latin typeface="SamsungOne 400" panose="020B0503030303020204" pitchFamily="34" charset="0"/>
                    <a:ea typeface="SamsungOne 400" panose="020B0503030303020204" pitchFamily="34" charset="0"/>
                  </a:rPr>
                  <a:t>,  </a:t>
                </a:r>
                <a14:m>
                  <m:oMath xmlns:m="http://schemas.openxmlformats.org/officeDocument/2006/math">
                    <m:r>
                      <a:rPr lang="ko-KR" altLang="en-US" sz="1300">
                        <a:solidFill>
                          <a:srgbClr val="FF0000"/>
                        </a:solidFill>
                        <a:latin typeface="Cambria Math" panose="02040503050406030204" pitchFamily="18" charset="0"/>
                        <a:ea typeface="SamsungOne 400" panose="020B0503030303020204" pitchFamily="34" charset="0"/>
                        <a:sym typeface="Symbol"/>
                      </a:rPr>
                      <m:t> </m:t>
                    </m:r>
                  </m:oMath>
                </a14:m>
                <a:r>
                  <a:rPr lang="ko-KR" altLang="en-US" sz="1300" dirty="0">
                    <a:solidFill>
                      <a:srgbClr val="FF0000"/>
                    </a:solidFill>
                    <a:latin typeface="SamsungOne 400" panose="020B0503030303020204" pitchFamily="34" charset="0"/>
                    <a:ea typeface="SamsungOne 400" panose="020B0503030303020204" pitchFamily="34" charset="0"/>
                  </a:rPr>
                  <a:t>𝑋</a:t>
                </a:r>
                <a:r>
                  <a:rPr lang="en-US" altLang="ko-KR" sz="1300" baseline="-25000" dirty="0">
                    <a:solidFill>
                      <a:srgbClr val="FF0000"/>
                    </a:solidFill>
                    <a:latin typeface="SamsungOne 400" panose="020B0503030303020204" pitchFamily="34" charset="0"/>
                    <a:ea typeface="SamsungOne 400" panose="020B0503030303020204" pitchFamily="34" charset="0"/>
                  </a:rPr>
                  <a:t>2</a:t>
                </a:r>
                <a:r>
                  <a:rPr lang="en-US" altLang="ko-KR" sz="1300" dirty="0">
                    <a:solidFill>
                      <a:srgbClr val="FF0000"/>
                    </a:solidFill>
                    <a:latin typeface="SamsungOne 400" panose="020B0503030303020204" pitchFamily="34" charset="0"/>
                    <a:ea typeface="SamsungOne 400" panose="020B0503030303020204" pitchFamily="34" charset="0"/>
                  </a:rPr>
                  <a:t>, …, </a:t>
                </a:r>
                <a14:m>
                  <m:oMath xmlns:m="http://schemas.openxmlformats.org/officeDocument/2006/math">
                    <m:r>
                      <a:rPr lang="ko-KR" altLang="en-US" sz="1300">
                        <a:solidFill>
                          <a:srgbClr val="FF0000"/>
                        </a:solidFill>
                        <a:latin typeface="Cambria Math" panose="02040503050406030204" pitchFamily="18" charset="0"/>
                        <a:ea typeface="SamsungOne 400" panose="020B0503030303020204" pitchFamily="34" charset="0"/>
                        <a:sym typeface="Symbol"/>
                      </a:rPr>
                      <m:t> </m:t>
                    </m:r>
                  </m:oMath>
                </a14:m>
                <a:r>
                  <a:rPr lang="ko-KR" altLang="en-US" sz="1300" dirty="0">
                    <a:solidFill>
                      <a:srgbClr val="FF0000"/>
                    </a:solidFill>
                    <a:latin typeface="SamsungOne 400" panose="020B0503030303020204" pitchFamily="34" charset="0"/>
                    <a:ea typeface="SamsungOne 400" panose="020B0503030303020204" pitchFamily="34" charset="0"/>
                  </a:rPr>
                  <a:t>𝑋</a:t>
                </a:r>
                <a:r>
                  <a:rPr lang="ko-KR" altLang="en-US" sz="1300" baseline="-25000" dirty="0">
                    <a:solidFill>
                      <a:srgbClr val="FF0000"/>
                    </a:solidFill>
                    <a:latin typeface="SamsungOne 400" panose="020B0503030303020204" pitchFamily="34" charset="0"/>
                    <a:ea typeface="SamsungOne 400" panose="020B0503030303020204" pitchFamily="34" charset="0"/>
                  </a:rPr>
                  <a:t>𝑘</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thì</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sự</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thay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đổi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trong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Y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ko-KR" altLang="en-US" sz="1300">
                        <a:solidFill>
                          <a:srgbClr val="FF0000"/>
                        </a:solidFill>
                        <a:latin typeface="Cambria Math" panose="02040503050406030204" pitchFamily="18" charset="0"/>
                        <a:ea typeface="SamsungOne 400" panose="020B0503030303020204" pitchFamily="34" charset="0"/>
                        <a:sym typeface="Symbol"/>
                      </a:rPr>
                      <m:t> </m:t>
                    </m:r>
                  </m:oMath>
                </a14:m>
                <a:r>
                  <a:rPr lang="ko-KR" altLang="en-US" sz="1300" dirty="0">
                    <a:solidFill>
                      <a:srgbClr val="FF0000"/>
                    </a:solidFill>
                    <a:latin typeface="SamsungOne 400" panose="020B0503030303020204" pitchFamily="34" charset="0"/>
                    <a:ea typeface="SamsungOne 400" panose="020B0503030303020204" pitchFamily="34" charset="0"/>
                  </a:rPr>
                  <a:t>𝑌</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15" name="직사각형 14">
                <a:extLst>
                  <a:ext uri="{FF2B5EF4-FFF2-40B4-BE49-F238E27FC236}">
                    <a16:creationId xmlns:a16="http://schemas.microsoft.com/office/drawing/2014/main" xmlns="" xmlns:a14="http://schemas.microsoft.com/office/drawing/2010/main" id="{8E02D1CE-2859-45A1-90B6-A62349DC71E3}"/>
                  </a:ext>
                </a:extLst>
              </p:cNvPr>
              <p:cNvSpPr>
                <a:spLocks noRot="1" noChangeAspect="1" noMove="1" noResize="1" noEditPoints="1" noAdjustHandles="1" noChangeArrowheads="1" noChangeShapeType="1" noTextEdit="1"/>
              </p:cNvSpPr>
              <p:nvPr/>
            </p:nvSpPr>
            <p:spPr>
              <a:xfrm>
                <a:off x="671261" y="2345935"/>
                <a:ext cx="8632825" cy="345461"/>
              </a:xfrm>
              <a:prstGeom prst="rect">
                <a:avLst/>
              </a:prstGeom>
              <a:blipFill rotWithShape="0">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094484C5-2855-44F1-B543-271FC5A64EF4}"/>
                  </a:ext>
                </a:extLst>
              </p:cNvPr>
              <p:cNvSpPr/>
              <p:nvPr/>
            </p:nvSpPr>
            <p:spPr>
              <a:xfrm>
                <a:off x="3097300" y="1786898"/>
                <a:ext cx="3819151" cy="3385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14:m>
                  <m:oMathPara xmlns:m="http://schemas.openxmlformats.org/officeDocument/2006/math">
                    <m:oMathParaPr>
                      <m:jc m:val="centerGroup"/>
                    </m:oMathParaPr>
                    <m:oMath xmlns:m="http://schemas.openxmlformats.org/officeDocument/2006/math">
                      <m:r>
                        <a:rPr lang="en-US" altLang="ko-KR" sz="1600">
                          <a:solidFill>
                            <a:srgbClr val="FF0000"/>
                          </a:solidFill>
                          <a:latin typeface="Cambria Math" panose="02040503050406030204" pitchFamily="18" charset="0"/>
                          <a:sym typeface="Symbol"/>
                        </a:rPr>
                        <m:t></m:t>
                      </m:r>
                      <m:r>
                        <a:rPr lang="en-US" altLang="ko-KR" sz="1600">
                          <a:solidFill>
                            <a:srgbClr val="FF0000"/>
                          </a:solidFill>
                          <a:latin typeface="Cambria Math" panose="02040503050406030204" pitchFamily="18" charset="0"/>
                        </a:rPr>
                        <m:t>𝑌</m:t>
                      </m:r>
                      <m:r>
                        <a:rPr lang="en-US" altLang="ko-KR" sz="1600" smtClean="0">
                          <a:solidFill>
                            <a:schemeClr val="tx1"/>
                          </a:solidFill>
                          <a:latin typeface="Cambria Math" panose="02040503050406030204" pitchFamily="18" charset="0"/>
                        </a:rPr>
                        <m:t>= </m:t>
                      </m:r>
                      <m:sSub>
                        <m:sSubPr>
                          <m:ctrlPr>
                            <a:rPr lang="ko-KR" altLang="ko-KR" sz="1600" i="1">
                              <a:solidFill>
                                <a:schemeClr val="tx1"/>
                              </a:solidFill>
                              <a:latin typeface="Cambria Math" panose="02040503050406030204" pitchFamily="18" charset="0"/>
                            </a:rPr>
                          </m:ctrlPr>
                        </m:sSubPr>
                        <m:e>
                          <m:r>
                            <a:rPr lang="en-US" altLang="ko-KR" sz="1600">
                              <a:solidFill>
                                <a:schemeClr val="tx1"/>
                              </a:solidFill>
                              <a:latin typeface="Cambria Math" panose="02040503050406030204" pitchFamily="18" charset="0"/>
                            </a:rPr>
                            <m:t>𝛽</m:t>
                          </m:r>
                        </m:e>
                        <m:sub>
                          <m:r>
                            <a:rPr lang="en-US" altLang="ko-KR" sz="1600">
                              <a:solidFill>
                                <a:schemeClr val="tx1"/>
                              </a:solidFill>
                              <a:latin typeface="Cambria Math" panose="02040503050406030204" pitchFamily="18" charset="0"/>
                            </a:rPr>
                            <m:t>1</m:t>
                          </m:r>
                        </m:sub>
                      </m:sSub>
                      <m:sSub>
                        <m:sSubPr>
                          <m:ctrlPr>
                            <a:rPr lang="ko-KR" altLang="ko-KR" sz="1600" i="1">
                              <a:solidFill>
                                <a:srgbClr val="FF0000"/>
                              </a:solidFill>
                              <a:latin typeface="Cambria Math" panose="02040503050406030204" pitchFamily="18" charset="0"/>
                            </a:rPr>
                          </m:ctrlPr>
                        </m:sSubPr>
                        <m:e>
                          <m:r>
                            <a:rPr lang="ko-KR" altLang="en-US" sz="1600">
                              <a:solidFill>
                                <a:srgbClr val="FF0000"/>
                              </a:solidFill>
                              <a:latin typeface="Cambria Math" panose="02040503050406030204" pitchFamily="18" charset="0"/>
                              <a:sym typeface="Symbol"/>
                            </a:rPr>
                            <m:t></m:t>
                          </m:r>
                          <m:r>
                            <a:rPr lang="en-US" altLang="ko-KR" sz="1600">
                              <a:solidFill>
                                <a:srgbClr val="FF0000"/>
                              </a:solidFill>
                              <a:latin typeface="Cambria Math" panose="02040503050406030204" pitchFamily="18" charset="0"/>
                            </a:rPr>
                            <m:t>𝑋</m:t>
                          </m:r>
                        </m:e>
                        <m:sub>
                          <m:r>
                            <a:rPr lang="en-US" altLang="ko-KR" sz="1600">
                              <a:solidFill>
                                <a:srgbClr val="FF0000"/>
                              </a:solidFill>
                              <a:latin typeface="Cambria Math" panose="02040503050406030204" pitchFamily="18" charset="0"/>
                            </a:rPr>
                            <m:t>1</m:t>
                          </m:r>
                        </m:sub>
                      </m:sSub>
                      <m:r>
                        <a:rPr lang="en-US" altLang="ko-KR" sz="1600" smtClean="0">
                          <a:solidFill>
                            <a:schemeClr val="tx1"/>
                          </a:solidFill>
                          <a:latin typeface="Cambria Math" panose="02040503050406030204" pitchFamily="18" charset="0"/>
                        </a:rPr>
                        <m:t>+⋯+</m:t>
                      </m:r>
                      <m:sSub>
                        <m:sSubPr>
                          <m:ctrlPr>
                            <a:rPr lang="ko-KR" altLang="ko-KR" sz="1600" i="1">
                              <a:solidFill>
                                <a:schemeClr val="tx1"/>
                              </a:solidFill>
                              <a:latin typeface="Cambria Math" panose="02040503050406030204" pitchFamily="18" charset="0"/>
                            </a:rPr>
                          </m:ctrlPr>
                        </m:sSubPr>
                        <m:e>
                          <m:r>
                            <a:rPr lang="en-US" altLang="ko-KR" sz="1600">
                              <a:solidFill>
                                <a:schemeClr val="tx1"/>
                              </a:solidFill>
                              <a:latin typeface="Cambria Math" panose="02040503050406030204" pitchFamily="18" charset="0"/>
                            </a:rPr>
                            <m:t>𝛽</m:t>
                          </m:r>
                        </m:e>
                        <m:sub>
                          <m:r>
                            <a:rPr lang="en-US" altLang="ko-KR" sz="1600">
                              <a:solidFill>
                                <a:schemeClr val="tx1"/>
                              </a:solidFill>
                              <a:latin typeface="Cambria Math" panose="02040503050406030204" pitchFamily="18" charset="0"/>
                            </a:rPr>
                            <m:t>𝑖</m:t>
                          </m:r>
                        </m:sub>
                      </m:sSub>
                      <m:sSub>
                        <m:sSubPr>
                          <m:ctrlPr>
                            <a:rPr lang="ko-KR" altLang="ko-KR" sz="1600" i="1">
                              <a:solidFill>
                                <a:srgbClr val="FF0000"/>
                              </a:solidFill>
                              <a:latin typeface="Cambria Math" panose="02040503050406030204" pitchFamily="18" charset="0"/>
                            </a:rPr>
                          </m:ctrlPr>
                        </m:sSubPr>
                        <m:e>
                          <m:r>
                            <a:rPr lang="ko-KR" altLang="en-US" sz="1600">
                              <a:solidFill>
                                <a:srgbClr val="FF0000"/>
                              </a:solidFill>
                              <a:latin typeface="Cambria Math" panose="02040503050406030204" pitchFamily="18" charset="0"/>
                              <a:sym typeface="Symbol"/>
                            </a:rPr>
                            <m:t></m:t>
                          </m:r>
                          <m:r>
                            <a:rPr lang="en-US" altLang="ko-KR" sz="1600">
                              <a:solidFill>
                                <a:srgbClr val="FF0000"/>
                              </a:solidFill>
                              <a:latin typeface="Cambria Math" panose="02040503050406030204" pitchFamily="18" charset="0"/>
                            </a:rPr>
                            <m:t>𝑋</m:t>
                          </m:r>
                        </m:e>
                        <m:sub>
                          <m:r>
                            <a:rPr lang="en-US" altLang="ko-KR" sz="1600">
                              <a:solidFill>
                                <a:srgbClr val="FF0000"/>
                              </a:solidFill>
                              <a:latin typeface="Cambria Math" panose="02040503050406030204" pitchFamily="18" charset="0"/>
                            </a:rPr>
                            <m:t>𝑖</m:t>
                          </m:r>
                        </m:sub>
                      </m:sSub>
                      <m:r>
                        <a:rPr lang="en-US" altLang="ko-KR" sz="1600" smtClean="0">
                          <a:solidFill>
                            <a:schemeClr val="tx1"/>
                          </a:solidFill>
                          <a:latin typeface="Cambria Math" panose="02040503050406030204" pitchFamily="18" charset="0"/>
                        </a:rPr>
                        <m:t>+⋯+</m:t>
                      </m:r>
                      <m:sSub>
                        <m:sSubPr>
                          <m:ctrlPr>
                            <a:rPr lang="ko-KR" altLang="ko-KR" sz="1600" i="1">
                              <a:solidFill>
                                <a:schemeClr val="tx1"/>
                              </a:solidFill>
                              <a:latin typeface="Cambria Math" panose="02040503050406030204" pitchFamily="18" charset="0"/>
                            </a:rPr>
                          </m:ctrlPr>
                        </m:sSubPr>
                        <m:e>
                          <m:r>
                            <a:rPr lang="en-US" altLang="ko-KR" sz="1600">
                              <a:solidFill>
                                <a:schemeClr val="tx1"/>
                              </a:solidFill>
                              <a:latin typeface="Cambria Math" panose="02040503050406030204" pitchFamily="18" charset="0"/>
                            </a:rPr>
                            <m:t>𝛽</m:t>
                          </m:r>
                        </m:e>
                        <m:sub>
                          <m:r>
                            <a:rPr lang="en-US" altLang="ko-KR" sz="1600">
                              <a:solidFill>
                                <a:schemeClr val="tx1"/>
                              </a:solidFill>
                              <a:latin typeface="Cambria Math" panose="02040503050406030204" pitchFamily="18" charset="0"/>
                            </a:rPr>
                            <m:t>𝑘</m:t>
                          </m:r>
                        </m:sub>
                      </m:sSub>
                      <m:sSub>
                        <m:sSubPr>
                          <m:ctrlPr>
                            <a:rPr lang="ko-KR" altLang="ko-KR" sz="1600" i="1">
                              <a:solidFill>
                                <a:srgbClr val="FF0000"/>
                              </a:solidFill>
                              <a:latin typeface="Cambria Math" panose="02040503050406030204" pitchFamily="18" charset="0"/>
                            </a:rPr>
                          </m:ctrlPr>
                        </m:sSubPr>
                        <m:e>
                          <m:r>
                            <a:rPr lang="ko-KR" altLang="en-US" sz="1600">
                              <a:solidFill>
                                <a:srgbClr val="FF0000"/>
                              </a:solidFill>
                              <a:latin typeface="Cambria Math" panose="02040503050406030204" pitchFamily="18" charset="0"/>
                              <a:sym typeface="Symbol"/>
                            </a:rPr>
                            <m:t></m:t>
                          </m:r>
                          <m:r>
                            <a:rPr lang="en-US" altLang="ko-KR" sz="1600">
                              <a:solidFill>
                                <a:srgbClr val="FF0000"/>
                              </a:solidFill>
                              <a:latin typeface="Cambria Math" panose="02040503050406030204" pitchFamily="18" charset="0"/>
                            </a:rPr>
                            <m:t>𝑋</m:t>
                          </m:r>
                        </m:e>
                        <m:sub>
                          <m:r>
                            <a:rPr lang="en-US" altLang="ko-KR" sz="1600">
                              <a:solidFill>
                                <a:srgbClr val="FF0000"/>
                              </a:solidFill>
                              <a:latin typeface="Cambria Math" panose="02040503050406030204" pitchFamily="18" charset="0"/>
                            </a:rPr>
                            <m:t>𝑘</m:t>
                          </m:r>
                        </m:sub>
                      </m:sSub>
                    </m:oMath>
                  </m:oMathPara>
                </a14:m>
                <a:endParaRPr lang="ko-KR" altLang="en-US" sz="1600" dirty="0"/>
              </a:p>
            </p:txBody>
          </p:sp>
        </mc:Choice>
        <mc:Fallback xmlns="">
          <p:sp>
            <p:nvSpPr>
              <p:cNvPr id="12" name="직사각형 11">
                <a:extLst>
                  <a:ext uri="{FF2B5EF4-FFF2-40B4-BE49-F238E27FC236}">
                    <a16:creationId xmlns:a16="http://schemas.microsoft.com/office/drawing/2014/main" id="{094484C5-2855-44F1-B543-271FC5A64EF4}"/>
                  </a:ext>
                </a:extLst>
              </p:cNvPr>
              <p:cNvSpPr>
                <a:spLocks noRot="1" noChangeAspect="1" noMove="1" noResize="1" noEditPoints="1" noAdjustHandles="1" noChangeArrowheads="1" noChangeShapeType="1" noTextEdit="1"/>
              </p:cNvSpPr>
              <p:nvPr/>
            </p:nvSpPr>
            <p:spPr>
              <a:xfrm>
                <a:off x="3097300" y="1786898"/>
                <a:ext cx="3819151" cy="338554"/>
              </a:xfrm>
              <a:prstGeom prst="rect">
                <a:avLst/>
              </a:prstGeom>
              <a:blipFill>
                <a:blip r:embed="rId5"/>
                <a:stretch>
                  <a:fillRect b="-8929"/>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13810082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Giải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thích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các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hệ</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số</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hồi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quy</a:t>
            </a:r>
            <a:endParaRPr lang="en-US" altLang="ko-KR" sz="1400" dirty="0">
              <a:solidFill>
                <a:schemeClr val="tx1"/>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8E02D1CE-2859-45A1-90B6-A62349DC71E3}"/>
                  </a:ext>
                </a:extLst>
              </p:cNvPr>
              <p:cNvSpPr/>
              <p:nvPr/>
            </p:nvSpPr>
            <p:spPr>
              <a:xfrm>
                <a:off x="671261" y="288894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ko-KR" altLang="en-US" sz="1300" dirty="0">
                    <a:solidFill>
                      <a:srgbClr val="FF0000"/>
                    </a:solidFill>
                    <a:latin typeface="SamsungOne 400" panose="020B0503030303020204" pitchFamily="34" charset="0"/>
                    <a:ea typeface="SamsungOne 400" panose="020B0503030303020204" pitchFamily="34" charset="0"/>
                  </a:rPr>
                  <a:t>𝛽</a:t>
                </a:r>
                <a:r>
                  <a:rPr lang="ko-KR" altLang="en-US" sz="1300" baseline="-25000" dirty="0">
                    <a:solidFill>
                      <a:srgbClr val="FF0000"/>
                    </a:solidFill>
                    <a:latin typeface="SamsungOne 400" panose="020B0503030303020204" pitchFamily="34" charset="0"/>
                    <a:ea typeface="SamsungOne 400" panose="020B0503030303020204" pitchFamily="34" charset="0"/>
                  </a:rPr>
                  <a:t>𝑖</a:t>
                </a:r>
                <a:r>
                  <a:rPr lang="ko-KR" altLang="en-US" sz="1300" dirty="0">
                    <a:solidFill>
                      <a:srgbClr val="FF0000"/>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có thể được hiểu là sự thay đổi trong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𝑌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khi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𝑋</a:t>
                </a:r>
                <a:r>
                  <a:rPr lang="ko-KR" altLang="en-US" sz="1300" baseline="-25000" dirty="0">
                    <a:solidFill>
                      <a:prstClr val="black">
                        <a:lumMod val="85000"/>
                        <a:lumOff val="15000"/>
                      </a:prstClr>
                    </a:solidFill>
                    <a:latin typeface="SamsungOne 400" panose="020B0503030303020204" pitchFamily="34" charset="0"/>
                    <a:ea typeface="SamsungOne 400" panose="020B0503030303020204" pitchFamily="34" charset="0"/>
                  </a:rPr>
                  <a:t>𝑖</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được tăng lên một đơn vị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Symbol"/>
                  </a:rPr>
                  <a:t> </a:t>
                </a:r>
                <a14:m>
                  <m:oMath xmlns:m="http://schemas.openxmlformats.org/officeDocument/2006/math">
                    <m:r>
                      <a:rPr lang="en-US" altLang="ko-KR" sz="1300">
                        <a:solidFill>
                          <a:prstClr val="black">
                            <a:lumMod val="85000"/>
                            <a:lumOff val="15000"/>
                          </a:prstClr>
                        </a:solidFill>
                        <a:latin typeface="Cambria Math" panose="02040503050406030204" pitchFamily="18" charset="0"/>
                        <a:ea typeface="SamsungOne 400" panose="020B0503030303020204" pitchFamily="34" charset="0"/>
                        <a:sym typeface="Symbol"/>
                      </a:rPr>
                      <m:t></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𝑋</a:t>
                </a:r>
                <a:r>
                  <a:rPr lang="ko-KR" altLang="en-US" sz="1300" baseline="-25000" dirty="0">
                    <a:solidFill>
                      <a:prstClr val="black">
                        <a:lumMod val="85000"/>
                        <a:lumOff val="15000"/>
                      </a:prstClr>
                    </a:solidFill>
                    <a:latin typeface="SamsungOne 400" panose="020B0503030303020204" pitchFamily="34" charset="0"/>
                    <a:ea typeface="SamsungOne 400" panose="020B0503030303020204" pitchFamily="34" charset="0"/>
                  </a:rPr>
                  <a:t>𝑖</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a:t>
                </a:r>
              </a:p>
            </p:txBody>
          </p:sp>
        </mc:Choice>
        <mc:Fallback xmlns="">
          <p:sp>
            <p:nvSpPr>
              <p:cNvPr id="15" name="직사각형 14">
                <a:extLst>
                  <a:ext uri="{FF2B5EF4-FFF2-40B4-BE49-F238E27FC236}">
                    <a16:creationId xmlns:a16="http://schemas.microsoft.com/office/drawing/2014/main" id="{8E02D1CE-2859-45A1-90B6-A62349DC71E3}"/>
                  </a:ext>
                </a:extLst>
              </p:cNvPr>
              <p:cNvSpPr>
                <a:spLocks noRot="1" noChangeAspect="1" noMove="1" noResize="1" noEditPoints="1" noAdjustHandles="1" noChangeArrowheads="1" noChangeShapeType="1" noTextEdit="1"/>
              </p:cNvSpPr>
              <p:nvPr/>
            </p:nvSpPr>
            <p:spPr>
              <a:xfrm>
                <a:off x="671261" y="2888940"/>
                <a:ext cx="8632825" cy="345461"/>
              </a:xfrm>
              <a:prstGeom prst="rect">
                <a:avLst/>
              </a:prstGeom>
              <a:blipFill>
                <a:blip r:embed="rId4"/>
                <a:stretch>
                  <a:fillRect/>
                </a:stretch>
              </a:blipFill>
              <a:ln>
                <a:noFill/>
              </a:ln>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094484C5-2855-44F1-B543-271FC5A64EF4}"/>
                  </a:ext>
                </a:extLst>
              </p:cNvPr>
              <p:cNvSpPr/>
              <p:nvPr/>
            </p:nvSpPr>
            <p:spPr>
              <a:xfrm>
                <a:off x="3097300" y="1786898"/>
                <a:ext cx="3819151" cy="3385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14:m>
                  <m:oMathPara xmlns:m="http://schemas.openxmlformats.org/officeDocument/2006/math">
                    <m:oMathParaPr>
                      <m:jc m:val="centerGroup"/>
                    </m:oMathParaPr>
                    <m:oMath xmlns:m="http://schemas.openxmlformats.org/officeDocument/2006/math">
                      <m:r>
                        <a:rPr lang="en-US" altLang="ko-KR" sz="1600" smtClean="0">
                          <a:solidFill>
                            <a:schemeClr val="tx1"/>
                          </a:solidFill>
                          <a:latin typeface="Cambria Math" panose="02040503050406030204" pitchFamily="18" charset="0"/>
                          <a:sym typeface="Symbol"/>
                        </a:rPr>
                        <m:t></m:t>
                      </m:r>
                      <m:r>
                        <a:rPr lang="en-US" altLang="ko-KR" sz="1600">
                          <a:solidFill>
                            <a:schemeClr val="tx1"/>
                          </a:solidFill>
                          <a:latin typeface="Cambria Math" panose="02040503050406030204" pitchFamily="18" charset="0"/>
                        </a:rPr>
                        <m:t>𝑌</m:t>
                      </m:r>
                      <m:r>
                        <a:rPr lang="en-US" altLang="ko-KR" sz="1600">
                          <a:solidFill>
                            <a:schemeClr val="tx1"/>
                          </a:solidFill>
                          <a:latin typeface="Cambria Math" panose="02040503050406030204" pitchFamily="18" charset="0"/>
                        </a:rPr>
                        <m:t>= </m:t>
                      </m:r>
                      <m:sSub>
                        <m:sSubPr>
                          <m:ctrlPr>
                            <a:rPr lang="ko-KR" altLang="ko-KR" sz="1600" i="1" smtClean="0">
                              <a:solidFill>
                                <a:schemeClr val="tx1">
                                  <a:lumMod val="50000"/>
                                  <a:lumOff val="50000"/>
                                </a:schemeClr>
                              </a:solidFill>
                              <a:latin typeface="Cambria Math" panose="02040503050406030204" pitchFamily="18" charset="0"/>
                            </a:rPr>
                          </m:ctrlPr>
                        </m:sSubPr>
                        <m:e>
                          <m:r>
                            <a:rPr lang="en-US" altLang="ko-KR" sz="1600">
                              <a:solidFill>
                                <a:schemeClr val="tx1">
                                  <a:lumMod val="50000"/>
                                  <a:lumOff val="50000"/>
                                </a:schemeClr>
                              </a:solidFill>
                              <a:latin typeface="Cambria Math" panose="02040503050406030204" pitchFamily="18" charset="0"/>
                            </a:rPr>
                            <m:t>𝛽</m:t>
                          </m:r>
                        </m:e>
                        <m:sub>
                          <m:r>
                            <a:rPr lang="en-US" altLang="ko-KR" sz="1600">
                              <a:solidFill>
                                <a:schemeClr val="tx1">
                                  <a:lumMod val="50000"/>
                                  <a:lumOff val="50000"/>
                                </a:schemeClr>
                              </a:solidFill>
                              <a:latin typeface="Cambria Math" panose="02040503050406030204" pitchFamily="18" charset="0"/>
                            </a:rPr>
                            <m:t>1</m:t>
                          </m:r>
                        </m:sub>
                      </m:sSub>
                      <m:sSub>
                        <m:sSubPr>
                          <m:ctrlPr>
                            <a:rPr lang="ko-KR" altLang="ko-KR" sz="1600" i="1">
                              <a:solidFill>
                                <a:schemeClr val="tx1">
                                  <a:lumMod val="50000"/>
                                  <a:lumOff val="50000"/>
                                </a:schemeClr>
                              </a:solidFill>
                              <a:latin typeface="Cambria Math" panose="02040503050406030204" pitchFamily="18" charset="0"/>
                            </a:rPr>
                          </m:ctrlPr>
                        </m:sSubPr>
                        <m:e>
                          <m:r>
                            <a:rPr lang="ko-KR" altLang="en-US" sz="1600">
                              <a:solidFill>
                                <a:schemeClr val="tx1">
                                  <a:lumMod val="50000"/>
                                  <a:lumOff val="50000"/>
                                </a:schemeClr>
                              </a:solidFill>
                              <a:latin typeface="Cambria Math" panose="02040503050406030204" pitchFamily="18" charset="0"/>
                              <a:sym typeface="Symbol"/>
                            </a:rPr>
                            <m:t></m:t>
                          </m:r>
                          <m:r>
                            <a:rPr lang="en-US" altLang="ko-KR" sz="1600">
                              <a:solidFill>
                                <a:schemeClr val="tx1">
                                  <a:lumMod val="50000"/>
                                  <a:lumOff val="50000"/>
                                </a:schemeClr>
                              </a:solidFill>
                              <a:latin typeface="Cambria Math" panose="02040503050406030204" pitchFamily="18" charset="0"/>
                            </a:rPr>
                            <m:t>𝑋</m:t>
                          </m:r>
                        </m:e>
                        <m:sub>
                          <m:r>
                            <a:rPr lang="en-US" altLang="ko-KR" sz="1600">
                              <a:solidFill>
                                <a:schemeClr val="tx1">
                                  <a:lumMod val="50000"/>
                                  <a:lumOff val="50000"/>
                                </a:schemeClr>
                              </a:solidFill>
                              <a:latin typeface="Cambria Math" panose="02040503050406030204" pitchFamily="18" charset="0"/>
                            </a:rPr>
                            <m:t>1</m:t>
                          </m:r>
                        </m:sub>
                      </m:sSub>
                      <m:r>
                        <a:rPr lang="en-US" altLang="ko-KR" sz="1600">
                          <a:solidFill>
                            <a:schemeClr val="tx1">
                              <a:lumMod val="50000"/>
                              <a:lumOff val="50000"/>
                            </a:schemeClr>
                          </a:solidFill>
                          <a:latin typeface="Cambria Math" panose="02040503050406030204" pitchFamily="18" charset="0"/>
                        </a:rPr>
                        <m:t>+⋯+</m:t>
                      </m:r>
                      <m:sSub>
                        <m:sSubPr>
                          <m:ctrlPr>
                            <a:rPr lang="ko-KR" altLang="ko-KR" sz="1600" i="1">
                              <a:solidFill>
                                <a:srgbClr val="FF0000"/>
                              </a:solidFill>
                              <a:latin typeface="Cambria Math" panose="02040503050406030204" pitchFamily="18" charset="0"/>
                            </a:rPr>
                          </m:ctrlPr>
                        </m:sSubPr>
                        <m:e>
                          <m:r>
                            <a:rPr lang="en-US" altLang="ko-KR" sz="1600">
                              <a:solidFill>
                                <a:srgbClr val="FF0000"/>
                              </a:solidFill>
                              <a:latin typeface="Cambria Math" panose="02040503050406030204" pitchFamily="18" charset="0"/>
                            </a:rPr>
                            <m:t>𝛽</m:t>
                          </m:r>
                        </m:e>
                        <m:sub>
                          <m:r>
                            <a:rPr lang="en-US" altLang="ko-KR" sz="1600">
                              <a:solidFill>
                                <a:srgbClr val="FF0000"/>
                              </a:solidFill>
                              <a:latin typeface="Cambria Math" panose="02040503050406030204" pitchFamily="18" charset="0"/>
                            </a:rPr>
                            <m:t>𝑖</m:t>
                          </m:r>
                        </m:sub>
                      </m:sSub>
                      <m:sSub>
                        <m:sSubPr>
                          <m:ctrlPr>
                            <a:rPr lang="ko-KR" altLang="ko-KR" sz="1600" i="1" smtClean="0">
                              <a:solidFill>
                                <a:schemeClr val="tx1"/>
                              </a:solidFill>
                              <a:latin typeface="Cambria Math" panose="02040503050406030204" pitchFamily="18" charset="0"/>
                            </a:rPr>
                          </m:ctrlPr>
                        </m:sSubPr>
                        <m:e>
                          <m:r>
                            <a:rPr lang="ko-KR" altLang="en-US" sz="1600">
                              <a:solidFill>
                                <a:schemeClr val="tx1"/>
                              </a:solidFill>
                              <a:latin typeface="Cambria Math" panose="02040503050406030204" pitchFamily="18" charset="0"/>
                              <a:sym typeface="Symbol"/>
                            </a:rPr>
                            <m:t></m:t>
                          </m:r>
                          <m:r>
                            <a:rPr lang="en-US" altLang="ko-KR" sz="1600" smtClean="0">
                              <a:solidFill>
                                <a:schemeClr val="tx1"/>
                              </a:solidFill>
                              <a:latin typeface="Cambria Math" panose="02040503050406030204" pitchFamily="18" charset="0"/>
                            </a:rPr>
                            <m:t>𝑋</m:t>
                          </m:r>
                        </m:e>
                        <m:sub>
                          <m:r>
                            <a:rPr lang="en-US" altLang="ko-KR" sz="1600">
                              <a:solidFill>
                                <a:schemeClr val="tx1"/>
                              </a:solidFill>
                              <a:latin typeface="Cambria Math" panose="02040503050406030204" pitchFamily="18" charset="0"/>
                            </a:rPr>
                            <m:t>𝑖</m:t>
                          </m:r>
                        </m:sub>
                      </m:sSub>
                      <m:r>
                        <a:rPr lang="en-US" altLang="ko-KR" sz="1600" smtClean="0">
                          <a:solidFill>
                            <a:schemeClr val="tx1">
                              <a:lumMod val="50000"/>
                              <a:lumOff val="50000"/>
                            </a:schemeClr>
                          </a:solidFill>
                          <a:latin typeface="Cambria Math" panose="02040503050406030204" pitchFamily="18" charset="0"/>
                        </a:rPr>
                        <m:t>+⋯+</m:t>
                      </m:r>
                      <m:sSub>
                        <m:sSubPr>
                          <m:ctrlPr>
                            <a:rPr lang="ko-KR" altLang="ko-KR" sz="1600" i="1">
                              <a:solidFill>
                                <a:schemeClr val="tx1">
                                  <a:lumMod val="50000"/>
                                  <a:lumOff val="50000"/>
                                </a:schemeClr>
                              </a:solidFill>
                              <a:latin typeface="Cambria Math" panose="02040503050406030204" pitchFamily="18" charset="0"/>
                            </a:rPr>
                          </m:ctrlPr>
                        </m:sSubPr>
                        <m:e>
                          <m:r>
                            <a:rPr lang="en-US" altLang="ko-KR" sz="1600">
                              <a:solidFill>
                                <a:schemeClr val="tx1">
                                  <a:lumMod val="50000"/>
                                  <a:lumOff val="50000"/>
                                </a:schemeClr>
                              </a:solidFill>
                              <a:latin typeface="Cambria Math" panose="02040503050406030204" pitchFamily="18" charset="0"/>
                            </a:rPr>
                            <m:t>𝛽</m:t>
                          </m:r>
                        </m:e>
                        <m:sub>
                          <m:r>
                            <a:rPr lang="en-US" altLang="ko-KR" sz="1600">
                              <a:solidFill>
                                <a:schemeClr val="tx1">
                                  <a:lumMod val="50000"/>
                                  <a:lumOff val="50000"/>
                                </a:schemeClr>
                              </a:solidFill>
                              <a:latin typeface="Cambria Math" panose="02040503050406030204" pitchFamily="18" charset="0"/>
                            </a:rPr>
                            <m:t>𝑘</m:t>
                          </m:r>
                        </m:sub>
                      </m:sSub>
                      <m:sSub>
                        <m:sSubPr>
                          <m:ctrlPr>
                            <a:rPr lang="ko-KR" altLang="ko-KR" sz="1600" i="1">
                              <a:solidFill>
                                <a:schemeClr val="tx1">
                                  <a:lumMod val="50000"/>
                                  <a:lumOff val="50000"/>
                                </a:schemeClr>
                              </a:solidFill>
                              <a:latin typeface="Cambria Math" panose="02040503050406030204" pitchFamily="18" charset="0"/>
                            </a:rPr>
                          </m:ctrlPr>
                        </m:sSubPr>
                        <m:e>
                          <m:r>
                            <a:rPr lang="ko-KR" altLang="en-US" sz="1600">
                              <a:solidFill>
                                <a:schemeClr val="tx1">
                                  <a:lumMod val="50000"/>
                                  <a:lumOff val="50000"/>
                                </a:schemeClr>
                              </a:solidFill>
                              <a:latin typeface="Cambria Math" panose="02040503050406030204" pitchFamily="18" charset="0"/>
                              <a:sym typeface="Symbol"/>
                            </a:rPr>
                            <m:t></m:t>
                          </m:r>
                          <m:r>
                            <a:rPr lang="en-US" altLang="ko-KR" sz="1600">
                              <a:solidFill>
                                <a:schemeClr val="tx1">
                                  <a:lumMod val="50000"/>
                                  <a:lumOff val="50000"/>
                                </a:schemeClr>
                              </a:solidFill>
                              <a:latin typeface="Cambria Math" panose="02040503050406030204" pitchFamily="18" charset="0"/>
                            </a:rPr>
                            <m:t>𝑋</m:t>
                          </m:r>
                        </m:e>
                        <m:sub>
                          <m:r>
                            <a:rPr lang="en-US" altLang="ko-KR" sz="1600">
                              <a:solidFill>
                                <a:schemeClr val="tx1">
                                  <a:lumMod val="50000"/>
                                  <a:lumOff val="50000"/>
                                </a:schemeClr>
                              </a:solidFill>
                              <a:latin typeface="Cambria Math" panose="02040503050406030204" pitchFamily="18" charset="0"/>
                            </a:rPr>
                            <m:t>𝑘</m:t>
                          </m:r>
                        </m:sub>
                      </m:sSub>
                    </m:oMath>
                  </m:oMathPara>
                </a14:m>
                <a:endParaRPr lang="ko-KR" altLang="en-US" sz="1600" dirty="0">
                  <a:solidFill>
                    <a:schemeClr val="bg1">
                      <a:lumMod val="75000"/>
                    </a:schemeClr>
                  </a:solidFill>
                </a:endParaRPr>
              </a:p>
            </p:txBody>
          </p:sp>
        </mc:Choice>
        <mc:Fallback xmlns="">
          <p:sp>
            <p:nvSpPr>
              <p:cNvPr id="12" name="직사각형 11">
                <a:extLst>
                  <a:ext uri="{FF2B5EF4-FFF2-40B4-BE49-F238E27FC236}">
                    <a16:creationId xmlns:a16="http://schemas.microsoft.com/office/drawing/2014/main" id="{094484C5-2855-44F1-B543-271FC5A64EF4}"/>
                  </a:ext>
                </a:extLst>
              </p:cNvPr>
              <p:cNvSpPr>
                <a:spLocks noRot="1" noChangeAspect="1" noMove="1" noResize="1" noEditPoints="1" noAdjustHandles="1" noChangeArrowheads="1" noChangeShapeType="1" noTextEdit="1"/>
              </p:cNvSpPr>
              <p:nvPr/>
            </p:nvSpPr>
            <p:spPr>
              <a:xfrm>
                <a:off x="3097300" y="1786898"/>
                <a:ext cx="3819151" cy="338554"/>
              </a:xfrm>
              <a:prstGeom prst="rect">
                <a:avLst/>
              </a:prstGeom>
              <a:blipFill>
                <a:blip r:embed="rId5"/>
                <a:stretch>
                  <a:fillRect b="-8929"/>
                </a:stretch>
              </a:blipFill>
              <a:ln>
                <a:no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EDAE1406-CC44-45B6-AAA2-6F0E036D27C1}"/>
              </a:ext>
            </a:extLst>
          </p:cNvPr>
          <p:cNvSpPr/>
          <p:nvPr/>
        </p:nvSpPr>
        <p:spPr>
          <a:xfrm>
            <a:off x="5188201" y="1773239"/>
            <a:ext cx="360040" cy="360040"/>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Straight Arrow Connector 27">
            <a:extLst>
              <a:ext uri="{FF2B5EF4-FFF2-40B4-BE49-F238E27FC236}">
                <a16:creationId xmlns:a16="http://schemas.microsoft.com/office/drawing/2014/main" id="{5B2EADCE-08B2-45C1-8C73-BC9A0E5342A0}"/>
              </a:ext>
            </a:extLst>
          </p:cNvPr>
          <p:cNvCxnSpPr>
            <a:cxnSpLocks/>
          </p:cNvCxnSpPr>
          <p:nvPr/>
        </p:nvCxnSpPr>
        <p:spPr>
          <a:xfrm flipV="1">
            <a:off x="5383460" y="2125452"/>
            <a:ext cx="0" cy="331440"/>
          </a:xfrm>
          <a:prstGeom prst="straightConnector1">
            <a:avLst/>
          </a:prstGeom>
          <a:ln w="9525">
            <a:solidFill>
              <a:srgbClr val="193EB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0E3109F-0B4D-4CBB-A1F3-E001329C8D38}"/>
              </a:ext>
            </a:extLst>
          </p:cNvPr>
          <p:cNvSpPr txBox="1"/>
          <p:nvPr/>
        </p:nvSpPr>
        <p:spPr>
          <a:xfrm>
            <a:off x="5336171" y="2492896"/>
            <a:ext cx="94577" cy="246221"/>
          </a:xfrm>
          <a:prstGeom prst="rect">
            <a:avLst/>
          </a:prstGeom>
          <a:noFill/>
        </p:spPr>
        <p:txBody>
          <a:bodyPr wrap="none" lIns="0" tIns="0" rIns="0" bIns="0" rtlCol="0" anchor="ctr">
            <a:spAutoFit/>
            <a:scene3d>
              <a:camera prst="orthographicFront"/>
              <a:lightRig rig="threePt" dir="t"/>
            </a:scene3d>
            <a:sp3d>
              <a:bevelT w="0" h="6350"/>
            </a:sp3d>
          </a:bodyPr>
          <a:lstStyle>
            <a:defPPr>
              <a:defRPr lang="en-US"/>
            </a:defPPr>
            <a:lvl1pPr algn="ctr">
              <a:spcAft>
                <a:spcPts val="600"/>
              </a:spcAft>
              <a:defRPr sz="1600">
                <a:solidFill>
                  <a:srgbClr val="1429A0"/>
                </a:solidFill>
                <a:latin typeface="SamsungOne 700" panose="020B0803030303020204" pitchFamily="34" charset="0"/>
                <a:ea typeface="SamsungOne 700" panose="020B0803030303020204" pitchFamily="34" charset="0"/>
              </a:defRPr>
            </a:lvl1pPr>
          </a:lstStyle>
          <a:p>
            <a:r>
              <a:rPr lang="en-US" altLang="ko-KR" dirty="0"/>
              <a:t>1</a:t>
            </a:r>
            <a:endParaRPr lang="ko-KR" altLang="en-US" dirty="0"/>
          </a:p>
        </p:txBody>
      </p:sp>
    </p:spTree>
    <p:extLst>
      <p:ext uri="{BB962C8B-B14F-4D97-AF65-F5344CB8AC3E}">
        <p14:creationId xmlns:p14="http://schemas.microsoft.com/office/powerpoint/2010/main" val="337202862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Giải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thích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các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hệ</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số</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hồi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quy</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5" name="직사각형 14">
            <a:extLst>
              <a:ext uri="{FF2B5EF4-FFF2-40B4-BE49-F238E27FC236}">
                <a16:creationId xmlns:a16="http://schemas.microsoft.com/office/drawing/2014/main" id="{8E02D1CE-2859-45A1-90B6-A62349DC71E3}"/>
              </a:ext>
            </a:extLst>
          </p:cNvPr>
          <p:cNvSpPr/>
          <p:nvPr/>
        </p:nvSpPr>
        <p:spPr>
          <a:xfrm>
            <a:off x="671261" y="325626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Hệ số chặn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srgbClr val="FF0000"/>
                </a:solidFill>
                <a:latin typeface="SamsungOne 400" panose="020B0503030303020204" pitchFamily="34" charset="0"/>
                <a:ea typeface="SamsungOne 400" panose="020B0503030303020204" pitchFamily="34" charset="0"/>
              </a:rPr>
              <a:t>𝛽</a:t>
            </a:r>
            <a:r>
              <a:rPr lang="en-US" altLang="ko-KR" sz="1300" baseline="-25000" dirty="0">
                <a:solidFill>
                  <a:srgbClr val="FF0000"/>
                </a:solidFill>
                <a:latin typeface="SamsungOne 400" panose="020B0503030303020204" pitchFamily="34" charset="0"/>
                <a:ea typeface="SamsungOne 400" panose="020B0503030303020204" pitchFamily="34" charset="0"/>
              </a:rPr>
              <a:t>0</a:t>
            </a:r>
            <a:r>
              <a:rPr lang="en-US" altLang="ko-KR" sz="1300" dirty="0">
                <a:solidFill>
                  <a:srgbClr val="FF0000"/>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giá</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của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𝑌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khi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srgbClr val="1429A0"/>
                </a:solidFill>
                <a:latin typeface="SamsungOne 400" panose="020B0503030303020204" pitchFamily="34" charset="0"/>
                <a:ea typeface="SamsungOne 400" panose="020B0503030303020204" pitchFamily="34" charset="0"/>
              </a:rPr>
              <a:t>tất</a:t>
            </a:r>
            <a:r>
              <a:rPr lang="en-US" altLang="ko-KR" sz="1300" dirty="0">
                <a:solidFill>
                  <a:srgbClr val="1429A0"/>
                </a:solidFill>
                <a:latin typeface="SamsungOne 400" panose="020B0503030303020204" pitchFamily="34" charset="0"/>
                <a:ea typeface="SamsungOne 400" panose="020B0503030303020204" pitchFamily="34" charset="0"/>
              </a:rPr>
              <a:t> </a:t>
            </a:r>
            <a:r>
              <a:rPr lang="en-US" altLang="ko-KR" sz="1300" dirty="0" err="1">
                <a:solidFill>
                  <a:srgbClr val="1429A0"/>
                </a:solidFill>
                <a:latin typeface="SamsungOne 400" panose="020B0503030303020204" pitchFamily="34" charset="0"/>
                <a:ea typeface="SamsungOne 400" panose="020B0503030303020204" pitchFamily="34" charset="0"/>
              </a:rPr>
              <a:t>cả</a:t>
            </a:r>
            <a:r>
              <a:rPr lang="en-US" altLang="ko-KR" sz="1300" dirty="0">
                <a:solidFill>
                  <a:srgbClr val="1429A0"/>
                </a:solidFill>
                <a:latin typeface="SamsungOne 400" panose="020B0503030303020204" pitchFamily="34" charset="0"/>
                <a:ea typeface="SamsungOne 400" panose="020B0503030303020204" pitchFamily="34" charset="0"/>
              </a:rPr>
              <a:t> </a:t>
            </a:r>
            <a:r>
              <a:rPr lang="en-US" altLang="ko-KR" sz="1300" dirty="0" err="1">
                <a:solidFill>
                  <a:srgbClr val="1429A0"/>
                </a:solidFill>
                <a:latin typeface="SamsungOne 400" panose="020B0503030303020204" pitchFamily="34" charset="0"/>
                <a:ea typeface="SamsungOne 400" panose="020B0503030303020204" pitchFamily="34" charset="0"/>
              </a:rPr>
              <a:t>các</a:t>
            </a:r>
            <a:r>
              <a:rPr lang="en-US" altLang="ko-KR" sz="1300" dirty="0">
                <a:solidFill>
                  <a:srgbClr val="1429A0"/>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𝑋</a:t>
            </a:r>
            <a:r>
              <a:rPr lang="ko-KR" altLang="en-US" sz="1300" baseline="-25000" dirty="0">
                <a:solidFill>
                  <a:prstClr val="black">
                    <a:lumMod val="85000"/>
                    <a:lumOff val="15000"/>
                  </a:prstClr>
                </a:solidFill>
                <a:latin typeface="SamsungOne 400" panose="020B0503030303020204" pitchFamily="34" charset="0"/>
                <a:ea typeface="SamsungOne 400" panose="020B0503030303020204" pitchFamily="34" charset="0"/>
              </a:rPr>
              <a:t>𝑖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0.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Nó giống như một "đường cơ sở</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094484C5-2855-44F1-B543-271FC5A64EF4}"/>
                  </a:ext>
                </a:extLst>
              </p:cNvPr>
              <p:cNvSpPr/>
              <p:nvPr/>
            </p:nvSpPr>
            <p:spPr>
              <a:xfrm>
                <a:off x="3129521" y="1786898"/>
                <a:ext cx="3754709" cy="3385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ctr"/>
                <a14:m>
                  <m:oMathPara xmlns:m="http://schemas.openxmlformats.org/officeDocument/2006/math">
                    <m:oMathParaPr>
                      <m:jc m:val="centerGroup"/>
                    </m:oMathParaPr>
                    <m:oMath xmlns:m="http://schemas.openxmlformats.org/officeDocument/2006/math">
                      <m:r>
                        <a:rPr lang="en-US" altLang="ko-KR" sz="1600" smtClean="0">
                          <a:solidFill>
                            <a:schemeClr val="tx1">
                              <a:lumMod val="50000"/>
                              <a:lumOff val="50000"/>
                            </a:schemeClr>
                          </a:solidFill>
                          <a:latin typeface="Cambria Math" panose="02040503050406030204" pitchFamily="18" charset="0"/>
                        </a:rPr>
                        <m:t>𝑌</m:t>
                      </m:r>
                      <m:r>
                        <a:rPr lang="en-US" altLang="ko-KR" sz="1600" smtClean="0">
                          <a:solidFill>
                            <a:schemeClr val="tx1">
                              <a:lumMod val="50000"/>
                              <a:lumOff val="50000"/>
                            </a:schemeClr>
                          </a:solidFill>
                          <a:latin typeface="Cambria Math" panose="02040503050406030204" pitchFamily="18" charset="0"/>
                        </a:rPr>
                        <m:t>=</m:t>
                      </m:r>
                      <m:sSub>
                        <m:sSubPr>
                          <m:ctrlPr>
                            <a:rPr lang="ko-KR" altLang="ko-KR" sz="1600" i="1" smtClean="0">
                              <a:solidFill>
                                <a:srgbClr val="FF0000"/>
                              </a:solidFill>
                              <a:latin typeface="Cambria Math" panose="02040503050406030204" pitchFamily="18" charset="0"/>
                            </a:rPr>
                          </m:ctrlPr>
                        </m:sSubPr>
                        <m:e>
                          <m:r>
                            <a:rPr lang="en-US" altLang="ko-KR" sz="1600">
                              <a:solidFill>
                                <a:srgbClr val="FF0000"/>
                              </a:solidFill>
                              <a:latin typeface="Cambria Math" panose="02040503050406030204" pitchFamily="18" charset="0"/>
                            </a:rPr>
                            <m:t>𝛽</m:t>
                          </m:r>
                        </m:e>
                        <m:sub>
                          <m:r>
                            <a:rPr lang="en-US" altLang="ko-KR" sz="1600">
                              <a:solidFill>
                                <a:srgbClr val="FF0000"/>
                              </a:solidFill>
                              <a:latin typeface="Cambria Math" panose="02040503050406030204" pitchFamily="18" charset="0"/>
                            </a:rPr>
                            <m:t>0</m:t>
                          </m:r>
                        </m:sub>
                      </m:sSub>
                      <m:r>
                        <a:rPr lang="en-US" altLang="ko-KR" sz="1600">
                          <a:solidFill>
                            <a:schemeClr val="tx1">
                              <a:lumMod val="50000"/>
                              <a:lumOff val="50000"/>
                            </a:schemeClr>
                          </a:solidFill>
                          <a:latin typeface="Cambria Math" panose="02040503050406030204" pitchFamily="18" charset="0"/>
                        </a:rPr>
                        <m:t>+</m:t>
                      </m:r>
                      <m:sSub>
                        <m:sSubPr>
                          <m:ctrlPr>
                            <a:rPr lang="ko-KR" altLang="ko-KR" sz="1600" i="1">
                              <a:solidFill>
                                <a:schemeClr val="tx1">
                                  <a:lumMod val="50000"/>
                                  <a:lumOff val="50000"/>
                                </a:schemeClr>
                              </a:solidFill>
                              <a:latin typeface="Cambria Math" panose="02040503050406030204" pitchFamily="18" charset="0"/>
                            </a:rPr>
                          </m:ctrlPr>
                        </m:sSubPr>
                        <m:e>
                          <m:r>
                            <a:rPr lang="en-US" altLang="ko-KR" sz="1600">
                              <a:solidFill>
                                <a:schemeClr val="tx1">
                                  <a:lumMod val="50000"/>
                                  <a:lumOff val="50000"/>
                                </a:schemeClr>
                              </a:solidFill>
                              <a:latin typeface="Cambria Math" panose="02040503050406030204" pitchFamily="18" charset="0"/>
                            </a:rPr>
                            <m:t>𝛽</m:t>
                          </m:r>
                        </m:e>
                        <m:sub>
                          <m:r>
                            <a:rPr lang="en-US" altLang="ko-KR" sz="1600">
                              <a:solidFill>
                                <a:schemeClr val="tx1">
                                  <a:lumMod val="50000"/>
                                  <a:lumOff val="50000"/>
                                </a:schemeClr>
                              </a:solidFill>
                              <a:latin typeface="Cambria Math" panose="02040503050406030204" pitchFamily="18" charset="0"/>
                            </a:rPr>
                            <m:t>1</m:t>
                          </m:r>
                        </m:sub>
                      </m:sSub>
                      <m:sSub>
                        <m:sSubPr>
                          <m:ctrlPr>
                            <a:rPr lang="ko-KR" altLang="ko-KR" sz="1600" i="1">
                              <a:solidFill>
                                <a:schemeClr val="tx1">
                                  <a:lumMod val="50000"/>
                                  <a:lumOff val="50000"/>
                                </a:schemeClr>
                              </a:solidFill>
                              <a:latin typeface="Cambria Math" panose="02040503050406030204" pitchFamily="18" charset="0"/>
                            </a:rPr>
                          </m:ctrlPr>
                        </m:sSubPr>
                        <m:e>
                          <m:r>
                            <a:rPr lang="en-US" altLang="ko-KR" sz="1600">
                              <a:solidFill>
                                <a:schemeClr val="tx1">
                                  <a:lumMod val="50000"/>
                                  <a:lumOff val="50000"/>
                                </a:schemeClr>
                              </a:solidFill>
                              <a:latin typeface="Cambria Math" panose="02040503050406030204" pitchFamily="18" charset="0"/>
                            </a:rPr>
                            <m:t>𝑋</m:t>
                          </m:r>
                        </m:e>
                        <m:sub>
                          <m:r>
                            <a:rPr lang="en-US" altLang="ko-KR" sz="1600">
                              <a:solidFill>
                                <a:schemeClr val="tx1">
                                  <a:lumMod val="50000"/>
                                  <a:lumOff val="50000"/>
                                </a:schemeClr>
                              </a:solidFill>
                              <a:latin typeface="Cambria Math" panose="02040503050406030204" pitchFamily="18" charset="0"/>
                            </a:rPr>
                            <m:t>1</m:t>
                          </m:r>
                        </m:sub>
                      </m:sSub>
                      <m:sSub>
                        <m:sSubPr>
                          <m:ctrlPr>
                            <a:rPr lang="ko-KR" altLang="ko-KR" sz="1600" i="1">
                              <a:solidFill>
                                <a:schemeClr val="tx1">
                                  <a:lumMod val="50000"/>
                                  <a:lumOff val="50000"/>
                                </a:schemeClr>
                              </a:solidFill>
                              <a:latin typeface="Cambria Math" panose="02040503050406030204" pitchFamily="18" charset="0"/>
                            </a:rPr>
                          </m:ctrlPr>
                        </m:sSubPr>
                        <m:e>
                          <m:r>
                            <a:rPr lang="en-US" altLang="ko-KR" sz="1600">
                              <a:solidFill>
                                <a:schemeClr val="tx1">
                                  <a:lumMod val="50000"/>
                                  <a:lumOff val="50000"/>
                                </a:schemeClr>
                              </a:solidFill>
                              <a:latin typeface="Cambria Math" panose="02040503050406030204" pitchFamily="18" charset="0"/>
                            </a:rPr>
                            <m:t>+</m:t>
                          </m:r>
                          <m:r>
                            <a:rPr lang="en-US" altLang="ko-KR" sz="1600">
                              <a:solidFill>
                                <a:schemeClr val="tx1">
                                  <a:lumMod val="50000"/>
                                  <a:lumOff val="50000"/>
                                </a:schemeClr>
                              </a:solidFill>
                              <a:latin typeface="Cambria Math" panose="02040503050406030204" pitchFamily="18" charset="0"/>
                            </a:rPr>
                            <m:t>𝛽</m:t>
                          </m:r>
                        </m:e>
                        <m:sub>
                          <m:r>
                            <a:rPr lang="en-US" altLang="ko-KR" sz="1600">
                              <a:solidFill>
                                <a:schemeClr val="tx1">
                                  <a:lumMod val="50000"/>
                                  <a:lumOff val="50000"/>
                                </a:schemeClr>
                              </a:solidFill>
                              <a:latin typeface="Cambria Math" panose="02040503050406030204" pitchFamily="18" charset="0"/>
                            </a:rPr>
                            <m:t>2</m:t>
                          </m:r>
                        </m:sub>
                      </m:sSub>
                      <m:sSub>
                        <m:sSubPr>
                          <m:ctrlPr>
                            <a:rPr lang="ko-KR" altLang="ko-KR" sz="1600" i="1">
                              <a:solidFill>
                                <a:schemeClr val="tx1">
                                  <a:lumMod val="50000"/>
                                  <a:lumOff val="50000"/>
                                </a:schemeClr>
                              </a:solidFill>
                              <a:latin typeface="Cambria Math" panose="02040503050406030204" pitchFamily="18" charset="0"/>
                            </a:rPr>
                          </m:ctrlPr>
                        </m:sSubPr>
                        <m:e>
                          <m:r>
                            <a:rPr lang="en-US" altLang="ko-KR" sz="1600">
                              <a:solidFill>
                                <a:schemeClr val="tx1">
                                  <a:lumMod val="50000"/>
                                  <a:lumOff val="50000"/>
                                </a:schemeClr>
                              </a:solidFill>
                              <a:latin typeface="Cambria Math" panose="02040503050406030204" pitchFamily="18" charset="0"/>
                            </a:rPr>
                            <m:t>𝑋</m:t>
                          </m:r>
                        </m:e>
                        <m:sub>
                          <m:r>
                            <a:rPr lang="en-US" altLang="ko-KR" sz="1600">
                              <a:solidFill>
                                <a:schemeClr val="tx1">
                                  <a:lumMod val="50000"/>
                                  <a:lumOff val="50000"/>
                                </a:schemeClr>
                              </a:solidFill>
                              <a:latin typeface="Cambria Math" panose="02040503050406030204" pitchFamily="18" charset="0"/>
                            </a:rPr>
                            <m:t>2</m:t>
                          </m:r>
                        </m:sub>
                      </m:sSub>
                      <m:r>
                        <a:rPr lang="en-US" altLang="ko-KR" sz="1600">
                          <a:solidFill>
                            <a:schemeClr val="tx1">
                              <a:lumMod val="50000"/>
                              <a:lumOff val="50000"/>
                            </a:schemeClr>
                          </a:solidFill>
                          <a:latin typeface="Cambria Math" panose="02040503050406030204" pitchFamily="18" charset="0"/>
                        </a:rPr>
                        <m:t>+⋯+</m:t>
                      </m:r>
                      <m:sSub>
                        <m:sSubPr>
                          <m:ctrlPr>
                            <a:rPr lang="ko-KR" altLang="ko-KR" sz="1600" i="1">
                              <a:solidFill>
                                <a:schemeClr val="tx1">
                                  <a:lumMod val="50000"/>
                                  <a:lumOff val="50000"/>
                                </a:schemeClr>
                              </a:solidFill>
                              <a:latin typeface="Cambria Math" panose="02040503050406030204" pitchFamily="18" charset="0"/>
                            </a:rPr>
                          </m:ctrlPr>
                        </m:sSubPr>
                        <m:e>
                          <m:r>
                            <a:rPr lang="en-US" altLang="ko-KR" sz="1600">
                              <a:solidFill>
                                <a:schemeClr val="tx1">
                                  <a:lumMod val="50000"/>
                                  <a:lumOff val="50000"/>
                                </a:schemeClr>
                              </a:solidFill>
                              <a:latin typeface="Cambria Math" panose="02040503050406030204" pitchFamily="18" charset="0"/>
                            </a:rPr>
                            <m:t>𝛽</m:t>
                          </m:r>
                        </m:e>
                        <m:sub>
                          <m:r>
                            <a:rPr lang="en-US" altLang="ko-KR" sz="1600">
                              <a:solidFill>
                                <a:schemeClr val="tx1">
                                  <a:lumMod val="50000"/>
                                  <a:lumOff val="50000"/>
                                </a:schemeClr>
                              </a:solidFill>
                              <a:latin typeface="Cambria Math" panose="02040503050406030204" pitchFamily="18" charset="0"/>
                            </a:rPr>
                            <m:t>𝑘</m:t>
                          </m:r>
                        </m:sub>
                      </m:sSub>
                      <m:sSub>
                        <m:sSubPr>
                          <m:ctrlPr>
                            <a:rPr lang="ko-KR" altLang="ko-KR" sz="1600" i="1">
                              <a:solidFill>
                                <a:schemeClr val="tx1">
                                  <a:lumMod val="50000"/>
                                  <a:lumOff val="50000"/>
                                </a:schemeClr>
                              </a:solidFill>
                              <a:latin typeface="Cambria Math" panose="02040503050406030204" pitchFamily="18" charset="0"/>
                            </a:rPr>
                          </m:ctrlPr>
                        </m:sSubPr>
                        <m:e>
                          <m:r>
                            <a:rPr lang="en-US" altLang="ko-KR" sz="1600">
                              <a:solidFill>
                                <a:schemeClr val="tx1">
                                  <a:lumMod val="50000"/>
                                  <a:lumOff val="50000"/>
                                </a:schemeClr>
                              </a:solidFill>
                              <a:latin typeface="Cambria Math" panose="02040503050406030204" pitchFamily="18" charset="0"/>
                            </a:rPr>
                            <m:t>𝑋</m:t>
                          </m:r>
                        </m:e>
                        <m:sub>
                          <m:r>
                            <a:rPr lang="en-US" altLang="ko-KR" sz="1600">
                              <a:solidFill>
                                <a:schemeClr val="tx1">
                                  <a:lumMod val="50000"/>
                                  <a:lumOff val="50000"/>
                                </a:schemeClr>
                              </a:solidFill>
                              <a:latin typeface="Cambria Math" panose="02040503050406030204" pitchFamily="18" charset="0"/>
                            </a:rPr>
                            <m:t>𝑘</m:t>
                          </m:r>
                        </m:sub>
                      </m:sSub>
                      <m:r>
                        <m:rPr>
                          <m:nor/>
                        </m:rPr>
                        <a:rPr lang="en-US" altLang="ko-KR" sz="1600" dirty="0">
                          <a:solidFill>
                            <a:schemeClr val="tx1">
                              <a:lumMod val="50000"/>
                              <a:lumOff val="50000"/>
                            </a:schemeClr>
                          </a:solidFill>
                        </a:rPr>
                        <m:t> </m:t>
                      </m:r>
                      <m:r>
                        <a:rPr lang="en-US" altLang="ko-KR" sz="1600">
                          <a:solidFill>
                            <a:schemeClr val="tx1">
                              <a:lumMod val="50000"/>
                              <a:lumOff val="50000"/>
                            </a:schemeClr>
                          </a:solidFill>
                          <a:latin typeface="Cambria Math" panose="02040503050406030204" pitchFamily="18" charset="0"/>
                        </a:rPr>
                        <m:t>+</m:t>
                      </m:r>
                      <m:r>
                        <a:rPr lang="en-US" altLang="ko-KR" sz="1600">
                          <a:solidFill>
                            <a:schemeClr val="tx1">
                              <a:lumMod val="50000"/>
                              <a:lumOff val="50000"/>
                            </a:schemeClr>
                          </a:solidFill>
                          <a:latin typeface="Cambria Math" panose="02040503050406030204" pitchFamily="18" charset="0"/>
                          <a:sym typeface="Symbol"/>
                        </a:rPr>
                        <m:t></m:t>
                      </m:r>
                    </m:oMath>
                  </m:oMathPara>
                </a14:m>
                <a:endParaRPr lang="ko-KR" altLang="en-US" sz="1600" dirty="0">
                  <a:solidFill>
                    <a:schemeClr val="tx1">
                      <a:lumMod val="50000"/>
                      <a:lumOff val="50000"/>
                    </a:schemeClr>
                  </a:solidFill>
                </a:endParaRPr>
              </a:p>
            </p:txBody>
          </p:sp>
        </mc:Choice>
        <mc:Fallback xmlns="">
          <p:sp>
            <p:nvSpPr>
              <p:cNvPr id="12" name="직사각형 11">
                <a:extLst>
                  <a:ext uri="{FF2B5EF4-FFF2-40B4-BE49-F238E27FC236}">
                    <a16:creationId xmlns:a16="http://schemas.microsoft.com/office/drawing/2014/main" id="{094484C5-2855-44F1-B543-271FC5A64EF4}"/>
                  </a:ext>
                </a:extLst>
              </p:cNvPr>
              <p:cNvSpPr>
                <a:spLocks noRot="1" noChangeAspect="1" noMove="1" noResize="1" noEditPoints="1" noAdjustHandles="1" noChangeArrowheads="1" noChangeShapeType="1" noTextEdit="1"/>
              </p:cNvSpPr>
              <p:nvPr/>
            </p:nvSpPr>
            <p:spPr>
              <a:xfrm>
                <a:off x="3129521" y="1786898"/>
                <a:ext cx="3754709" cy="338554"/>
              </a:xfrm>
              <a:prstGeom prst="rect">
                <a:avLst/>
              </a:prstGeom>
              <a:blipFill>
                <a:blip r:embed="rId4"/>
                <a:stretch>
                  <a:fillRect b="-8929"/>
                </a:stretch>
              </a:blipFill>
              <a:ln>
                <a:noFill/>
              </a:ln>
            </p:spPr>
            <p:txBody>
              <a:bodyPr/>
              <a:lstStyle/>
              <a:p>
                <a:r>
                  <a:rPr lang="ko-KR" altLang="en-US">
                    <a:noFill/>
                  </a:rPr>
                  <a:t> </a:t>
                </a:r>
              </a:p>
            </p:txBody>
          </p:sp>
        </mc:Fallback>
      </mc:AlternateContent>
      <p:cxnSp>
        <p:nvCxnSpPr>
          <p:cNvPr id="11" name="Straight Arrow Connector 27">
            <a:extLst>
              <a:ext uri="{FF2B5EF4-FFF2-40B4-BE49-F238E27FC236}">
                <a16:creationId xmlns:a16="http://schemas.microsoft.com/office/drawing/2014/main" id="{B8C9654D-6851-4AFF-A0B0-7B102AAA8AB7}"/>
              </a:ext>
            </a:extLst>
          </p:cNvPr>
          <p:cNvCxnSpPr/>
          <p:nvPr/>
        </p:nvCxnSpPr>
        <p:spPr>
          <a:xfrm flipV="1">
            <a:off x="3794106" y="2126627"/>
            <a:ext cx="0" cy="468000"/>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B9BE4EB-24A7-4BDB-A7F9-8D772A0C5F47}"/>
              </a:ext>
            </a:extLst>
          </p:cNvPr>
          <p:cNvSpPr txBox="1"/>
          <p:nvPr/>
        </p:nvSpPr>
        <p:spPr>
          <a:xfrm>
            <a:off x="3406034" y="2590833"/>
            <a:ext cx="798295" cy="200055"/>
          </a:xfrm>
          <a:prstGeom prst="rect">
            <a:avLst/>
          </a:prstGeom>
          <a:noFill/>
        </p:spPr>
        <p:txBody>
          <a:bodyPr wrap="none" lIns="0" tIns="0" rIns="0" bIns="0" rtlCol="0" anchor="ctr">
            <a:spAutoFit/>
            <a:scene3d>
              <a:camera prst="orthographicFront"/>
              <a:lightRig rig="threePt" dir="t"/>
            </a:scene3d>
            <a:sp3d>
              <a:bevelT w="0" h="6350"/>
            </a:sp3d>
          </a:bodyPr>
          <a:lstStyle>
            <a:defPPr>
              <a:defRPr lang="en-US"/>
            </a:defPPr>
            <a:lvl1pPr algn="ctr">
              <a:spcAft>
                <a:spcPts val="600"/>
              </a:spcAft>
              <a:defRPr sz="1300">
                <a:solidFill>
                  <a:srgbClr val="262626"/>
                </a:solidFill>
                <a:latin typeface="SamsungOne 700" panose="020B0803030303020204" pitchFamily="34" charset="0"/>
                <a:ea typeface="SamsungOne 700" panose="020B0803030303020204" pitchFamily="34" charset="0"/>
              </a:defRPr>
            </a:lvl1pPr>
          </a:lstStyle>
          <a:p>
            <a:r>
              <a:rPr lang="vi-VN" altLang="ko-KR" dirty="0"/>
              <a:t>Hệ số chặn</a:t>
            </a:r>
            <a:endParaRPr lang="en-US" altLang="ko-KR" dirty="0"/>
          </a:p>
        </p:txBody>
      </p:sp>
      <p:sp>
        <p:nvSpPr>
          <p:cNvPr id="14" name="모서리가 둥근 직사각형 29">
            <a:extLst>
              <a:ext uri="{FF2B5EF4-FFF2-40B4-BE49-F238E27FC236}">
                <a16:creationId xmlns:a16="http://schemas.microsoft.com/office/drawing/2014/main" id="{183513F6-E4E0-40C1-A8DF-15BC377A2570}"/>
              </a:ext>
            </a:extLst>
          </p:cNvPr>
          <p:cNvSpPr/>
          <p:nvPr/>
        </p:nvSpPr>
        <p:spPr>
          <a:xfrm>
            <a:off x="4099986" y="1757533"/>
            <a:ext cx="2651624" cy="383688"/>
          </a:xfrm>
          <a:prstGeom prst="roundRect">
            <a:avLst/>
          </a:pr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07024C5E-C859-40B8-A73E-2177F078A9D2}"/>
              </a:ext>
            </a:extLst>
          </p:cNvPr>
          <p:cNvSpPr txBox="1"/>
          <p:nvPr/>
        </p:nvSpPr>
        <p:spPr>
          <a:xfrm>
            <a:off x="5351007" y="2577014"/>
            <a:ext cx="125035" cy="246221"/>
          </a:xfrm>
          <a:prstGeom prst="rect">
            <a:avLst/>
          </a:prstGeom>
          <a:noFill/>
        </p:spPr>
        <p:txBody>
          <a:bodyPr wrap="none" lIns="0" tIns="0" rIns="0" bIns="0" rtlCol="0" anchor="ctr">
            <a:spAutoFit/>
            <a:scene3d>
              <a:camera prst="orthographicFront"/>
              <a:lightRig rig="threePt" dir="t"/>
            </a:scene3d>
            <a:sp3d>
              <a:bevelT w="0" h="6350"/>
            </a:sp3d>
          </a:bodyPr>
          <a:lstStyle>
            <a:defPPr>
              <a:defRPr lang="en-US"/>
            </a:defPPr>
            <a:lvl1pPr algn="ctr">
              <a:spcAft>
                <a:spcPts val="600"/>
              </a:spcAft>
              <a:defRPr sz="1300">
                <a:solidFill>
                  <a:srgbClr val="262626"/>
                </a:solidFill>
                <a:latin typeface="SamsungOne 700" panose="020B0803030303020204" pitchFamily="34" charset="0"/>
                <a:ea typeface="SamsungOne 700" panose="020B0803030303020204" pitchFamily="34" charset="0"/>
              </a:defRPr>
            </a:lvl1pPr>
          </a:lstStyle>
          <a:p>
            <a:r>
              <a:rPr lang="en-US" altLang="ko-KR" sz="1600" dirty="0">
                <a:solidFill>
                  <a:srgbClr val="1429A0"/>
                </a:solidFill>
              </a:rPr>
              <a:t>0</a:t>
            </a:r>
          </a:p>
        </p:txBody>
      </p:sp>
      <p:sp>
        <p:nvSpPr>
          <p:cNvPr id="17" name="등호 1">
            <a:extLst>
              <a:ext uri="{FF2B5EF4-FFF2-40B4-BE49-F238E27FC236}">
                <a16:creationId xmlns:a16="http://schemas.microsoft.com/office/drawing/2014/main" id="{6C9D2682-E5CE-4FE0-A4D3-D73F4269E522}"/>
              </a:ext>
            </a:extLst>
          </p:cNvPr>
          <p:cNvSpPr/>
          <p:nvPr/>
        </p:nvSpPr>
        <p:spPr>
          <a:xfrm rot="16200000">
            <a:off x="5249356" y="2233548"/>
            <a:ext cx="328337" cy="224773"/>
          </a:xfrm>
          <a:prstGeom prst="mathEqual">
            <a:avLst>
              <a:gd name="adj1" fmla="val 10029"/>
              <a:gd name="adj2" fmla="val 38742"/>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41773478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Giải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thích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các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hệ</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số</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hồi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quy</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5" name="직사각형 14">
            <a:extLst>
              <a:ext uri="{FF2B5EF4-FFF2-40B4-BE49-F238E27FC236}">
                <a16:creationId xmlns:a16="http://schemas.microsoft.com/office/drawing/2014/main" id="{8E02D1CE-2859-45A1-90B6-A62349DC71E3}"/>
              </a:ext>
            </a:extLst>
          </p:cNvPr>
          <p:cNvSpPr/>
          <p:nvPr/>
        </p:nvSpPr>
        <p:spPr>
          <a:xfrm>
            <a:off x="670190" y="3737275"/>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ko-KR" altLang="en-US" sz="1300" dirty="0">
                <a:solidFill>
                  <a:srgbClr val="193EB0"/>
                </a:solidFill>
                <a:latin typeface="SamsungOne 400" panose="020B0503030303020204" pitchFamily="34" charset="0"/>
                <a:ea typeface="SamsungOne 400" panose="020B0503030303020204" pitchFamily="34" charset="0"/>
              </a:rPr>
              <a:t>𝛽</a:t>
            </a:r>
            <a:r>
              <a:rPr lang="en-US" altLang="ko-KR" sz="1300" baseline="-25000" dirty="0">
                <a:solidFill>
                  <a:srgbClr val="193EB0"/>
                </a:solidFill>
                <a:latin typeface="SamsungOne 400" panose="020B0503030303020204" pitchFamily="34" charset="0"/>
                <a:ea typeface="SamsungOne 400" panose="020B0503030303020204" pitchFamily="34" charset="0"/>
              </a:rPr>
              <a:t>0</a:t>
            </a:r>
            <a:r>
              <a:rPr lang="en-US" altLang="ko-KR" sz="1300" dirty="0">
                <a:solidFill>
                  <a:srgbClr val="193EB0"/>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có thể được hiểu là mức lương cơ bản khi không có kinh nghiệm hoặc trình độ chuyên môn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ko-KR" altLang="en-US" sz="1300" dirty="0">
                <a:solidFill>
                  <a:srgbClr val="193EB0"/>
                </a:solidFill>
                <a:latin typeface="SamsungOne 400" panose="020B0503030303020204" pitchFamily="34" charset="0"/>
                <a:ea typeface="SamsungOne 400" panose="020B0503030303020204" pitchFamily="34" charset="0"/>
              </a:rPr>
              <a:t>𝛽</a:t>
            </a:r>
            <a:r>
              <a:rPr lang="en-US" altLang="ko-KR" sz="1300" baseline="-25000" dirty="0">
                <a:solidFill>
                  <a:srgbClr val="193EB0"/>
                </a:solidFill>
                <a:latin typeface="SamsungOne 400" panose="020B0503030303020204" pitchFamily="34" charset="0"/>
                <a:ea typeface="SamsungOne 400" panose="020B0503030303020204" pitchFamily="34" charset="0"/>
              </a:rPr>
              <a:t>1</a:t>
            </a:r>
            <a:r>
              <a:rPr lang="en-US" altLang="ko-KR" sz="1300" dirty="0">
                <a:solidFill>
                  <a:srgbClr val="193EB0"/>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có thể hiểu là sự thay đổi về tiền lương khi kinh nghiệm được tăng lên bởi một đơn vị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ko-KR" altLang="en-US" sz="1300" dirty="0">
                <a:solidFill>
                  <a:srgbClr val="193EB0"/>
                </a:solidFill>
                <a:latin typeface="SamsungOne 400" panose="020B0503030303020204" pitchFamily="34" charset="0"/>
                <a:ea typeface="SamsungOne 400" panose="020B0503030303020204" pitchFamily="34" charset="0"/>
              </a:rPr>
              <a:t>𝛽</a:t>
            </a:r>
            <a:r>
              <a:rPr lang="en-US" altLang="ko-KR" sz="1300" baseline="-25000" dirty="0">
                <a:solidFill>
                  <a:srgbClr val="193EB0"/>
                </a:solidFill>
                <a:latin typeface="SamsungOne 400" panose="020B0503030303020204" pitchFamily="34" charset="0"/>
                <a:ea typeface="SamsungOne 400" panose="020B0503030303020204" pitchFamily="34" charset="0"/>
              </a:rPr>
              <a:t>2</a:t>
            </a:r>
            <a:r>
              <a:rPr lang="en-US" altLang="ko-KR" sz="1300" dirty="0">
                <a:solidFill>
                  <a:srgbClr val="193EB0"/>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có thể được hiểu là sự thay đổi về tiền lương khi trình độ được tăng lên bởi một đơn vị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094484C5-2855-44F1-B543-271FC5A64EF4}"/>
                  </a:ext>
                </a:extLst>
              </p:cNvPr>
              <p:cNvSpPr/>
              <p:nvPr/>
            </p:nvSpPr>
            <p:spPr>
              <a:xfrm>
                <a:off x="3074058" y="2205038"/>
                <a:ext cx="2608626" cy="3385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14:m>
                  <m:oMathPara xmlns:m="http://schemas.openxmlformats.org/officeDocument/2006/math">
                    <m:oMathParaPr>
                      <m:jc m:val="centerGroup"/>
                    </m:oMathParaPr>
                    <m:oMath xmlns:m="http://schemas.openxmlformats.org/officeDocument/2006/math">
                      <m:r>
                        <a:rPr lang="en-US" altLang="ko-KR" sz="1600">
                          <a:solidFill>
                            <a:srgbClr val="FF0000"/>
                          </a:solidFill>
                          <a:latin typeface="Cambria Math" panose="02040503050406030204" pitchFamily="18" charset="0"/>
                        </a:rPr>
                        <m:t>𝑌</m:t>
                      </m:r>
                      <m:r>
                        <a:rPr lang="en-US" altLang="ko-KR" sz="1600" smtClean="0">
                          <a:solidFill>
                            <a:schemeClr val="tx1"/>
                          </a:solidFill>
                          <a:latin typeface="Cambria Math" panose="02040503050406030204" pitchFamily="18" charset="0"/>
                        </a:rPr>
                        <m:t>=</m:t>
                      </m:r>
                      <m:sSub>
                        <m:sSubPr>
                          <m:ctrlPr>
                            <a:rPr lang="ko-KR" altLang="ko-KR" sz="1600" i="1">
                              <a:latin typeface="Cambria Math" panose="02040503050406030204" pitchFamily="18" charset="0"/>
                            </a:rPr>
                          </m:ctrlPr>
                        </m:sSubPr>
                        <m:e>
                          <m:sSub>
                            <m:sSubPr>
                              <m:ctrlPr>
                                <a:rPr lang="ko-KR" altLang="ko-KR" sz="1600" i="1">
                                  <a:solidFill>
                                    <a:srgbClr val="193EB0"/>
                                  </a:solidFill>
                                  <a:latin typeface="Cambria Math" panose="02040503050406030204" pitchFamily="18" charset="0"/>
                                </a:rPr>
                              </m:ctrlPr>
                            </m:sSubPr>
                            <m:e>
                              <m:r>
                                <a:rPr lang="en-US" altLang="ko-KR" sz="1600">
                                  <a:solidFill>
                                    <a:srgbClr val="193EB0"/>
                                  </a:solidFill>
                                  <a:latin typeface="Cambria Math" panose="02040503050406030204" pitchFamily="18" charset="0"/>
                                </a:rPr>
                                <m:t>𝛽</m:t>
                              </m:r>
                            </m:e>
                            <m:sub>
                              <m:r>
                                <a:rPr lang="en-US" altLang="ko-KR" sz="1600">
                                  <a:solidFill>
                                    <a:srgbClr val="193EB0"/>
                                  </a:solidFill>
                                  <a:latin typeface="Cambria Math" panose="02040503050406030204" pitchFamily="18" charset="0"/>
                                </a:rPr>
                                <m:t>0</m:t>
                              </m:r>
                            </m:sub>
                          </m:sSub>
                          <m:r>
                            <a:rPr lang="en-US" altLang="ko-KR" sz="1600" smtClean="0">
                              <a:solidFill>
                                <a:schemeClr val="tx1"/>
                              </a:solidFill>
                              <a:latin typeface="Cambria Math" panose="02040503050406030204" pitchFamily="18" charset="0"/>
                            </a:rPr>
                            <m:t>+</m:t>
                          </m:r>
                          <m:r>
                            <a:rPr lang="en-US" altLang="ko-KR" sz="1600">
                              <a:solidFill>
                                <a:srgbClr val="193EB0"/>
                              </a:solidFill>
                              <a:latin typeface="Cambria Math" panose="02040503050406030204" pitchFamily="18" charset="0"/>
                            </a:rPr>
                            <m:t>𝛽</m:t>
                          </m:r>
                        </m:e>
                        <m:sub>
                          <m:r>
                            <a:rPr lang="en-US" altLang="ko-KR" sz="1600">
                              <a:solidFill>
                                <a:srgbClr val="193EB0"/>
                              </a:solidFill>
                              <a:latin typeface="Cambria Math" panose="02040503050406030204" pitchFamily="18" charset="0"/>
                            </a:rPr>
                            <m:t>1</m:t>
                          </m:r>
                        </m:sub>
                      </m:sSub>
                      <m:sSub>
                        <m:sSubPr>
                          <m:ctrlPr>
                            <a:rPr lang="ko-KR" altLang="ko-KR" sz="1600" i="1">
                              <a:solidFill>
                                <a:srgbClr val="FF0000"/>
                              </a:solidFill>
                              <a:latin typeface="Cambria Math" panose="02040503050406030204" pitchFamily="18" charset="0"/>
                            </a:rPr>
                          </m:ctrlPr>
                        </m:sSubPr>
                        <m:e>
                          <m:r>
                            <a:rPr lang="en-US" altLang="ko-KR" sz="1600">
                              <a:solidFill>
                                <a:srgbClr val="FF0000"/>
                              </a:solidFill>
                              <a:latin typeface="Cambria Math" panose="02040503050406030204" pitchFamily="18" charset="0"/>
                            </a:rPr>
                            <m:t>𝑋</m:t>
                          </m:r>
                        </m:e>
                        <m:sub>
                          <m:r>
                            <a:rPr lang="en-US" altLang="ko-KR" sz="1600">
                              <a:solidFill>
                                <a:srgbClr val="FF0000"/>
                              </a:solidFill>
                              <a:latin typeface="Cambria Math" panose="02040503050406030204" pitchFamily="18" charset="0"/>
                            </a:rPr>
                            <m:t>1</m:t>
                          </m:r>
                        </m:sub>
                      </m:sSub>
                      <m:r>
                        <a:rPr lang="en-US" altLang="ko-KR" sz="1600" smtClean="0">
                          <a:solidFill>
                            <a:schemeClr val="tx1"/>
                          </a:solidFill>
                          <a:latin typeface="Cambria Math" panose="02040503050406030204" pitchFamily="18" charset="0"/>
                        </a:rPr>
                        <m:t>+</m:t>
                      </m:r>
                      <m:sSub>
                        <m:sSubPr>
                          <m:ctrlPr>
                            <a:rPr lang="ko-KR" altLang="ko-KR" sz="1600" i="1">
                              <a:latin typeface="Cambria Math" panose="02040503050406030204" pitchFamily="18" charset="0"/>
                            </a:rPr>
                          </m:ctrlPr>
                        </m:sSubPr>
                        <m:e>
                          <m:r>
                            <a:rPr lang="en-US" altLang="ko-KR" sz="1600">
                              <a:solidFill>
                                <a:srgbClr val="193EB0"/>
                              </a:solidFill>
                              <a:latin typeface="Cambria Math" panose="02040503050406030204" pitchFamily="18" charset="0"/>
                            </a:rPr>
                            <m:t>𝛽</m:t>
                          </m:r>
                        </m:e>
                        <m:sub>
                          <m:r>
                            <a:rPr lang="en-US" altLang="ko-KR" sz="1600">
                              <a:solidFill>
                                <a:srgbClr val="193EB0"/>
                              </a:solidFill>
                              <a:latin typeface="Cambria Math" panose="02040503050406030204" pitchFamily="18" charset="0"/>
                            </a:rPr>
                            <m:t>2</m:t>
                          </m:r>
                        </m:sub>
                      </m:sSub>
                      <m:sSub>
                        <m:sSubPr>
                          <m:ctrlPr>
                            <a:rPr lang="ko-KR" altLang="ko-KR" sz="1600" i="1">
                              <a:solidFill>
                                <a:srgbClr val="FF0000"/>
                              </a:solidFill>
                              <a:latin typeface="Cambria Math" panose="02040503050406030204" pitchFamily="18" charset="0"/>
                            </a:rPr>
                          </m:ctrlPr>
                        </m:sSubPr>
                        <m:e>
                          <m:r>
                            <a:rPr lang="en-US" altLang="ko-KR" sz="1600">
                              <a:solidFill>
                                <a:srgbClr val="FF0000"/>
                              </a:solidFill>
                              <a:latin typeface="Cambria Math" panose="02040503050406030204" pitchFamily="18" charset="0"/>
                            </a:rPr>
                            <m:t>𝑋</m:t>
                          </m:r>
                        </m:e>
                        <m:sub>
                          <m:r>
                            <a:rPr lang="en-US" altLang="ko-KR" sz="1600">
                              <a:solidFill>
                                <a:srgbClr val="FF0000"/>
                              </a:solidFill>
                              <a:latin typeface="Cambria Math" panose="02040503050406030204" pitchFamily="18" charset="0"/>
                            </a:rPr>
                            <m:t>2</m:t>
                          </m:r>
                        </m:sub>
                      </m:sSub>
                      <m:r>
                        <a:rPr lang="en-US" altLang="ko-KR" sz="1600" smtClean="0">
                          <a:solidFill>
                            <a:schemeClr val="tx1"/>
                          </a:solidFill>
                          <a:latin typeface="Cambria Math" panose="02040503050406030204" pitchFamily="18" charset="0"/>
                        </a:rPr>
                        <m:t>+</m:t>
                      </m:r>
                      <m:r>
                        <m:rPr>
                          <m:nor/>
                        </m:rPr>
                        <a:rPr lang="en-US" altLang="ko-KR" sz="1600" dirty="0">
                          <a:solidFill>
                            <a:srgbClr val="193EB0"/>
                          </a:solidFill>
                          <a:sym typeface="Symbol"/>
                        </a:rPr>
                        <m:t></m:t>
                      </m:r>
                    </m:oMath>
                  </m:oMathPara>
                </a14:m>
                <a:endParaRPr lang="en-US" altLang="ko-KR" sz="1600" dirty="0"/>
              </a:p>
            </p:txBody>
          </p:sp>
        </mc:Choice>
        <mc:Fallback xmlns="">
          <p:sp>
            <p:nvSpPr>
              <p:cNvPr id="12" name="직사각형 11">
                <a:extLst>
                  <a:ext uri="{FF2B5EF4-FFF2-40B4-BE49-F238E27FC236}">
                    <a16:creationId xmlns:a16="http://schemas.microsoft.com/office/drawing/2014/main" id="{094484C5-2855-44F1-B543-271FC5A64EF4}"/>
                  </a:ext>
                </a:extLst>
              </p:cNvPr>
              <p:cNvSpPr>
                <a:spLocks noRot="1" noChangeAspect="1" noMove="1" noResize="1" noEditPoints="1" noAdjustHandles="1" noChangeArrowheads="1" noChangeShapeType="1" noTextEdit="1"/>
              </p:cNvSpPr>
              <p:nvPr/>
            </p:nvSpPr>
            <p:spPr>
              <a:xfrm>
                <a:off x="3074058" y="2205038"/>
                <a:ext cx="2608626" cy="338554"/>
              </a:xfrm>
              <a:prstGeom prst="rect">
                <a:avLst/>
              </a:prstGeom>
              <a:blipFill>
                <a:blip r:embed="rId4"/>
                <a:stretch>
                  <a:fillRect b="-10909"/>
                </a:stretch>
              </a:blipFill>
              <a:ln>
                <a:noFill/>
              </a:ln>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id="{63351DE0-4D9E-41E2-AB2E-1C03695C75D9}"/>
              </a:ext>
            </a:extLst>
          </p:cNvPr>
          <p:cNvGrpSpPr/>
          <p:nvPr/>
        </p:nvGrpSpPr>
        <p:grpSpPr>
          <a:xfrm>
            <a:off x="670190" y="1717154"/>
            <a:ext cx="6979589" cy="345461"/>
            <a:chOff x="670190" y="1717154"/>
            <a:chExt cx="6979589" cy="345461"/>
          </a:xfrm>
        </p:grpSpPr>
        <p:sp>
          <p:nvSpPr>
            <p:cNvPr id="18" name="사각형: 둥근 모서리 2">
              <a:extLst>
                <a:ext uri="{FF2B5EF4-FFF2-40B4-BE49-F238E27FC236}">
                  <a16:creationId xmlns:a16="http://schemas.microsoft.com/office/drawing/2014/main" id="{0E79AE14-4C1A-4794-9DCC-0AF903F566FB}"/>
                </a:ext>
              </a:extLst>
            </p:cNvPr>
            <p:cNvSpPr/>
            <p:nvPr/>
          </p:nvSpPr>
          <p:spPr>
            <a:xfrm>
              <a:off x="670190" y="1778051"/>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9" name="직사각형 18">
              <a:extLst>
                <a:ext uri="{FF2B5EF4-FFF2-40B4-BE49-F238E27FC236}">
                  <a16:creationId xmlns:a16="http://schemas.microsoft.com/office/drawing/2014/main" id="{46697A32-7404-4312-A822-265F211FB244}"/>
                </a:ext>
              </a:extLst>
            </p:cNvPr>
            <p:cNvSpPr/>
            <p:nvPr/>
          </p:nvSpPr>
          <p:spPr>
            <a:xfrm>
              <a:off x="1045688" y="1717154"/>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Khảo sát mức lương của nhân viên công ty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it-IT"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grpSp>
        <p:nvGrpSpPr>
          <p:cNvPr id="20" name="그룹 19">
            <a:extLst>
              <a:ext uri="{FF2B5EF4-FFF2-40B4-BE49-F238E27FC236}">
                <a16:creationId xmlns:a16="http://schemas.microsoft.com/office/drawing/2014/main" id="{2B8884B4-23D2-4CBE-BFE6-AC898F2EBBE6}"/>
              </a:ext>
            </a:extLst>
          </p:cNvPr>
          <p:cNvGrpSpPr/>
          <p:nvPr/>
        </p:nvGrpSpPr>
        <p:grpSpPr>
          <a:xfrm>
            <a:off x="3063996" y="2543589"/>
            <a:ext cx="2795338" cy="848093"/>
            <a:chOff x="13922723" y="3368580"/>
            <a:chExt cx="3953571" cy="1107850"/>
          </a:xfrm>
        </p:grpSpPr>
        <p:grpSp>
          <p:nvGrpSpPr>
            <p:cNvPr id="21" name="Group 12">
              <a:extLst>
                <a:ext uri="{FF2B5EF4-FFF2-40B4-BE49-F238E27FC236}">
                  <a16:creationId xmlns:a16="http://schemas.microsoft.com/office/drawing/2014/main" id="{69CE7B8E-E3F0-40DD-8F9F-B10F66235FA5}"/>
                </a:ext>
              </a:extLst>
            </p:cNvPr>
            <p:cNvGrpSpPr/>
            <p:nvPr/>
          </p:nvGrpSpPr>
          <p:grpSpPr>
            <a:xfrm>
              <a:off x="13922723" y="3368580"/>
              <a:ext cx="655220" cy="698601"/>
              <a:chOff x="2396517" y="3087680"/>
              <a:chExt cx="1067468" cy="698601"/>
            </a:xfrm>
          </p:grpSpPr>
          <p:cxnSp>
            <p:nvCxnSpPr>
              <p:cNvPr id="32" name="Straight Arrow Connector 13">
                <a:extLst>
                  <a:ext uri="{FF2B5EF4-FFF2-40B4-BE49-F238E27FC236}">
                    <a16:creationId xmlns:a16="http://schemas.microsoft.com/office/drawing/2014/main" id="{BEC39EF5-1912-4307-8AF4-D3043E8FAF8D}"/>
                  </a:ext>
                </a:extLst>
              </p:cNvPr>
              <p:cNvCxnSpPr>
                <a:cxnSpLocks/>
                <a:stCxn id="33" idx="0"/>
              </p:cNvCxnSpPr>
              <p:nvPr/>
            </p:nvCxnSpPr>
            <p:spPr>
              <a:xfrm flipV="1">
                <a:off x="2930251" y="3087680"/>
                <a:ext cx="0" cy="437272"/>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FD6124E-139D-482E-B320-FBD30E43EFC4}"/>
                  </a:ext>
                </a:extLst>
              </p:cNvPr>
              <p:cNvSpPr txBox="1"/>
              <p:nvPr/>
            </p:nvSpPr>
            <p:spPr>
              <a:xfrm>
                <a:off x="2396517" y="3524952"/>
                <a:ext cx="1067468" cy="261329"/>
              </a:xfrm>
              <a:prstGeom prst="rect">
                <a:avLst/>
              </a:prstGeom>
              <a:noFill/>
            </p:spPr>
            <p:txBody>
              <a:bodyPr wrap="none" lIns="0" tIns="0" rIns="0" bIns="0" rtlCol="0" anchor="ctr">
                <a:spAutoFit/>
                <a:scene3d>
                  <a:camera prst="orthographicFront"/>
                  <a:lightRig rig="threePt" dir="t"/>
                </a:scene3d>
                <a:sp3d>
                  <a:bevelT w="0" h="6350"/>
                </a:sp3d>
              </a:bodyPr>
              <a:lstStyle>
                <a:defPPr>
                  <a:defRPr lang="en-US"/>
                </a:defPPr>
                <a:lvl1pPr algn="ctr">
                  <a:spcAft>
                    <a:spcPts val="600"/>
                  </a:spcAft>
                  <a:defRPr sz="1300">
                    <a:solidFill>
                      <a:srgbClr val="262626"/>
                    </a:solidFill>
                    <a:latin typeface="SamsungOne 700" panose="020B0803030303020204" pitchFamily="34" charset="0"/>
                    <a:ea typeface="SamsungOne 700" panose="020B0803030303020204" pitchFamily="34" charset="0"/>
                  </a:defRPr>
                </a:lvl1pPr>
              </a:lstStyle>
              <a:p>
                <a:r>
                  <a:rPr lang="vi-VN" altLang="ko-KR" dirty="0"/>
                  <a:t>Lương</a:t>
                </a:r>
                <a:endParaRPr lang="en-US" altLang="ko-KR" dirty="0"/>
              </a:p>
            </p:txBody>
          </p:sp>
        </p:grpSp>
        <p:grpSp>
          <p:nvGrpSpPr>
            <p:cNvPr id="26" name="Group 12">
              <a:extLst>
                <a:ext uri="{FF2B5EF4-FFF2-40B4-BE49-F238E27FC236}">
                  <a16:creationId xmlns:a16="http://schemas.microsoft.com/office/drawing/2014/main" id="{3668E825-2E1E-405F-8376-AC35FF1BDBE6}"/>
                </a:ext>
              </a:extLst>
            </p:cNvPr>
            <p:cNvGrpSpPr/>
            <p:nvPr/>
          </p:nvGrpSpPr>
          <p:grpSpPr>
            <a:xfrm>
              <a:off x="15111493" y="3368584"/>
              <a:ext cx="1328578" cy="698597"/>
              <a:chOff x="1701387" y="3086313"/>
              <a:chExt cx="2164487" cy="698597"/>
            </a:xfrm>
          </p:grpSpPr>
          <p:cxnSp>
            <p:nvCxnSpPr>
              <p:cNvPr id="30" name="Straight Arrow Connector 13">
                <a:extLst>
                  <a:ext uri="{FF2B5EF4-FFF2-40B4-BE49-F238E27FC236}">
                    <a16:creationId xmlns:a16="http://schemas.microsoft.com/office/drawing/2014/main" id="{638154D4-6D63-47BE-84DF-78A885DF566C}"/>
                  </a:ext>
                </a:extLst>
              </p:cNvPr>
              <p:cNvCxnSpPr>
                <a:cxnSpLocks/>
                <a:stCxn id="31" idx="0"/>
                <a:endCxn id="12" idx="2"/>
              </p:cNvCxnSpPr>
              <p:nvPr/>
            </p:nvCxnSpPr>
            <p:spPr>
              <a:xfrm flipV="1">
                <a:off x="2783631" y="3086313"/>
                <a:ext cx="9645" cy="437268"/>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31C3437-EDBC-4A26-9D84-D229555315D5}"/>
                  </a:ext>
                </a:extLst>
              </p:cNvPr>
              <p:cNvSpPr txBox="1"/>
              <p:nvPr/>
            </p:nvSpPr>
            <p:spPr>
              <a:xfrm>
                <a:off x="1701387" y="3523581"/>
                <a:ext cx="2164487" cy="261329"/>
              </a:xfrm>
              <a:prstGeom prst="rect">
                <a:avLst/>
              </a:prstGeom>
              <a:noFill/>
            </p:spPr>
            <p:txBody>
              <a:bodyPr wrap="none" lIns="0" tIns="0" rIns="0" bIns="0" rtlCol="0" anchor="ctr">
                <a:spAutoFit/>
                <a:scene3d>
                  <a:camera prst="orthographicFront"/>
                  <a:lightRig rig="threePt" dir="t"/>
                </a:scene3d>
                <a:sp3d>
                  <a:bevelT w="0" h="6350"/>
                </a:sp3d>
              </a:bodyPr>
              <a:lstStyle>
                <a:defPPr>
                  <a:defRPr lang="en-US"/>
                </a:defPPr>
                <a:lvl1pPr algn="ctr">
                  <a:spcAft>
                    <a:spcPts val="600"/>
                  </a:spcAft>
                  <a:defRPr sz="1300">
                    <a:solidFill>
                      <a:srgbClr val="262626"/>
                    </a:solidFill>
                    <a:latin typeface="SamsungOne 700" panose="020B0803030303020204" pitchFamily="34" charset="0"/>
                    <a:ea typeface="SamsungOne 700" panose="020B0803030303020204" pitchFamily="34" charset="0"/>
                  </a:defRPr>
                </a:lvl1pPr>
              </a:lstStyle>
              <a:p>
                <a:r>
                  <a:rPr lang="en-US" altLang="ko-KR" dirty="0" err="1"/>
                  <a:t>Kinh</a:t>
                </a:r>
                <a:r>
                  <a:rPr lang="en-US" altLang="ko-KR" dirty="0"/>
                  <a:t> </a:t>
                </a:r>
                <a:r>
                  <a:rPr lang="en-US" altLang="ko-KR" dirty="0" err="1"/>
                  <a:t>nghiệm</a:t>
                </a:r>
                <a:endParaRPr lang="en-US" altLang="ko-KR" dirty="0"/>
              </a:p>
            </p:txBody>
          </p:sp>
        </p:grpSp>
        <p:grpSp>
          <p:nvGrpSpPr>
            <p:cNvPr id="27" name="그룹 26">
              <a:extLst>
                <a:ext uri="{FF2B5EF4-FFF2-40B4-BE49-F238E27FC236}">
                  <a16:creationId xmlns:a16="http://schemas.microsoft.com/office/drawing/2014/main" id="{1FDE5C1B-D864-4304-AD4D-B195E2B5D2D7}"/>
                </a:ext>
              </a:extLst>
            </p:cNvPr>
            <p:cNvGrpSpPr/>
            <p:nvPr/>
          </p:nvGrpSpPr>
          <p:grpSpPr>
            <a:xfrm>
              <a:off x="15681645" y="3368581"/>
              <a:ext cx="2194649" cy="1107849"/>
              <a:chOff x="6027604" y="3368580"/>
              <a:chExt cx="2194649" cy="1107849"/>
            </a:xfrm>
          </p:grpSpPr>
          <p:cxnSp>
            <p:nvCxnSpPr>
              <p:cNvPr id="28" name="Straight Arrow Connector 13">
                <a:extLst>
                  <a:ext uri="{FF2B5EF4-FFF2-40B4-BE49-F238E27FC236}">
                    <a16:creationId xmlns:a16="http://schemas.microsoft.com/office/drawing/2014/main" id="{1F7D81C7-94FC-42D2-965D-C1639F267398}"/>
                  </a:ext>
                </a:extLst>
              </p:cNvPr>
              <p:cNvCxnSpPr>
                <a:cxnSpLocks/>
                <a:stCxn id="29" idx="0"/>
              </p:cNvCxnSpPr>
              <p:nvPr/>
            </p:nvCxnSpPr>
            <p:spPr>
              <a:xfrm flipV="1">
                <a:off x="7124929" y="3368580"/>
                <a:ext cx="0" cy="846520"/>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0CF20A0-A5CC-462C-B08A-3628557B83E0}"/>
                  </a:ext>
                </a:extLst>
              </p:cNvPr>
              <p:cNvSpPr txBox="1"/>
              <p:nvPr/>
            </p:nvSpPr>
            <p:spPr>
              <a:xfrm>
                <a:off x="6027604" y="4215100"/>
                <a:ext cx="2194649" cy="261329"/>
              </a:xfrm>
              <a:prstGeom prst="rect">
                <a:avLst/>
              </a:prstGeom>
              <a:noFill/>
            </p:spPr>
            <p:txBody>
              <a:bodyPr wrap="none" lIns="0" tIns="0" rIns="0" bIns="0" rtlCol="0" anchor="ctr">
                <a:spAutoFit/>
                <a:scene3d>
                  <a:camera prst="orthographicFront"/>
                  <a:lightRig rig="threePt" dir="t"/>
                </a:scene3d>
                <a:sp3d>
                  <a:bevelT w="0" h="6350"/>
                </a:sp3d>
              </a:bodyPr>
              <a:lstStyle>
                <a:defPPr>
                  <a:defRPr lang="en-US"/>
                </a:defPPr>
                <a:lvl1pPr algn="ctr">
                  <a:spcAft>
                    <a:spcPts val="600"/>
                  </a:spcAft>
                  <a:defRPr sz="1300">
                    <a:solidFill>
                      <a:srgbClr val="262626"/>
                    </a:solidFill>
                    <a:latin typeface="SamsungOne 700" panose="020B0803030303020204" pitchFamily="34" charset="0"/>
                    <a:ea typeface="SamsungOne 700" panose="020B0803030303020204" pitchFamily="34" charset="0"/>
                  </a:defRPr>
                </a:lvl1pPr>
              </a:lstStyle>
              <a:p>
                <a:r>
                  <a:rPr lang="en-US" altLang="ko-KR" dirty="0" err="1"/>
                  <a:t>Trình</a:t>
                </a:r>
                <a:r>
                  <a:rPr lang="en-US" altLang="ko-KR" dirty="0"/>
                  <a:t> </a:t>
                </a:r>
                <a:r>
                  <a:rPr lang="en-US" altLang="ko-KR" dirty="0" err="1"/>
                  <a:t>độ</a:t>
                </a:r>
                <a:r>
                  <a:rPr lang="en-US" altLang="ko-KR" dirty="0"/>
                  <a:t> </a:t>
                </a:r>
                <a:r>
                  <a:rPr lang="en-US" altLang="ko-KR" dirty="0" err="1"/>
                  <a:t>chuyên</a:t>
                </a:r>
                <a:r>
                  <a:rPr lang="en-US" altLang="ko-KR" dirty="0"/>
                  <a:t> </a:t>
                </a:r>
                <a:r>
                  <a:rPr lang="en-US" altLang="ko-KR" dirty="0" err="1"/>
                  <a:t>môn</a:t>
                </a:r>
                <a:endParaRPr lang="en-US" altLang="ko-KR" dirty="0"/>
              </a:p>
            </p:txBody>
          </p:sp>
        </p:grpSp>
      </p:grpSp>
    </p:spTree>
    <p:extLst>
      <p:ext uri="{BB962C8B-B14F-4D97-AF65-F5344CB8AC3E}">
        <p14:creationId xmlns:p14="http://schemas.microsoft.com/office/powerpoint/2010/main" val="38063150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Phương pháp bình phương tối thiểu</a:t>
            </a:r>
            <a:r>
              <a:rPr lang="en-US" altLang="ko-KR" sz="1400" dirty="0">
                <a:solidFill>
                  <a:schemeClr val="tx1"/>
                </a:solidFill>
                <a:latin typeface="SamsungOne 400" panose="020B0503030303020204" pitchFamily="34" charset="0"/>
                <a:ea typeface="SamsungOne 400" panose="020B0503030303020204" pitchFamily="34" charset="0"/>
              </a:rPr>
              <a:t> (Ordinary Least Squares </a:t>
            </a:r>
            <a:r>
              <a:rPr lang="vi-VN"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OLS)</a:t>
            </a:r>
          </a:p>
        </p:txBody>
      </p:sp>
      <p:sp>
        <p:nvSpPr>
          <p:cNvPr id="15" name="직사각형 14">
            <a:extLst>
              <a:ext uri="{FF2B5EF4-FFF2-40B4-BE49-F238E27FC236}">
                <a16:creationId xmlns:a16="http://schemas.microsoft.com/office/drawing/2014/main" id="{8E02D1CE-2859-45A1-90B6-A62349DC71E3}"/>
              </a:ext>
            </a:extLst>
          </p:cNvPr>
          <p:cNvSpPr/>
          <p:nvPr/>
        </p:nvSpPr>
        <p:spPr>
          <a:xfrm>
            <a:off x="666750" y="342900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Bây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giờ</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chúng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viết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mối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quan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hệ</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tuyến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tính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theo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giá</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dữ</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thực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tế</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094484C5-2855-44F1-B543-271FC5A64EF4}"/>
                  </a:ext>
                </a:extLst>
              </p:cNvPr>
              <p:cNvSpPr/>
              <p:nvPr/>
            </p:nvSpPr>
            <p:spPr>
              <a:xfrm>
                <a:off x="3097300" y="1776991"/>
                <a:ext cx="4056331" cy="3583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14:m>
                  <m:oMathPara xmlns:m="http://schemas.openxmlformats.org/officeDocument/2006/math">
                    <m:oMathParaPr>
                      <m:jc m:val="centerGroup"/>
                    </m:oMathParaPr>
                    <m:oMath xmlns:m="http://schemas.openxmlformats.org/officeDocument/2006/math">
                      <m:sSub>
                        <m:sSubPr>
                          <m:ctrlPr>
                            <a:rPr lang="ko-KR" altLang="ko-KR" sz="1600" i="1">
                              <a:solidFill>
                                <a:srgbClr val="262626"/>
                              </a:solidFill>
                              <a:latin typeface="Cambria Math" panose="02040503050406030204" pitchFamily="18" charset="0"/>
                            </a:rPr>
                          </m:ctrlPr>
                        </m:sSubPr>
                        <m:e>
                          <m:r>
                            <a:rPr lang="en-US" altLang="ko-KR" sz="1600">
                              <a:solidFill>
                                <a:srgbClr val="262626"/>
                              </a:solidFill>
                              <a:latin typeface="Cambria Math" panose="02040503050406030204" pitchFamily="18" charset="0"/>
                            </a:rPr>
                            <m:t>𝑦</m:t>
                          </m:r>
                        </m:e>
                        <m:sub>
                          <m:r>
                            <a:rPr lang="en-US" altLang="ko-KR" sz="1600">
                              <a:solidFill>
                                <a:srgbClr val="FF0000"/>
                              </a:solidFill>
                              <a:latin typeface="Cambria Math" panose="02040503050406030204" pitchFamily="18" charset="0"/>
                            </a:rPr>
                            <m:t>𝑗</m:t>
                          </m:r>
                        </m:sub>
                      </m:sSub>
                      <m:r>
                        <a:rPr lang="en-US" altLang="ko-KR" sz="1600">
                          <a:solidFill>
                            <a:srgbClr val="262626"/>
                          </a:solidFill>
                          <a:latin typeface="Cambria Math" panose="02040503050406030204" pitchFamily="18" charset="0"/>
                        </a:rPr>
                        <m:t>=</m:t>
                      </m:r>
                      <m:sSub>
                        <m:sSubPr>
                          <m:ctrlPr>
                            <a:rPr lang="ko-KR" altLang="ko-KR" sz="1600" i="1">
                              <a:solidFill>
                                <a:srgbClr val="262626"/>
                              </a:solidFill>
                              <a:latin typeface="Cambria Math" panose="02040503050406030204" pitchFamily="18" charset="0"/>
                            </a:rPr>
                          </m:ctrlPr>
                        </m:sSubPr>
                        <m:e>
                          <m:sSub>
                            <m:sSubPr>
                              <m:ctrlPr>
                                <a:rPr lang="ko-KR" altLang="ko-KR" sz="1600" i="1">
                                  <a:solidFill>
                                    <a:srgbClr val="262626"/>
                                  </a:solidFill>
                                  <a:latin typeface="Cambria Math" panose="02040503050406030204" pitchFamily="18" charset="0"/>
                                </a:rPr>
                              </m:ctrlPr>
                            </m:sSubPr>
                            <m:e>
                              <m:r>
                                <a:rPr lang="en-US" altLang="ko-KR" sz="1600">
                                  <a:solidFill>
                                    <a:srgbClr val="262626"/>
                                  </a:solidFill>
                                  <a:latin typeface="Cambria Math" panose="02040503050406030204" pitchFamily="18" charset="0"/>
                                </a:rPr>
                                <m:t>𝛽</m:t>
                              </m:r>
                            </m:e>
                            <m:sub>
                              <m:r>
                                <a:rPr lang="en-US" altLang="ko-KR" sz="1600">
                                  <a:solidFill>
                                    <a:srgbClr val="262626"/>
                                  </a:solidFill>
                                  <a:latin typeface="Cambria Math" panose="02040503050406030204" pitchFamily="18" charset="0"/>
                                </a:rPr>
                                <m:t>0</m:t>
                              </m:r>
                            </m:sub>
                          </m:sSub>
                          <m:r>
                            <a:rPr lang="en-US" altLang="ko-KR" sz="1600">
                              <a:solidFill>
                                <a:srgbClr val="262626"/>
                              </a:solidFill>
                              <a:latin typeface="Cambria Math" panose="02040503050406030204" pitchFamily="18" charset="0"/>
                            </a:rPr>
                            <m:t>+</m:t>
                          </m:r>
                          <m:r>
                            <a:rPr lang="en-US" altLang="ko-KR" sz="1600">
                              <a:solidFill>
                                <a:srgbClr val="262626"/>
                              </a:solidFill>
                              <a:latin typeface="Cambria Math" panose="02040503050406030204" pitchFamily="18" charset="0"/>
                            </a:rPr>
                            <m:t>𝛽</m:t>
                          </m:r>
                        </m:e>
                        <m:sub>
                          <m:r>
                            <a:rPr lang="en-US" altLang="ko-KR" sz="1600">
                              <a:solidFill>
                                <a:srgbClr val="262626"/>
                              </a:solidFill>
                              <a:latin typeface="Cambria Math" panose="02040503050406030204" pitchFamily="18" charset="0"/>
                            </a:rPr>
                            <m:t>1</m:t>
                          </m:r>
                        </m:sub>
                      </m:sSub>
                      <m:sSub>
                        <m:sSubPr>
                          <m:ctrlPr>
                            <a:rPr lang="ko-KR" altLang="ko-KR" sz="1600" i="1">
                              <a:solidFill>
                                <a:srgbClr val="262626"/>
                              </a:solidFill>
                              <a:latin typeface="Cambria Math" panose="02040503050406030204" pitchFamily="18" charset="0"/>
                            </a:rPr>
                          </m:ctrlPr>
                        </m:sSubPr>
                        <m:e>
                          <m:r>
                            <a:rPr lang="en-US" altLang="ko-KR" sz="1600">
                              <a:solidFill>
                                <a:srgbClr val="262626"/>
                              </a:solidFill>
                              <a:latin typeface="Cambria Math" panose="02040503050406030204" pitchFamily="18" charset="0"/>
                            </a:rPr>
                            <m:t>𝑥</m:t>
                          </m:r>
                        </m:e>
                        <m:sub>
                          <m:r>
                            <a:rPr lang="en-US" altLang="ko-KR" sz="1600">
                              <a:solidFill>
                                <a:srgbClr val="FF0000"/>
                              </a:solidFill>
                              <a:latin typeface="Cambria Math" panose="02040503050406030204" pitchFamily="18" charset="0"/>
                            </a:rPr>
                            <m:t>𝑗</m:t>
                          </m:r>
                          <m:r>
                            <a:rPr lang="en-US" altLang="ko-KR" sz="1600">
                              <a:solidFill>
                                <a:srgbClr val="262626"/>
                              </a:solidFill>
                              <a:latin typeface="Cambria Math" panose="02040503050406030204" pitchFamily="18" charset="0"/>
                            </a:rPr>
                            <m:t>,1</m:t>
                          </m:r>
                        </m:sub>
                      </m:sSub>
                      <m:r>
                        <a:rPr lang="en-US" altLang="ko-KR" sz="1600">
                          <a:solidFill>
                            <a:srgbClr val="262626"/>
                          </a:solidFill>
                          <a:latin typeface="Cambria Math" panose="02040503050406030204" pitchFamily="18" charset="0"/>
                        </a:rPr>
                        <m:t>+</m:t>
                      </m:r>
                      <m:sSub>
                        <m:sSubPr>
                          <m:ctrlPr>
                            <a:rPr lang="ko-KR" altLang="ko-KR" sz="1600" i="1">
                              <a:solidFill>
                                <a:srgbClr val="262626"/>
                              </a:solidFill>
                              <a:latin typeface="Cambria Math" panose="02040503050406030204" pitchFamily="18" charset="0"/>
                            </a:rPr>
                          </m:ctrlPr>
                        </m:sSubPr>
                        <m:e>
                          <m:r>
                            <a:rPr lang="en-US" altLang="ko-KR" sz="1600">
                              <a:solidFill>
                                <a:srgbClr val="262626"/>
                              </a:solidFill>
                              <a:latin typeface="Cambria Math" panose="02040503050406030204" pitchFamily="18" charset="0"/>
                            </a:rPr>
                            <m:t>𝛽</m:t>
                          </m:r>
                        </m:e>
                        <m:sub>
                          <m:r>
                            <a:rPr lang="en-US" altLang="ko-KR" sz="1600">
                              <a:solidFill>
                                <a:srgbClr val="262626"/>
                              </a:solidFill>
                              <a:latin typeface="Cambria Math" panose="02040503050406030204" pitchFamily="18" charset="0"/>
                            </a:rPr>
                            <m:t>2</m:t>
                          </m:r>
                        </m:sub>
                      </m:sSub>
                      <m:sSub>
                        <m:sSubPr>
                          <m:ctrlPr>
                            <a:rPr lang="ko-KR" altLang="ko-KR" sz="1600" i="1">
                              <a:solidFill>
                                <a:srgbClr val="262626"/>
                              </a:solidFill>
                              <a:latin typeface="Cambria Math" panose="02040503050406030204" pitchFamily="18" charset="0"/>
                            </a:rPr>
                          </m:ctrlPr>
                        </m:sSubPr>
                        <m:e>
                          <m:r>
                            <a:rPr lang="en-US" altLang="ko-KR" sz="1600">
                              <a:solidFill>
                                <a:srgbClr val="262626"/>
                              </a:solidFill>
                              <a:latin typeface="Cambria Math" panose="02040503050406030204" pitchFamily="18" charset="0"/>
                            </a:rPr>
                            <m:t>𝑥</m:t>
                          </m:r>
                        </m:e>
                        <m:sub>
                          <m:r>
                            <a:rPr lang="en-US" altLang="ko-KR" sz="1600">
                              <a:solidFill>
                                <a:srgbClr val="FF0000"/>
                              </a:solidFill>
                              <a:latin typeface="Cambria Math" panose="02040503050406030204" pitchFamily="18" charset="0"/>
                            </a:rPr>
                            <m:t>𝑗</m:t>
                          </m:r>
                          <m:r>
                            <a:rPr lang="en-US" altLang="ko-KR" sz="1600">
                              <a:solidFill>
                                <a:srgbClr val="262626"/>
                              </a:solidFill>
                              <a:latin typeface="Cambria Math" panose="02040503050406030204" pitchFamily="18" charset="0"/>
                            </a:rPr>
                            <m:t>,2</m:t>
                          </m:r>
                        </m:sub>
                      </m:sSub>
                      <m:r>
                        <a:rPr lang="en-US" altLang="ko-KR" sz="1600">
                          <a:solidFill>
                            <a:srgbClr val="262626"/>
                          </a:solidFill>
                          <a:latin typeface="Cambria Math" panose="02040503050406030204" pitchFamily="18" charset="0"/>
                        </a:rPr>
                        <m:t>+⋯+</m:t>
                      </m:r>
                      <m:sSub>
                        <m:sSubPr>
                          <m:ctrlPr>
                            <a:rPr lang="ko-KR" altLang="ko-KR" sz="1600" i="1">
                              <a:solidFill>
                                <a:srgbClr val="262626"/>
                              </a:solidFill>
                              <a:latin typeface="Cambria Math" panose="02040503050406030204" pitchFamily="18" charset="0"/>
                            </a:rPr>
                          </m:ctrlPr>
                        </m:sSubPr>
                        <m:e>
                          <m:r>
                            <a:rPr lang="en-US" altLang="ko-KR" sz="1600">
                              <a:solidFill>
                                <a:srgbClr val="262626"/>
                              </a:solidFill>
                              <a:latin typeface="Cambria Math" panose="02040503050406030204" pitchFamily="18" charset="0"/>
                            </a:rPr>
                            <m:t>𝛽</m:t>
                          </m:r>
                        </m:e>
                        <m:sub>
                          <m:r>
                            <a:rPr lang="en-US" altLang="ko-KR" sz="1600">
                              <a:solidFill>
                                <a:srgbClr val="262626"/>
                              </a:solidFill>
                              <a:latin typeface="Cambria Math" panose="02040503050406030204" pitchFamily="18" charset="0"/>
                            </a:rPr>
                            <m:t>𝐾</m:t>
                          </m:r>
                        </m:sub>
                      </m:sSub>
                      <m:sSub>
                        <m:sSubPr>
                          <m:ctrlPr>
                            <a:rPr lang="ko-KR" altLang="ko-KR" sz="1600" i="1">
                              <a:solidFill>
                                <a:srgbClr val="262626"/>
                              </a:solidFill>
                              <a:latin typeface="Cambria Math" panose="02040503050406030204" pitchFamily="18" charset="0"/>
                            </a:rPr>
                          </m:ctrlPr>
                        </m:sSubPr>
                        <m:e>
                          <m:r>
                            <a:rPr lang="en-US" altLang="ko-KR" sz="1600">
                              <a:solidFill>
                                <a:srgbClr val="262626"/>
                              </a:solidFill>
                              <a:latin typeface="Cambria Math" panose="02040503050406030204" pitchFamily="18" charset="0"/>
                            </a:rPr>
                            <m:t>𝑥</m:t>
                          </m:r>
                        </m:e>
                        <m:sub>
                          <m:r>
                            <a:rPr lang="en-US" altLang="ko-KR" sz="1600">
                              <a:solidFill>
                                <a:srgbClr val="FF0000"/>
                              </a:solidFill>
                              <a:latin typeface="Cambria Math" panose="02040503050406030204" pitchFamily="18" charset="0"/>
                            </a:rPr>
                            <m:t>𝑗</m:t>
                          </m:r>
                          <m:r>
                            <a:rPr lang="en-US" altLang="ko-KR" sz="1600">
                              <a:solidFill>
                                <a:srgbClr val="262626"/>
                              </a:solidFill>
                              <a:latin typeface="Cambria Math" panose="02040503050406030204" pitchFamily="18" charset="0"/>
                            </a:rPr>
                            <m:t>,  </m:t>
                          </m:r>
                          <m:r>
                            <a:rPr lang="en-US" altLang="ko-KR" sz="1600" dirty="0">
                              <a:solidFill>
                                <a:srgbClr val="00B050"/>
                              </a:solidFill>
                              <a:latin typeface="Cambria Math" panose="02040503050406030204" pitchFamily="18" charset="0"/>
                            </a:rPr>
                            <m:t>𝒌</m:t>
                          </m:r>
                        </m:sub>
                      </m:sSub>
                      <m:r>
                        <a:rPr lang="en-US" altLang="ko-KR" sz="1600">
                          <a:solidFill>
                            <a:srgbClr val="262626"/>
                          </a:solidFill>
                          <a:latin typeface="Cambria Math" panose="02040503050406030204" pitchFamily="18" charset="0"/>
                        </a:rPr>
                        <m:t>+</m:t>
                      </m:r>
                      <m:sSub>
                        <m:sSubPr>
                          <m:ctrlPr>
                            <a:rPr lang="ko-KR" altLang="ko-KR" sz="1600" i="1">
                              <a:solidFill>
                                <a:srgbClr val="262626"/>
                              </a:solidFill>
                              <a:latin typeface="Cambria Math" panose="02040503050406030204" pitchFamily="18" charset="0"/>
                            </a:rPr>
                          </m:ctrlPr>
                        </m:sSubPr>
                        <m:e>
                          <m:r>
                            <a:rPr lang="en-US" altLang="ko-KR" sz="1600">
                              <a:solidFill>
                                <a:srgbClr val="262626"/>
                              </a:solidFill>
                              <a:latin typeface="Cambria Math" panose="02040503050406030204" pitchFamily="18" charset="0"/>
                            </a:rPr>
                            <m:t>𝜀</m:t>
                          </m:r>
                        </m:e>
                        <m:sub>
                          <m:r>
                            <a:rPr lang="en-US" altLang="ko-KR" sz="1600">
                              <a:solidFill>
                                <a:srgbClr val="FF0000"/>
                              </a:solidFill>
                              <a:latin typeface="Cambria Math" panose="02040503050406030204" pitchFamily="18" charset="0"/>
                            </a:rPr>
                            <m:t>𝑗</m:t>
                          </m:r>
                        </m:sub>
                      </m:sSub>
                    </m:oMath>
                  </m:oMathPara>
                </a14:m>
                <a:endParaRPr lang="ko-KR" altLang="en-US" sz="1600" dirty="0">
                  <a:solidFill>
                    <a:srgbClr val="262626"/>
                  </a:solidFill>
                </a:endParaRPr>
              </a:p>
            </p:txBody>
          </p:sp>
        </mc:Choice>
        <mc:Fallback xmlns="">
          <p:sp>
            <p:nvSpPr>
              <p:cNvPr id="12" name="직사각형 11">
                <a:extLst>
                  <a:ext uri="{FF2B5EF4-FFF2-40B4-BE49-F238E27FC236}">
                    <a16:creationId xmlns:a16="http://schemas.microsoft.com/office/drawing/2014/main" id="{094484C5-2855-44F1-B543-271FC5A64EF4}"/>
                  </a:ext>
                </a:extLst>
              </p:cNvPr>
              <p:cNvSpPr>
                <a:spLocks noRot="1" noChangeAspect="1" noMove="1" noResize="1" noEditPoints="1" noAdjustHandles="1" noChangeArrowheads="1" noChangeShapeType="1" noTextEdit="1"/>
              </p:cNvSpPr>
              <p:nvPr/>
            </p:nvSpPr>
            <p:spPr>
              <a:xfrm>
                <a:off x="3097300" y="1776991"/>
                <a:ext cx="4056331" cy="358368"/>
              </a:xfrm>
              <a:prstGeom prst="rect">
                <a:avLst/>
              </a:prstGeom>
              <a:blipFill>
                <a:blip r:embed="rId4"/>
                <a:stretch>
                  <a:fillRect b="-8621"/>
                </a:stretch>
              </a:blipFill>
              <a:ln>
                <a:noFill/>
              </a:ln>
            </p:spPr>
            <p:txBody>
              <a:bodyPr/>
              <a:lstStyle/>
              <a:p>
                <a:r>
                  <a:rPr lang="ko-KR" altLang="en-US">
                    <a:noFill/>
                  </a:rPr>
                  <a:t> </a:t>
                </a:r>
              </a:p>
            </p:txBody>
          </p:sp>
        </mc:Fallback>
      </mc:AlternateContent>
      <p:grpSp>
        <p:nvGrpSpPr>
          <p:cNvPr id="11" name="Group 12">
            <a:extLst>
              <a:ext uri="{FF2B5EF4-FFF2-40B4-BE49-F238E27FC236}">
                <a16:creationId xmlns:a16="http://schemas.microsoft.com/office/drawing/2014/main" id="{7DC10FC7-2A12-46B4-BE06-40F42CCD4C06}"/>
              </a:ext>
            </a:extLst>
          </p:cNvPr>
          <p:cNvGrpSpPr/>
          <p:nvPr/>
        </p:nvGrpSpPr>
        <p:grpSpPr>
          <a:xfrm>
            <a:off x="2884955" y="2128035"/>
            <a:ext cx="885820" cy="801206"/>
            <a:chOff x="1979291" y="3244323"/>
            <a:chExt cx="1443156" cy="801206"/>
          </a:xfrm>
        </p:grpSpPr>
        <p:cxnSp>
          <p:nvCxnSpPr>
            <p:cNvPr id="13" name="Straight Arrow Connector 13">
              <a:extLst>
                <a:ext uri="{FF2B5EF4-FFF2-40B4-BE49-F238E27FC236}">
                  <a16:creationId xmlns:a16="http://schemas.microsoft.com/office/drawing/2014/main" id="{5E841499-E64A-42B8-B148-A230ED7A68DD}"/>
                </a:ext>
              </a:extLst>
            </p:cNvPr>
            <p:cNvCxnSpPr/>
            <p:nvPr/>
          </p:nvCxnSpPr>
          <p:spPr>
            <a:xfrm flipV="1">
              <a:off x="2700869" y="3244323"/>
              <a:ext cx="0" cy="432000"/>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571C32C-0441-4152-8014-5867DDCED875}"/>
                    </a:ext>
                  </a:extLst>
                </p:cNvPr>
                <p:cNvSpPr txBox="1"/>
                <p:nvPr/>
              </p:nvSpPr>
              <p:spPr>
                <a:xfrm>
                  <a:off x="1979291" y="3714028"/>
                  <a:ext cx="1443156" cy="331501"/>
                </a:xfrm>
                <a:prstGeom prst="rect">
                  <a:avLst/>
                </a:prstGeom>
              </p:spPr>
              <p:txBody>
                <a:bodyPr wrap="none" lIns="0" tIns="0" rIns="0" bIns="0" anchor="ctr" anchorCtr="0">
                  <a:spAutoFit/>
                  <a:scene3d>
                    <a:camera prst="orthographicFront"/>
                    <a:lightRig rig="threePt" dir="t"/>
                  </a:scene3d>
                  <a:sp3d>
                    <a:bevelT w="0" h="6350"/>
                  </a:sp3d>
                </a:bodyPr>
                <a:lstStyle>
                  <a:defPPr>
                    <a:defRPr lang="en-US"/>
                  </a:defPPr>
                  <a:lvl1pPr indent="0">
                    <a:lnSpc>
                      <a:spcPct val="150000"/>
                    </a:lnSpc>
                    <a:spcBef>
                      <a:spcPts val="1000"/>
                    </a:spcBef>
                    <a:spcAft>
                      <a:spcPts val="800"/>
                    </a:spcAft>
                    <a:buClr>
                      <a:srgbClr val="193EB0"/>
                    </a:buClr>
                    <a:buFont typeface="Arial" panose="020B0604020202020204" pitchFamily="34" charset="0"/>
                    <a:buNone/>
                    <a:defRPr sz="2000" i="1">
                      <a:solidFill>
                        <a:srgbClr val="262626"/>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r>
                    <a:rPr lang="en-US" altLang="ko-KR" sz="1600" dirty="0">
                      <a:solidFill>
                        <a:srgbClr val="FF0000"/>
                      </a:solidFill>
                    </a:rPr>
                    <a:t>j</a:t>
                  </a:r>
                  <a14:m>
                    <m:oMath xmlns:m="http://schemas.openxmlformats.org/officeDocument/2006/math">
                      <m:r>
                        <a:rPr lang="en-US" altLang="ko-KR" sz="1600">
                          <a:solidFill>
                            <a:srgbClr val="FF0000"/>
                          </a:solidFill>
                          <a:latin typeface="Cambria Math" panose="02040503050406030204" pitchFamily="18" charset="0"/>
                        </a:rPr>
                        <m:t> </m:t>
                      </m:r>
                      <m:r>
                        <a:rPr lang="ko-KR" altLang="en-US" sz="1600">
                          <a:latin typeface="Cambria Math" panose="02040503050406030204" pitchFamily="18" charset="0"/>
                        </a:rPr>
                        <m:t>𝜖</m:t>
                      </m:r>
                      <m:r>
                        <a:rPr lang="en-US" altLang="ko-KR" sz="1600">
                          <a:latin typeface="Cambria Math" panose="02040503050406030204" pitchFamily="18" charset="0"/>
                        </a:rPr>
                        <m:t> [1,</m:t>
                      </m:r>
                      <m:r>
                        <a:rPr lang="en-US" altLang="ko-KR" sz="1600">
                          <a:latin typeface="Cambria Math" panose="02040503050406030204" pitchFamily="18" charset="0"/>
                        </a:rPr>
                        <m:t>𝑛</m:t>
                      </m:r>
                      <m:r>
                        <a:rPr lang="en-US" altLang="ko-KR" sz="1600">
                          <a:latin typeface="Cambria Math" panose="02040503050406030204" pitchFamily="18" charset="0"/>
                        </a:rPr>
                        <m:t>]</m:t>
                      </m:r>
                    </m:oMath>
                  </a14:m>
                  <a:r>
                    <a:rPr lang="en-US" altLang="ko-KR" sz="1600" dirty="0"/>
                    <a:t>    </a:t>
                  </a:r>
                  <a:endParaRPr lang="ko-KR" altLang="ko-KR" sz="1600" dirty="0"/>
                </a:p>
              </p:txBody>
            </p:sp>
          </mc:Choice>
          <mc:Fallback xmlns="">
            <p:sp>
              <p:nvSpPr>
                <p:cNvPr id="14" name="TextBox 13">
                  <a:extLst>
                    <a:ext uri="{FF2B5EF4-FFF2-40B4-BE49-F238E27FC236}">
                      <a16:creationId xmlns:a16="http://schemas.microsoft.com/office/drawing/2014/main" id="{4571C32C-0441-4152-8014-5867DDCED875}"/>
                    </a:ext>
                  </a:extLst>
                </p:cNvPr>
                <p:cNvSpPr txBox="1">
                  <a:spLocks noRot="1" noChangeAspect="1" noMove="1" noResize="1" noEditPoints="1" noAdjustHandles="1" noChangeArrowheads="1" noChangeShapeType="1" noTextEdit="1"/>
                </p:cNvSpPr>
                <p:nvPr/>
              </p:nvSpPr>
              <p:spPr>
                <a:xfrm>
                  <a:off x="1979291" y="3714028"/>
                  <a:ext cx="1443156" cy="331501"/>
                </a:xfrm>
                <a:prstGeom prst="rect">
                  <a:avLst/>
                </a:prstGeom>
                <a:blipFill>
                  <a:blip r:embed="rId5"/>
                  <a:stretch>
                    <a:fillRect l="-3425"/>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6" name="Rectangle 22">
                <a:extLst>
                  <a:ext uri="{FF2B5EF4-FFF2-40B4-BE49-F238E27FC236}">
                    <a16:creationId xmlns:a16="http://schemas.microsoft.com/office/drawing/2014/main" id="{E8AD30BD-50A5-4B69-9FF7-1BD3DB4005FF}"/>
                  </a:ext>
                </a:extLst>
              </p:cNvPr>
              <p:cNvSpPr/>
              <p:nvPr/>
            </p:nvSpPr>
            <p:spPr>
              <a:xfrm>
                <a:off x="4527923" y="2560035"/>
                <a:ext cx="1659109" cy="530915"/>
              </a:xfrm>
              <a:prstGeom prst="rect">
                <a:avLst/>
              </a:prstGeom>
            </p:spPr>
            <p:txBody>
              <a:bodyPr wrap="none" lIns="0" tIns="0" rIns="0" bIns="0" anchor="ctr" anchorCtr="0">
                <a:spAutoFit/>
                <a:scene3d>
                  <a:camera prst="orthographicFront"/>
                  <a:lightRig rig="threePt" dir="t"/>
                </a:scene3d>
                <a:sp3d>
                  <a:bevelT w="0" h="6350"/>
                </a:sp3d>
              </a:bodyPr>
              <a:lstStyle/>
              <a:p>
                <a:pPr>
                  <a:spcAft>
                    <a:spcPts val="300"/>
                  </a:spcAft>
                  <a:buClr>
                    <a:srgbClr val="193EB0"/>
                  </a:buCl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altLang="ko-KR" sz="1600" i="1" dirty="0">
                          <a:solidFill>
                            <a:srgbClr val="262626"/>
                          </a:solidFill>
                          <a:latin typeface="Cambria Math" panose="02040503050406030204" pitchFamily="18" charset="0"/>
                          <a:ea typeface="SamsungOne 400" panose="020B0503030303020204" pitchFamily="34" charset="0"/>
                        </a:rPr>
                        <m:t>𝑛</m:t>
                      </m:r>
                      <m:r>
                        <a:rPr lang="en-US" altLang="ko-KR" sz="1600" i="1" dirty="0">
                          <a:solidFill>
                            <a:srgbClr val="262626"/>
                          </a:solidFill>
                          <a:latin typeface="Cambria Math" panose="02040503050406030204" pitchFamily="18" charset="0"/>
                          <a:ea typeface="SamsungOne 400" panose="020B0503030303020204" pitchFamily="34" charset="0"/>
                        </a:rPr>
                        <m:t> &gt;&gt;</m:t>
                      </m:r>
                      <m:r>
                        <a:rPr lang="en-US" altLang="ko-KR" sz="1600" i="1" dirty="0" smtClean="0">
                          <a:solidFill>
                            <a:srgbClr val="00B050"/>
                          </a:solidFill>
                          <a:latin typeface="Cambria Math" panose="02040503050406030204" pitchFamily="18" charset="0"/>
                          <a:ea typeface="SamsungOne 400" panose="020B0503030303020204" pitchFamily="34" charset="0"/>
                        </a:rPr>
                        <m:t>𝑘</m:t>
                      </m:r>
                    </m:oMath>
                  </m:oMathPara>
                </a14:m>
                <a:endParaRPr lang="en-US" altLang="ko-KR" sz="1600" i="1" dirty="0">
                  <a:solidFill>
                    <a:srgbClr val="00B050"/>
                  </a:solidFill>
                  <a:latin typeface="SamsungOne 400" panose="020B0503030303020204" pitchFamily="34" charset="0"/>
                  <a:ea typeface="SamsungOne 400" panose="020B0503030303020204" pitchFamily="34" charset="0"/>
                </a:endParaRPr>
              </a:p>
              <a:p>
                <a:pPr algn="ctr">
                  <a:spcAft>
                    <a:spcPts val="300"/>
                  </a:spcAft>
                  <a:buClr>
                    <a:srgbClr val="193EB0"/>
                  </a:buClr>
                  <a:buFont typeface="Arial" panose="020B0604020202020204" pitchFamily="34" charset="0"/>
                  <a:buNone/>
                </a:pPr>
                <a:r>
                  <a:rPr lang="en-US" altLang="ko-KR" sz="1600" dirty="0" err="1">
                    <a:solidFill>
                      <a:srgbClr val="262626"/>
                    </a:solidFill>
                    <a:latin typeface="SamsungOne 400" panose="020B0503030303020204" pitchFamily="34" charset="0"/>
                    <a:ea typeface="SamsungOne 400" panose="020B0503030303020204" pitchFamily="34" charset="0"/>
                  </a:rPr>
                  <a:t>Xác</a:t>
                </a:r>
                <a:r>
                  <a:rPr lang="en-US" altLang="ko-KR" sz="1600" dirty="0">
                    <a:solidFill>
                      <a:srgbClr val="262626"/>
                    </a:solidFill>
                    <a:latin typeface="SamsungOne 400" panose="020B0503030303020204" pitchFamily="34" charset="0"/>
                    <a:ea typeface="SamsungOne 400" panose="020B0503030303020204" pitchFamily="34" charset="0"/>
                  </a:rPr>
                  <a:t> </a:t>
                </a:r>
                <a:r>
                  <a:rPr lang="en-US" altLang="ko-KR" sz="1600" dirty="0" err="1">
                    <a:solidFill>
                      <a:srgbClr val="262626"/>
                    </a:solidFill>
                    <a:latin typeface="SamsungOne 400" panose="020B0503030303020204" pitchFamily="34" charset="0"/>
                    <a:ea typeface="SamsungOne 400" panose="020B0503030303020204" pitchFamily="34" charset="0"/>
                  </a:rPr>
                  <a:t>định</a:t>
                </a:r>
                <a:r>
                  <a:rPr lang="en-US" altLang="ko-KR" sz="1600" dirty="0">
                    <a:solidFill>
                      <a:srgbClr val="262626"/>
                    </a:solidFill>
                    <a:latin typeface="SamsungOne 400" panose="020B0503030303020204" pitchFamily="34" charset="0"/>
                    <a:ea typeface="SamsungOne 400" panose="020B0503030303020204" pitchFamily="34" charset="0"/>
                  </a:rPr>
                  <a:t> </a:t>
                </a:r>
                <a:r>
                  <a:rPr lang="en-US" altLang="ko-KR" sz="1600" dirty="0" err="1">
                    <a:solidFill>
                      <a:srgbClr val="262626"/>
                    </a:solidFill>
                    <a:latin typeface="SamsungOne 400" panose="020B0503030303020204" pitchFamily="34" charset="0"/>
                    <a:ea typeface="SamsungOne 400" panose="020B0503030303020204" pitchFamily="34" charset="0"/>
                  </a:rPr>
                  <a:t>quá</a:t>
                </a:r>
                <a:r>
                  <a:rPr lang="en-US" altLang="ko-KR" sz="1600" dirty="0">
                    <a:solidFill>
                      <a:srgbClr val="262626"/>
                    </a:solidFill>
                    <a:latin typeface="SamsungOne 400" panose="020B0503030303020204" pitchFamily="34" charset="0"/>
                    <a:ea typeface="SamsungOne 400" panose="020B0503030303020204" pitchFamily="34" charset="0"/>
                  </a:rPr>
                  <a:t> </a:t>
                </a:r>
                <a:r>
                  <a:rPr lang="en-US" altLang="ko-KR" sz="1600" dirty="0" err="1">
                    <a:solidFill>
                      <a:srgbClr val="262626"/>
                    </a:solidFill>
                    <a:latin typeface="SamsungOne 400" panose="020B0503030303020204" pitchFamily="34" charset="0"/>
                    <a:ea typeface="SamsungOne 400" panose="020B0503030303020204" pitchFamily="34" charset="0"/>
                  </a:rPr>
                  <a:t>mức</a:t>
                </a:r>
                <a:r>
                  <a:rPr lang="en-US" altLang="ko-KR" sz="1600" dirty="0">
                    <a:solidFill>
                      <a:srgbClr val="262626"/>
                    </a:solidFill>
                    <a:latin typeface="SamsungOne 400" panose="020B0503030303020204" pitchFamily="34" charset="0"/>
                    <a:ea typeface="SamsungOne 400" panose="020B0503030303020204" pitchFamily="34" charset="0"/>
                  </a:rPr>
                  <a:t>!</a:t>
                </a:r>
                <a:endParaRPr lang="ko-KR" altLang="ko-KR" sz="1600" dirty="0">
                  <a:solidFill>
                    <a:srgbClr val="262626"/>
                  </a:solidFill>
                  <a:latin typeface="SamsungOne 400" panose="020B0503030303020204" pitchFamily="34" charset="0"/>
                  <a:ea typeface="SamsungOne 400" panose="020B0503030303020204" pitchFamily="34" charset="0"/>
                </a:endParaRPr>
              </a:p>
            </p:txBody>
          </p:sp>
        </mc:Choice>
        <mc:Fallback xmlns="">
          <p:sp>
            <p:nvSpPr>
              <p:cNvPr id="16" name="Rectangle 22">
                <a:extLst>
                  <a:ext uri="{FF2B5EF4-FFF2-40B4-BE49-F238E27FC236}">
                    <a16:creationId xmlns:a16="http://schemas.microsoft.com/office/drawing/2014/main" id="{E8AD30BD-50A5-4B69-9FF7-1BD3DB4005FF}"/>
                  </a:ext>
                </a:extLst>
              </p:cNvPr>
              <p:cNvSpPr>
                <a:spLocks noRot="1" noChangeAspect="1" noMove="1" noResize="1" noEditPoints="1" noAdjustHandles="1" noChangeArrowheads="1" noChangeShapeType="1" noTextEdit="1"/>
              </p:cNvSpPr>
              <p:nvPr/>
            </p:nvSpPr>
            <p:spPr>
              <a:xfrm>
                <a:off x="4527923" y="2560035"/>
                <a:ext cx="1659109" cy="530915"/>
              </a:xfrm>
              <a:prstGeom prst="rect">
                <a:avLst/>
              </a:prstGeom>
              <a:blipFill>
                <a:blip r:embed="rId6"/>
                <a:stretch>
                  <a:fillRect/>
                </a:stretch>
              </a:blipFill>
            </p:spPr>
            <p:txBody>
              <a:bodyPr/>
              <a:lstStyle/>
              <a:p>
                <a:r>
                  <a:rPr lang="en-001">
                    <a:noFill/>
                  </a:rPr>
                  <a:t> </a:t>
                </a:r>
              </a:p>
            </p:txBody>
          </p:sp>
        </mc:Fallback>
      </mc:AlternateContent>
      <p:sp>
        <p:nvSpPr>
          <p:cNvPr id="17" name="오른쪽 중괄호 16">
            <a:extLst>
              <a:ext uri="{FF2B5EF4-FFF2-40B4-BE49-F238E27FC236}">
                <a16:creationId xmlns:a16="http://schemas.microsoft.com/office/drawing/2014/main" id="{FE50331A-5E3A-4F3A-B9AD-8AD159A9F39A}"/>
              </a:ext>
            </a:extLst>
          </p:cNvPr>
          <p:cNvSpPr/>
          <p:nvPr/>
        </p:nvSpPr>
        <p:spPr>
          <a:xfrm rot="5400000" flipV="1">
            <a:off x="5177493" y="721147"/>
            <a:ext cx="342337" cy="3170764"/>
          </a:xfrm>
          <a:prstGeom prst="rightBrace">
            <a:avLst>
              <a:gd name="adj1" fmla="val 34851"/>
              <a:gd name="adj2" fmla="val 50000"/>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396227871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Phương pháp bình phương tối thiểu (Ordinary Least Squares – OLS)</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5" name="직사각형 14">
            <a:extLst>
              <a:ext uri="{FF2B5EF4-FFF2-40B4-BE49-F238E27FC236}">
                <a16:creationId xmlns:a16="http://schemas.microsoft.com/office/drawing/2014/main" id="{8E02D1CE-2859-45A1-90B6-A62349DC71E3}"/>
              </a:ext>
            </a:extLst>
          </p:cNvPr>
          <p:cNvSpPr/>
          <p:nvPr/>
        </p:nvSpPr>
        <p:spPr>
          <a:xfrm>
            <a:off x="666750" y="234593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ký</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nhỏ</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gọn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sử</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dụng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trận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094484C5-2855-44F1-B543-271FC5A64EF4}"/>
                  </a:ext>
                </a:extLst>
              </p:cNvPr>
              <p:cNvSpPr/>
              <p:nvPr/>
            </p:nvSpPr>
            <p:spPr>
              <a:xfrm>
                <a:off x="4221712" y="1786898"/>
                <a:ext cx="1459401" cy="3385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ctr"/>
                <a14:m>
                  <m:oMathPara xmlns:m="http://schemas.openxmlformats.org/officeDocument/2006/math">
                    <m:oMathParaPr>
                      <m:jc m:val="center"/>
                    </m:oMathParaPr>
                    <m:oMath xmlns:m="http://schemas.openxmlformats.org/officeDocument/2006/math">
                      <m:r>
                        <a:rPr lang="en-US" altLang="ko-KR" sz="1600" dirty="0" smtClean="0">
                          <a:solidFill>
                            <a:schemeClr val="tx1"/>
                          </a:solidFill>
                          <a:latin typeface="Cambria Math" panose="02040503050406030204" pitchFamily="18" charset="0"/>
                        </a:rPr>
                        <m:t>𝒀</m:t>
                      </m:r>
                      <m:r>
                        <a:rPr lang="en-US" altLang="ko-KR" sz="1600">
                          <a:solidFill>
                            <a:schemeClr val="tx1"/>
                          </a:solidFill>
                          <a:latin typeface="Cambria Math" panose="02040503050406030204" pitchFamily="18" charset="0"/>
                        </a:rPr>
                        <m:t>=</m:t>
                      </m:r>
                      <m:r>
                        <a:rPr lang="en-US" altLang="ko-KR" sz="1600">
                          <a:solidFill>
                            <a:schemeClr val="tx1"/>
                          </a:solidFill>
                          <a:latin typeface="Cambria Math" panose="02040503050406030204" pitchFamily="18" charset="0"/>
                        </a:rPr>
                        <m:t>𝑿</m:t>
                      </m:r>
                      <m:r>
                        <a:rPr lang="en-US" altLang="ko-KR" sz="1600">
                          <a:solidFill>
                            <a:schemeClr val="tx1"/>
                          </a:solidFill>
                          <a:latin typeface="Cambria Math" panose="02040503050406030204" pitchFamily="18" charset="0"/>
                        </a:rPr>
                        <m:t> </m:t>
                      </m:r>
                      <m:r>
                        <a:rPr lang="en-US" altLang="ko-KR" sz="1600">
                          <a:solidFill>
                            <a:schemeClr val="tx1"/>
                          </a:solidFill>
                          <a:latin typeface="Cambria Math" panose="02040503050406030204" pitchFamily="18" charset="0"/>
                        </a:rPr>
                        <m:t>𝜷</m:t>
                      </m:r>
                      <m:r>
                        <a:rPr lang="en-US" altLang="ko-KR" sz="1600">
                          <a:solidFill>
                            <a:schemeClr val="tx1"/>
                          </a:solidFill>
                          <a:latin typeface="Cambria Math" panose="02040503050406030204" pitchFamily="18" charset="0"/>
                        </a:rPr>
                        <m:t>+</m:t>
                      </m:r>
                      <m:r>
                        <a:rPr lang="en-US" altLang="ko-KR" sz="1600">
                          <a:solidFill>
                            <a:schemeClr val="tx1"/>
                          </a:solidFill>
                          <a:latin typeface="Cambria Math" panose="02040503050406030204" pitchFamily="18" charset="0"/>
                        </a:rPr>
                        <m:t>𝜺</m:t>
                      </m:r>
                      <m:r>
                        <m:rPr>
                          <m:nor/>
                        </m:rPr>
                        <a:rPr lang="en-US" altLang="ko-KR" sz="1600" dirty="0">
                          <a:solidFill>
                            <a:schemeClr val="tx1"/>
                          </a:solidFill>
                        </a:rPr>
                        <m:t> </m:t>
                      </m:r>
                    </m:oMath>
                  </m:oMathPara>
                </a14:m>
                <a:endParaRPr lang="en-US" altLang="ko-KR" sz="1600" dirty="0">
                  <a:solidFill>
                    <a:schemeClr val="tx1"/>
                  </a:solidFill>
                </a:endParaRPr>
              </a:p>
            </p:txBody>
          </p:sp>
        </mc:Choice>
        <mc:Fallback xmlns="">
          <p:sp>
            <p:nvSpPr>
              <p:cNvPr id="12" name="직사각형 11">
                <a:extLst>
                  <a:ext uri="{FF2B5EF4-FFF2-40B4-BE49-F238E27FC236}">
                    <a16:creationId xmlns:a16="http://schemas.microsoft.com/office/drawing/2014/main" id="{094484C5-2855-44F1-B543-271FC5A64EF4}"/>
                  </a:ext>
                </a:extLst>
              </p:cNvPr>
              <p:cNvSpPr>
                <a:spLocks noRot="1" noChangeAspect="1" noMove="1" noResize="1" noEditPoints="1" noAdjustHandles="1" noChangeArrowheads="1" noChangeShapeType="1" noTextEdit="1"/>
              </p:cNvSpPr>
              <p:nvPr/>
            </p:nvSpPr>
            <p:spPr>
              <a:xfrm>
                <a:off x="4221712" y="1786898"/>
                <a:ext cx="1459401" cy="338554"/>
              </a:xfrm>
              <a:prstGeom prst="rect">
                <a:avLst/>
              </a:prstGeom>
              <a:blipFill>
                <a:blip r:embed="rId4"/>
                <a:stretch>
                  <a:fillRect b="-8929"/>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808843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hành</a:t>
            </a:r>
            <a:r>
              <a:rPr lang="en-US" altLang="ko-KR" sz="1400" dirty="0">
                <a:solidFill>
                  <a:schemeClr val="tx1"/>
                </a:solidFill>
                <a:latin typeface="SamsungOne 400" panose="020B0503030303020204" pitchFamily="34" charset="0"/>
                <a:ea typeface="SamsungOne 400" panose="020B0503030303020204" pitchFamily="34" charset="0"/>
              </a:rPr>
              <a:t> scikit-learn</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7" name="모서리가 둥근 직사각형 4">
            <a:extLst>
              <a:ext uri="{FF2B5EF4-FFF2-40B4-BE49-F238E27FC236}">
                <a16:creationId xmlns:a16="http://schemas.microsoft.com/office/drawing/2014/main" id="{549F4C64-5AF0-43ED-A9ED-34D502BF364D}"/>
              </a:ext>
            </a:extLst>
          </p:cNvPr>
          <p:cNvSpPr/>
          <p:nvPr/>
        </p:nvSpPr>
        <p:spPr>
          <a:xfrm>
            <a:off x="666749" y="1773237"/>
            <a:ext cx="8677275" cy="28078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8" name="그림 7">
            <a:extLst>
              <a:ext uri="{FF2B5EF4-FFF2-40B4-BE49-F238E27FC236}">
                <a16:creationId xmlns:a16="http://schemas.microsoft.com/office/drawing/2014/main" id="{DFA4A99C-08E6-4C41-B054-8F132EACDBF2}"/>
              </a:ext>
            </a:extLst>
          </p:cNvPr>
          <p:cNvPicPr>
            <a:picLocks noChangeAspect="1"/>
          </p:cNvPicPr>
          <p:nvPr/>
        </p:nvPicPr>
        <p:blipFill rotWithShape="1">
          <a:blip r:embed="rId4"/>
          <a:srcRect l="1" r="9433" b="42017"/>
          <a:stretch/>
        </p:blipFill>
        <p:spPr>
          <a:xfrm>
            <a:off x="720090" y="1829295"/>
            <a:ext cx="8623936" cy="2535810"/>
          </a:xfrm>
          <a:prstGeom prst="rect">
            <a:avLst/>
          </a:prstGeom>
          <a:ln>
            <a:noFill/>
          </a:ln>
        </p:spPr>
      </p:pic>
      <p:sp>
        <p:nvSpPr>
          <p:cNvPr id="9" name="직사각형 8">
            <a:extLst>
              <a:ext uri="{FF2B5EF4-FFF2-40B4-BE49-F238E27FC236}">
                <a16:creationId xmlns:a16="http://schemas.microsoft.com/office/drawing/2014/main" id="{B71B1CA8-7DC8-4DBD-84A0-1E95178D31EC}"/>
              </a:ext>
            </a:extLst>
          </p:cNvPr>
          <p:cNvSpPr/>
          <p:nvPr/>
        </p:nvSpPr>
        <p:spPr>
          <a:xfrm>
            <a:off x="3367236" y="1922336"/>
            <a:ext cx="3420380" cy="23187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5D2818B8-B219-4AF0-A748-225C7D3FA673}"/>
              </a:ext>
            </a:extLst>
          </p:cNvPr>
          <p:cNvPicPr>
            <a:picLocks noChangeAspect="1"/>
          </p:cNvPicPr>
          <p:nvPr/>
        </p:nvPicPr>
        <p:blipFill rotWithShape="1">
          <a:blip r:embed="rId4"/>
          <a:srcRect l="7185" t="57983" r="78825"/>
          <a:stretch/>
        </p:blipFill>
        <p:spPr>
          <a:xfrm>
            <a:off x="2467136" y="2611103"/>
            <a:ext cx="1332148" cy="1837575"/>
          </a:xfrm>
          <a:prstGeom prst="rect">
            <a:avLst/>
          </a:prstGeom>
          <a:ln>
            <a:noFill/>
          </a:ln>
        </p:spPr>
      </p:pic>
      <p:grpSp>
        <p:nvGrpSpPr>
          <p:cNvPr id="11" name="그룹 10">
            <a:extLst>
              <a:ext uri="{FF2B5EF4-FFF2-40B4-BE49-F238E27FC236}">
                <a16:creationId xmlns:a16="http://schemas.microsoft.com/office/drawing/2014/main" id="{F78A1988-197B-4219-BF3E-E8B87F3A3961}"/>
              </a:ext>
            </a:extLst>
          </p:cNvPr>
          <p:cNvGrpSpPr/>
          <p:nvPr/>
        </p:nvGrpSpPr>
        <p:grpSpPr>
          <a:xfrm>
            <a:off x="666750" y="4689140"/>
            <a:ext cx="8677275" cy="815786"/>
            <a:chOff x="559817" y="3081411"/>
            <a:chExt cx="8677275" cy="815786"/>
          </a:xfrm>
        </p:grpSpPr>
        <p:sp>
          <p:nvSpPr>
            <p:cNvPr id="12" name="모서리가 둥근 직사각형 4">
              <a:extLst>
                <a:ext uri="{FF2B5EF4-FFF2-40B4-BE49-F238E27FC236}">
                  <a16:creationId xmlns:a16="http://schemas.microsoft.com/office/drawing/2014/main" id="{4C437EB7-75FA-4403-9CA2-E0310B95238B}"/>
                </a:ext>
              </a:extLst>
            </p:cNvPr>
            <p:cNvSpPr/>
            <p:nvPr/>
          </p:nvSpPr>
          <p:spPr>
            <a:xfrm>
              <a:off x="559817" y="3081411"/>
              <a:ext cx="8677275" cy="8157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id="{5C992575-8318-4859-A460-CF72310FF838}"/>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7CC69F4-4255-45CC-A281-6A1F6211A1ED}"/>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6</a:t>
              </a:r>
              <a:endParaRPr lang="ko-KR" altLang="en-US" sz="1300" b="1" dirty="0">
                <a:solidFill>
                  <a:prstClr val="black">
                    <a:lumMod val="85000"/>
                    <a:lumOff val="15000"/>
                  </a:prstClr>
                </a:solidFill>
                <a:latin typeface="SamsungOne 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D84848DF-9C40-4709-A1A3-A3108E4859E4}"/>
                </a:ext>
              </a:extLst>
            </p:cNvPr>
            <p:cNvSpPr txBox="1"/>
            <p:nvPr/>
          </p:nvSpPr>
          <p:spPr>
            <a:xfrm>
              <a:off x="1036273" y="3467475"/>
              <a:ext cx="8167303" cy="21544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400" dirty="0" err="1">
                  <a:solidFill>
                    <a:prstClr val="black">
                      <a:lumMod val="85000"/>
                      <a:lumOff val="15000"/>
                    </a:prstClr>
                  </a:solidFill>
                  <a:latin typeface="SamsungOne 400" panose="020B0503030303020204" pitchFamily="34" charset="0"/>
                </a:rPr>
                <a:t>Dữ</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liệu</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này</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trở</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thành</a:t>
              </a:r>
              <a:r>
                <a:rPr lang="en-US" altLang="ko-KR" sz="1400" dirty="0">
                  <a:solidFill>
                    <a:prstClr val="black">
                      <a:lumMod val="85000"/>
                      <a:lumOff val="15000"/>
                    </a:prstClr>
                  </a:solidFill>
                  <a:latin typeface="SamsungOne 400" panose="020B0503030303020204" pitchFamily="34" charset="0"/>
                </a:rPr>
                <a:t> y (</a:t>
              </a:r>
              <a:r>
                <a:rPr lang="en-US" altLang="ko-KR" sz="1400" dirty="0" err="1">
                  <a:solidFill>
                    <a:prstClr val="black">
                      <a:lumMod val="85000"/>
                      <a:lumOff val="15000"/>
                    </a:prstClr>
                  </a:solidFill>
                  <a:latin typeface="SamsungOne 400" panose="020B0503030303020204" pitchFamily="34" charset="0"/>
                </a:rPr>
                <a:t>biến</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phụ</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thuộc</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giá</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trị</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thực</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tế</a:t>
              </a:r>
              <a:r>
                <a:rPr lang="en-US" altLang="ko-KR" sz="1400" dirty="0">
                  <a:solidFill>
                    <a:prstClr val="black">
                      <a:lumMod val="85000"/>
                      <a:lumOff val="15000"/>
                    </a:prstClr>
                  </a:solidFill>
                  <a:latin typeface="SamsungOne 400" panose="020B0503030303020204" pitchFamily="34" charset="0"/>
                </a:rPr>
                <a:t>).</a:t>
              </a:r>
              <a:endParaRPr lang="en-US" altLang="ko-KR" sz="1400" dirty="0">
                <a:solidFill>
                  <a:prstClr val="black">
                    <a:lumMod val="85000"/>
                    <a:lumOff val="15000"/>
                  </a:prstClr>
                </a:solidFill>
                <a:latin typeface="SamsungOne 400" panose="020B0503030303020204" pitchFamily="34" charset="0"/>
                <a:ea typeface="+mn-ea"/>
                <a:cs typeface="+mn-cs"/>
              </a:endParaRPr>
            </a:p>
          </p:txBody>
        </p:sp>
      </p:grpSp>
    </p:spTree>
    <p:extLst>
      <p:ext uri="{BB962C8B-B14F-4D97-AF65-F5344CB8AC3E}">
        <p14:creationId xmlns:p14="http://schemas.microsoft.com/office/powerpoint/2010/main" val="157206608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Phương pháp bình phương tối thiểu (Ordinary Least Squares – OLS)</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5" name="직사각형 14">
            <a:extLst>
              <a:ext uri="{FF2B5EF4-FFF2-40B4-BE49-F238E27FC236}">
                <a16:creationId xmlns:a16="http://schemas.microsoft.com/office/drawing/2014/main" id="{8E02D1CE-2859-45A1-90B6-A62349DC71E3}"/>
              </a:ext>
            </a:extLst>
          </p:cNvPr>
          <p:cNvSpPr/>
          <p:nvPr/>
        </p:nvSpPr>
        <p:spPr>
          <a:xfrm>
            <a:off x="666750" y="390454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ký</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nhỏ</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gọn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sử</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dụng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trận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094484C5-2855-44F1-B543-271FC5A64EF4}"/>
                  </a:ext>
                </a:extLst>
              </p:cNvPr>
              <p:cNvSpPr/>
              <p:nvPr/>
            </p:nvSpPr>
            <p:spPr>
              <a:xfrm>
                <a:off x="4221712" y="1786898"/>
                <a:ext cx="1459401" cy="3385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ctr"/>
                <a14:m>
                  <m:oMathPara xmlns:m="http://schemas.openxmlformats.org/officeDocument/2006/math">
                    <m:oMathParaPr>
                      <m:jc m:val="center"/>
                    </m:oMathParaPr>
                    <m:oMath xmlns:m="http://schemas.openxmlformats.org/officeDocument/2006/math">
                      <m:r>
                        <a:rPr lang="en-US" altLang="ko-KR" sz="1600" dirty="0" smtClean="0">
                          <a:solidFill>
                            <a:srgbClr val="FF0000"/>
                          </a:solidFill>
                          <a:latin typeface="Cambria Math" panose="02040503050406030204" pitchFamily="18" charset="0"/>
                        </a:rPr>
                        <m:t>𝒀</m:t>
                      </m:r>
                      <m:r>
                        <a:rPr lang="en-US" altLang="ko-KR" sz="1600">
                          <a:solidFill>
                            <a:schemeClr val="tx1"/>
                          </a:solidFill>
                          <a:latin typeface="Cambria Math" panose="02040503050406030204" pitchFamily="18" charset="0"/>
                        </a:rPr>
                        <m:t>=</m:t>
                      </m:r>
                      <m:r>
                        <a:rPr lang="en-US" altLang="ko-KR" sz="1600">
                          <a:solidFill>
                            <a:schemeClr val="tx1"/>
                          </a:solidFill>
                          <a:latin typeface="Cambria Math" panose="02040503050406030204" pitchFamily="18" charset="0"/>
                        </a:rPr>
                        <m:t>𝑿</m:t>
                      </m:r>
                      <m:r>
                        <a:rPr lang="en-US" altLang="ko-KR" sz="1600">
                          <a:solidFill>
                            <a:schemeClr val="tx1"/>
                          </a:solidFill>
                          <a:latin typeface="Cambria Math" panose="02040503050406030204" pitchFamily="18" charset="0"/>
                        </a:rPr>
                        <m:t> </m:t>
                      </m:r>
                      <m:r>
                        <a:rPr lang="en-US" altLang="ko-KR" sz="1600">
                          <a:solidFill>
                            <a:schemeClr val="tx1"/>
                          </a:solidFill>
                          <a:latin typeface="Cambria Math" panose="02040503050406030204" pitchFamily="18" charset="0"/>
                        </a:rPr>
                        <m:t>𝜷</m:t>
                      </m:r>
                      <m:r>
                        <a:rPr lang="en-US" altLang="ko-KR" sz="1600">
                          <a:solidFill>
                            <a:schemeClr val="tx1"/>
                          </a:solidFill>
                          <a:latin typeface="Cambria Math" panose="02040503050406030204" pitchFamily="18" charset="0"/>
                        </a:rPr>
                        <m:t>+</m:t>
                      </m:r>
                      <m:r>
                        <a:rPr lang="en-US" altLang="ko-KR" sz="1600">
                          <a:solidFill>
                            <a:schemeClr val="tx1"/>
                          </a:solidFill>
                          <a:latin typeface="Cambria Math" panose="02040503050406030204" pitchFamily="18" charset="0"/>
                        </a:rPr>
                        <m:t>𝜺</m:t>
                      </m:r>
                      <m:r>
                        <m:rPr>
                          <m:nor/>
                        </m:rPr>
                        <a:rPr lang="en-US" altLang="ko-KR" sz="1600" dirty="0">
                          <a:solidFill>
                            <a:schemeClr val="tx1"/>
                          </a:solidFill>
                        </a:rPr>
                        <m:t> </m:t>
                      </m:r>
                    </m:oMath>
                  </m:oMathPara>
                </a14:m>
                <a:endParaRPr lang="en-US" altLang="ko-KR" sz="1600" dirty="0">
                  <a:solidFill>
                    <a:schemeClr val="tx1"/>
                  </a:solidFill>
                </a:endParaRPr>
              </a:p>
            </p:txBody>
          </p:sp>
        </mc:Choice>
        <mc:Fallback xmlns="">
          <p:sp>
            <p:nvSpPr>
              <p:cNvPr id="12" name="직사각형 11">
                <a:extLst>
                  <a:ext uri="{FF2B5EF4-FFF2-40B4-BE49-F238E27FC236}">
                    <a16:creationId xmlns:a16="http://schemas.microsoft.com/office/drawing/2014/main" id="{094484C5-2855-44F1-B543-271FC5A64EF4}"/>
                  </a:ext>
                </a:extLst>
              </p:cNvPr>
              <p:cNvSpPr>
                <a:spLocks noRot="1" noChangeAspect="1" noMove="1" noResize="1" noEditPoints="1" noAdjustHandles="1" noChangeArrowheads="1" noChangeShapeType="1" noTextEdit="1"/>
              </p:cNvSpPr>
              <p:nvPr/>
            </p:nvSpPr>
            <p:spPr>
              <a:xfrm>
                <a:off x="4221712" y="1786898"/>
                <a:ext cx="1459401" cy="338554"/>
              </a:xfrm>
              <a:prstGeom prst="rect">
                <a:avLst/>
              </a:prstGeom>
              <a:blipFill>
                <a:blip r:embed="rId4"/>
                <a:stretch>
                  <a:fillRect b="-8929"/>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Rectangle 8">
                <a:extLst>
                  <a:ext uri="{FF2B5EF4-FFF2-40B4-BE49-F238E27FC236}">
                    <a16:creationId xmlns:a16="http://schemas.microsoft.com/office/drawing/2014/main" id="{D4BE6A4C-35B0-4BDF-B0F9-BDCFCB6541DC}"/>
                  </a:ext>
                </a:extLst>
              </p:cNvPr>
              <p:cNvSpPr/>
              <p:nvPr/>
            </p:nvSpPr>
            <p:spPr>
              <a:xfrm>
                <a:off x="4169408" y="2193786"/>
                <a:ext cx="1214307" cy="1463286"/>
              </a:xfrm>
              <a:prstGeom prst="rect">
                <a:avLst/>
              </a:prstGeom>
            </p:spPr>
            <p:txBody>
              <a:bodyPr lIns="0" tIns="0" rIns="0" bIns="0" anchor="ctr" anchorCtr="0">
                <a:spAutoFit/>
                <a:scene3d>
                  <a:camera prst="orthographicFront"/>
                  <a:lightRig rig="threePt" dir="t"/>
                </a:scene3d>
                <a:sp3d>
                  <a:bevelT w="0" h="6350"/>
                </a:sp3d>
              </a:bodyPr>
              <a:lstStyle/>
              <a:p>
                <a:pPr algn="ctr">
                  <a:lnSpc>
                    <a:spcPct val="150000"/>
                  </a:lnSpc>
                  <a:spcBef>
                    <a:spcPts val="1000"/>
                  </a:spcBef>
                  <a:spcAft>
                    <a:spcPts val="800"/>
                  </a:spcAft>
                  <a:buClr>
                    <a:srgbClr val="193EB0"/>
                  </a:buCl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altLang="ko-KR" sz="1600" i="1" dirty="0" smtClean="0">
                          <a:solidFill>
                            <a:srgbClr val="262626"/>
                          </a:solidFill>
                          <a:latin typeface="Cambria Math" panose="02040503050406030204" pitchFamily="18" charset="0"/>
                          <a:ea typeface="SamsungOne 400" panose="020B0503030303020204" pitchFamily="34" charset="0"/>
                        </a:rPr>
                        <m:t>𝒀</m:t>
                      </m:r>
                      <m:r>
                        <a:rPr lang="en-US" altLang="ko-KR" sz="1600" i="1">
                          <a:solidFill>
                            <a:srgbClr val="262626"/>
                          </a:solidFill>
                          <a:latin typeface="Cambria Math" panose="02040503050406030204" pitchFamily="18" charset="0"/>
                          <a:ea typeface="SamsungOne 400" panose="020B0503030303020204" pitchFamily="34" charset="0"/>
                        </a:rPr>
                        <m:t>=</m:t>
                      </m:r>
                      <m:d>
                        <m:dPr>
                          <m:begChr m:val="["/>
                          <m:endChr m:val="]"/>
                          <m:ctrlPr>
                            <a:rPr lang="en-US" altLang="ko-KR" sz="1600" i="1">
                              <a:solidFill>
                                <a:srgbClr val="262626"/>
                              </a:solidFill>
                              <a:latin typeface="Cambria Math" panose="02040503050406030204" pitchFamily="18" charset="0"/>
                              <a:ea typeface="SamsungOne 400" panose="020B0503030303020204" pitchFamily="34" charset="0"/>
                            </a:rPr>
                          </m:ctrlPr>
                        </m:dPr>
                        <m:e>
                          <m:eqArr>
                            <m:eqArrPr>
                              <m:ctrlPr>
                                <a:rPr lang="ko-KR" altLang="ko-KR" sz="1600" i="1">
                                  <a:solidFill>
                                    <a:srgbClr val="262626"/>
                                  </a:solidFill>
                                  <a:latin typeface="Cambria Math" panose="02040503050406030204" pitchFamily="18" charset="0"/>
                                  <a:ea typeface="SamsungOne 400" panose="020B0503030303020204" pitchFamily="34" charset="0"/>
                                </a:rPr>
                              </m:ctrlPr>
                            </m:eqArrPr>
                            <m:e>
                              <m:sSub>
                                <m:sSubPr>
                                  <m:ctrlPr>
                                    <a:rPr lang="ko-KR" altLang="ko-KR" sz="1600" i="1">
                                      <a:solidFill>
                                        <a:srgbClr val="262626"/>
                                      </a:solidFill>
                                      <a:latin typeface="Cambria Math" panose="02040503050406030204" pitchFamily="18" charset="0"/>
                                      <a:ea typeface="SamsungOne 400" panose="020B0503030303020204" pitchFamily="34" charset="0"/>
                                    </a:rPr>
                                  </m:ctrlPr>
                                </m:sSubPr>
                                <m:e>
                                  <m:r>
                                    <a:rPr lang="en-US" altLang="ko-KR" sz="1600" i="1">
                                      <a:solidFill>
                                        <a:srgbClr val="262626"/>
                                      </a:solidFill>
                                      <a:latin typeface="Cambria Math" panose="02040503050406030204" pitchFamily="18" charset="0"/>
                                      <a:ea typeface="SamsungOne 400" panose="020B0503030303020204" pitchFamily="34" charset="0"/>
                                    </a:rPr>
                                    <m:t>𝑦</m:t>
                                  </m:r>
                                </m:e>
                                <m:sub>
                                  <m:r>
                                    <a:rPr lang="en-US" altLang="ko-KR" sz="1600" i="1">
                                      <a:solidFill>
                                        <a:srgbClr val="262626"/>
                                      </a:solidFill>
                                      <a:latin typeface="Cambria Math" panose="02040503050406030204" pitchFamily="18" charset="0"/>
                                      <a:ea typeface="SamsungOne 400" panose="020B0503030303020204" pitchFamily="34" charset="0"/>
                                    </a:rPr>
                                    <m:t>1</m:t>
                                  </m:r>
                                </m:sub>
                              </m:sSub>
                            </m:e>
                            <m:e>
                              <m:sSub>
                                <m:sSubPr>
                                  <m:ctrlPr>
                                    <a:rPr lang="ko-KR" altLang="ko-KR" sz="1600" i="1">
                                      <a:solidFill>
                                        <a:srgbClr val="262626"/>
                                      </a:solidFill>
                                      <a:latin typeface="Cambria Math" panose="02040503050406030204" pitchFamily="18" charset="0"/>
                                      <a:ea typeface="SamsungOne 400" panose="020B0503030303020204" pitchFamily="34" charset="0"/>
                                    </a:rPr>
                                  </m:ctrlPr>
                                </m:sSubPr>
                                <m:e>
                                  <m:r>
                                    <a:rPr lang="en-US" altLang="ko-KR" sz="1600" i="1">
                                      <a:solidFill>
                                        <a:srgbClr val="262626"/>
                                      </a:solidFill>
                                      <a:latin typeface="Cambria Math" panose="02040503050406030204" pitchFamily="18" charset="0"/>
                                      <a:ea typeface="SamsungOne 400" panose="020B0503030303020204" pitchFamily="34" charset="0"/>
                                    </a:rPr>
                                    <m:t>𝑦</m:t>
                                  </m:r>
                                </m:e>
                                <m:sub>
                                  <m:r>
                                    <a:rPr lang="en-US" altLang="ko-KR" sz="1600" i="1">
                                      <a:solidFill>
                                        <a:srgbClr val="262626"/>
                                      </a:solidFill>
                                      <a:latin typeface="Cambria Math" panose="02040503050406030204" pitchFamily="18" charset="0"/>
                                      <a:ea typeface="SamsungOne 400" panose="020B0503030303020204" pitchFamily="34" charset="0"/>
                                    </a:rPr>
                                    <m:t>2</m:t>
                                  </m:r>
                                </m:sub>
                              </m:sSub>
                            </m:e>
                            <m:e>
                              <m:r>
                                <a:rPr lang="en-US" altLang="ko-KR" sz="1600" i="1">
                                  <a:solidFill>
                                    <a:srgbClr val="262626"/>
                                  </a:solidFill>
                                  <a:latin typeface="Cambria Math" panose="02040503050406030204" pitchFamily="18" charset="0"/>
                                  <a:ea typeface="SamsungOne 400" panose="020B0503030303020204" pitchFamily="34" charset="0"/>
                                </a:rPr>
                                <m:t>⋮</m:t>
                              </m:r>
                            </m:e>
                            <m:e>
                              <m:sSub>
                                <m:sSubPr>
                                  <m:ctrlPr>
                                    <a:rPr lang="ko-KR" altLang="ko-KR" sz="1600" i="1">
                                      <a:solidFill>
                                        <a:srgbClr val="262626"/>
                                      </a:solidFill>
                                      <a:latin typeface="Cambria Math" panose="02040503050406030204" pitchFamily="18" charset="0"/>
                                      <a:ea typeface="SamsungOne 400" panose="020B0503030303020204" pitchFamily="34" charset="0"/>
                                    </a:rPr>
                                  </m:ctrlPr>
                                </m:sSubPr>
                                <m:e>
                                  <m:r>
                                    <a:rPr lang="en-US" altLang="ko-KR" sz="1600" i="1">
                                      <a:solidFill>
                                        <a:srgbClr val="262626"/>
                                      </a:solidFill>
                                      <a:latin typeface="Cambria Math" panose="02040503050406030204" pitchFamily="18" charset="0"/>
                                      <a:ea typeface="SamsungOne 400" panose="020B0503030303020204" pitchFamily="34" charset="0"/>
                                    </a:rPr>
                                    <m:t>𝑦</m:t>
                                  </m:r>
                                </m:e>
                                <m:sub>
                                  <m:r>
                                    <a:rPr lang="en-US" altLang="ko-KR" sz="1600" i="1">
                                      <a:solidFill>
                                        <a:srgbClr val="262626"/>
                                      </a:solidFill>
                                      <a:latin typeface="Cambria Math" panose="02040503050406030204" pitchFamily="18" charset="0"/>
                                      <a:ea typeface="SamsungOne 400" panose="020B0503030303020204" pitchFamily="34" charset="0"/>
                                    </a:rPr>
                                    <m:t>𝑛</m:t>
                                  </m:r>
                                </m:sub>
                              </m:sSub>
                            </m:e>
                          </m:eqArr>
                        </m:e>
                      </m:d>
                    </m:oMath>
                  </m:oMathPara>
                </a14:m>
                <a:endParaRPr lang="ko-KR" altLang="en-US" sz="1600" i="1" dirty="0">
                  <a:solidFill>
                    <a:srgbClr val="262626"/>
                  </a:solidFill>
                  <a:latin typeface="SamsungOne 400" panose="020B0503030303020204" pitchFamily="34" charset="0"/>
                  <a:ea typeface="SamsungOne 400" panose="020B0503030303020204" pitchFamily="34" charset="0"/>
                </a:endParaRPr>
              </a:p>
            </p:txBody>
          </p:sp>
        </mc:Choice>
        <mc:Fallback xmlns="">
          <p:sp>
            <p:nvSpPr>
              <p:cNvPr id="8" name="Rectangle 8">
                <a:extLst>
                  <a:ext uri="{FF2B5EF4-FFF2-40B4-BE49-F238E27FC236}">
                    <a16:creationId xmlns:a16="http://schemas.microsoft.com/office/drawing/2014/main" id="{D4BE6A4C-35B0-4BDF-B0F9-BDCFCB6541DC}"/>
                  </a:ext>
                </a:extLst>
              </p:cNvPr>
              <p:cNvSpPr>
                <a:spLocks noRot="1" noChangeAspect="1" noMove="1" noResize="1" noEditPoints="1" noAdjustHandles="1" noChangeArrowheads="1" noChangeShapeType="1" noTextEdit="1"/>
              </p:cNvSpPr>
              <p:nvPr/>
            </p:nvSpPr>
            <p:spPr>
              <a:xfrm>
                <a:off x="4169408" y="2193786"/>
                <a:ext cx="1214307" cy="1463286"/>
              </a:xfrm>
              <a:prstGeom prst="rect">
                <a:avLst/>
              </a:prstGeom>
              <a:blipFill>
                <a:blip r:embed="rId5"/>
                <a:stretch>
                  <a:fillRect/>
                </a:stretch>
              </a:blipFill>
            </p:spPr>
            <p:txBody>
              <a:bodyPr/>
              <a:lstStyle/>
              <a:p>
                <a:r>
                  <a:rPr lang="ko-KR" altLang="en-US">
                    <a:noFill/>
                  </a:rPr>
                  <a:t> </a:t>
                </a:r>
              </a:p>
            </p:txBody>
          </p:sp>
        </mc:Fallback>
      </mc:AlternateContent>
      <p:cxnSp>
        <p:nvCxnSpPr>
          <p:cNvPr id="9" name="Straight Arrow Connector 13">
            <a:extLst>
              <a:ext uri="{FF2B5EF4-FFF2-40B4-BE49-F238E27FC236}">
                <a16:creationId xmlns:a16="http://schemas.microsoft.com/office/drawing/2014/main" id="{30940E40-6AF4-495F-AAA7-7C60A675B1BD}"/>
              </a:ext>
            </a:extLst>
          </p:cNvPr>
          <p:cNvCxnSpPr/>
          <p:nvPr/>
        </p:nvCxnSpPr>
        <p:spPr>
          <a:xfrm flipV="1">
            <a:off x="4411352" y="2125452"/>
            <a:ext cx="0" cy="828000"/>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922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Phương pháp bình phương tối thiểu (Ordinary Least Squares – OLS)</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5" name="직사각형 14">
            <a:extLst>
              <a:ext uri="{FF2B5EF4-FFF2-40B4-BE49-F238E27FC236}">
                <a16:creationId xmlns:a16="http://schemas.microsoft.com/office/drawing/2014/main" id="{8E02D1CE-2859-45A1-90B6-A62349DC71E3}"/>
              </a:ext>
            </a:extLst>
          </p:cNvPr>
          <p:cNvSpPr/>
          <p:nvPr/>
        </p:nvSpPr>
        <p:spPr>
          <a:xfrm>
            <a:off x="666750" y="390454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ký</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nhỏ</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gọn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sử</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dụng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trận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094484C5-2855-44F1-B543-271FC5A64EF4}"/>
                  </a:ext>
                </a:extLst>
              </p:cNvPr>
              <p:cNvSpPr/>
              <p:nvPr/>
            </p:nvSpPr>
            <p:spPr>
              <a:xfrm>
                <a:off x="4221712" y="1786898"/>
                <a:ext cx="1459401" cy="3385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ctr"/>
                <a14:m>
                  <m:oMathPara xmlns:m="http://schemas.openxmlformats.org/officeDocument/2006/math">
                    <m:oMathParaPr>
                      <m:jc m:val="center"/>
                    </m:oMathParaPr>
                    <m:oMath xmlns:m="http://schemas.openxmlformats.org/officeDocument/2006/math">
                      <m:r>
                        <a:rPr lang="en-US" altLang="ko-KR" sz="1600" dirty="0" smtClean="0">
                          <a:solidFill>
                            <a:schemeClr val="tx1"/>
                          </a:solidFill>
                          <a:latin typeface="Cambria Math" panose="02040503050406030204" pitchFamily="18" charset="0"/>
                        </a:rPr>
                        <m:t>𝒀</m:t>
                      </m:r>
                      <m:r>
                        <a:rPr lang="en-US" altLang="ko-KR" sz="1600">
                          <a:solidFill>
                            <a:schemeClr val="tx1"/>
                          </a:solidFill>
                          <a:latin typeface="Cambria Math" panose="02040503050406030204" pitchFamily="18" charset="0"/>
                        </a:rPr>
                        <m:t>=</m:t>
                      </m:r>
                      <m:r>
                        <a:rPr lang="en-US" altLang="ko-KR" sz="1600" smtClean="0">
                          <a:solidFill>
                            <a:srgbClr val="FF0000"/>
                          </a:solidFill>
                          <a:latin typeface="Cambria Math" panose="02040503050406030204" pitchFamily="18" charset="0"/>
                        </a:rPr>
                        <m:t>𝑿</m:t>
                      </m:r>
                      <m:r>
                        <a:rPr lang="en-US" altLang="ko-KR" sz="1600">
                          <a:solidFill>
                            <a:schemeClr val="tx1"/>
                          </a:solidFill>
                          <a:latin typeface="Cambria Math" panose="02040503050406030204" pitchFamily="18" charset="0"/>
                        </a:rPr>
                        <m:t> </m:t>
                      </m:r>
                      <m:r>
                        <a:rPr lang="en-US" altLang="ko-KR" sz="1600">
                          <a:solidFill>
                            <a:schemeClr val="tx1"/>
                          </a:solidFill>
                          <a:latin typeface="Cambria Math" panose="02040503050406030204" pitchFamily="18" charset="0"/>
                        </a:rPr>
                        <m:t>𝜷</m:t>
                      </m:r>
                      <m:r>
                        <a:rPr lang="en-US" altLang="ko-KR" sz="1600">
                          <a:solidFill>
                            <a:schemeClr val="tx1"/>
                          </a:solidFill>
                          <a:latin typeface="Cambria Math" panose="02040503050406030204" pitchFamily="18" charset="0"/>
                        </a:rPr>
                        <m:t>+</m:t>
                      </m:r>
                      <m:r>
                        <a:rPr lang="en-US" altLang="ko-KR" sz="1600">
                          <a:solidFill>
                            <a:schemeClr val="tx1"/>
                          </a:solidFill>
                          <a:latin typeface="Cambria Math" panose="02040503050406030204" pitchFamily="18" charset="0"/>
                        </a:rPr>
                        <m:t>𝜺</m:t>
                      </m:r>
                      <m:r>
                        <m:rPr>
                          <m:nor/>
                        </m:rPr>
                        <a:rPr lang="en-US" altLang="ko-KR" sz="1600" dirty="0">
                          <a:solidFill>
                            <a:schemeClr val="tx1"/>
                          </a:solidFill>
                        </a:rPr>
                        <m:t> </m:t>
                      </m:r>
                    </m:oMath>
                  </m:oMathPara>
                </a14:m>
                <a:endParaRPr lang="en-US" altLang="ko-KR" sz="1600" dirty="0">
                  <a:solidFill>
                    <a:schemeClr val="tx1"/>
                  </a:solidFill>
                </a:endParaRPr>
              </a:p>
            </p:txBody>
          </p:sp>
        </mc:Choice>
        <mc:Fallback xmlns="">
          <p:sp>
            <p:nvSpPr>
              <p:cNvPr id="12" name="직사각형 11">
                <a:extLst>
                  <a:ext uri="{FF2B5EF4-FFF2-40B4-BE49-F238E27FC236}">
                    <a16:creationId xmlns:a16="http://schemas.microsoft.com/office/drawing/2014/main" id="{094484C5-2855-44F1-B543-271FC5A64EF4}"/>
                  </a:ext>
                </a:extLst>
              </p:cNvPr>
              <p:cNvSpPr>
                <a:spLocks noRot="1" noChangeAspect="1" noMove="1" noResize="1" noEditPoints="1" noAdjustHandles="1" noChangeArrowheads="1" noChangeShapeType="1" noTextEdit="1"/>
              </p:cNvSpPr>
              <p:nvPr/>
            </p:nvSpPr>
            <p:spPr>
              <a:xfrm>
                <a:off x="4221712" y="1786898"/>
                <a:ext cx="1459401" cy="338554"/>
              </a:xfrm>
              <a:prstGeom prst="rect">
                <a:avLst/>
              </a:prstGeom>
              <a:blipFill>
                <a:blip r:embed="rId4"/>
                <a:stretch>
                  <a:fillRect b="-8929"/>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Rectangle 8">
                <a:extLst>
                  <a:ext uri="{FF2B5EF4-FFF2-40B4-BE49-F238E27FC236}">
                    <a16:creationId xmlns:a16="http://schemas.microsoft.com/office/drawing/2014/main" id="{D4BE6A4C-35B0-4BDF-B0F9-BDCFCB6541DC}"/>
                  </a:ext>
                </a:extLst>
              </p:cNvPr>
              <p:cNvSpPr/>
              <p:nvPr/>
            </p:nvSpPr>
            <p:spPr>
              <a:xfrm>
                <a:off x="4577840" y="2127710"/>
                <a:ext cx="2474190" cy="1595437"/>
              </a:xfrm>
              <a:prstGeom prst="rect">
                <a:avLst/>
              </a:prstGeom>
            </p:spPr>
            <p:txBody>
              <a:bodyPr wrap="square" lIns="0" tIns="0" rIns="0" bIns="0" anchor="ctr" anchorCtr="0">
                <a:spAutoFit/>
                <a:scene3d>
                  <a:camera prst="orthographicFront"/>
                  <a:lightRig rig="threePt" dir="t"/>
                </a:scene3d>
                <a:sp3d>
                  <a:bevelT w="0" h="6350"/>
                </a:sp3d>
              </a:bodyPr>
              <a:lstStyle/>
              <a:p>
                <a:pPr algn="ctr">
                  <a:lnSpc>
                    <a:spcPct val="150000"/>
                  </a:lnSpc>
                  <a:spcBef>
                    <a:spcPts val="1000"/>
                  </a:spcBef>
                  <a:spcAft>
                    <a:spcPts val="800"/>
                  </a:spcAft>
                  <a:buClr>
                    <a:srgbClr val="193EB0"/>
                  </a:buCl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altLang="ko-KR" sz="1600" i="1">
                          <a:solidFill>
                            <a:srgbClr val="262626"/>
                          </a:solidFill>
                          <a:latin typeface="Cambria Math" panose="02040503050406030204" pitchFamily="18" charset="0"/>
                          <a:ea typeface="SamsungOne 400" panose="020B0503030303020204" pitchFamily="34" charset="0"/>
                        </a:rPr>
                        <m:t>𝑿</m:t>
                      </m:r>
                      <m:r>
                        <a:rPr lang="en-US" altLang="ko-KR" sz="1600" i="1">
                          <a:solidFill>
                            <a:srgbClr val="262626"/>
                          </a:solidFill>
                          <a:latin typeface="Cambria Math" panose="02040503050406030204" pitchFamily="18" charset="0"/>
                          <a:ea typeface="SamsungOne 400" panose="020B0503030303020204" pitchFamily="34" charset="0"/>
                        </a:rPr>
                        <m:t>=</m:t>
                      </m:r>
                      <m:d>
                        <m:dPr>
                          <m:begChr m:val="["/>
                          <m:endChr m:val="]"/>
                          <m:ctrlPr>
                            <a:rPr lang="en-US" altLang="ko-KR" sz="1600" i="1">
                              <a:solidFill>
                                <a:srgbClr val="262626"/>
                              </a:solidFill>
                              <a:latin typeface="Cambria Math" panose="02040503050406030204" pitchFamily="18" charset="0"/>
                              <a:ea typeface="SamsungOne 400" panose="020B0503030303020204" pitchFamily="34" charset="0"/>
                            </a:rPr>
                          </m:ctrlPr>
                        </m:dPr>
                        <m:e>
                          <m:m>
                            <m:mPr>
                              <m:mcs>
                                <m:mc>
                                  <m:mcPr>
                                    <m:count m:val="2"/>
                                    <m:mcJc m:val="center"/>
                                  </m:mcPr>
                                </m:mc>
                              </m:mcs>
                              <m:ctrlPr>
                                <a:rPr lang="ko-KR" altLang="ko-KR" sz="1600" i="1">
                                  <a:solidFill>
                                    <a:srgbClr val="262626"/>
                                  </a:solidFill>
                                  <a:latin typeface="Cambria Math" panose="02040503050406030204" pitchFamily="18" charset="0"/>
                                  <a:ea typeface="SamsungOne 400" panose="020B0503030303020204" pitchFamily="34" charset="0"/>
                                </a:rPr>
                              </m:ctrlPr>
                            </m:mPr>
                            <m:mr>
                              <m:e>
                                <m:m>
                                  <m:mPr>
                                    <m:mcs>
                                      <m:mc>
                                        <m:mcPr>
                                          <m:count m:val="2"/>
                                          <m:mcJc m:val="center"/>
                                        </m:mcPr>
                                      </m:mc>
                                    </m:mcs>
                                    <m:ctrlPr>
                                      <a:rPr lang="ko-KR" altLang="ko-KR" sz="1600" i="1">
                                        <a:solidFill>
                                          <a:srgbClr val="262626"/>
                                        </a:solidFill>
                                        <a:latin typeface="Cambria Math" panose="02040503050406030204" pitchFamily="18" charset="0"/>
                                        <a:ea typeface="SamsungOne 400" panose="020B0503030303020204" pitchFamily="34" charset="0"/>
                                      </a:rPr>
                                    </m:ctrlPr>
                                  </m:mPr>
                                  <m:mr>
                                    <m:e>
                                      <m:r>
                                        <a:rPr lang="en-US" altLang="ko-KR" sz="1600" i="1">
                                          <a:solidFill>
                                            <a:srgbClr val="262626"/>
                                          </a:solidFill>
                                          <a:latin typeface="Cambria Math" panose="02040503050406030204" pitchFamily="18" charset="0"/>
                                          <a:ea typeface="SamsungOne 400" panose="020B0503030303020204" pitchFamily="34" charset="0"/>
                                        </a:rPr>
                                        <m:t>1</m:t>
                                      </m:r>
                                    </m:e>
                                    <m:e>
                                      <m:sSub>
                                        <m:sSubPr>
                                          <m:ctrlPr>
                                            <a:rPr lang="ko-KR" altLang="ko-KR" sz="1600" i="1">
                                              <a:solidFill>
                                                <a:srgbClr val="262626"/>
                                              </a:solidFill>
                                              <a:latin typeface="Cambria Math" panose="02040503050406030204" pitchFamily="18" charset="0"/>
                                              <a:ea typeface="SamsungOne 400" panose="020B0503030303020204" pitchFamily="34" charset="0"/>
                                            </a:rPr>
                                          </m:ctrlPr>
                                        </m:sSubPr>
                                        <m:e>
                                          <m:r>
                                            <a:rPr lang="en-US" altLang="ko-KR" sz="1600" i="1">
                                              <a:solidFill>
                                                <a:srgbClr val="262626"/>
                                              </a:solidFill>
                                              <a:latin typeface="Cambria Math" panose="02040503050406030204" pitchFamily="18" charset="0"/>
                                              <a:ea typeface="SamsungOne 400" panose="020B0503030303020204" pitchFamily="34" charset="0"/>
                                            </a:rPr>
                                            <m:t>𝑥</m:t>
                                          </m:r>
                                        </m:e>
                                        <m:sub>
                                          <m:r>
                                            <a:rPr lang="en-US" altLang="ko-KR" sz="1600" i="1">
                                              <a:solidFill>
                                                <a:srgbClr val="262626"/>
                                              </a:solidFill>
                                              <a:latin typeface="Cambria Math" panose="02040503050406030204" pitchFamily="18" charset="0"/>
                                              <a:ea typeface="SamsungOne 400" panose="020B0503030303020204" pitchFamily="34" charset="0"/>
                                            </a:rPr>
                                            <m:t>1,1</m:t>
                                          </m:r>
                                        </m:sub>
                                      </m:sSub>
                                    </m:e>
                                  </m:mr>
                                  <m:mr>
                                    <m:e>
                                      <m:r>
                                        <a:rPr lang="en-US" altLang="ko-KR" sz="1600" i="1">
                                          <a:solidFill>
                                            <a:srgbClr val="262626"/>
                                          </a:solidFill>
                                          <a:latin typeface="Cambria Math" panose="02040503050406030204" pitchFamily="18" charset="0"/>
                                          <a:ea typeface="SamsungOne 400" panose="020B0503030303020204" pitchFamily="34" charset="0"/>
                                        </a:rPr>
                                        <m:t>1</m:t>
                                      </m:r>
                                    </m:e>
                                    <m:e>
                                      <m:sSub>
                                        <m:sSubPr>
                                          <m:ctrlPr>
                                            <a:rPr lang="ko-KR" altLang="ko-KR" sz="1600" i="1">
                                              <a:solidFill>
                                                <a:srgbClr val="262626"/>
                                              </a:solidFill>
                                              <a:latin typeface="Cambria Math" panose="02040503050406030204" pitchFamily="18" charset="0"/>
                                              <a:ea typeface="SamsungOne 400" panose="020B0503030303020204" pitchFamily="34" charset="0"/>
                                            </a:rPr>
                                          </m:ctrlPr>
                                        </m:sSubPr>
                                        <m:e>
                                          <m:r>
                                            <a:rPr lang="en-US" altLang="ko-KR" sz="1600" i="1">
                                              <a:solidFill>
                                                <a:srgbClr val="262626"/>
                                              </a:solidFill>
                                              <a:latin typeface="Cambria Math" panose="02040503050406030204" pitchFamily="18" charset="0"/>
                                              <a:ea typeface="SamsungOne 400" panose="020B0503030303020204" pitchFamily="34" charset="0"/>
                                            </a:rPr>
                                            <m:t>𝑥</m:t>
                                          </m:r>
                                        </m:e>
                                        <m:sub>
                                          <m:r>
                                            <a:rPr lang="en-US" altLang="ko-KR" sz="1600" i="1">
                                              <a:solidFill>
                                                <a:srgbClr val="262626"/>
                                              </a:solidFill>
                                              <a:latin typeface="Cambria Math" panose="02040503050406030204" pitchFamily="18" charset="0"/>
                                              <a:ea typeface="SamsungOne 400" panose="020B0503030303020204" pitchFamily="34" charset="0"/>
                                            </a:rPr>
                                            <m:t>2,1</m:t>
                                          </m:r>
                                        </m:sub>
                                      </m:sSub>
                                    </m:e>
                                  </m:mr>
                                </m:m>
                              </m:e>
                              <m:e>
                                <m:m>
                                  <m:mPr>
                                    <m:mcs>
                                      <m:mc>
                                        <m:mcPr>
                                          <m:count m:val="2"/>
                                          <m:mcJc m:val="center"/>
                                        </m:mcPr>
                                      </m:mc>
                                    </m:mcs>
                                    <m:ctrlPr>
                                      <a:rPr lang="ko-KR" altLang="ko-KR" sz="1600" i="1">
                                        <a:solidFill>
                                          <a:srgbClr val="262626"/>
                                        </a:solidFill>
                                        <a:latin typeface="Cambria Math" panose="02040503050406030204" pitchFamily="18" charset="0"/>
                                        <a:ea typeface="SamsungOne 400" panose="020B0503030303020204" pitchFamily="34" charset="0"/>
                                      </a:rPr>
                                    </m:ctrlPr>
                                  </m:mPr>
                                  <m:mr>
                                    <m:e>
                                      <m:r>
                                        <a:rPr lang="en-US" altLang="ko-KR" sz="1600" i="1">
                                          <a:solidFill>
                                            <a:srgbClr val="262626"/>
                                          </a:solidFill>
                                          <a:latin typeface="Cambria Math" panose="02040503050406030204" pitchFamily="18" charset="0"/>
                                          <a:ea typeface="SamsungOne 400" panose="020B0503030303020204" pitchFamily="34" charset="0"/>
                                        </a:rPr>
                                        <m:t>⋯</m:t>
                                      </m:r>
                                    </m:e>
                                    <m:e>
                                      <m:sSub>
                                        <m:sSubPr>
                                          <m:ctrlPr>
                                            <a:rPr lang="ko-KR" altLang="ko-KR" sz="1600" i="1">
                                              <a:solidFill>
                                                <a:srgbClr val="262626"/>
                                              </a:solidFill>
                                              <a:latin typeface="Cambria Math" panose="02040503050406030204" pitchFamily="18" charset="0"/>
                                              <a:ea typeface="SamsungOne 400" panose="020B0503030303020204" pitchFamily="34" charset="0"/>
                                            </a:rPr>
                                          </m:ctrlPr>
                                        </m:sSubPr>
                                        <m:e>
                                          <m:r>
                                            <a:rPr lang="en-US" altLang="ko-KR" sz="1600" i="1">
                                              <a:solidFill>
                                                <a:srgbClr val="262626"/>
                                              </a:solidFill>
                                              <a:latin typeface="Cambria Math" panose="02040503050406030204" pitchFamily="18" charset="0"/>
                                              <a:ea typeface="SamsungOne 400" panose="020B0503030303020204" pitchFamily="34" charset="0"/>
                                            </a:rPr>
                                            <m:t>𝑥</m:t>
                                          </m:r>
                                        </m:e>
                                        <m:sub>
                                          <m:r>
                                            <a:rPr lang="en-US" altLang="ko-KR" sz="1600" i="1">
                                              <a:solidFill>
                                                <a:srgbClr val="262626"/>
                                              </a:solidFill>
                                              <a:latin typeface="Cambria Math" panose="02040503050406030204" pitchFamily="18" charset="0"/>
                                              <a:ea typeface="SamsungOne 400" panose="020B0503030303020204" pitchFamily="34" charset="0"/>
                                            </a:rPr>
                                            <m:t>1,</m:t>
                                          </m:r>
                                          <m:r>
                                            <a:rPr lang="en-US" altLang="ko-KR" sz="1600" i="1">
                                              <a:solidFill>
                                                <a:srgbClr val="262626"/>
                                              </a:solidFill>
                                              <a:latin typeface="Cambria Math" panose="02040503050406030204" pitchFamily="18" charset="0"/>
                                              <a:ea typeface="SamsungOne 400" panose="020B0503030303020204" pitchFamily="34" charset="0"/>
                                            </a:rPr>
                                            <m:t>𝑘</m:t>
                                          </m:r>
                                        </m:sub>
                                      </m:sSub>
                                    </m:e>
                                  </m:mr>
                                  <m:mr>
                                    <m:e>
                                      <m:r>
                                        <a:rPr lang="en-US" altLang="ko-KR" sz="1600" i="1">
                                          <a:solidFill>
                                            <a:srgbClr val="262626"/>
                                          </a:solidFill>
                                          <a:latin typeface="Cambria Math" panose="02040503050406030204" pitchFamily="18" charset="0"/>
                                          <a:ea typeface="SamsungOne 400" panose="020B0503030303020204" pitchFamily="34" charset="0"/>
                                        </a:rPr>
                                        <m:t>⋯</m:t>
                                      </m:r>
                                    </m:e>
                                    <m:e>
                                      <m:sSub>
                                        <m:sSubPr>
                                          <m:ctrlPr>
                                            <a:rPr lang="ko-KR" altLang="ko-KR" sz="1600" i="1">
                                              <a:solidFill>
                                                <a:srgbClr val="262626"/>
                                              </a:solidFill>
                                              <a:latin typeface="Cambria Math" panose="02040503050406030204" pitchFamily="18" charset="0"/>
                                              <a:ea typeface="SamsungOne 400" panose="020B0503030303020204" pitchFamily="34" charset="0"/>
                                            </a:rPr>
                                          </m:ctrlPr>
                                        </m:sSubPr>
                                        <m:e>
                                          <m:r>
                                            <a:rPr lang="en-US" altLang="ko-KR" sz="1600" i="1">
                                              <a:solidFill>
                                                <a:srgbClr val="262626"/>
                                              </a:solidFill>
                                              <a:latin typeface="Cambria Math" panose="02040503050406030204" pitchFamily="18" charset="0"/>
                                              <a:ea typeface="SamsungOne 400" panose="020B0503030303020204" pitchFamily="34" charset="0"/>
                                            </a:rPr>
                                            <m:t>𝑥</m:t>
                                          </m:r>
                                        </m:e>
                                        <m:sub>
                                          <m:r>
                                            <a:rPr lang="en-US" altLang="ko-KR" sz="1600" i="1">
                                              <a:solidFill>
                                                <a:srgbClr val="262626"/>
                                              </a:solidFill>
                                              <a:latin typeface="Cambria Math" panose="02040503050406030204" pitchFamily="18" charset="0"/>
                                              <a:ea typeface="SamsungOne 400" panose="020B0503030303020204" pitchFamily="34" charset="0"/>
                                            </a:rPr>
                                            <m:t>2,</m:t>
                                          </m:r>
                                          <m:r>
                                            <a:rPr lang="en-US" altLang="ko-KR" sz="1600" i="1">
                                              <a:solidFill>
                                                <a:srgbClr val="262626"/>
                                              </a:solidFill>
                                              <a:latin typeface="Cambria Math" panose="02040503050406030204" pitchFamily="18" charset="0"/>
                                              <a:ea typeface="SamsungOne 400" panose="020B0503030303020204" pitchFamily="34" charset="0"/>
                                            </a:rPr>
                                            <m:t>𝑘</m:t>
                                          </m:r>
                                        </m:sub>
                                      </m:sSub>
                                    </m:e>
                                  </m:mr>
                                </m:m>
                              </m:e>
                            </m:mr>
                            <m:mr>
                              <m:e>
                                <m:m>
                                  <m:mPr>
                                    <m:mcs>
                                      <m:mc>
                                        <m:mcPr>
                                          <m:count m:val="2"/>
                                          <m:mcJc m:val="center"/>
                                        </m:mcPr>
                                      </m:mc>
                                    </m:mcs>
                                    <m:ctrlPr>
                                      <a:rPr lang="ko-KR" altLang="ko-KR" sz="1600" i="1">
                                        <a:solidFill>
                                          <a:srgbClr val="262626"/>
                                        </a:solidFill>
                                        <a:latin typeface="Cambria Math" panose="02040503050406030204" pitchFamily="18" charset="0"/>
                                        <a:ea typeface="SamsungOne 400" panose="020B0503030303020204" pitchFamily="34" charset="0"/>
                                      </a:rPr>
                                    </m:ctrlPr>
                                  </m:mPr>
                                  <m:mr>
                                    <m:e>
                                      <m:r>
                                        <a:rPr lang="en-US" altLang="ko-KR" sz="1600" i="1">
                                          <a:solidFill>
                                            <a:srgbClr val="262626"/>
                                          </a:solidFill>
                                          <a:latin typeface="Cambria Math" panose="02040503050406030204" pitchFamily="18" charset="0"/>
                                          <a:ea typeface="SamsungOne 400" panose="020B0503030303020204" pitchFamily="34" charset="0"/>
                                        </a:rPr>
                                        <m:t>⋮</m:t>
                                      </m:r>
                                    </m:e>
                                    <m:e>
                                      <m:r>
                                        <a:rPr lang="en-US" altLang="ko-KR" sz="1600" i="1">
                                          <a:solidFill>
                                            <a:srgbClr val="262626"/>
                                          </a:solidFill>
                                          <a:latin typeface="Cambria Math" panose="02040503050406030204" pitchFamily="18" charset="0"/>
                                          <a:ea typeface="SamsungOne 400" panose="020B0503030303020204" pitchFamily="34" charset="0"/>
                                        </a:rPr>
                                        <m:t>⋮</m:t>
                                      </m:r>
                                    </m:e>
                                  </m:mr>
                                  <m:mr>
                                    <m:e>
                                      <m:r>
                                        <a:rPr lang="en-US" altLang="ko-KR" sz="1600" i="1">
                                          <a:solidFill>
                                            <a:srgbClr val="262626"/>
                                          </a:solidFill>
                                          <a:latin typeface="Cambria Math" panose="02040503050406030204" pitchFamily="18" charset="0"/>
                                          <a:ea typeface="SamsungOne 400" panose="020B0503030303020204" pitchFamily="34" charset="0"/>
                                        </a:rPr>
                                        <m:t>1</m:t>
                                      </m:r>
                                    </m:e>
                                    <m:e>
                                      <m:sSub>
                                        <m:sSubPr>
                                          <m:ctrlPr>
                                            <a:rPr lang="ko-KR" altLang="ko-KR" sz="1600" i="1">
                                              <a:solidFill>
                                                <a:srgbClr val="262626"/>
                                              </a:solidFill>
                                              <a:latin typeface="Cambria Math" panose="02040503050406030204" pitchFamily="18" charset="0"/>
                                              <a:ea typeface="SamsungOne 400" panose="020B0503030303020204" pitchFamily="34" charset="0"/>
                                            </a:rPr>
                                          </m:ctrlPr>
                                        </m:sSubPr>
                                        <m:e>
                                          <m:r>
                                            <a:rPr lang="en-US" altLang="ko-KR" sz="1600" i="1">
                                              <a:solidFill>
                                                <a:srgbClr val="262626"/>
                                              </a:solidFill>
                                              <a:latin typeface="Cambria Math" panose="02040503050406030204" pitchFamily="18" charset="0"/>
                                              <a:ea typeface="SamsungOne 400" panose="020B0503030303020204" pitchFamily="34" charset="0"/>
                                            </a:rPr>
                                            <m:t>𝑥</m:t>
                                          </m:r>
                                        </m:e>
                                        <m:sub>
                                          <m:r>
                                            <a:rPr lang="en-US" altLang="ko-KR" sz="1600" i="1">
                                              <a:solidFill>
                                                <a:srgbClr val="262626"/>
                                              </a:solidFill>
                                              <a:latin typeface="Cambria Math" panose="02040503050406030204" pitchFamily="18" charset="0"/>
                                              <a:ea typeface="SamsungOne 400" panose="020B0503030303020204" pitchFamily="34" charset="0"/>
                                            </a:rPr>
                                            <m:t>𝑛</m:t>
                                          </m:r>
                                          <m:r>
                                            <a:rPr lang="en-US" altLang="ko-KR" sz="1600" i="1">
                                              <a:solidFill>
                                                <a:srgbClr val="262626"/>
                                              </a:solidFill>
                                              <a:latin typeface="Cambria Math" panose="02040503050406030204" pitchFamily="18" charset="0"/>
                                              <a:ea typeface="SamsungOne 400" panose="020B0503030303020204" pitchFamily="34" charset="0"/>
                                            </a:rPr>
                                            <m:t>,1</m:t>
                                          </m:r>
                                        </m:sub>
                                      </m:sSub>
                                    </m:e>
                                  </m:mr>
                                </m:m>
                              </m:e>
                              <m:e>
                                <m:m>
                                  <m:mPr>
                                    <m:mcs>
                                      <m:mc>
                                        <m:mcPr>
                                          <m:count m:val="2"/>
                                          <m:mcJc m:val="center"/>
                                        </m:mcPr>
                                      </m:mc>
                                    </m:mcs>
                                    <m:ctrlPr>
                                      <a:rPr lang="ko-KR" altLang="ko-KR" sz="1600" i="1">
                                        <a:solidFill>
                                          <a:srgbClr val="262626"/>
                                        </a:solidFill>
                                        <a:latin typeface="Cambria Math" panose="02040503050406030204" pitchFamily="18" charset="0"/>
                                        <a:ea typeface="SamsungOne 400" panose="020B0503030303020204" pitchFamily="34" charset="0"/>
                                      </a:rPr>
                                    </m:ctrlPr>
                                  </m:mPr>
                                  <m:mr>
                                    <m:e>
                                      <m:r>
                                        <a:rPr lang="en-US" altLang="ko-KR" sz="1600" i="1">
                                          <a:solidFill>
                                            <a:srgbClr val="262626"/>
                                          </a:solidFill>
                                          <a:latin typeface="Cambria Math" panose="02040503050406030204" pitchFamily="18" charset="0"/>
                                          <a:ea typeface="SamsungOne 400" panose="020B0503030303020204" pitchFamily="34" charset="0"/>
                                        </a:rPr>
                                        <m:t>⋮</m:t>
                                      </m:r>
                                    </m:e>
                                    <m:e>
                                      <m:r>
                                        <a:rPr lang="en-US" altLang="ko-KR" sz="1600" i="1">
                                          <a:solidFill>
                                            <a:srgbClr val="262626"/>
                                          </a:solidFill>
                                          <a:latin typeface="Cambria Math" panose="02040503050406030204" pitchFamily="18" charset="0"/>
                                          <a:ea typeface="SamsungOne 400" panose="020B0503030303020204" pitchFamily="34" charset="0"/>
                                        </a:rPr>
                                        <m:t>⋮</m:t>
                                      </m:r>
                                    </m:e>
                                  </m:mr>
                                  <m:mr>
                                    <m:e>
                                      <m:r>
                                        <a:rPr lang="en-US" altLang="ko-KR" sz="1600" i="1">
                                          <a:solidFill>
                                            <a:srgbClr val="262626"/>
                                          </a:solidFill>
                                          <a:latin typeface="Cambria Math" panose="02040503050406030204" pitchFamily="18" charset="0"/>
                                          <a:ea typeface="SamsungOne 400" panose="020B0503030303020204" pitchFamily="34" charset="0"/>
                                        </a:rPr>
                                        <m:t>⋯</m:t>
                                      </m:r>
                                    </m:e>
                                    <m:e>
                                      <m:sSub>
                                        <m:sSubPr>
                                          <m:ctrlPr>
                                            <a:rPr lang="ko-KR" altLang="ko-KR" sz="1600" i="1">
                                              <a:solidFill>
                                                <a:srgbClr val="262626"/>
                                              </a:solidFill>
                                              <a:latin typeface="Cambria Math" panose="02040503050406030204" pitchFamily="18" charset="0"/>
                                              <a:ea typeface="SamsungOne 400" panose="020B0503030303020204" pitchFamily="34" charset="0"/>
                                            </a:rPr>
                                          </m:ctrlPr>
                                        </m:sSubPr>
                                        <m:e>
                                          <m:r>
                                            <a:rPr lang="en-US" altLang="ko-KR" sz="1600" i="1">
                                              <a:solidFill>
                                                <a:srgbClr val="262626"/>
                                              </a:solidFill>
                                              <a:latin typeface="Cambria Math" panose="02040503050406030204" pitchFamily="18" charset="0"/>
                                              <a:ea typeface="SamsungOne 400" panose="020B0503030303020204" pitchFamily="34" charset="0"/>
                                            </a:rPr>
                                            <m:t>𝑥</m:t>
                                          </m:r>
                                        </m:e>
                                        <m:sub>
                                          <m:r>
                                            <a:rPr lang="en-US" altLang="ko-KR" sz="1600" i="1">
                                              <a:solidFill>
                                                <a:srgbClr val="262626"/>
                                              </a:solidFill>
                                              <a:latin typeface="Cambria Math" panose="02040503050406030204" pitchFamily="18" charset="0"/>
                                              <a:ea typeface="SamsungOne 400" panose="020B0503030303020204" pitchFamily="34" charset="0"/>
                                            </a:rPr>
                                            <m:t>𝑛</m:t>
                                          </m:r>
                                          <m:r>
                                            <a:rPr lang="en-US" altLang="ko-KR" sz="1600" i="1">
                                              <a:solidFill>
                                                <a:srgbClr val="262626"/>
                                              </a:solidFill>
                                              <a:latin typeface="Cambria Math" panose="02040503050406030204" pitchFamily="18" charset="0"/>
                                              <a:ea typeface="SamsungOne 400" panose="020B0503030303020204" pitchFamily="34" charset="0"/>
                                            </a:rPr>
                                            <m:t>,</m:t>
                                          </m:r>
                                          <m:r>
                                            <a:rPr lang="en-US" altLang="ko-KR" sz="1600" i="1">
                                              <a:solidFill>
                                                <a:srgbClr val="262626"/>
                                              </a:solidFill>
                                              <a:latin typeface="Cambria Math" panose="02040503050406030204" pitchFamily="18" charset="0"/>
                                              <a:ea typeface="SamsungOne 400" panose="020B0503030303020204" pitchFamily="34" charset="0"/>
                                            </a:rPr>
                                            <m:t>𝑘</m:t>
                                          </m:r>
                                        </m:sub>
                                      </m:sSub>
                                    </m:e>
                                  </m:mr>
                                </m:m>
                              </m:e>
                            </m:mr>
                          </m:m>
                        </m:e>
                      </m:d>
                    </m:oMath>
                  </m:oMathPara>
                </a14:m>
                <a:endParaRPr lang="ko-KR" altLang="en-US" sz="1600" i="1" dirty="0">
                  <a:solidFill>
                    <a:srgbClr val="262626"/>
                  </a:solidFill>
                  <a:latin typeface="SamsungOne 400" panose="020B0503030303020204" pitchFamily="34" charset="0"/>
                  <a:ea typeface="SamsungOne 400" panose="020B0503030303020204" pitchFamily="34" charset="0"/>
                </a:endParaRPr>
              </a:p>
            </p:txBody>
          </p:sp>
        </mc:Choice>
        <mc:Fallback xmlns="">
          <p:sp>
            <p:nvSpPr>
              <p:cNvPr id="8" name="Rectangle 8">
                <a:extLst>
                  <a:ext uri="{FF2B5EF4-FFF2-40B4-BE49-F238E27FC236}">
                    <a16:creationId xmlns:a16="http://schemas.microsoft.com/office/drawing/2014/main" id="{D4BE6A4C-35B0-4BDF-B0F9-BDCFCB6541DC}"/>
                  </a:ext>
                </a:extLst>
              </p:cNvPr>
              <p:cNvSpPr>
                <a:spLocks noRot="1" noChangeAspect="1" noMove="1" noResize="1" noEditPoints="1" noAdjustHandles="1" noChangeArrowheads="1" noChangeShapeType="1" noTextEdit="1"/>
              </p:cNvSpPr>
              <p:nvPr/>
            </p:nvSpPr>
            <p:spPr>
              <a:xfrm>
                <a:off x="4577840" y="2127710"/>
                <a:ext cx="2474190" cy="1595437"/>
              </a:xfrm>
              <a:prstGeom prst="rect">
                <a:avLst/>
              </a:prstGeom>
              <a:blipFill>
                <a:blip r:embed="rId5"/>
                <a:stretch>
                  <a:fillRect/>
                </a:stretch>
              </a:blipFill>
            </p:spPr>
            <p:txBody>
              <a:bodyPr/>
              <a:lstStyle/>
              <a:p>
                <a:r>
                  <a:rPr lang="ko-KR" altLang="en-US">
                    <a:noFill/>
                  </a:rPr>
                  <a:t> </a:t>
                </a:r>
              </a:p>
            </p:txBody>
          </p:sp>
        </mc:Fallback>
      </mc:AlternateContent>
      <p:cxnSp>
        <p:nvCxnSpPr>
          <p:cNvPr id="9" name="Straight Arrow Connector 13">
            <a:extLst>
              <a:ext uri="{FF2B5EF4-FFF2-40B4-BE49-F238E27FC236}">
                <a16:creationId xmlns:a16="http://schemas.microsoft.com/office/drawing/2014/main" id="{30940E40-6AF4-495F-AAA7-7C60A675B1BD}"/>
              </a:ext>
            </a:extLst>
          </p:cNvPr>
          <p:cNvCxnSpPr/>
          <p:nvPr/>
        </p:nvCxnSpPr>
        <p:spPr>
          <a:xfrm flipV="1">
            <a:off x="4819784" y="2125452"/>
            <a:ext cx="0" cy="828000"/>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9971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Phương pháp bình phương tối thiểu (Ordinary Least Squares – OLS)</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5" name="직사각형 14">
            <a:extLst>
              <a:ext uri="{FF2B5EF4-FFF2-40B4-BE49-F238E27FC236}">
                <a16:creationId xmlns:a16="http://schemas.microsoft.com/office/drawing/2014/main" id="{8E02D1CE-2859-45A1-90B6-A62349DC71E3}"/>
              </a:ext>
            </a:extLst>
          </p:cNvPr>
          <p:cNvSpPr/>
          <p:nvPr/>
        </p:nvSpPr>
        <p:spPr>
          <a:xfrm>
            <a:off x="666750" y="390454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ký</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nhỏ</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gọn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sử</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dụng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trận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094484C5-2855-44F1-B543-271FC5A64EF4}"/>
                  </a:ext>
                </a:extLst>
              </p:cNvPr>
              <p:cNvSpPr/>
              <p:nvPr/>
            </p:nvSpPr>
            <p:spPr>
              <a:xfrm>
                <a:off x="4221712" y="1786898"/>
                <a:ext cx="1459401" cy="3385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ctr"/>
                <a14:m>
                  <m:oMathPara xmlns:m="http://schemas.openxmlformats.org/officeDocument/2006/math">
                    <m:oMathParaPr>
                      <m:jc m:val="center"/>
                    </m:oMathParaPr>
                    <m:oMath xmlns:m="http://schemas.openxmlformats.org/officeDocument/2006/math">
                      <m:r>
                        <a:rPr lang="en-US" altLang="ko-KR" sz="1600" dirty="0" smtClean="0">
                          <a:solidFill>
                            <a:schemeClr val="tx1"/>
                          </a:solidFill>
                          <a:latin typeface="Cambria Math" panose="02040503050406030204" pitchFamily="18" charset="0"/>
                        </a:rPr>
                        <m:t>𝒀</m:t>
                      </m:r>
                      <m:r>
                        <a:rPr lang="en-US" altLang="ko-KR" sz="1600">
                          <a:solidFill>
                            <a:schemeClr val="tx1"/>
                          </a:solidFill>
                          <a:latin typeface="Cambria Math" panose="02040503050406030204" pitchFamily="18" charset="0"/>
                        </a:rPr>
                        <m:t>=</m:t>
                      </m:r>
                      <m:r>
                        <a:rPr lang="en-US" altLang="ko-KR" sz="1600" smtClean="0">
                          <a:solidFill>
                            <a:schemeClr val="tx1"/>
                          </a:solidFill>
                          <a:latin typeface="Cambria Math" panose="02040503050406030204" pitchFamily="18" charset="0"/>
                        </a:rPr>
                        <m:t>𝑿</m:t>
                      </m:r>
                      <m:r>
                        <a:rPr lang="en-US" altLang="ko-KR" sz="1600">
                          <a:solidFill>
                            <a:schemeClr val="tx1"/>
                          </a:solidFill>
                          <a:latin typeface="Cambria Math" panose="02040503050406030204" pitchFamily="18" charset="0"/>
                        </a:rPr>
                        <m:t> </m:t>
                      </m:r>
                      <m:r>
                        <a:rPr lang="en-US" altLang="ko-KR" sz="1600" smtClean="0">
                          <a:solidFill>
                            <a:srgbClr val="FF0000"/>
                          </a:solidFill>
                          <a:latin typeface="Cambria Math" panose="02040503050406030204" pitchFamily="18" charset="0"/>
                        </a:rPr>
                        <m:t>𝜷</m:t>
                      </m:r>
                      <m:r>
                        <a:rPr lang="en-US" altLang="ko-KR" sz="1600">
                          <a:solidFill>
                            <a:schemeClr val="tx1"/>
                          </a:solidFill>
                          <a:latin typeface="Cambria Math" panose="02040503050406030204" pitchFamily="18" charset="0"/>
                        </a:rPr>
                        <m:t>+</m:t>
                      </m:r>
                      <m:r>
                        <a:rPr lang="en-US" altLang="ko-KR" sz="1600">
                          <a:solidFill>
                            <a:schemeClr val="tx1"/>
                          </a:solidFill>
                          <a:latin typeface="Cambria Math" panose="02040503050406030204" pitchFamily="18" charset="0"/>
                        </a:rPr>
                        <m:t>𝜺</m:t>
                      </m:r>
                      <m:r>
                        <m:rPr>
                          <m:nor/>
                        </m:rPr>
                        <a:rPr lang="en-US" altLang="ko-KR" sz="1600" dirty="0">
                          <a:solidFill>
                            <a:schemeClr val="tx1"/>
                          </a:solidFill>
                        </a:rPr>
                        <m:t> </m:t>
                      </m:r>
                    </m:oMath>
                  </m:oMathPara>
                </a14:m>
                <a:endParaRPr lang="en-US" altLang="ko-KR" sz="1600" dirty="0">
                  <a:solidFill>
                    <a:schemeClr val="tx1"/>
                  </a:solidFill>
                </a:endParaRPr>
              </a:p>
            </p:txBody>
          </p:sp>
        </mc:Choice>
        <mc:Fallback xmlns="">
          <p:sp>
            <p:nvSpPr>
              <p:cNvPr id="12" name="직사각형 11">
                <a:extLst>
                  <a:ext uri="{FF2B5EF4-FFF2-40B4-BE49-F238E27FC236}">
                    <a16:creationId xmlns:a16="http://schemas.microsoft.com/office/drawing/2014/main" id="{094484C5-2855-44F1-B543-271FC5A64EF4}"/>
                  </a:ext>
                </a:extLst>
              </p:cNvPr>
              <p:cNvSpPr>
                <a:spLocks noRot="1" noChangeAspect="1" noMove="1" noResize="1" noEditPoints="1" noAdjustHandles="1" noChangeArrowheads="1" noChangeShapeType="1" noTextEdit="1"/>
              </p:cNvSpPr>
              <p:nvPr/>
            </p:nvSpPr>
            <p:spPr>
              <a:xfrm>
                <a:off x="4221712" y="1786898"/>
                <a:ext cx="1459401" cy="338554"/>
              </a:xfrm>
              <a:prstGeom prst="rect">
                <a:avLst/>
              </a:prstGeom>
              <a:blipFill>
                <a:blip r:embed="rId4"/>
                <a:stretch>
                  <a:fillRect b="-8929"/>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Rectangle 8">
                <a:extLst>
                  <a:ext uri="{FF2B5EF4-FFF2-40B4-BE49-F238E27FC236}">
                    <a16:creationId xmlns:a16="http://schemas.microsoft.com/office/drawing/2014/main" id="{D4BE6A4C-35B0-4BDF-B0F9-BDCFCB6541DC}"/>
                  </a:ext>
                </a:extLst>
              </p:cNvPr>
              <p:cNvSpPr/>
              <p:nvPr/>
            </p:nvSpPr>
            <p:spPr>
              <a:xfrm>
                <a:off x="4951413" y="2161373"/>
                <a:ext cx="900100" cy="1528111"/>
              </a:xfrm>
              <a:prstGeom prst="rect">
                <a:avLst/>
              </a:prstGeom>
            </p:spPr>
            <p:txBody>
              <a:bodyPr wrap="square" lIns="0" tIns="0" rIns="0" bIns="0" anchor="ctr" anchorCtr="0">
                <a:spAutoFit/>
                <a:scene3d>
                  <a:camera prst="orthographicFront"/>
                  <a:lightRig rig="threePt" dir="t"/>
                </a:scene3d>
                <a:sp3d>
                  <a:bevelT w="0" h="6350"/>
                </a:sp3d>
              </a:bodyPr>
              <a:lstStyle/>
              <a:p>
                <a:pPr algn="ctr">
                  <a:lnSpc>
                    <a:spcPct val="150000"/>
                  </a:lnSpc>
                  <a:spcBef>
                    <a:spcPts val="1000"/>
                  </a:spcBef>
                  <a:spcAft>
                    <a:spcPts val="800"/>
                  </a:spcAft>
                  <a:buClr>
                    <a:srgbClr val="193EB0"/>
                  </a:buCl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altLang="ko-KR" sz="1600" i="1">
                          <a:solidFill>
                            <a:srgbClr val="262626"/>
                          </a:solidFill>
                          <a:latin typeface="Cambria Math" panose="02040503050406030204" pitchFamily="18" charset="0"/>
                          <a:ea typeface="SamsungOne 400" panose="020B0503030303020204" pitchFamily="34" charset="0"/>
                        </a:rPr>
                        <m:t>𝜷</m:t>
                      </m:r>
                      <m:r>
                        <a:rPr lang="en-US" altLang="ko-KR" sz="1600" i="1">
                          <a:solidFill>
                            <a:srgbClr val="262626"/>
                          </a:solidFill>
                          <a:latin typeface="Cambria Math" panose="02040503050406030204" pitchFamily="18" charset="0"/>
                          <a:ea typeface="SamsungOne 400" panose="020B0503030303020204" pitchFamily="34" charset="0"/>
                        </a:rPr>
                        <m:t>=</m:t>
                      </m:r>
                      <m:d>
                        <m:dPr>
                          <m:begChr m:val="["/>
                          <m:endChr m:val="]"/>
                          <m:ctrlPr>
                            <a:rPr lang="en-US" altLang="ko-KR" sz="1600" i="1">
                              <a:solidFill>
                                <a:srgbClr val="262626"/>
                              </a:solidFill>
                              <a:latin typeface="Cambria Math" panose="02040503050406030204" pitchFamily="18" charset="0"/>
                              <a:ea typeface="SamsungOne 400" panose="020B0503030303020204" pitchFamily="34" charset="0"/>
                            </a:rPr>
                          </m:ctrlPr>
                        </m:dPr>
                        <m:e>
                          <m:eqArr>
                            <m:eqArrPr>
                              <m:ctrlPr>
                                <a:rPr lang="ko-KR" altLang="ko-KR" sz="1600" i="1">
                                  <a:solidFill>
                                    <a:srgbClr val="262626"/>
                                  </a:solidFill>
                                  <a:latin typeface="Cambria Math" panose="02040503050406030204" pitchFamily="18" charset="0"/>
                                  <a:ea typeface="SamsungOne 400" panose="020B0503030303020204" pitchFamily="34" charset="0"/>
                                </a:rPr>
                              </m:ctrlPr>
                            </m:eqArrPr>
                            <m:e>
                              <m:sSub>
                                <m:sSubPr>
                                  <m:ctrlPr>
                                    <a:rPr lang="ko-KR" altLang="ko-KR" sz="1600" i="1">
                                      <a:solidFill>
                                        <a:srgbClr val="262626"/>
                                      </a:solidFill>
                                      <a:latin typeface="Cambria Math" panose="02040503050406030204" pitchFamily="18" charset="0"/>
                                      <a:ea typeface="SamsungOne 400" panose="020B0503030303020204" pitchFamily="34" charset="0"/>
                                    </a:rPr>
                                  </m:ctrlPr>
                                </m:sSubPr>
                                <m:e>
                                  <m:r>
                                    <a:rPr lang="en-US" altLang="ko-KR" sz="1600" i="1">
                                      <a:solidFill>
                                        <a:srgbClr val="262626"/>
                                      </a:solidFill>
                                      <a:latin typeface="Cambria Math" panose="02040503050406030204" pitchFamily="18" charset="0"/>
                                      <a:ea typeface="SamsungOne 400" panose="020B0503030303020204" pitchFamily="34" charset="0"/>
                                      <a:sym typeface="Symbol"/>
                                    </a:rPr>
                                    <m:t></m:t>
                                  </m:r>
                                </m:e>
                                <m:sub>
                                  <m:r>
                                    <a:rPr lang="en-US" altLang="ko-KR" sz="1600" i="1">
                                      <a:solidFill>
                                        <a:srgbClr val="262626"/>
                                      </a:solidFill>
                                      <a:latin typeface="Cambria Math" panose="02040503050406030204" pitchFamily="18" charset="0"/>
                                      <a:ea typeface="SamsungOne 400" panose="020B0503030303020204" pitchFamily="34" charset="0"/>
                                    </a:rPr>
                                    <m:t>0</m:t>
                                  </m:r>
                                </m:sub>
                              </m:sSub>
                            </m:e>
                            <m:e>
                              <m:sSub>
                                <m:sSubPr>
                                  <m:ctrlPr>
                                    <a:rPr lang="ko-KR" altLang="ko-KR" sz="1600" i="1">
                                      <a:solidFill>
                                        <a:srgbClr val="262626"/>
                                      </a:solidFill>
                                      <a:latin typeface="Cambria Math" panose="02040503050406030204" pitchFamily="18" charset="0"/>
                                      <a:ea typeface="SamsungOne 400" panose="020B0503030303020204" pitchFamily="34" charset="0"/>
                                    </a:rPr>
                                  </m:ctrlPr>
                                </m:sSubPr>
                                <m:e>
                                  <m:r>
                                    <a:rPr lang="en-US" altLang="ko-KR" sz="1600" i="1">
                                      <a:solidFill>
                                        <a:srgbClr val="262626"/>
                                      </a:solidFill>
                                      <a:latin typeface="Cambria Math" panose="02040503050406030204" pitchFamily="18" charset="0"/>
                                      <a:ea typeface="SamsungOne 400" panose="020B0503030303020204" pitchFamily="34" charset="0"/>
                                      <a:sym typeface="Symbol"/>
                                    </a:rPr>
                                    <m:t></m:t>
                                  </m:r>
                                </m:e>
                                <m:sub>
                                  <m:r>
                                    <a:rPr lang="en-US" altLang="ko-KR" sz="1600" i="1">
                                      <a:solidFill>
                                        <a:srgbClr val="262626"/>
                                      </a:solidFill>
                                      <a:latin typeface="Cambria Math" panose="02040503050406030204" pitchFamily="18" charset="0"/>
                                      <a:ea typeface="SamsungOne 400" panose="020B0503030303020204" pitchFamily="34" charset="0"/>
                                    </a:rPr>
                                    <m:t>1</m:t>
                                  </m:r>
                                </m:sub>
                              </m:sSub>
                            </m:e>
                            <m:e>
                              <m:r>
                                <a:rPr lang="en-US" altLang="ko-KR" sz="1600" i="1">
                                  <a:solidFill>
                                    <a:srgbClr val="262626"/>
                                  </a:solidFill>
                                  <a:latin typeface="Cambria Math" panose="02040503050406030204" pitchFamily="18" charset="0"/>
                                  <a:ea typeface="SamsungOne 400" panose="020B0503030303020204" pitchFamily="34" charset="0"/>
                                </a:rPr>
                                <m:t>⋮</m:t>
                              </m:r>
                            </m:e>
                            <m:e>
                              <m:sSub>
                                <m:sSubPr>
                                  <m:ctrlPr>
                                    <a:rPr lang="ko-KR" altLang="ko-KR" sz="1600" i="1">
                                      <a:solidFill>
                                        <a:srgbClr val="262626"/>
                                      </a:solidFill>
                                      <a:latin typeface="Cambria Math" panose="02040503050406030204" pitchFamily="18" charset="0"/>
                                      <a:ea typeface="SamsungOne 400" panose="020B0503030303020204" pitchFamily="34" charset="0"/>
                                    </a:rPr>
                                  </m:ctrlPr>
                                </m:sSubPr>
                                <m:e>
                                  <m:r>
                                    <a:rPr lang="en-US" altLang="ko-KR" sz="1600" i="1">
                                      <a:solidFill>
                                        <a:srgbClr val="262626"/>
                                      </a:solidFill>
                                      <a:latin typeface="Cambria Math" panose="02040503050406030204" pitchFamily="18" charset="0"/>
                                      <a:ea typeface="SamsungOne 400" panose="020B0503030303020204" pitchFamily="34" charset="0"/>
                                      <a:sym typeface="Symbol"/>
                                    </a:rPr>
                                    <m:t></m:t>
                                  </m:r>
                                </m:e>
                                <m:sub>
                                  <m:r>
                                    <a:rPr lang="en-US" altLang="ko-KR" sz="1600" i="1">
                                      <a:solidFill>
                                        <a:srgbClr val="262626"/>
                                      </a:solidFill>
                                      <a:latin typeface="Cambria Math" panose="02040503050406030204" pitchFamily="18" charset="0"/>
                                      <a:ea typeface="SamsungOne 400" panose="020B0503030303020204" pitchFamily="34" charset="0"/>
                                      <a:sym typeface="Symbol"/>
                                    </a:rPr>
                                    <m:t>𝑘</m:t>
                                  </m:r>
                                </m:sub>
                              </m:sSub>
                            </m:e>
                          </m:eqArr>
                        </m:e>
                      </m:d>
                    </m:oMath>
                  </m:oMathPara>
                </a14:m>
                <a:endParaRPr lang="ko-KR" altLang="en-US" sz="1600" i="1" dirty="0">
                  <a:solidFill>
                    <a:srgbClr val="262626"/>
                  </a:solidFill>
                  <a:latin typeface="SamsungOne 400" panose="020B0503030303020204" pitchFamily="34" charset="0"/>
                  <a:ea typeface="SamsungOne 400" panose="020B0503030303020204" pitchFamily="34" charset="0"/>
                </a:endParaRPr>
              </a:p>
            </p:txBody>
          </p:sp>
        </mc:Choice>
        <mc:Fallback xmlns="">
          <p:sp>
            <p:nvSpPr>
              <p:cNvPr id="8" name="Rectangle 8">
                <a:extLst>
                  <a:ext uri="{FF2B5EF4-FFF2-40B4-BE49-F238E27FC236}">
                    <a16:creationId xmlns:a16="http://schemas.microsoft.com/office/drawing/2014/main" id="{D4BE6A4C-35B0-4BDF-B0F9-BDCFCB6541DC}"/>
                  </a:ext>
                </a:extLst>
              </p:cNvPr>
              <p:cNvSpPr>
                <a:spLocks noRot="1" noChangeAspect="1" noMove="1" noResize="1" noEditPoints="1" noAdjustHandles="1" noChangeArrowheads="1" noChangeShapeType="1" noTextEdit="1"/>
              </p:cNvSpPr>
              <p:nvPr/>
            </p:nvSpPr>
            <p:spPr>
              <a:xfrm>
                <a:off x="4951413" y="2161373"/>
                <a:ext cx="900100" cy="1528111"/>
              </a:xfrm>
              <a:prstGeom prst="rect">
                <a:avLst/>
              </a:prstGeom>
              <a:blipFill>
                <a:blip r:embed="rId5"/>
                <a:stretch>
                  <a:fillRect l="-1351"/>
                </a:stretch>
              </a:blipFill>
            </p:spPr>
            <p:txBody>
              <a:bodyPr/>
              <a:lstStyle/>
              <a:p>
                <a:r>
                  <a:rPr lang="ko-KR" altLang="en-US">
                    <a:noFill/>
                  </a:rPr>
                  <a:t> </a:t>
                </a:r>
              </a:p>
            </p:txBody>
          </p:sp>
        </mc:Fallback>
      </mc:AlternateContent>
      <p:cxnSp>
        <p:nvCxnSpPr>
          <p:cNvPr id="9" name="Straight Arrow Connector 13">
            <a:extLst>
              <a:ext uri="{FF2B5EF4-FFF2-40B4-BE49-F238E27FC236}">
                <a16:creationId xmlns:a16="http://schemas.microsoft.com/office/drawing/2014/main" id="{30940E40-6AF4-495F-AAA7-7C60A675B1BD}"/>
              </a:ext>
            </a:extLst>
          </p:cNvPr>
          <p:cNvCxnSpPr/>
          <p:nvPr/>
        </p:nvCxnSpPr>
        <p:spPr>
          <a:xfrm flipV="1">
            <a:off x="5022984" y="2125452"/>
            <a:ext cx="0" cy="828000"/>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47961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Phương pháp bình phương tối thiểu (Ordinary Least Squares – OLS)</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5" name="직사각형 14">
            <a:extLst>
              <a:ext uri="{FF2B5EF4-FFF2-40B4-BE49-F238E27FC236}">
                <a16:creationId xmlns:a16="http://schemas.microsoft.com/office/drawing/2014/main" id="{8E02D1CE-2859-45A1-90B6-A62349DC71E3}"/>
              </a:ext>
            </a:extLst>
          </p:cNvPr>
          <p:cNvSpPr/>
          <p:nvPr/>
        </p:nvSpPr>
        <p:spPr>
          <a:xfrm>
            <a:off x="666750" y="390454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ký</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nhỏ</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gọn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sử</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dụng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trận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094484C5-2855-44F1-B543-271FC5A64EF4}"/>
                  </a:ext>
                </a:extLst>
              </p:cNvPr>
              <p:cNvSpPr/>
              <p:nvPr/>
            </p:nvSpPr>
            <p:spPr>
              <a:xfrm>
                <a:off x="4221712" y="1786898"/>
                <a:ext cx="1459401" cy="3385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ctr"/>
                <a14:m>
                  <m:oMathPara xmlns:m="http://schemas.openxmlformats.org/officeDocument/2006/math">
                    <m:oMathParaPr>
                      <m:jc m:val="center"/>
                    </m:oMathParaPr>
                    <m:oMath xmlns:m="http://schemas.openxmlformats.org/officeDocument/2006/math">
                      <m:r>
                        <a:rPr lang="en-US" altLang="ko-KR" sz="1600" dirty="0" smtClean="0">
                          <a:solidFill>
                            <a:schemeClr val="tx1"/>
                          </a:solidFill>
                          <a:latin typeface="Cambria Math" panose="02040503050406030204" pitchFamily="18" charset="0"/>
                        </a:rPr>
                        <m:t>𝒀</m:t>
                      </m:r>
                      <m:r>
                        <a:rPr lang="en-US" altLang="ko-KR" sz="1600">
                          <a:solidFill>
                            <a:schemeClr val="tx1"/>
                          </a:solidFill>
                          <a:latin typeface="Cambria Math" panose="02040503050406030204" pitchFamily="18" charset="0"/>
                        </a:rPr>
                        <m:t>=</m:t>
                      </m:r>
                      <m:r>
                        <a:rPr lang="en-US" altLang="ko-KR" sz="1600" smtClean="0">
                          <a:solidFill>
                            <a:schemeClr val="tx1"/>
                          </a:solidFill>
                          <a:latin typeface="Cambria Math" panose="02040503050406030204" pitchFamily="18" charset="0"/>
                        </a:rPr>
                        <m:t>𝑿</m:t>
                      </m:r>
                      <m:r>
                        <a:rPr lang="en-US" altLang="ko-KR" sz="1600">
                          <a:solidFill>
                            <a:schemeClr val="tx1"/>
                          </a:solidFill>
                          <a:latin typeface="Cambria Math" panose="02040503050406030204" pitchFamily="18" charset="0"/>
                        </a:rPr>
                        <m:t> </m:t>
                      </m:r>
                      <m:r>
                        <a:rPr lang="en-US" altLang="ko-KR" sz="1600" smtClean="0">
                          <a:solidFill>
                            <a:schemeClr val="tx1"/>
                          </a:solidFill>
                          <a:latin typeface="Cambria Math" panose="02040503050406030204" pitchFamily="18" charset="0"/>
                        </a:rPr>
                        <m:t>𝜷</m:t>
                      </m:r>
                      <m:r>
                        <a:rPr lang="en-US" altLang="ko-KR" sz="1600">
                          <a:solidFill>
                            <a:schemeClr val="tx1"/>
                          </a:solidFill>
                          <a:latin typeface="Cambria Math" panose="02040503050406030204" pitchFamily="18" charset="0"/>
                        </a:rPr>
                        <m:t>+</m:t>
                      </m:r>
                      <m:r>
                        <a:rPr lang="en-US" altLang="ko-KR" sz="1600" smtClean="0">
                          <a:solidFill>
                            <a:srgbClr val="FF0000"/>
                          </a:solidFill>
                          <a:latin typeface="Cambria Math" panose="02040503050406030204" pitchFamily="18" charset="0"/>
                        </a:rPr>
                        <m:t>𝜺</m:t>
                      </m:r>
                      <m:r>
                        <m:rPr>
                          <m:nor/>
                        </m:rPr>
                        <a:rPr lang="en-US" altLang="ko-KR" sz="1600" dirty="0">
                          <a:solidFill>
                            <a:schemeClr val="tx1"/>
                          </a:solidFill>
                        </a:rPr>
                        <m:t> </m:t>
                      </m:r>
                    </m:oMath>
                  </m:oMathPara>
                </a14:m>
                <a:endParaRPr lang="en-US" altLang="ko-KR" sz="1600" dirty="0">
                  <a:solidFill>
                    <a:schemeClr val="tx1"/>
                  </a:solidFill>
                </a:endParaRPr>
              </a:p>
            </p:txBody>
          </p:sp>
        </mc:Choice>
        <mc:Fallback xmlns="">
          <p:sp>
            <p:nvSpPr>
              <p:cNvPr id="12" name="직사각형 11">
                <a:extLst>
                  <a:ext uri="{FF2B5EF4-FFF2-40B4-BE49-F238E27FC236}">
                    <a16:creationId xmlns:a16="http://schemas.microsoft.com/office/drawing/2014/main" id="{094484C5-2855-44F1-B543-271FC5A64EF4}"/>
                  </a:ext>
                </a:extLst>
              </p:cNvPr>
              <p:cNvSpPr>
                <a:spLocks noRot="1" noChangeAspect="1" noMove="1" noResize="1" noEditPoints="1" noAdjustHandles="1" noChangeArrowheads="1" noChangeShapeType="1" noTextEdit="1"/>
              </p:cNvSpPr>
              <p:nvPr/>
            </p:nvSpPr>
            <p:spPr>
              <a:xfrm>
                <a:off x="4221712" y="1786898"/>
                <a:ext cx="1459401" cy="338554"/>
              </a:xfrm>
              <a:prstGeom prst="rect">
                <a:avLst/>
              </a:prstGeom>
              <a:blipFill>
                <a:blip r:embed="rId4"/>
                <a:stretch>
                  <a:fillRect b="-8929"/>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Rectangle 8">
                <a:extLst>
                  <a:ext uri="{FF2B5EF4-FFF2-40B4-BE49-F238E27FC236}">
                    <a16:creationId xmlns:a16="http://schemas.microsoft.com/office/drawing/2014/main" id="{D4BE6A4C-35B0-4BDF-B0F9-BDCFCB6541DC}"/>
                  </a:ext>
                </a:extLst>
              </p:cNvPr>
              <p:cNvSpPr/>
              <p:nvPr/>
            </p:nvSpPr>
            <p:spPr>
              <a:xfrm>
                <a:off x="5311889" y="2193785"/>
                <a:ext cx="900100" cy="1463286"/>
              </a:xfrm>
              <a:prstGeom prst="rect">
                <a:avLst/>
              </a:prstGeom>
            </p:spPr>
            <p:txBody>
              <a:bodyPr wrap="square" lIns="0" tIns="0" rIns="0" bIns="0" anchor="ctr" anchorCtr="0">
                <a:spAutoFit/>
                <a:scene3d>
                  <a:camera prst="orthographicFront"/>
                  <a:lightRig rig="threePt" dir="t"/>
                </a:scene3d>
                <a:sp3d>
                  <a:bevelT w="0" h="6350"/>
                </a:sp3d>
              </a:bodyPr>
              <a:lstStyle/>
              <a:p>
                <a:pPr algn="ctr">
                  <a:lnSpc>
                    <a:spcPct val="150000"/>
                  </a:lnSpc>
                  <a:spcBef>
                    <a:spcPts val="1000"/>
                  </a:spcBef>
                  <a:spcAft>
                    <a:spcPts val="800"/>
                  </a:spcAft>
                  <a:buClr>
                    <a:srgbClr val="193EB0"/>
                  </a:buCl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altLang="ko-KR" sz="1600" i="1">
                          <a:solidFill>
                            <a:srgbClr val="262626"/>
                          </a:solidFill>
                          <a:latin typeface="Cambria Math" panose="02040503050406030204" pitchFamily="18" charset="0"/>
                          <a:ea typeface="SamsungOne 400" panose="020B0503030303020204" pitchFamily="34" charset="0"/>
                        </a:rPr>
                        <m:t>𝜺</m:t>
                      </m:r>
                      <m:r>
                        <a:rPr lang="en-US" altLang="ko-KR" sz="1600" i="1">
                          <a:solidFill>
                            <a:srgbClr val="262626"/>
                          </a:solidFill>
                          <a:latin typeface="Cambria Math" panose="02040503050406030204" pitchFamily="18" charset="0"/>
                          <a:ea typeface="SamsungOne 400" panose="020B0503030303020204" pitchFamily="34" charset="0"/>
                        </a:rPr>
                        <m:t>=</m:t>
                      </m:r>
                      <m:d>
                        <m:dPr>
                          <m:begChr m:val="["/>
                          <m:endChr m:val="]"/>
                          <m:ctrlPr>
                            <a:rPr lang="en-US" altLang="ko-KR" sz="1600" i="1">
                              <a:solidFill>
                                <a:srgbClr val="262626"/>
                              </a:solidFill>
                              <a:latin typeface="Cambria Math" panose="02040503050406030204" pitchFamily="18" charset="0"/>
                              <a:ea typeface="SamsungOne 400" panose="020B0503030303020204" pitchFamily="34" charset="0"/>
                            </a:rPr>
                          </m:ctrlPr>
                        </m:dPr>
                        <m:e>
                          <m:eqArr>
                            <m:eqArrPr>
                              <m:ctrlPr>
                                <a:rPr lang="ko-KR" altLang="ko-KR" sz="1600" i="1">
                                  <a:solidFill>
                                    <a:srgbClr val="262626"/>
                                  </a:solidFill>
                                  <a:latin typeface="Cambria Math" panose="02040503050406030204" pitchFamily="18" charset="0"/>
                                  <a:ea typeface="SamsungOne 400" panose="020B0503030303020204" pitchFamily="34" charset="0"/>
                                </a:rPr>
                              </m:ctrlPr>
                            </m:eqArrPr>
                            <m:e>
                              <m:sSub>
                                <m:sSubPr>
                                  <m:ctrlPr>
                                    <a:rPr lang="ko-KR" altLang="ko-KR" sz="1600" i="1">
                                      <a:solidFill>
                                        <a:srgbClr val="262626"/>
                                      </a:solidFill>
                                      <a:latin typeface="Cambria Math" panose="02040503050406030204" pitchFamily="18" charset="0"/>
                                      <a:ea typeface="SamsungOne 400" panose="020B0503030303020204" pitchFamily="34" charset="0"/>
                                    </a:rPr>
                                  </m:ctrlPr>
                                </m:sSubPr>
                                <m:e>
                                  <m:r>
                                    <a:rPr lang="en-US" altLang="ko-KR" sz="1600" i="1">
                                      <a:solidFill>
                                        <a:srgbClr val="262626"/>
                                      </a:solidFill>
                                      <a:latin typeface="Cambria Math" panose="02040503050406030204" pitchFamily="18" charset="0"/>
                                      <a:ea typeface="SamsungOne 400" panose="020B0503030303020204" pitchFamily="34" charset="0"/>
                                    </a:rPr>
                                    <m:t>𝜀</m:t>
                                  </m:r>
                                </m:e>
                                <m:sub>
                                  <m:r>
                                    <a:rPr lang="en-US" altLang="ko-KR" sz="1600" i="1">
                                      <a:solidFill>
                                        <a:srgbClr val="262626"/>
                                      </a:solidFill>
                                      <a:latin typeface="Cambria Math" panose="02040503050406030204" pitchFamily="18" charset="0"/>
                                      <a:ea typeface="SamsungOne 400" panose="020B0503030303020204" pitchFamily="34" charset="0"/>
                                    </a:rPr>
                                    <m:t>1</m:t>
                                  </m:r>
                                </m:sub>
                              </m:sSub>
                            </m:e>
                            <m:e>
                              <m:sSub>
                                <m:sSubPr>
                                  <m:ctrlPr>
                                    <a:rPr lang="ko-KR" altLang="ko-KR" sz="1600" i="1">
                                      <a:solidFill>
                                        <a:srgbClr val="262626"/>
                                      </a:solidFill>
                                      <a:latin typeface="Cambria Math" panose="02040503050406030204" pitchFamily="18" charset="0"/>
                                      <a:ea typeface="SamsungOne 400" panose="020B0503030303020204" pitchFamily="34" charset="0"/>
                                    </a:rPr>
                                  </m:ctrlPr>
                                </m:sSubPr>
                                <m:e>
                                  <m:r>
                                    <a:rPr lang="en-US" altLang="ko-KR" sz="1600" i="1">
                                      <a:solidFill>
                                        <a:srgbClr val="262626"/>
                                      </a:solidFill>
                                      <a:latin typeface="Cambria Math" panose="02040503050406030204" pitchFamily="18" charset="0"/>
                                      <a:ea typeface="SamsungOne 400" panose="020B0503030303020204" pitchFamily="34" charset="0"/>
                                    </a:rPr>
                                    <m:t>𝜀</m:t>
                                  </m:r>
                                </m:e>
                                <m:sub>
                                  <m:r>
                                    <a:rPr lang="en-US" altLang="ko-KR" sz="1600" i="1">
                                      <a:solidFill>
                                        <a:srgbClr val="262626"/>
                                      </a:solidFill>
                                      <a:latin typeface="Cambria Math" panose="02040503050406030204" pitchFamily="18" charset="0"/>
                                      <a:ea typeface="SamsungOne 400" panose="020B0503030303020204" pitchFamily="34" charset="0"/>
                                    </a:rPr>
                                    <m:t>2</m:t>
                                  </m:r>
                                </m:sub>
                              </m:sSub>
                            </m:e>
                            <m:e>
                              <m:r>
                                <a:rPr lang="en-US" altLang="ko-KR" sz="1600" i="1">
                                  <a:solidFill>
                                    <a:srgbClr val="262626"/>
                                  </a:solidFill>
                                  <a:latin typeface="Cambria Math" panose="02040503050406030204" pitchFamily="18" charset="0"/>
                                  <a:ea typeface="SamsungOne 400" panose="020B0503030303020204" pitchFamily="34" charset="0"/>
                                </a:rPr>
                                <m:t>⋮</m:t>
                              </m:r>
                            </m:e>
                            <m:e>
                              <m:sSub>
                                <m:sSubPr>
                                  <m:ctrlPr>
                                    <a:rPr lang="ko-KR" altLang="ko-KR" sz="1600" i="1">
                                      <a:solidFill>
                                        <a:srgbClr val="262626"/>
                                      </a:solidFill>
                                      <a:latin typeface="Cambria Math" panose="02040503050406030204" pitchFamily="18" charset="0"/>
                                      <a:ea typeface="SamsungOne 400" panose="020B0503030303020204" pitchFamily="34" charset="0"/>
                                    </a:rPr>
                                  </m:ctrlPr>
                                </m:sSubPr>
                                <m:e>
                                  <m:r>
                                    <a:rPr lang="en-US" altLang="ko-KR" sz="1600" i="1">
                                      <a:solidFill>
                                        <a:srgbClr val="262626"/>
                                      </a:solidFill>
                                      <a:latin typeface="Cambria Math" panose="02040503050406030204" pitchFamily="18" charset="0"/>
                                      <a:ea typeface="SamsungOne 400" panose="020B0503030303020204" pitchFamily="34" charset="0"/>
                                    </a:rPr>
                                    <m:t>𝜀</m:t>
                                  </m:r>
                                </m:e>
                                <m:sub>
                                  <m:r>
                                    <a:rPr lang="en-US" altLang="ko-KR" sz="1600" i="1">
                                      <a:solidFill>
                                        <a:srgbClr val="262626"/>
                                      </a:solidFill>
                                      <a:latin typeface="Cambria Math" panose="02040503050406030204" pitchFamily="18" charset="0"/>
                                      <a:ea typeface="SamsungOne 400" panose="020B0503030303020204" pitchFamily="34" charset="0"/>
                                    </a:rPr>
                                    <m:t>𝑛</m:t>
                                  </m:r>
                                </m:sub>
                              </m:sSub>
                            </m:e>
                          </m:eqArr>
                        </m:e>
                      </m:d>
                    </m:oMath>
                  </m:oMathPara>
                </a14:m>
                <a:endParaRPr lang="ko-KR" altLang="en-US" sz="1600" i="1" dirty="0">
                  <a:solidFill>
                    <a:srgbClr val="262626"/>
                  </a:solidFill>
                  <a:latin typeface="SamsungOne 400" panose="020B0503030303020204" pitchFamily="34" charset="0"/>
                  <a:ea typeface="SamsungOne 400" panose="020B0503030303020204" pitchFamily="34" charset="0"/>
                </a:endParaRPr>
              </a:p>
            </p:txBody>
          </p:sp>
        </mc:Choice>
        <mc:Fallback xmlns="">
          <p:sp>
            <p:nvSpPr>
              <p:cNvPr id="8" name="Rectangle 8">
                <a:extLst>
                  <a:ext uri="{FF2B5EF4-FFF2-40B4-BE49-F238E27FC236}">
                    <a16:creationId xmlns:a16="http://schemas.microsoft.com/office/drawing/2014/main" id="{D4BE6A4C-35B0-4BDF-B0F9-BDCFCB6541DC}"/>
                  </a:ext>
                </a:extLst>
              </p:cNvPr>
              <p:cNvSpPr>
                <a:spLocks noRot="1" noChangeAspect="1" noMove="1" noResize="1" noEditPoints="1" noAdjustHandles="1" noChangeArrowheads="1" noChangeShapeType="1" noTextEdit="1"/>
              </p:cNvSpPr>
              <p:nvPr/>
            </p:nvSpPr>
            <p:spPr>
              <a:xfrm>
                <a:off x="5311889" y="2193785"/>
                <a:ext cx="900100" cy="1463286"/>
              </a:xfrm>
              <a:prstGeom prst="rect">
                <a:avLst/>
              </a:prstGeom>
              <a:blipFill>
                <a:blip r:embed="rId5"/>
                <a:stretch>
                  <a:fillRect l="-676"/>
                </a:stretch>
              </a:blipFill>
            </p:spPr>
            <p:txBody>
              <a:bodyPr/>
              <a:lstStyle/>
              <a:p>
                <a:r>
                  <a:rPr lang="ko-KR" altLang="en-US">
                    <a:noFill/>
                  </a:rPr>
                  <a:t> </a:t>
                </a:r>
              </a:p>
            </p:txBody>
          </p:sp>
        </mc:Fallback>
      </mc:AlternateContent>
      <p:cxnSp>
        <p:nvCxnSpPr>
          <p:cNvPr id="9" name="Straight Arrow Connector 13">
            <a:extLst>
              <a:ext uri="{FF2B5EF4-FFF2-40B4-BE49-F238E27FC236}">
                <a16:creationId xmlns:a16="http://schemas.microsoft.com/office/drawing/2014/main" id="{30940E40-6AF4-495F-AAA7-7C60A675B1BD}"/>
              </a:ext>
            </a:extLst>
          </p:cNvPr>
          <p:cNvCxnSpPr/>
          <p:nvPr/>
        </p:nvCxnSpPr>
        <p:spPr>
          <a:xfrm flipV="1">
            <a:off x="5383460" y="2125452"/>
            <a:ext cx="0" cy="828000"/>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396949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Phương pháp bình phương tối thiểu (Ordinary Least Squares – OLS)</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0" name="직사각형 9">
            <a:extLst>
              <a:ext uri="{FF2B5EF4-FFF2-40B4-BE49-F238E27FC236}">
                <a16:creationId xmlns:a16="http://schemas.microsoft.com/office/drawing/2014/main" id="{E5B73998-95AD-4DF4-A9AB-D07639C34B25}"/>
              </a:ext>
            </a:extLst>
          </p:cNvPr>
          <p:cNvSpPr/>
          <p:nvPr/>
        </p:nvSpPr>
        <p:spPr>
          <a:xfrm>
            <a:off x="671261"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Vì chúng ta có một hệ phương trình tuyến tính được xác định quá mức, giải pháp chính xác không tồn tại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Chúng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tôi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thiểu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𝜺</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rPr>
              <a:t>2</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 và nhận được giải pháp "tốt nhất"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𝜷</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Điều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kiện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thiểu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𝜺</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rPr>
              <a:t>2</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được đưa ra bởi đạo hàm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83C53DF8-07BC-440E-8513-7DE7973BFFB6}"/>
                  </a:ext>
                </a:extLst>
              </p:cNvPr>
              <p:cNvSpPr/>
              <p:nvPr/>
            </p:nvSpPr>
            <p:spPr>
              <a:xfrm>
                <a:off x="4363929" y="2801071"/>
                <a:ext cx="1174965" cy="6279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14:m>
                  <m:oMathPara xmlns:m="http://schemas.openxmlformats.org/officeDocument/2006/math">
                    <m:oMathParaPr>
                      <m:jc m:val="centerGroup"/>
                    </m:oMathParaPr>
                    <m:oMath xmlns:m="http://schemas.openxmlformats.org/officeDocument/2006/math">
                      <m:f>
                        <m:fPr>
                          <m:ctrlPr>
                            <a:rPr lang="ko-KR" altLang="ko-KR" sz="1600" i="1" smtClean="0">
                              <a:solidFill>
                                <a:schemeClr val="tx1"/>
                              </a:solidFill>
                              <a:latin typeface="Cambria Math" panose="02040503050406030204" pitchFamily="18" charset="0"/>
                            </a:rPr>
                          </m:ctrlPr>
                        </m:fPr>
                        <m:num>
                          <m:r>
                            <a:rPr lang="en-US" altLang="ko-KR" sz="1600">
                              <a:solidFill>
                                <a:schemeClr val="tx1"/>
                              </a:solidFill>
                              <a:latin typeface="Cambria Math" panose="02040503050406030204" pitchFamily="18" charset="0"/>
                            </a:rPr>
                            <m:t>𝑑</m:t>
                          </m:r>
                          <m:sSup>
                            <m:sSupPr>
                              <m:ctrlPr>
                                <a:rPr lang="en-US" altLang="ko-KR" sz="1600" i="1">
                                  <a:solidFill>
                                    <a:schemeClr val="tx1"/>
                                  </a:solidFill>
                                  <a:latin typeface="Cambria Math" panose="02040503050406030204" pitchFamily="18" charset="0"/>
                                </a:rPr>
                              </m:ctrlPr>
                            </m:sSupPr>
                            <m:e>
                              <m:d>
                                <m:dPr>
                                  <m:begChr m:val="|"/>
                                  <m:endChr m:val="|"/>
                                  <m:ctrlPr>
                                    <a:rPr lang="en-US" altLang="ko-KR" sz="1600" i="1">
                                      <a:solidFill>
                                        <a:schemeClr val="tx1"/>
                                      </a:solidFill>
                                      <a:latin typeface="Cambria Math" panose="02040503050406030204" pitchFamily="18" charset="0"/>
                                    </a:rPr>
                                  </m:ctrlPr>
                                </m:dPr>
                                <m:e>
                                  <m:r>
                                    <a:rPr lang="ko-KR" altLang="en-US" sz="1600">
                                      <a:solidFill>
                                        <a:schemeClr val="tx1"/>
                                      </a:solidFill>
                                      <a:latin typeface="Cambria Math" panose="02040503050406030204" pitchFamily="18" charset="0"/>
                                    </a:rPr>
                                    <m:t>𝜺</m:t>
                                  </m:r>
                                </m:e>
                              </m:d>
                            </m:e>
                            <m:sup>
                              <m:r>
                                <a:rPr lang="en-US" altLang="ko-KR" sz="1600">
                                  <a:solidFill>
                                    <a:schemeClr val="tx1"/>
                                  </a:solidFill>
                                  <a:latin typeface="Cambria Math" panose="02040503050406030204" pitchFamily="18" charset="0"/>
                                </a:rPr>
                                <m:t>2</m:t>
                              </m:r>
                            </m:sup>
                          </m:sSup>
                        </m:num>
                        <m:den>
                          <m:r>
                            <a:rPr lang="en-US" altLang="ko-KR" sz="1600">
                              <a:solidFill>
                                <a:schemeClr val="tx1"/>
                              </a:solidFill>
                              <a:latin typeface="Cambria Math" panose="02040503050406030204" pitchFamily="18" charset="0"/>
                            </a:rPr>
                            <m:t>𝑑</m:t>
                          </m:r>
                          <m:r>
                            <a:rPr lang="ko-KR" altLang="en-US" sz="1600">
                              <a:solidFill>
                                <a:schemeClr val="tx1"/>
                              </a:solidFill>
                              <a:latin typeface="Cambria Math" panose="02040503050406030204" pitchFamily="18" charset="0"/>
                            </a:rPr>
                            <m:t>𝛽</m:t>
                          </m:r>
                        </m:den>
                      </m:f>
                      <m:r>
                        <a:rPr lang="en-US" altLang="ko-KR" sz="1600">
                          <a:solidFill>
                            <a:schemeClr val="tx1"/>
                          </a:solidFill>
                          <a:latin typeface="Cambria Math" panose="02040503050406030204" pitchFamily="18" charset="0"/>
                        </a:rPr>
                        <m:t>=</m:t>
                      </m:r>
                      <m:r>
                        <a:rPr lang="en-US" altLang="ko-KR" sz="1600">
                          <a:solidFill>
                            <a:srgbClr val="193EB0"/>
                          </a:solidFill>
                          <a:latin typeface="Cambria Math" panose="02040503050406030204" pitchFamily="18" charset="0"/>
                        </a:rPr>
                        <m:t>0</m:t>
                      </m:r>
                    </m:oMath>
                  </m:oMathPara>
                </a14:m>
                <a:endParaRPr lang="ko-KR" altLang="ko-KR" sz="1600" dirty="0"/>
              </a:p>
            </p:txBody>
          </p:sp>
        </mc:Choice>
        <mc:Fallback xmlns="">
          <p:sp>
            <p:nvSpPr>
              <p:cNvPr id="11" name="직사각형 10">
                <a:extLst>
                  <a:ext uri="{FF2B5EF4-FFF2-40B4-BE49-F238E27FC236}">
                    <a16:creationId xmlns:a16="http://schemas.microsoft.com/office/drawing/2014/main" id="{83C53DF8-07BC-440E-8513-7DE7973BFFB6}"/>
                  </a:ext>
                </a:extLst>
              </p:cNvPr>
              <p:cNvSpPr>
                <a:spLocks noRot="1" noChangeAspect="1" noMove="1" noResize="1" noEditPoints="1" noAdjustHandles="1" noChangeArrowheads="1" noChangeShapeType="1" noTextEdit="1"/>
              </p:cNvSpPr>
              <p:nvPr/>
            </p:nvSpPr>
            <p:spPr>
              <a:xfrm>
                <a:off x="4363929" y="2801071"/>
                <a:ext cx="1174965" cy="627929"/>
              </a:xfrm>
              <a:prstGeom prst="rect">
                <a:avLst/>
              </a:prstGeom>
              <a:blipFill>
                <a:blip r:embed="rId4"/>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20536783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Phương pháp bình phương tối thiểu (Ordinary Least Squares – OLS)</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0" name="직사각형 9">
            <a:extLst>
              <a:ext uri="{FF2B5EF4-FFF2-40B4-BE49-F238E27FC236}">
                <a16:creationId xmlns:a16="http://schemas.microsoft.com/office/drawing/2014/main" id="{E5B73998-95AD-4DF4-A9AB-D07639C34B25}"/>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Điều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kiện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thiểu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𝜺</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rPr>
              <a:t>2</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được đưa ra bởi đạo hàm có thể được mở rộng như sau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83C53DF8-07BC-440E-8513-7DE7973BFFB6}"/>
                  </a:ext>
                </a:extLst>
              </p:cNvPr>
              <p:cNvSpPr/>
              <p:nvPr/>
            </p:nvSpPr>
            <p:spPr>
              <a:xfrm>
                <a:off x="2514801" y="2205038"/>
                <a:ext cx="4873221" cy="26771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ko-KR" altLang="ko-KR" sz="1600" i="1">
                              <a:solidFill>
                                <a:schemeClr val="tx1"/>
                              </a:solidFill>
                              <a:latin typeface="Cambria Math" panose="02040503050406030204" pitchFamily="18" charset="0"/>
                            </a:rPr>
                          </m:ctrlPr>
                        </m:fPr>
                        <m:num>
                          <m:r>
                            <a:rPr lang="en-US" altLang="ko-KR" sz="1600">
                              <a:solidFill>
                                <a:schemeClr val="tx1"/>
                              </a:solidFill>
                              <a:latin typeface="Cambria Math" panose="02040503050406030204" pitchFamily="18" charset="0"/>
                            </a:rPr>
                            <m:t>𝑑</m:t>
                          </m:r>
                          <m:sSup>
                            <m:sSupPr>
                              <m:ctrlPr>
                                <a:rPr lang="en-US" altLang="ko-KR" sz="1600" i="1">
                                  <a:solidFill>
                                    <a:schemeClr val="tx1"/>
                                  </a:solidFill>
                                  <a:latin typeface="Cambria Math" panose="02040503050406030204" pitchFamily="18" charset="0"/>
                                </a:rPr>
                              </m:ctrlPr>
                            </m:sSupPr>
                            <m:e>
                              <m:d>
                                <m:dPr>
                                  <m:begChr m:val="|"/>
                                  <m:endChr m:val="|"/>
                                  <m:ctrlPr>
                                    <a:rPr lang="en-US" altLang="ko-KR" sz="1600" i="1">
                                      <a:solidFill>
                                        <a:schemeClr val="tx1"/>
                                      </a:solidFill>
                                      <a:latin typeface="Cambria Math" panose="02040503050406030204" pitchFamily="18" charset="0"/>
                                    </a:rPr>
                                  </m:ctrlPr>
                                </m:dPr>
                                <m:e>
                                  <m:r>
                                    <a:rPr lang="ko-KR" altLang="en-US" sz="1600">
                                      <a:solidFill>
                                        <a:schemeClr val="tx1"/>
                                      </a:solidFill>
                                      <a:latin typeface="Cambria Math" panose="02040503050406030204" pitchFamily="18" charset="0"/>
                                    </a:rPr>
                                    <m:t>𝜺</m:t>
                                  </m:r>
                                </m:e>
                              </m:d>
                            </m:e>
                            <m:sup>
                              <m:r>
                                <a:rPr lang="en-US" altLang="ko-KR" sz="1600">
                                  <a:solidFill>
                                    <a:schemeClr val="tx1"/>
                                  </a:solidFill>
                                  <a:latin typeface="Cambria Math" panose="02040503050406030204" pitchFamily="18" charset="0"/>
                                </a:rPr>
                                <m:t>2</m:t>
                              </m:r>
                            </m:sup>
                          </m:sSup>
                        </m:num>
                        <m:den>
                          <m:r>
                            <a:rPr lang="en-US" altLang="ko-KR" sz="1600">
                              <a:solidFill>
                                <a:schemeClr val="tx1"/>
                              </a:solidFill>
                              <a:latin typeface="Cambria Math" panose="02040503050406030204" pitchFamily="18" charset="0"/>
                            </a:rPr>
                            <m:t>𝑑</m:t>
                          </m:r>
                          <m:r>
                            <a:rPr lang="ko-KR" altLang="en-US" sz="1600">
                              <a:solidFill>
                                <a:schemeClr val="tx1"/>
                              </a:solidFill>
                              <a:latin typeface="Cambria Math" panose="02040503050406030204" pitchFamily="18" charset="0"/>
                            </a:rPr>
                            <m:t>𝛽</m:t>
                          </m:r>
                        </m:den>
                      </m:f>
                      <m:r>
                        <a:rPr lang="en-US" altLang="ko-KR" sz="1600">
                          <a:solidFill>
                            <a:schemeClr val="tx1"/>
                          </a:solidFill>
                          <a:latin typeface="Cambria Math" panose="02040503050406030204" pitchFamily="18" charset="0"/>
                        </a:rPr>
                        <m:t>=</m:t>
                      </m:r>
                      <m:f>
                        <m:fPr>
                          <m:ctrlPr>
                            <a:rPr lang="ko-KR" altLang="ko-KR" sz="1600" i="1">
                              <a:solidFill>
                                <a:schemeClr val="tx1"/>
                              </a:solidFill>
                              <a:latin typeface="Cambria Math" panose="02040503050406030204" pitchFamily="18" charset="0"/>
                            </a:rPr>
                          </m:ctrlPr>
                        </m:fPr>
                        <m:num>
                          <m:r>
                            <a:rPr lang="en-US" altLang="ko-KR" sz="1600">
                              <a:solidFill>
                                <a:schemeClr val="tx1"/>
                              </a:solidFill>
                              <a:latin typeface="Cambria Math" panose="02040503050406030204" pitchFamily="18" charset="0"/>
                            </a:rPr>
                            <m:t>𝑑</m:t>
                          </m:r>
                          <m:sSup>
                            <m:sSupPr>
                              <m:ctrlPr>
                                <a:rPr lang="en-US" altLang="ko-KR" sz="1600" i="1">
                                  <a:solidFill>
                                    <a:schemeClr val="tx1"/>
                                  </a:solidFill>
                                  <a:latin typeface="Cambria Math" panose="02040503050406030204" pitchFamily="18" charset="0"/>
                                </a:rPr>
                              </m:ctrlPr>
                            </m:sSupPr>
                            <m:e>
                              <m:d>
                                <m:dPr>
                                  <m:begChr m:val="|"/>
                                  <m:endChr m:val="|"/>
                                  <m:ctrlPr>
                                    <a:rPr lang="en-US" altLang="ko-KR" sz="1600" i="1">
                                      <a:solidFill>
                                        <a:schemeClr val="tx1"/>
                                      </a:solidFill>
                                      <a:latin typeface="Cambria Math" panose="02040503050406030204" pitchFamily="18" charset="0"/>
                                    </a:rPr>
                                  </m:ctrlPr>
                                </m:dPr>
                                <m:e>
                                  <m:r>
                                    <a:rPr lang="en-US" altLang="ko-KR" sz="1600">
                                      <a:solidFill>
                                        <a:schemeClr val="tx1"/>
                                      </a:solidFill>
                                      <a:latin typeface="Cambria Math" panose="02040503050406030204" pitchFamily="18" charset="0"/>
                                    </a:rPr>
                                    <m:t>𝒀</m:t>
                                  </m:r>
                                  <m:r>
                                    <a:rPr lang="en-US" altLang="ko-KR" sz="1600">
                                      <a:solidFill>
                                        <a:schemeClr val="tx1"/>
                                      </a:solidFill>
                                      <a:latin typeface="Cambria Math" panose="02040503050406030204" pitchFamily="18" charset="0"/>
                                    </a:rPr>
                                    <m:t>−</m:t>
                                  </m:r>
                                  <m:r>
                                    <a:rPr lang="en-US" altLang="ko-KR" sz="1600">
                                      <a:solidFill>
                                        <a:schemeClr val="tx1"/>
                                      </a:solidFill>
                                      <a:latin typeface="Cambria Math" panose="02040503050406030204" pitchFamily="18" charset="0"/>
                                    </a:rPr>
                                    <m:t>𝑿</m:t>
                                  </m:r>
                                  <m:r>
                                    <a:rPr lang="en-US" altLang="ko-KR" sz="1600">
                                      <a:solidFill>
                                        <a:schemeClr val="tx1"/>
                                      </a:solidFill>
                                      <a:latin typeface="Cambria Math" panose="02040503050406030204" pitchFamily="18" charset="0"/>
                                    </a:rPr>
                                    <m:t>𝜷</m:t>
                                  </m:r>
                                </m:e>
                              </m:d>
                            </m:e>
                            <m:sup>
                              <m:r>
                                <a:rPr lang="en-US" altLang="ko-KR" sz="1600">
                                  <a:solidFill>
                                    <a:schemeClr val="tx1"/>
                                  </a:solidFill>
                                  <a:latin typeface="Cambria Math" panose="02040503050406030204" pitchFamily="18" charset="0"/>
                                </a:rPr>
                                <m:t>2</m:t>
                              </m:r>
                            </m:sup>
                          </m:sSup>
                        </m:num>
                        <m:den>
                          <m:r>
                            <a:rPr lang="en-US" altLang="ko-KR" sz="1600">
                              <a:solidFill>
                                <a:schemeClr val="tx1"/>
                              </a:solidFill>
                              <a:latin typeface="Cambria Math" panose="02040503050406030204" pitchFamily="18" charset="0"/>
                            </a:rPr>
                            <m:t>𝑑</m:t>
                          </m:r>
                          <m:r>
                            <a:rPr lang="en-US" altLang="ko-KR" sz="1600">
                              <a:solidFill>
                                <a:schemeClr val="tx1"/>
                              </a:solidFill>
                              <a:latin typeface="Cambria Math" panose="02040503050406030204" pitchFamily="18" charset="0"/>
                            </a:rPr>
                            <m:t>𝛽</m:t>
                          </m:r>
                        </m:den>
                      </m:f>
                      <m:r>
                        <a:rPr lang="en-US" altLang="ko-KR" sz="1600">
                          <a:solidFill>
                            <a:schemeClr val="tx1"/>
                          </a:solidFill>
                          <a:latin typeface="Cambria Math" panose="02040503050406030204" pitchFamily="18" charset="0"/>
                        </a:rPr>
                        <m:t>                                  </m:t>
                      </m:r>
                    </m:oMath>
                  </m:oMathPara>
                </a14:m>
                <a:endParaRPr lang="en-US" altLang="ko-KR" sz="1600" dirty="0">
                  <a:solidFill>
                    <a:schemeClr val="tx1"/>
                  </a:solidFill>
                </a:endParaRPr>
              </a:p>
              <a:p>
                <a:pPr>
                  <a:lnSpc>
                    <a:spcPct val="100000"/>
                  </a:lnSpc>
                  <a:spcBef>
                    <a:spcPts val="0"/>
                  </a:spcBef>
                  <a:spcAft>
                    <a:spcPts val="0"/>
                  </a:spcAft>
                </a:pPr>
                <a:endParaRPr lang="ko-KR" altLang="ko-KR" sz="1600" dirty="0">
                  <a:solidFill>
                    <a:schemeClr val="tx1"/>
                  </a:solidFill>
                </a:endParaRPr>
              </a:p>
              <a:p>
                <a:pP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en-US" altLang="ko-KR" sz="1600">
                          <a:solidFill>
                            <a:schemeClr val="tx1"/>
                          </a:solidFill>
                          <a:latin typeface="Cambria Math" panose="02040503050406030204" pitchFamily="18" charset="0"/>
                        </a:rPr>
                        <m:t>=</m:t>
                      </m:r>
                      <m:f>
                        <m:fPr>
                          <m:ctrlPr>
                            <a:rPr lang="ko-KR" altLang="ko-KR" sz="1600" i="1">
                              <a:solidFill>
                                <a:schemeClr val="tx1"/>
                              </a:solidFill>
                              <a:latin typeface="Cambria Math" panose="02040503050406030204" pitchFamily="18" charset="0"/>
                            </a:rPr>
                          </m:ctrlPr>
                        </m:fPr>
                        <m:num>
                          <m:r>
                            <a:rPr lang="en-US" altLang="ko-KR" sz="1600">
                              <a:solidFill>
                                <a:schemeClr val="tx1"/>
                              </a:solidFill>
                              <a:latin typeface="Cambria Math" panose="02040503050406030204" pitchFamily="18" charset="0"/>
                            </a:rPr>
                            <m:t>𝑑</m:t>
                          </m:r>
                          <m:d>
                            <m:dPr>
                              <m:begChr m:val="{"/>
                              <m:endChr m:val="}"/>
                              <m:ctrlPr>
                                <a:rPr lang="ko-KR" altLang="ko-KR" sz="1600" i="1">
                                  <a:solidFill>
                                    <a:schemeClr val="tx1"/>
                                  </a:solidFill>
                                  <a:latin typeface="Cambria Math" panose="02040503050406030204" pitchFamily="18" charset="0"/>
                                </a:rPr>
                              </m:ctrlPr>
                            </m:dPr>
                            <m:e>
                              <m:sSup>
                                <m:sSupPr>
                                  <m:ctrlPr>
                                    <a:rPr lang="ko-KR" altLang="ko-KR" sz="1600" i="1">
                                      <a:solidFill>
                                        <a:schemeClr val="tx1"/>
                                      </a:solidFill>
                                      <a:latin typeface="Cambria Math" panose="02040503050406030204" pitchFamily="18" charset="0"/>
                                    </a:rPr>
                                  </m:ctrlPr>
                                </m:sSupPr>
                                <m:e>
                                  <m:d>
                                    <m:dPr>
                                      <m:ctrlPr>
                                        <a:rPr lang="ko-KR" altLang="ko-KR" sz="1600" i="1">
                                          <a:solidFill>
                                            <a:schemeClr val="tx1"/>
                                          </a:solidFill>
                                          <a:latin typeface="Cambria Math" panose="02040503050406030204" pitchFamily="18" charset="0"/>
                                        </a:rPr>
                                      </m:ctrlPr>
                                    </m:dPr>
                                    <m:e>
                                      <m:r>
                                        <a:rPr lang="en-US" altLang="ko-KR" sz="1600">
                                          <a:solidFill>
                                            <a:schemeClr val="tx1"/>
                                          </a:solidFill>
                                          <a:latin typeface="Cambria Math" panose="02040503050406030204" pitchFamily="18" charset="0"/>
                                        </a:rPr>
                                        <m:t>𝒀</m:t>
                                      </m:r>
                                      <m:r>
                                        <a:rPr lang="en-US" altLang="ko-KR" sz="1600">
                                          <a:solidFill>
                                            <a:schemeClr val="tx1"/>
                                          </a:solidFill>
                                          <a:latin typeface="Cambria Math" panose="02040503050406030204" pitchFamily="18" charset="0"/>
                                        </a:rPr>
                                        <m:t>−</m:t>
                                      </m:r>
                                      <m:r>
                                        <a:rPr lang="en-US" altLang="ko-KR" sz="1600">
                                          <a:solidFill>
                                            <a:schemeClr val="tx1"/>
                                          </a:solidFill>
                                          <a:latin typeface="Cambria Math" panose="02040503050406030204" pitchFamily="18" charset="0"/>
                                        </a:rPr>
                                        <m:t>𝑿</m:t>
                                      </m:r>
                                      <m:r>
                                        <a:rPr lang="en-US" altLang="ko-KR" sz="1600">
                                          <a:solidFill>
                                            <a:schemeClr val="tx1"/>
                                          </a:solidFill>
                                          <a:latin typeface="Cambria Math" panose="02040503050406030204" pitchFamily="18" charset="0"/>
                                        </a:rPr>
                                        <m:t>𝜷</m:t>
                                      </m:r>
                                    </m:e>
                                  </m:d>
                                </m:e>
                                <m:sup>
                                  <m:r>
                                    <a:rPr lang="en-US" altLang="ko-KR" sz="1600">
                                      <a:solidFill>
                                        <a:schemeClr val="tx1"/>
                                      </a:solidFill>
                                      <a:latin typeface="Cambria Math" panose="02040503050406030204" pitchFamily="18" charset="0"/>
                                    </a:rPr>
                                    <m:t>𝑡</m:t>
                                  </m:r>
                                </m:sup>
                              </m:sSup>
                              <m:d>
                                <m:dPr>
                                  <m:ctrlPr>
                                    <a:rPr lang="ko-KR" altLang="ko-KR" sz="1600" i="1">
                                      <a:solidFill>
                                        <a:schemeClr val="tx1"/>
                                      </a:solidFill>
                                      <a:latin typeface="Cambria Math" panose="02040503050406030204" pitchFamily="18" charset="0"/>
                                    </a:rPr>
                                  </m:ctrlPr>
                                </m:dPr>
                                <m:e>
                                  <m:r>
                                    <a:rPr lang="en-US" altLang="ko-KR" sz="1600">
                                      <a:solidFill>
                                        <a:schemeClr val="tx1"/>
                                      </a:solidFill>
                                      <a:latin typeface="Cambria Math" panose="02040503050406030204" pitchFamily="18" charset="0"/>
                                    </a:rPr>
                                    <m:t>𝒀</m:t>
                                  </m:r>
                                  <m:r>
                                    <a:rPr lang="en-US" altLang="ko-KR" sz="1600">
                                      <a:solidFill>
                                        <a:schemeClr val="tx1"/>
                                      </a:solidFill>
                                      <a:latin typeface="Cambria Math" panose="02040503050406030204" pitchFamily="18" charset="0"/>
                                    </a:rPr>
                                    <m:t>−</m:t>
                                  </m:r>
                                  <m:r>
                                    <a:rPr lang="en-US" altLang="ko-KR" sz="1600">
                                      <a:solidFill>
                                        <a:schemeClr val="tx1"/>
                                      </a:solidFill>
                                      <a:latin typeface="Cambria Math" panose="02040503050406030204" pitchFamily="18" charset="0"/>
                                    </a:rPr>
                                    <m:t>𝑿</m:t>
                                  </m:r>
                                  <m:r>
                                    <a:rPr lang="en-US" altLang="ko-KR" sz="1600">
                                      <a:solidFill>
                                        <a:schemeClr val="tx1"/>
                                      </a:solidFill>
                                      <a:latin typeface="Cambria Math" panose="02040503050406030204" pitchFamily="18" charset="0"/>
                                    </a:rPr>
                                    <m:t>𝜷</m:t>
                                  </m:r>
                                </m:e>
                              </m:d>
                            </m:e>
                          </m:d>
                        </m:num>
                        <m:den>
                          <m:r>
                            <a:rPr lang="en-US" altLang="ko-KR" sz="1600">
                              <a:solidFill>
                                <a:schemeClr val="tx1"/>
                              </a:solidFill>
                              <a:latin typeface="Cambria Math" panose="02040503050406030204" pitchFamily="18" charset="0"/>
                            </a:rPr>
                            <m:t>𝑑</m:t>
                          </m:r>
                          <m:r>
                            <a:rPr lang="en-US" altLang="ko-KR" sz="1600">
                              <a:solidFill>
                                <a:schemeClr val="tx1"/>
                              </a:solidFill>
                              <a:latin typeface="Cambria Math" panose="02040503050406030204" pitchFamily="18" charset="0"/>
                            </a:rPr>
                            <m:t>𝛽</m:t>
                          </m:r>
                        </m:den>
                      </m:f>
                    </m:oMath>
                  </m:oMathPara>
                </a14:m>
                <a:endParaRPr lang="en-US" altLang="ko-KR" sz="1600" dirty="0">
                  <a:solidFill>
                    <a:schemeClr val="tx1"/>
                  </a:solidFill>
                </a:endParaRPr>
              </a:p>
              <a:p>
                <a:pPr>
                  <a:lnSpc>
                    <a:spcPct val="100000"/>
                  </a:lnSpc>
                  <a:spcBef>
                    <a:spcPts val="0"/>
                  </a:spcBef>
                  <a:spcAft>
                    <a:spcPts val="0"/>
                  </a:spcAft>
                </a:pPr>
                <a:endParaRPr lang="ko-KR" altLang="ko-KR" sz="1600" dirty="0">
                  <a:solidFill>
                    <a:schemeClr val="tx1"/>
                  </a:solidFill>
                </a:endParaRPr>
              </a:p>
              <a:p>
                <a:pP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en-US" altLang="ko-KR" sz="1600">
                          <a:solidFill>
                            <a:schemeClr val="tx1"/>
                          </a:solidFill>
                          <a:latin typeface="Cambria Math" panose="02040503050406030204" pitchFamily="18" charset="0"/>
                        </a:rPr>
                        <m:t>                        =</m:t>
                      </m:r>
                      <m:f>
                        <m:fPr>
                          <m:ctrlPr>
                            <a:rPr lang="ko-KR" altLang="ko-KR" sz="1600" i="1">
                              <a:solidFill>
                                <a:schemeClr val="tx1"/>
                              </a:solidFill>
                              <a:latin typeface="Cambria Math" panose="02040503050406030204" pitchFamily="18" charset="0"/>
                            </a:rPr>
                          </m:ctrlPr>
                        </m:fPr>
                        <m:num>
                          <m:r>
                            <a:rPr lang="en-US" altLang="ko-KR" sz="1600">
                              <a:solidFill>
                                <a:schemeClr val="tx1"/>
                              </a:solidFill>
                              <a:latin typeface="Cambria Math" panose="02040503050406030204" pitchFamily="18" charset="0"/>
                            </a:rPr>
                            <m:t>𝑑</m:t>
                          </m:r>
                          <m:d>
                            <m:dPr>
                              <m:begChr m:val="{"/>
                              <m:endChr m:val="}"/>
                              <m:ctrlPr>
                                <a:rPr lang="ko-KR" altLang="ko-KR" sz="1600" i="1">
                                  <a:solidFill>
                                    <a:schemeClr val="tx1"/>
                                  </a:solidFill>
                                  <a:latin typeface="Cambria Math" panose="02040503050406030204" pitchFamily="18" charset="0"/>
                                </a:rPr>
                              </m:ctrlPr>
                            </m:dPr>
                            <m:e>
                              <m:sSup>
                                <m:sSupPr>
                                  <m:ctrlPr>
                                    <a:rPr lang="ko-KR" altLang="ko-KR" sz="1600" i="1">
                                      <a:solidFill>
                                        <a:schemeClr val="tx1"/>
                                      </a:solidFill>
                                      <a:latin typeface="Cambria Math" panose="02040503050406030204" pitchFamily="18" charset="0"/>
                                    </a:rPr>
                                  </m:ctrlPr>
                                </m:sSupPr>
                                <m:e>
                                  <m:r>
                                    <a:rPr lang="en-US" altLang="ko-KR" sz="1600">
                                      <a:solidFill>
                                        <a:schemeClr val="tx1"/>
                                      </a:solidFill>
                                      <a:latin typeface="Cambria Math" panose="02040503050406030204" pitchFamily="18" charset="0"/>
                                    </a:rPr>
                                    <m:t>𝒀</m:t>
                                  </m:r>
                                </m:e>
                                <m:sup>
                                  <m:r>
                                    <a:rPr lang="en-US" altLang="ko-KR" sz="1600">
                                      <a:solidFill>
                                        <a:schemeClr val="tx1"/>
                                      </a:solidFill>
                                      <a:latin typeface="Cambria Math" panose="02040503050406030204" pitchFamily="18" charset="0"/>
                                    </a:rPr>
                                    <m:t>𝒕</m:t>
                                  </m:r>
                                </m:sup>
                              </m:sSup>
                              <m:r>
                                <a:rPr lang="en-US" altLang="ko-KR" sz="1600">
                                  <a:solidFill>
                                    <a:schemeClr val="tx1"/>
                                  </a:solidFill>
                                  <a:latin typeface="Cambria Math" panose="02040503050406030204" pitchFamily="18" charset="0"/>
                                </a:rPr>
                                <m:t>𝒀</m:t>
                              </m:r>
                              <m:r>
                                <a:rPr lang="en-US" altLang="ko-KR" sz="1600">
                                  <a:solidFill>
                                    <a:schemeClr val="tx1"/>
                                  </a:solidFill>
                                  <a:latin typeface="Cambria Math" panose="02040503050406030204" pitchFamily="18" charset="0"/>
                                </a:rPr>
                                <m:t>−</m:t>
                              </m:r>
                              <m:sSup>
                                <m:sSupPr>
                                  <m:ctrlPr>
                                    <a:rPr lang="ko-KR" altLang="ko-KR" sz="1600" i="1">
                                      <a:solidFill>
                                        <a:schemeClr val="tx1"/>
                                      </a:solidFill>
                                      <a:latin typeface="Cambria Math" panose="02040503050406030204" pitchFamily="18" charset="0"/>
                                    </a:rPr>
                                  </m:ctrlPr>
                                </m:sSupPr>
                                <m:e>
                                  <m:r>
                                    <a:rPr lang="ko-KR" altLang="en-US" sz="1600">
                                      <a:solidFill>
                                        <a:schemeClr val="tx1"/>
                                      </a:solidFill>
                                      <a:latin typeface="Cambria Math" panose="02040503050406030204" pitchFamily="18" charset="0"/>
                                    </a:rPr>
                                    <m:t>𝜷</m:t>
                                  </m:r>
                                </m:e>
                                <m:sup>
                                  <m:r>
                                    <a:rPr lang="en-US" altLang="ko-KR" sz="1600">
                                      <a:solidFill>
                                        <a:schemeClr val="tx1"/>
                                      </a:solidFill>
                                      <a:latin typeface="Cambria Math" panose="02040503050406030204" pitchFamily="18" charset="0"/>
                                    </a:rPr>
                                    <m:t>𝒕</m:t>
                                  </m:r>
                                </m:sup>
                              </m:sSup>
                              <m:sSup>
                                <m:sSupPr>
                                  <m:ctrlPr>
                                    <a:rPr lang="ko-KR" altLang="ko-KR" sz="1600" i="1">
                                      <a:solidFill>
                                        <a:schemeClr val="tx1"/>
                                      </a:solidFill>
                                      <a:latin typeface="Cambria Math" panose="02040503050406030204" pitchFamily="18" charset="0"/>
                                    </a:rPr>
                                  </m:ctrlPr>
                                </m:sSupPr>
                                <m:e>
                                  <m:r>
                                    <a:rPr lang="en-US" altLang="ko-KR" sz="1600">
                                      <a:solidFill>
                                        <a:schemeClr val="tx1"/>
                                      </a:solidFill>
                                      <a:latin typeface="Cambria Math" panose="02040503050406030204" pitchFamily="18" charset="0"/>
                                    </a:rPr>
                                    <m:t>𝑿</m:t>
                                  </m:r>
                                </m:e>
                                <m:sup>
                                  <m:r>
                                    <a:rPr lang="en-US" altLang="ko-KR" sz="1600">
                                      <a:solidFill>
                                        <a:schemeClr val="tx1"/>
                                      </a:solidFill>
                                      <a:latin typeface="Cambria Math" panose="02040503050406030204" pitchFamily="18" charset="0"/>
                                    </a:rPr>
                                    <m:t>𝒕</m:t>
                                  </m:r>
                                </m:sup>
                              </m:sSup>
                              <m:r>
                                <a:rPr lang="en-US" altLang="ko-KR" sz="1600">
                                  <a:solidFill>
                                    <a:schemeClr val="tx1"/>
                                  </a:solidFill>
                                  <a:latin typeface="Cambria Math" panose="02040503050406030204" pitchFamily="18" charset="0"/>
                                </a:rPr>
                                <m:t>𝒀</m:t>
                              </m:r>
                              <m:r>
                                <a:rPr lang="en-US" altLang="ko-KR" sz="1600">
                                  <a:solidFill>
                                    <a:schemeClr val="tx1"/>
                                  </a:solidFill>
                                  <a:latin typeface="Cambria Math" panose="02040503050406030204" pitchFamily="18" charset="0"/>
                                </a:rPr>
                                <m:t>−</m:t>
                              </m:r>
                              <m:sSup>
                                <m:sSupPr>
                                  <m:ctrlPr>
                                    <a:rPr lang="ko-KR" altLang="ko-KR" sz="1600" i="1">
                                      <a:solidFill>
                                        <a:schemeClr val="tx1"/>
                                      </a:solidFill>
                                      <a:latin typeface="Cambria Math" panose="02040503050406030204" pitchFamily="18" charset="0"/>
                                    </a:rPr>
                                  </m:ctrlPr>
                                </m:sSupPr>
                                <m:e>
                                  <m:r>
                                    <a:rPr lang="en-US" altLang="ko-KR" sz="1600">
                                      <a:solidFill>
                                        <a:schemeClr val="tx1"/>
                                      </a:solidFill>
                                      <a:latin typeface="Cambria Math" panose="02040503050406030204" pitchFamily="18" charset="0"/>
                                    </a:rPr>
                                    <m:t>𝒀</m:t>
                                  </m:r>
                                </m:e>
                                <m:sup>
                                  <m:r>
                                    <a:rPr lang="en-US" altLang="ko-KR" sz="1600">
                                      <a:solidFill>
                                        <a:schemeClr val="tx1"/>
                                      </a:solidFill>
                                      <a:latin typeface="Cambria Math" panose="02040503050406030204" pitchFamily="18" charset="0"/>
                                    </a:rPr>
                                    <m:t>𝒕</m:t>
                                  </m:r>
                                </m:sup>
                              </m:sSup>
                              <m:r>
                                <a:rPr lang="en-US" altLang="ko-KR" sz="1600">
                                  <a:solidFill>
                                    <a:schemeClr val="tx1"/>
                                  </a:solidFill>
                                  <a:latin typeface="Cambria Math" panose="02040503050406030204" pitchFamily="18" charset="0"/>
                                </a:rPr>
                                <m:t>𝑿</m:t>
                              </m:r>
                              <m:r>
                                <a:rPr lang="el-GR" altLang="ko-KR" sz="1600">
                                  <a:solidFill>
                                    <a:schemeClr val="tx1"/>
                                  </a:solidFill>
                                  <a:latin typeface="Cambria Math" panose="02040503050406030204" pitchFamily="18" charset="0"/>
                                </a:rPr>
                                <m:t>𝜷</m:t>
                              </m:r>
                              <m:r>
                                <a:rPr lang="en-US" altLang="ko-KR" sz="1600">
                                  <a:solidFill>
                                    <a:schemeClr val="tx1"/>
                                  </a:solidFill>
                                  <a:latin typeface="Cambria Math" panose="02040503050406030204" pitchFamily="18" charset="0"/>
                                </a:rPr>
                                <m:t>+</m:t>
                              </m:r>
                              <m:sSup>
                                <m:sSupPr>
                                  <m:ctrlPr>
                                    <a:rPr lang="ko-KR" altLang="ko-KR" sz="1600" i="1">
                                      <a:solidFill>
                                        <a:schemeClr val="tx1"/>
                                      </a:solidFill>
                                      <a:latin typeface="Cambria Math" panose="02040503050406030204" pitchFamily="18" charset="0"/>
                                    </a:rPr>
                                  </m:ctrlPr>
                                </m:sSupPr>
                                <m:e>
                                  <m:r>
                                    <a:rPr lang="ko-KR" altLang="en-US" sz="1600">
                                      <a:solidFill>
                                        <a:schemeClr val="tx1"/>
                                      </a:solidFill>
                                      <a:latin typeface="Cambria Math" panose="02040503050406030204" pitchFamily="18" charset="0"/>
                                    </a:rPr>
                                    <m:t>𝜷</m:t>
                                  </m:r>
                                </m:e>
                                <m:sup>
                                  <m:r>
                                    <a:rPr lang="en-US" altLang="ko-KR" sz="1600">
                                      <a:solidFill>
                                        <a:schemeClr val="tx1"/>
                                      </a:solidFill>
                                      <a:latin typeface="Cambria Math" panose="02040503050406030204" pitchFamily="18" charset="0"/>
                                    </a:rPr>
                                    <m:t>𝒕</m:t>
                                  </m:r>
                                </m:sup>
                              </m:sSup>
                              <m:sSup>
                                <m:sSupPr>
                                  <m:ctrlPr>
                                    <a:rPr lang="ko-KR" altLang="ko-KR" sz="1600" i="1">
                                      <a:solidFill>
                                        <a:schemeClr val="tx1"/>
                                      </a:solidFill>
                                      <a:latin typeface="Cambria Math" panose="02040503050406030204" pitchFamily="18" charset="0"/>
                                    </a:rPr>
                                  </m:ctrlPr>
                                </m:sSupPr>
                                <m:e>
                                  <m:r>
                                    <a:rPr lang="en-US" altLang="ko-KR" sz="1600">
                                      <a:solidFill>
                                        <a:schemeClr val="tx1"/>
                                      </a:solidFill>
                                      <a:latin typeface="Cambria Math" panose="02040503050406030204" pitchFamily="18" charset="0"/>
                                    </a:rPr>
                                    <m:t>𝑿</m:t>
                                  </m:r>
                                </m:e>
                                <m:sup>
                                  <m:r>
                                    <a:rPr lang="en-US" altLang="ko-KR" sz="1600">
                                      <a:solidFill>
                                        <a:schemeClr val="tx1"/>
                                      </a:solidFill>
                                      <a:latin typeface="Cambria Math" panose="02040503050406030204" pitchFamily="18" charset="0"/>
                                    </a:rPr>
                                    <m:t>𝒕</m:t>
                                  </m:r>
                                </m:sup>
                              </m:sSup>
                              <m:r>
                                <a:rPr lang="en-US" altLang="ko-KR" sz="1600">
                                  <a:solidFill>
                                    <a:schemeClr val="tx1"/>
                                  </a:solidFill>
                                  <a:latin typeface="Cambria Math" panose="02040503050406030204" pitchFamily="18" charset="0"/>
                                </a:rPr>
                                <m:t>𝑿</m:t>
                              </m:r>
                              <m:r>
                                <a:rPr lang="ko-KR" altLang="en-US" sz="1600">
                                  <a:solidFill>
                                    <a:schemeClr val="tx1"/>
                                  </a:solidFill>
                                  <a:latin typeface="Cambria Math" panose="02040503050406030204" pitchFamily="18" charset="0"/>
                                </a:rPr>
                                <m:t>𝜷</m:t>
                              </m:r>
                            </m:e>
                          </m:d>
                        </m:num>
                        <m:den>
                          <m:r>
                            <a:rPr lang="en-US" altLang="ko-KR" sz="1600">
                              <a:solidFill>
                                <a:schemeClr val="tx1"/>
                              </a:solidFill>
                              <a:latin typeface="Cambria Math" panose="02040503050406030204" pitchFamily="18" charset="0"/>
                            </a:rPr>
                            <m:t>𝑑</m:t>
                          </m:r>
                          <m:r>
                            <a:rPr lang="ko-KR" altLang="en-US" sz="1600">
                              <a:solidFill>
                                <a:schemeClr val="tx1"/>
                              </a:solidFill>
                              <a:latin typeface="Cambria Math" panose="02040503050406030204" pitchFamily="18" charset="0"/>
                            </a:rPr>
                            <m:t>𝛽</m:t>
                          </m:r>
                        </m:den>
                      </m:f>
                    </m:oMath>
                  </m:oMathPara>
                </a14:m>
                <a:endParaRPr lang="en-US" altLang="ko-KR" sz="1600" dirty="0">
                  <a:solidFill>
                    <a:schemeClr val="tx1"/>
                  </a:solidFill>
                </a:endParaRPr>
              </a:p>
              <a:p>
                <a:pPr>
                  <a:lnSpc>
                    <a:spcPct val="100000"/>
                  </a:lnSpc>
                  <a:spcBef>
                    <a:spcPts val="0"/>
                  </a:spcBef>
                  <a:spcAft>
                    <a:spcPts val="0"/>
                  </a:spcAft>
                </a:pPr>
                <a:endParaRPr lang="en-US" altLang="ko-KR" sz="1600" dirty="0">
                  <a:solidFill>
                    <a:schemeClr val="tx1"/>
                  </a:solidFill>
                </a:endParaRPr>
              </a:p>
              <a:p>
                <a:pP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en-US" altLang="ko-KR" sz="1600">
                          <a:solidFill>
                            <a:schemeClr val="tx1"/>
                          </a:solidFill>
                          <a:latin typeface="Cambria Math" panose="02040503050406030204" pitchFamily="18" charset="0"/>
                        </a:rPr>
                        <m:t>=−2</m:t>
                      </m:r>
                      <m:sSup>
                        <m:sSupPr>
                          <m:ctrlPr>
                            <a:rPr lang="ko-KR" altLang="ko-KR" sz="1600" i="1">
                              <a:solidFill>
                                <a:schemeClr val="tx1"/>
                              </a:solidFill>
                              <a:latin typeface="Cambria Math" panose="02040503050406030204" pitchFamily="18" charset="0"/>
                            </a:rPr>
                          </m:ctrlPr>
                        </m:sSupPr>
                        <m:e>
                          <m:r>
                            <a:rPr lang="en-US" altLang="ko-KR" sz="1600">
                              <a:solidFill>
                                <a:schemeClr val="tx1"/>
                              </a:solidFill>
                              <a:latin typeface="Cambria Math" panose="02040503050406030204" pitchFamily="18" charset="0"/>
                            </a:rPr>
                            <m:t>𝑿</m:t>
                          </m:r>
                        </m:e>
                        <m:sup>
                          <m:r>
                            <a:rPr lang="en-US" altLang="ko-KR" sz="1600">
                              <a:solidFill>
                                <a:schemeClr val="tx1"/>
                              </a:solidFill>
                              <a:latin typeface="Cambria Math" panose="02040503050406030204" pitchFamily="18" charset="0"/>
                            </a:rPr>
                            <m:t>𝒕</m:t>
                          </m:r>
                        </m:sup>
                      </m:sSup>
                      <m:r>
                        <a:rPr lang="en-US" altLang="ko-KR" sz="1600">
                          <a:solidFill>
                            <a:schemeClr val="tx1"/>
                          </a:solidFill>
                          <a:latin typeface="Cambria Math" panose="02040503050406030204" pitchFamily="18" charset="0"/>
                        </a:rPr>
                        <m:t>𝒀</m:t>
                      </m:r>
                      <m:r>
                        <a:rPr lang="en-US" altLang="ko-KR" sz="1600">
                          <a:solidFill>
                            <a:schemeClr val="tx1"/>
                          </a:solidFill>
                          <a:latin typeface="Cambria Math" panose="02040503050406030204" pitchFamily="18" charset="0"/>
                        </a:rPr>
                        <m:t>+2</m:t>
                      </m:r>
                      <m:sSup>
                        <m:sSupPr>
                          <m:ctrlPr>
                            <a:rPr lang="ko-KR" altLang="ko-KR" sz="1600" i="1">
                              <a:solidFill>
                                <a:schemeClr val="tx1"/>
                              </a:solidFill>
                              <a:latin typeface="Cambria Math" panose="02040503050406030204" pitchFamily="18" charset="0"/>
                            </a:rPr>
                          </m:ctrlPr>
                        </m:sSupPr>
                        <m:e>
                          <m:r>
                            <a:rPr lang="en-US" altLang="ko-KR" sz="1600">
                              <a:solidFill>
                                <a:schemeClr val="tx1"/>
                              </a:solidFill>
                              <a:latin typeface="Cambria Math" panose="02040503050406030204" pitchFamily="18" charset="0"/>
                            </a:rPr>
                            <m:t>𝑿</m:t>
                          </m:r>
                        </m:e>
                        <m:sup>
                          <m:r>
                            <a:rPr lang="en-US" altLang="ko-KR" sz="1600">
                              <a:solidFill>
                                <a:schemeClr val="tx1"/>
                              </a:solidFill>
                              <a:latin typeface="Cambria Math" panose="02040503050406030204" pitchFamily="18" charset="0"/>
                            </a:rPr>
                            <m:t>𝒕</m:t>
                          </m:r>
                        </m:sup>
                      </m:sSup>
                      <m:r>
                        <a:rPr lang="en-US" altLang="ko-KR" sz="1600">
                          <a:solidFill>
                            <a:schemeClr val="tx1"/>
                          </a:solidFill>
                          <a:latin typeface="Cambria Math" panose="02040503050406030204" pitchFamily="18" charset="0"/>
                        </a:rPr>
                        <m:t>𝑿</m:t>
                      </m:r>
                      <m:r>
                        <a:rPr lang="el-GR" altLang="ko-KR" sz="1600">
                          <a:solidFill>
                            <a:schemeClr val="tx1"/>
                          </a:solidFill>
                          <a:latin typeface="Cambria Math" panose="02040503050406030204" pitchFamily="18" charset="0"/>
                        </a:rPr>
                        <m:t>𝜷</m:t>
                      </m:r>
                      <m:r>
                        <a:rPr lang="en-US" altLang="ko-KR" sz="1600">
                          <a:solidFill>
                            <a:schemeClr val="tx1"/>
                          </a:solidFill>
                          <a:latin typeface="Cambria Math" panose="02040503050406030204" pitchFamily="18" charset="0"/>
                        </a:rPr>
                        <m:t>=0    </m:t>
                      </m:r>
                    </m:oMath>
                  </m:oMathPara>
                </a14:m>
                <a:endParaRPr lang="en-US" altLang="ko-KR" sz="1600" dirty="0">
                  <a:solidFill>
                    <a:schemeClr val="tx1"/>
                  </a:solidFill>
                </a:endParaRPr>
              </a:p>
            </p:txBody>
          </p:sp>
        </mc:Choice>
        <mc:Fallback xmlns="">
          <p:sp>
            <p:nvSpPr>
              <p:cNvPr id="11" name="직사각형 10">
                <a:extLst>
                  <a:ext uri="{FF2B5EF4-FFF2-40B4-BE49-F238E27FC236}">
                    <a16:creationId xmlns:a16="http://schemas.microsoft.com/office/drawing/2014/main" id="{83C53DF8-07BC-440E-8513-7DE7973BFFB6}"/>
                  </a:ext>
                </a:extLst>
              </p:cNvPr>
              <p:cNvSpPr>
                <a:spLocks noRot="1" noChangeAspect="1" noMove="1" noResize="1" noEditPoints="1" noAdjustHandles="1" noChangeArrowheads="1" noChangeShapeType="1" noTextEdit="1"/>
              </p:cNvSpPr>
              <p:nvPr/>
            </p:nvSpPr>
            <p:spPr>
              <a:xfrm>
                <a:off x="2514801" y="2205038"/>
                <a:ext cx="4873221" cy="2677143"/>
              </a:xfrm>
              <a:prstGeom prst="rect">
                <a:avLst/>
              </a:prstGeom>
              <a:blipFill>
                <a:blip r:embed="rId4"/>
                <a:stretch>
                  <a:fillRect b="-911"/>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14300557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Phương pháp bình phương tối thiểu (Ordinary Least Squares – OLS)</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0" name="직사각형 9">
            <a:extLst>
              <a:ext uri="{FF2B5EF4-FFF2-40B4-BE49-F238E27FC236}">
                <a16:creationId xmlns:a16="http://schemas.microsoft.com/office/drawing/2014/main" id="{E5B73998-95AD-4DF4-A9AB-D07639C34B25}"/>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pháp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𝜷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từ trang chiếu trước đó được đưa ra bởi biểu thức sau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8" name="Rectangle 22">
            <a:extLst>
              <a:ext uri="{FF2B5EF4-FFF2-40B4-BE49-F238E27FC236}">
                <a16:creationId xmlns:a16="http://schemas.microsoft.com/office/drawing/2014/main" id="{065AF89F-C265-443A-AC9F-BB02E67FE9E9}"/>
              </a:ext>
            </a:extLst>
          </p:cNvPr>
          <p:cNvSpPr/>
          <p:nvPr/>
        </p:nvSpPr>
        <p:spPr>
          <a:xfrm>
            <a:off x="3736029" y="3022982"/>
            <a:ext cx="2424608" cy="292388"/>
          </a:xfrm>
          <a:prstGeom prst="rect">
            <a:avLst/>
          </a:prstGeom>
          <a:noFill/>
        </p:spPr>
        <p:txBody>
          <a:bodyPr wrap="square" lIns="0" tIns="0" rIns="0" bIns="0" rtlCol="0" anchor="ctr">
            <a:noAutofit/>
            <a:scene3d>
              <a:camera prst="orthographicFront"/>
              <a:lightRig rig="threePt" dir="t"/>
            </a:scene3d>
            <a:sp3d>
              <a:bevelT w="0" h="6350"/>
            </a:sp3d>
          </a:bodyPr>
          <a:lstStyle/>
          <a:p>
            <a:pPr algn="ctr">
              <a:spcAft>
                <a:spcPts val="600"/>
              </a:spcAft>
            </a:pPr>
            <a:r>
              <a:rPr lang="en-US" altLang="ko-KR" sz="1300" dirty="0" err="1">
                <a:solidFill>
                  <a:srgbClr val="262626"/>
                </a:solidFill>
                <a:latin typeface="SamsungOne 700" panose="020B0803030303020204" pitchFamily="34" charset="0"/>
                <a:ea typeface="SamsungOne 700" panose="020B0803030303020204" pitchFamily="34" charset="0"/>
              </a:rPr>
              <a:t>Giả</a:t>
            </a:r>
            <a:r>
              <a:rPr lang="en-US" altLang="ko-KR" sz="1300" dirty="0">
                <a:solidFill>
                  <a:srgbClr val="262626"/>
                </a:solidFill>
                <a:latin typeface="SamsungOne 700" panose="020B0803030303020204" pitchFamily="34" charset="0"/>
                <a:ea typeface="SamsungOne 700" panose="020B0803030303020204" pitchFamily="34" charset="0"/>
              </a:rPr>
              <a:t> </a:t>
            </a:r>
            <a:r>
              <a:rPr lang="en-US" altLang="ko-KR" sz="1300" dirty="0" err="1">
                <a:solidFill>
                  <a:srgbClr val="262626"/>
                </a:solidFill>
                <a:latin typeface="SamsungOne 700" panose="020B0803030303020204" pitchFamily="34" charset="0"/>
                <a:ea typeface="SamsungOne 700" panose="020B0803030303020204" pitchFamily="34" charset="0"/>
              </a:rPr>
              <a:t>nghịch</a:t>
            </a:r>
            <a:r>
              <a:rPr lang="en-US" altLang="ko-KR" sz="1300" dirty="0">
                <a:solidFill>
                  <a:srgbClr val="262626"/>
                </a:solidFill>
                <a:latin typeface="SamsungOne 700" panose="020B0803030303020204" pitchFamily="34" charset="0"/>
                <a:ea typeface="SamsungOne 700" panose="020B0803030303020204" pitchFamily="34" charset="0"/>
              </a:rPr>
              <a:t> </a:t>
            </a:r>
            <a:r>
              <a:rPr lang="en-US" altLang="ko-KR" sz="1300" dirty="0" err="1">
                <a:solidFill>
                  <a:srgbClr val="262626"/>
                </a:solidFill>
                <a:latin typeface="SamsungOne 700" panose="020B0803030303020204" pitchFamily="34" charset="0"/>
                <a:ea typeface="SamsungOne 700" panose="020B0803030303020204" pitchFamily="34" charset="0"/>
              </a:rPr>
              <a:t>đảo</a:t>
            </a:r>
            <a:endParaRPr lang="ko-KR" altLang="ko-KR" sz="1300" dirty="0">
              <a:solidFill>
                <a:srgbClr val="262626"/>
              </a:solidFill>
              <a:latin typeface="SamsungOne 700" panose="020B0803030303020204" pitchFamily="34" charset="0"/>
              <a:ea typeface="SamsungOne 700" panose="020B0803030303020204" pitchFamily="34" charset="0"/>
            </a:endParaRPr>
          </a:p>
        </p:txBody>
      </p:sp>
      <p:sp>
        <p:nvSpPr>
          <p:cNvPr id="12" name="오른쪽 중괄호 11">
            <a:extLst>
              <a:ext uri="{FF2B5EF4-FFF2-40B4-BE49-F238E27FC236}">
                <a16:creationId xmlns:a16="http://schemas.microsoft.com/office/drawing/2014/main" id="{B83D125F-2049-4273-A3AF-FC9CC7682BEC}"/>
              </a:ext>
            </a:extLst>
          </p:cNvPr>
          <p:cNvSpPr/>
          <p:nvPr/>
        </p:nvSpPr>
        <p:spPr>
          <a:xfrm rot="5400000" flipV="1">
            <a:off x="4780245" y="2254498"/>
            <a:ext cx="342337" cy="1039498"/>
          </a:xfrm>
          <a:prstGeom prst="rightBrace">
            <a:avLst>
              <a:gd name="adj1" fmla="val 34851"/>
              <a:gd name="adj2" fmla="val 50000"/>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9FF2E75C-6F7D-4501-A24A-B09F0A9A9832}"/>
                  </a:ext>
                </a:extLst>
              </p:cNvPr>
              <p:cNvSpPr/>
              <p:nvPr/>
            </p:nvSpPr>
            <p:spPr>
              <a:xfrm>
                <a:off x="3854689" y="2234323"/>
                <a:ext cx="2193448" cy="3385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14:m>
                  <m:oMathPara xmlns:m="http://schemas.openxmlformats.org/officeDocument/2006/math">
                    <m:oMathParaPr>
                      <m:jc m:val="centerGroup"/>
                    </m:oMathParaPr>
                    <m:oMath xmlns:m="http://schemas.openxmlformats.org/officeDocument/2006/math">
                      <m:r>
                        <a:rPr lang="en-US" altLang="ko-KR" sz="1600" smtClean="0">
                          <a:solidFill>
                            <a:schemeClr val="tx1"/>
                          </a:solidFill>
                          <a:latin typeface="Cambria Math" panose="02040503050406030204" pitchFamily="18" charset="0"/>
                        </a:rPr>
                        <m:t>𝜷</m:t>
                      </m:r>
                      <m:r>
                        <a:rPr lang="en-US" altLang="ko-KR" sz="1600" smtClean="0">
                          <a:solidFill>
                            <a:schemeClr val="tx1"/>
                          </a:solidFill>
                          <a:latin typeface="Cambria Math" panose="02040503050406030204" pitchFamily="18" charset="0"/>
                        </a:rPr>
                        <m:t>=</m:t>
                      </m:r>
                      <m:d>
                        <m:dPr>
                          <m:begChr m:val="["/>
                          <m:endChr m:val="]"/>
                          <m:ctrlPr>
                            <a:rPr lang="ko-KR" altLang="ko-KR" sz="1600" i="1">
                              <a:solidFill>
                                <a:srgbClr val="193EB0"/>
                              </a:solidFill>
                              <a:latin typeface="Cambria Math" panose="02040503050406030204" pitchFamily="18" charset="0"/>
                            </a:rPr>
                          </m:ctrlPr>
                        </m:dPr>
                        <m:e>
                          <m:sSup>
                            <m:sSupPr>
                              <m:ctrlPr>
                                <a:rPr lang="ko-KR" altLang="ko-KR" sz="1600" i="1">
                                  <a:solidFill>
                                    <a:srgbClr val="193EB0"/>
                                  </a:solidFill>
                                  <a:latin typeface="Cambria Math" panose="02040503050406030204" pitchFamily="18" charset="0"/>
                                </a:rPr>
                              </m:ctrlPr>
                            </m:sSupPr>
                            <m:e>
                              <m:d>
                                <m:dPr>
                                  <m:ctrlPr>
                                    <a:rPr lang="ko-KR" altLang="ko-KR" sz="1600" i="1">
                                      <a:solidFill>
                                        <a:srgbClr val="193EB0"/>
                                      </a:solidFill>
                                      <a:latin typeface="Cambria Math" panose="02040503050406030204" pitchFamily="18" charset="0"/>
                                    </a:rPr>
                                  </m:ctrlPr>
                                </m:dPr>
                                <m:e>
                                  <m:sSup>
                                    <m:sSupPr>
                                      <m:ctrlPr>
                                        <a:rPr lang="ko-KR" altLang="ko-KR" sz="1600" i="1">
                                          <a:solidFill>
                                            <a:srgbClr val="193EB0"/>
                                          </a:solidFill>
                                          <a:latin typeface="Cambria Math" panose="02040503050406030204" pitchFamily="18" charset="0"/>
                                        </a:rPr>
                                      </m:ctrlPr>
                                    </m:sSupPr>
                                    <m:e>
                                      <m:r>
                                        <a:rPr lang="en-US" altLang="ko-KR" sz="1600">
                                          <a:solidFill>
                                            <a:srgbClr val="193EB0"/>
                                          </a:solidFill>
                                          <a:latin typeface="Cambria Math" panose="02040503050406030204" pitchFamily="18" charset="0"/>
                                        </a:rPr>
                                        <m:t>𝑿</m:t>
                                      </m:r>
                                    </m:e>
                                    <m:sup>
                                      <m:r>
                                        <a:rPr lang="en-US" altLang="ko-KR" sz="1600">
                                          <a:solidFill>
                                            <a:srgbClr val="193EB0"/>
                                          </a:solidFill>
                                          <a:latin typeface="Cambria Math" panose="02040503050406030204" pitchFamily="18" charset="0"/>
                                        </a:rPr>
                                        <m:t>𝒕</m:t>
                                      </m:r>
                                    </m:sup>
                                  </m:sSup>
                                  <m:r>
                                    <a:rPr lang="en-US" altLang="ko-KR" sz="1600">
                                      <a:solidFill>
                                        <a:srgbClr val="193EB0"/>
                                      </a:solidFill>
                                      <a:latin typeface="Cambria Math" panose="02040503050406030204" pitchFamily="18" charset="0"/>
                                    </a:rPr>
                                    <m:t>𝑿</m:t>
                                  </m:r>
                                </m:e>
                              </m:d>
                            </m:e>
                            <m:sup>
                              <m:r>
                                <a:rPr lang="en-US" altLang="ko-KR" sz="1600">
                                  <a:solidFill>
                                    <a:srgbClr val="193EB0"/>
                                  </a:solidFill>
                                  <a:latin typeface="Cambria Math" panose="02040503050406030204" pitchFamily="18" charset="0"/>
                                </a:rPr>
                                <m:t>−1</m:t>
                              </m:r>
                            </m:sup>
                          </m:sSup>
                          <m:sSup>
                            <m:sSupPr>
                              <m:ctrlPr>
                                <a:rPr lang="ko-KR" altLang="ko-KR" sz="1600" i="1">
                                  <a:solidFill>
                                    <a:srgbClr val="193EB0"/>
                                  </a:solidFill>
                                  <a:latin typeface="Cambria Math" panose="02040503050406030204" pitchFamily="18" charset="0"/>
                                </a:rPr>
                              </m:ctrlPr>
                            </m:sSupPr>
                            <m:e>
                              <m:r>
                                <a:rPr lang="en-US" altLang="ko-KR" sz="1600">
                                  <a:solidFill>
                                    <a:srgbClr val="193EB0"/>
                                  </a:solidFill>
                                  <a:latin typeface="Cambria Math" panose="02040503050406030204" pitchFamily="18" charset="0"/>
                                </a:rPr>
                                <m:t>𝑿</m:t>
                              </m:r>
                            </m:e>
                            <m:sup>
                              <m:r>
                                <a:rPr lang="en-US" altLang="ko-KR" sz="1600">
                                  <a:solidFill>
                                    <a:srgbClr val="193EB0"/>
                                  </a:solidFill>
                                  <a:latin typeface="Cambria Math" panose="02040503050406030204" pitchFamily="18" charset="0"/>
                                </a:rPr>
                                <m:t>𝒕</m:t>
                              </m:r>
                            </m:sup>
                          </m:sSup>
                        </m:e>
                      </m:d>
                      <m:r>
                        <a:rPr lang="en-US" altLang="ko-KR" sz="1600">
                          <a:solidFill>
                            <a:srgbClr val="193EB0"/>
                          </a:solidFill>
                          <a:latin typeface="Cambria Math" panose="02040503050406030204" pitchFamily="18" charset="0"/>
                        </a:rPr>
                        <m:t> </m:t>
                      </m:r>
                      <m:r>
                        <a:rPr lang="en-US" altLang="ko-KR" sz="1600" smtClean="0">
                          <a:solidFill>
                            <a:schemeClr val="tx1"/>
                          </a:solidFill>
                          <a:latin typeface="Cambria Math" panose="02040503050406030204" pitchFamily="18" charset="0"/>
                        </a:rPr>
                        <m:t>𝒀</m:t>
                      </m:r>
                      <m:r>
                        <m:rPr>
                          <m:nor/>
                        </m:rPr>
                        <a:rPr lang="en-US" altLang="ko-KR" sz="1600" dirty="0">
                          <a:solidFill>
                            <a:schemeClr val="tx1"/>
                          </a:solidFill>
                        </a:rPr>
                        <m:t>    </m:t>
                      </m:r>
                    </m:oMath>
                  </m:oMathPara>
                </a14:m>
                <a:endParaRPr lang="en-US" altLang="ko-KR" sz="1600" dirty="0"/>
              </a:p>
            </p:txBody>
          </p:sp>
        </mc:Choice>
        <mc:Fallback xmlns="">
          <p:sp>
            <p:nvSpPr>
              <p:cNvPr id="13" name="직사각형 12">
                <a:extLst>
                  <a:ext uri="{FF2B5EF4-FFF2-40B4-BE49-F238E27FC236}">
                    <a16:creationId xmlns:a16="http://schemas.microsoft.com/office/drawing/2014/main" id="{9FF2E75C-6F7D-4501-A24A-B09F0A9A9832}"/>
                  </a:ext>
                </a:extLst>
              </p:cNvPr>
              <p:cNvSpPr>
                <a:spLocks noRot="1" noChangeAspect="1" noMove="1" noResize="1" noEditPoints="1" noAdjustHandles="1" noChangeArrowheads="1" noChangeShapeType="1" noTextEdit="1"/>
              </p:cNvSpPr>
              <p:nvPr/>
            </p:nvSpPr>
            <p:spPr>
              <a:xfrm>
                <a:off x="3854689" y="2234323"/>
                <a:ext cx="2193448" cy="338554"/>
              </a:xfrm>
              <a:prstGeom prst="rect">
                <a:avLst/>
              </a:prstGeom>
              <a:blipFill>
                <a:blip r:embed="rId4"/>
                <a:stretch>
                  <a:fillRect b="-10909"/>
                </a:stretch>
              </a:blipFill>
              <a:ln>
                <a:noFill/>
              </a:ln>
            </p:spPr>
            <p:txBody>
              <a:bodyPr/>
              <a:lstStyle/>
              <a:p>
                <a:r>
                  <a:rPr lang="ko-KR" altLang="en-US">
                    <a:noFill/>
                  </a:rPr>
                  <a:t> </a:t>
                </a:r>
              </a:p>
            </p:txBody>
          </p:sp>
        </mc:Fallback>
      </mc:AlternateContent>
      <p:sp>
        <p:nvSpPr>
          <p:cNvPr id="14" name="직사각형 13">
            <a:extLst>
              <a:ext uri="{FF2B5EF4-FFF2-40B4-BE49-F238E27FC236}">
                <a16:creationId xmlns:a16="http://schemas.microsoft.com/office/drawing/2014/main" id="{27F08507-4AAB-4FFA-B44C-1A7D2AF7D363}"/>
              </a:ext>
            </a:extLst>
          </p:cNvPr>
          <p:cNvSpPr/>
          <p:nvPr/>
        </p:nvSpPr>
        <p:spPr>
          <a:xfrm>
            <a:off x="671261" y="346264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Biểu thức ma trận trong ngoặc đơn vuông được gọi là "giả nghịch đảo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295014022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Huấn luyện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dự</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đoán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hồi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quy</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kiểm</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tra</a:t>
            </a:r>
            <a:r>
              <a:rPr lang="en-US" altLang="ko-KR" sz="1400" dirty="0">
                <a:solidFill>
                  <a:schemeClr val="tx1"/>
                </a:solidFill>
                <a:latin typeface="SamsungOne 400" panose="020B0503030303020204" pitchFamily="34" charset="0"/>
                <a:ea typeface="SamsungOne 400" panose="020B0503030303020204" pitchFamily="34" charset="0"/>
              </a:rPr>
              <a:t>)</a:t>
            </a:r>
          </a:p>
        </p:txBody>
      </p:sp>
      <p:sp>
        <p:nvSpPr>
          <p:cNvPr id="10" name="직사각형 9">
            <a:extLst>
              <a:ext uri="{FF2B5EF4-FFF2-40B4-BE49-F238E27FC236}">
                <a16:creationId xmlns:a16="http://schemas.microsoft.com/office/drawing/2014/main" id="{E5B73998-95AD-4DF4-A9AB-D07639C34B25}"/>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Bước huấn luyện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sử</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dụng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bộ</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dữ</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huấn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luyện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lấy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bộ</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tham số mẫu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𝛽𝑖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2" name="그룹 1">
            <a:extLst>
              <a:ext uri="{FF2B5EF4-FFF2-40B4-BE49-F238E27FC236}">
                <a16:creationId xmlns:a16="http://schemas.microsoft.com/office/drawing/2014/main" id="{1A93ED01-D15A-4F08-9E7D-C70E710D5989}"/>
              </a:ext>
            </a:extLst>
          </p:cNvPr>
          <p:cNvGrpSpPr/>
          <p:nvPr/>
        </p:nvGrpSpPr>
        <p:grpSpPr>
          <a:xfrm>
            <a:off x="3662609" y="2199462"/>
            <a:ext cx="2584125" cy="2970646"/>
            <a:chOff x="3662609" y="2597649"/>
            <a:chExt cx="2584125" cy="2970646"/>
          </a:xfrm>
        </p:grpSpPr>
        <p:grpSp>
          <p:nvGrpSpPr>
            <p:cNvPr id="11" name="그룹 10">
              <a:extLst>
                <a:ext uri="{FF2B5EF4-FFF2-40B4-BE49-F238E27FC236}">
                  <a16:creationId xmlns:a16="http://schemas.microsoft.com/office/drawing/2014/main" id="{D98E625C-385C-47D6-ACF0-1B9C8D1011CD}"/>
                </a:ext>
              </a:extLst>
            </p:cNvPr>
            <p:cNvGrpSpPr/>
            <p:nvPr/>
          </p:nvGrpSpPr>
          <p:grpSpPr>
            <a:xfrm>
              <a:off x="3723704" y="2597649"/>
              <a:ext cx="2450254" cy="2287372"/>
              <a:chOff x="3723704" y="3087254"/>
              <a:chExt cx="2450254" cy="2287372"/>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78F2539-5121-4DF0-9354-D48C7A701398}"/>
                      </a:ext>
                    </a:extLst>
                  </p:cNvPr>
                  <p:cNvSpPr txBox="1"/>
                  <p:nvPr/>
                </p:nvSpPr>
                <p:spPr>
                  <a:xfrm>
                    <a:off x="3723704" y="3087254"/>
                    <a:ext cx="1764740" cy="2287372"/>
                  </a:xfrm>
                  <a:prstGeom prst="rect">
                    <a:avLst/>
                  </a:prstGeom>
                  <a:pattFill prst="pct10">
                    <a:fgClr>
                      <a:srgbClr val="193EB0"/>
                    </a:fgClr>
                    <a:bgClr>
                      <a:schemeClr val="bg1"/>
                    </a:bgClr>
                  </a:pattFill>
                  <a:ln w="25400">
                    <a:solidFill>
                      <a:srgbClr val="193EB0"/>
                    </a:solidFill>
                  </a:ln>
                </p:spPr>
                <p:txBody>
                  <a:bodyPr wrap="square" rtlCol="0" anchor="ctr" anchorCtr="0">
                    <a:noAutofit/>
                  </a:bodyPr>
                  <a:lstStyle/>
                  <a:p>
                    <a:pPr/>
                    <a14:m>
                      <m:oMathPara xmlns:m="http://schemas.openxmlformats.org/officeDocument/2006/math">
                        <m:oMathParaPr>
                          <m:jc m:val="centerGroup"/>
                        </m:oMathParaPr>
                        <m:oMath xmlns:m="http://schemas.openxmlformats.org/officeDocument/2006/math">
                          <m:sSub>
                            <m:sSubPr>
                              <m:ctrlPr>
                                <a:rPr lang="ko-KR" altLang="ko-KR" sz="4000" i="1">
                                  <a:solidFill>
                                    <a:schemeClr val="tx1">
                                      <a:lumMod val="85000"/>
                                      <a:lumOff val="15000"/>
                                    </a:schemeClr>
                                  </a:solidFill>
                                  <a:latin typeface="Cambria Math" panose="02040503050406030204" pitchFamily="18" charset="0"/>
                                  <a:ea typeface="SamsungOne 400" panose="020B0503030303020204" pitchFamily="34" charset="0"/>
                                </a:rPr>
                              </m:ctrlPr>
                            </m:sSubPr>
                            <m:e>
                              <m:r>
                                <a:rPr lang="en-US" altLang="ko-KR" sz="4000">
                                  <a:solidFill>
                                    <a:schemeClr val="tx1">
                                      <a:lumMod val="85000"/>
                                      <a:lumOff val="15000"/>
                                    </a:schemeClr>
                                  </a:solidFill>
                                  <a:latin typeface="Cambria Math" panose="02040503050406030204" pitchFamily="18" charset="0"/>
                                  <a:ea typeface="SamsungOne 400" panose="020B0503030303020204" pitchFamily="34" charset="0"/>
                                </a:rPr>
                                <m:t>𝑥</m:t>
                              </m:r>
                            </m:e>
                            <m:sub>
                              <m:r>
                                <a:rPr lang="en-US" altLang="ko-KR" sz="4000">
                                  <a:solidFill>
                                    <a:schemeClr val="tx1">
                                      <a:lumMod val="85000"/>
                                      <a:lumOff val="15000"/>
                                    </a:schemeClr>
                                  </a:solidFill>
                                  <a:latin typeface="Cambria Math" panose="02040503050406030204" pitchFamily="18" charset="0"/>
                                  <a:ea typeface="SamsungOne 400" panose="020B0503030303020204" pitchFamily="34" charset="0"/>
                                </a:rPr>
                                <m:t>𝑖</m:t>
                              </m:r>
                            </m:sub>
                          </m:sSub>
                        </m:oMath>
                      </m:oMathPara>
                    </a14:m>
                    <a:endParaRPr lang="en-US" altLang="ko-KR" sz="40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15" name="TextBox 14">
                    <a:extLst>
                      <a:ext uri="{FF2B5EF4-FFF2-40B4-BE49-F238E27FC236}">
                        <a16:creationId xmlns:a16="http://schemas.microsoft.com/office/drawing/2014/main" id="{378F2539-5121-4DF0-9354-D48C7A701398}"/>
                      </a:ext>
                    </a:extLst>
                  </p:cNvPr>
                  <p:cNvSpPr txBox="1">
                    <a:spLocks noRot="1" noChangeAspect="1" noMove="1" noResize="1" noEditPoints="1" noAdjustHandles="1" noChangeArrowheads="1" noChangeShapeType="1" noTextEdit="1"/>
                  </p:cNvSpPr>
                  <p:nvPr/>
                </p:nvSpPr>
                <p:spPr>
                  <a:xfrm>
                    <a:off x="3723704" y="3087254"/>
                    <a:ext cx="1764740" cy="2287372"/>
                  </a:xfrm>
                  <a:prstGeom prst="rect">
                    <a:avLst/>
                  </a:prstGeom>
                  <a:blipFill>
                    <a:blip r:embed="rId4"/>
                    <a:stretch>
                      <a:fillRect/>
                    </a:stretch>
                  </a:blipFill>
                  <a:ln w="25400">
                    <a:solidFill>
                      <a:srgbClr val="193EB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582F888-FA24-4B6D-B874-F5FD8CB915AF}"/>
                      </a:ext>
                    </a:extLst>
                  </p:cNvPr>
                  <p:cNvSpPr txBox="1"/>
                  <p:nvPr/>
                </p:nvSpPr>
                <p:spPr>
                  <a:xfrm>
                    <a:off x="5488444" y="3087254"/>
                    <a:ext cx="685514" cy="2287372"/>
                  </a:xfrm>
                  <a:prstGeom prst="rect">
                    <a:avLst/>
                  </a:prstGeom>
                  <a:solidFill>
                    <a:schemeClr val="bg1">
                      <a:alpha val="30000"/>
                    </a:schemeClr>
                  </a:solidFill>
                  <a:ln w="25400">
                    <a:solidFill>
                      <a:srgbClr val="193EB0"/>
                    </a:solidFill>
                  </a:ln>
                </p:spPr>
                <p:txBody>
                  <a:bodyPr wrap="square" rtlCol="0" anchor="ctr" anchorCtr="0">
                    <a:noAutofit/>
                  </a:bodyPr>
                  <a:lstStyle/>
                  <a:p>
                    <a:endParaRPr lang="en-US" altLang="ko-KR" sz="3600" i="1" dirty="0">
                      <a:solidFill>
                        <a:srgbClr val="0070C0"/>
                      </a:solidFill>
                      <a:latin typeface="SamsungOne 700" panose="020B0803030303020204" pitchFamily="34" charset="0"/>
                      <a:ea typeface="SamsungOne 700" panose="020B0803030303020204" pitchFamily="34" charset="0"/>
                    </a:endParaRPr>
                  </a:p>
                  <a:p>
                    <a:pPr/>
                    <a14:m>
                      <m:oMathPara xmlns:m="http://schemas.openxmlformats.org/officeDocument/2006/math">
                        <m:oMathParaPr>
                          <m:jc m:val="centerGroup"/>
                        </m:oMathParaPr>
                        <m:oMath xmlns:m="http://schemas.openxmlformats.org/officeDocument/2006/math">
                          <m:r>
                            <a:rPr lang="en-US" altLang="ko-KR" sz="4000">
                              <a:solidFill>
                                <a:schemeClr val="tx1">
                                  <a:lumMod val="85000"/>
                                  <a:lumOff val="15000"/>
                                </a:schemeClr>
                              </a:solidFill>
                              <a:latin typeface="Cambria Math" panose="02040503050406030204" pitchFamily="18" charset="0"/>
                              <a:ea typeface="SamsungOne 400" panose="020B0503030303020204" pitchFamily="34" charset="0"/>
                            </a:rPr>
                            <m:t>𝑦</m:t>
                          </m:r>
                        </m:oMath>
                      </m:oMathPara>
                    </a14:m>
                    <a:endParaRPr lang="en-US" altLang="ko-KR" sz="3600" dirty="0">
                      <a:latin typeface="SamsungOne 700" panose="020B0803030303020204" pitchFamily="34" charset="0"/>
                      <a:ea typeface="SamsungOne 700" panose="020B0803030303020204" pitchFamily="34" charset="0"/>
                    </a:endParaRPr>
                  </a:p>
                  <a:p>
                    <a:endParaRPr lang="en-US" altLang="ko-KR" sz="3600" dirty="0">
                      <a:latin typeface="SamsungOne 700" panose="020B0803030303020204" pitchFamily="34" charset="0"/>
                      <a:ea typeface="SamsungOne 700" panose="020B0803030303020204" pitchFamily="34" charset="0"/>
                    </a:endParaRPr>
                  </a:p>
                </p:txBody>
              </p:sp>
            </mc:Choice>
            <mc:Fallback xmlns="">
              <p:sp>
                <p:nvSpPr>
                  <p:cNvPr id="16" name="TextBox 15">
                    <a:extLst>
                      <a:ext uri="{FF2B5EF4-FFF2-40B4-BE49-F238E27FC236}">
                        <a16:creationId xmlns:a16="http://schemas.microsoft.com/office/drawing/2014/main" id="{4582F888-FA24-4B6D-B874-F5FD8CB915AF}"/>
                      </a:ext>
                    </a:extLst>
                  </p:cNvPr>
                  <p:cNvSpPr txBox="1">
                    <a:spLocks noRot="1" noChangeAspect="1" noMove="1" noResize="1" noEditPoints="1" noAdjustHandles="1" noChangeArrowheads="1" noChangeShapeType="1" noTextEdit="1"/>
                  </p:cNvSpPr>
                  <p:nvPr/>
                </p:nvSpPr>
                <p:spPr>
                  <a:xfrm>
                    <a:off x="5488444" y="3087254"/>
                    <a:ext cx="685514" cy="2287372"/>
                  </a:xfrm>
                  <a:prstGeom prst="rect">
                    <a:avLst/>
                  </a:prstGeom>
                  <a:blipFill>
                    <a:blip r:embed="rId5"/>
                    <a:stretch>
                      <a:fillRect/>
                    </a:stretch>
                  </a:blipFill>
                  <a:ln w="25400">
                    <a:solidFill>
                      <a:srgbClr val="193EB0"/>
                    </a:solidFill>
                  </a:ln>
                </p:spPr>
                <p:txBody>
                  <a:bodyPr/>
                  <a:lstStyle/>
                  <a:p>
                    <a:r>
                      <a:rPr lang="ko-KR" altLang="en-US">
                        <a:noFill/>
                      </a:rPr>
                      <a:t> </a:t>
                    </a:r>
                  </a:p>
                </p:txBody>
              </p:sp>
            </mc:Fallback>
          </mc:AlternateContent>
        </p:grpSp>
        <p:sp>
          <p:nvSpPr>
            <p:cNvPr id="17" name="TextBox 16">
              <a:extLst>
                <a:ext uri="{FF2B5EF4-FFF2-40B4-BE49-F238E27FC236}">
                  <a16:creationId xmlns:a16="http://schemas.microsoft.com/office/drawing/2014/main" id="{1C7AE7E8-A841-48AD-831E-E99D60433D86}"/>
                </a:ext>
              </a:extLst>
            </p:cNvPr>
            <p:cNvSpPr txBox="1"/>
            <p:nvPr/>
          </p:nvSpPr>
          <p:spPr>
            <a:xfrm>
              <a:off x="3662609" y="5275907"/>
              <a:ext cx="2584125" cy="292388"/>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spcAft>
                  <a:spcPts val="600"/>
                </a:spcAft>
                <a:defRPr sz="1300">
                  <a:solidFill>
                    <a:srgbClr val="262626"/>
                  </a:solidFill>
                  <a:latin typeface="SamsungOne 700" panose="020B0803030303020204" pitchFamily="34" charset="0"/>
                  <a:ea typeface="SamsungOne 700" panose="020B0803030303020204" pitchFamily="34" charset="0"/>
                </a:defRPr>
              </a:lvl1pPr>
            </a:lstStyle>
            <a:p>
              <a:r>
                <a:rPr lang="en-US" altLang="ko-KR" dirty="0" err="1">
                  <a:solidFill>
                    <a:srgbClr val="FF0000"/>
                  </a:solidFill>
                </a:rPr>
                <a:t>bộ</a:t>
              </a:r>
              <a:r>
                <a:rPr lang="en-US" altLang="ko-KR" dirty="0">
                  <a:solidFill>
                    <a:srgbClr val="FF0000"/>
                  </a:solidFill>
                </a:rPr>
                <a:t> </a:t>
              </a:r>
              <a:r>
                <a:rPr lang="en-US" altLang="ko-KR" dirty="0" err="1">
                  <a:solidFill>
                    <a:srgbClr val="FF0000"/>
                  </a:solidFill>
                </a:rPr>
                <a:t>dữ</a:t>
              </a:r>
              <a:r>
                <a:rPr lang="en-US" altLang="ko-KR" dirty="0">
                  <a:solidFill>
                    <a:srgbClr val="FF0000"/>
                  </a:solidFill>
                </a:rPr>
                <a:t> </a:t>
              </a:r>
              <a:r>
                <a:rPr lang="en-US" altLang="ko-KR" dirty="0" err="1">
                  <a:solidFill>
                    <a:srgbClr val="FF0000"/>
                  </a:solidFill>
                </a:rPr>
                <a:t>liệu</a:t>
              </a:r>
              <a:r>
                <a:rPr lang="en-US" altLang="ko-KR" dirty="0">
                  <a:solidFill>
                    <a:srgbClr val="FF0000"/>
                  </a:solidFill>
                </a:rPr>
                <a:t> </a:t>
              </a:r>
              <a:r>
                <a:rPr lang="en-US" altLang="ko-KR" dirty="0" err="1">
                  <a:solidFill>
                    <a:srgbClr val="FF0000"/>
                  </a:solidFill>
                </a:rPr>
                <a:t>huấn</a:t>
              </a:r>
              <a:r>
                <a:rPr lang="en-US" altLang="ko-KR" dirty="0">
                  <a:solidFill>
                    <a:srgbClr val="FF0000"/>
                  </a:solidFill>
                </a:rPr>
                <a:t> </a:t>
              </a:r>
              <a:r>
                <a:rPr lang="en-US" altLang="ko-KR" dirty="0" err="1">
                  <a:solidFill>
                    <a:srgbClr val="FF0000"/>
                  </a:solidFill>
                </a:rPr>
                <a:t>luyện</a:t>
              </a:r>
              <a:endParaRPr lang="ko-KR" altLang="en-US" dirty="0">
                <a:solidFill>
                  <a:srgbClr val="FF0000"/>
                </a:solidFill>
              </a:endParaRPr>
            </a:p>
          </p:txBody>
        </p:sp>
        <p:sp>
          <p:nvSpPr>
            <p:cNvPr id="18" name="오른쪽 중괄호 17">
              <a:extLst>
                <a:ext uri="{FF2B5EF4-FFF2-40B4-BE49-F238E27FC236}">
                  <a16:creationId xmlns:a16="http://schemas.microsoft.com/office/drawing/2014/main" id="{9708C4CC-35BE-46B8-A827-0CE838905D65}"/>
                </a:ext>
              </a:extLst>
            </p:cNvPr>
            <p:cNvSpPr/>
            <p:nvPr/>
          </p:nvSpPr>
          <p:spPr>
            <a:xfrm rot="5400000" flipV="1">
              <a:off x="4781389" y="3891001"/>
              <a:ext cx="342337" cy="2442804"/>
            </a:xfrm>
            <a:prstGeom prst="rightBrace">
              <a:avLst>
                <a:gd name="adj1" fmla="val 34851"/>
                <a:gd name="adj2" fmla="val 50000"/>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397796934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Huấn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luyện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dự</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đoán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hồi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quy</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kiểm</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tra</a:t>
            </a:r>
            <a:r>
              <a:rPr lang="en-US" altLang="ko-KR" sz="1400" dirty="0">
                <a:solidFill>
                  <a:schemeClr val="tx1"/>
                </a:solidFill>
                <a:latin typeface="SamsungOne 400" panose="020B0503030303020204" pitchFamily="34" charset="0"/>
                <a:ea typeface="SamsungOne 400" panose="020B0503030303020204" pitchFamily="34" charset="0"/>
              </a:rPr>
              <a:t>)</a:t>
            </a:r>
          </a:p>
        </p:txBody>
      </p:sp>
      <p:sp>
        <p:nvSpPr>
          <p:cNvPr id="10" name="직사각형 9">
            <a:extLst>
              <a:ext uri="{FF2B5EF4-FFF2-40B4-BE49-F238E27FC236}">
                <a16:creationId xmlns:a16="http://schemas.microsoft.com/office/drawing/2014/main" id="{E5B73998-95AD-4DF4-A9AB-D07639C34B25}"/>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a:t>
            </a:r>
            <a:r>
              <a:rPr lang="vi-VN" altLang="ko-KR" sz="1300" dirty="0">
                <a:solidFill>
                  <a:schemeClr val="tx1">
                    <a:lumMod val="85000"/>
                    <a:lumOff val="15000"/>
                  </a:schemeClr>
                </a:solidFill>
                <a:latin typeface="SamsungOne 400" panose="020B0503030303020204" pitchFamily="34" charset="0"/>
                <a:ea typeface="SamsungOne 400" panose="020B0503030303020204" pitchFamily="34" charset="0"/>
              </a:rPr>
              <a:t>Bước dự đoán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khi</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một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tập</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hợp</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mới</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𝑥</a:t>
            </a:r>
            <a:r>
              <a:rPr lang="ko-KR" altLang="en-US" sz="1300" baseline="-25000" dirty="0">
                <a:solidFill>
                  <a:schemeClr val="tx1">
                    <a:lumMod val="85000"/>
                    <a:lumOff val="15000"/>
                  </a:schemeClr>
                </a:solidFill>
                <a:latin typeface="SamsungOne 400" panose="020B0503030303020204" pitchFamily="34" charset="0"/>
                <a:ea typeface="SamsungOne 400" panose="020B0503030303020204" pitchFamily="34" charset="0"/>
              </a:rPr>
              <a:t>𝑖</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vi-VN" altLang="ko-KR" sz="1300" dirty="0">
                <a:solidFill>
                  <a:schemeClr val="tx1">
                    <a:lumMod val="85000"/>
                    <a:lumOff val="15000"/>
                  </a:schemeClr>
                </a:solidFill>
                <a:latin typeface="SamsungOne 400" panose="020B0503030303020204" pitchFamily="34" charset="0"/>
                <a:ea typeface="SamsungOne 400" panose="020B0503030303020204" pitchFamily="34" charset="0"/>
              </a:rPr>
              <a:t>được đưa ra, tính giá trị của</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ko-KR" altLang="en-US" sz="1300" dirty="0">
                <a:solidFill>
                  <a:srgbClr val="FF0000"/>
                </a:solidFill>
                <a:latin typeface="SamsungOne 400" panose="020B0503030303020204" pitchFamily="34" charset="0"/>
                <a:ea typeface="SamsungOne 400" panose="020B0503030303020204" pitchFamily="34" charset="0"/>
              </a:rPr>
              <a:t>𝑦</a:t>
            </a:r>
            <a:r>
              <a:rPr lang="en-US" altLang="ko-KR" sz="1300" dirty="0">
                <a:solidFill>
                  <a:srgbClr val="FF0000"/>
                </a:solidFill>
                <a:latin typeface="SamsungOne 400" panose="020B0503030303020204" pitchFamily="34" charset="0"/>
                <a:ea typeface="SamsungOne 400" panose="020B0503030303020204" pitchFamily="34" charset="0"/>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mà</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không</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rõ</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grpSp>
        <p:nvGrpSpPr>
          <p:cNvPr id="13" name="그룹 12">
            <a:extLst>
              <a:ext uri="{FF2B5EF4-FFF2-40B4-BE49-F238E27FC236}">
                <a16:creationId xmlns:a16="http://schemas.microsoft.com/office/drawing/2014/main" id="{5593E420-7C73-4C22-875B-AA61E8690269}"/>
              </a:ext>
            </a:extLst>
          </p:cNvPr>
          <p:cNvGrpSpPr/>
          <p:nvPr/>
        </p:nvGrpSpPr>
        <p:grpSpPr>
          <a:xfrm>
            <a:off x="3723704" y="2380215"/>
            <a:ext cx="2450254" cy="2287372"/>
            <a:chOff x="3723704" y="3087254"/>
            <a:chExt cx="2450254" cy="2287372"/>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F9C3597-856E-43E2-BDB9-4B4560BE8633}"/>
                    </a:ext>
                  </a:extLst>
                </p:cNvPr>
                <p:cNvSpPr txBox="1"/>
                <p:nvPr/>
              </p:nvSpPr>
              <p:spPr>
                <a:xfrm>
                  <a:off x="3723704" y="3087254"/>
                  <a:ext cx="1764740" cy="2287372"/>
                </a:xfrm>
                <a:prstGeom prst="rect">
                  <a:avLst/>
                </a:prstGeom>
                <a:pattFill prst="pct10">
                  <a:fgClr>
                    <a:srgbClr val="193EB0"/>
                  </a:fgClr>
                  <a:bgClr>
                    <a:schemeClr val="bg1"/>
                  </a:bgClr>
                </a:pattFill>
                <a:ln w="25400">
                  <a:solidFill>
                    <a:srgbClr val="193EB0"/>
                  </a:solidFill>
                </a:ln>
              </p:spPr>
              <p:txBody>
                <a:bodyPr wrap="square" rtlCol="0" anchor="ctr" anchorCtr="0">
                  <a:noAutofit/>
                </a:bodyPr>
                <a:lstStyle/>
                <a:p>
                  <a:pPr algn="ctr"/>
                  <a14:m>
                    <m:oMathPara xmlns:m="http://schemas.openxmlformats.org/officeDocument/2006/math">
                      <m:oMathParaPr>
                        <m:jc m:val="centerGroup"/>
                      </m:oMathParaPr>
                      <m:oMath xmlns:m="http://schemas.openxmlformats.org/officeDocument/2006/math">
                        <m:sSub>
                          <m:sSubPr>
                            <m:ctrlPr>
                              <a:rPr lang="ko-KR" altLang="ko-KR" sz="4000" i="1" smtClean="0">
                                <a:solidFill>
                                  <a:srgbClr val="262626"/>
                                </a:solidFill>
                                <a:latin typeface="Cambria Math" panose="02040503050406030204" pitchFamily="18" charset="0"/>
                                <a:ea typeface="SamsungOne 400" panose="020B0503030303020204" pitchFamily="34" charset="0"/>
                              </a:rPr>
                            </m:ctrlPr>
                          </m:sSubPr>
                          <m:e>
                            <m:r>
                              <a:rPr lang="en-US" altLang="ko-KR" sz="4000">
                                <a:solidFill>
                                  <a:srgbClr val="262626"/>
                                </a:solidFill>
                                <a:latin typeface="Cambria Math" panose="02040503050406030204" pitchFamily="18" charset="0"/>
                                <a:ea typeface="SamsungOne 400" panose="020B0503030303020204" pitchFamily="34" charset="0"/>
                              </a:rPr>
                              <m:t>𝑥</m:t>
                            </m:r>
                          </m:e>
                          <m:sub>
                            <m:r>
                              <a:rPr lang="en-US" altLang="ko-KR" sz="4000">
                                <a:solidFill>
                                  <a:srgbClr val="262626"/>
                                </a:solidFill>
                                <a:latin typeface="Cambria Math" panose="02040503050406030204" pitchFamily="18" charset="0"/>
                                <a:ea typeface="SamsungOne 400" panose="020B0503030303020204" pitchFamily="34" charset="0"/>
                              </a:rPr>
                              <m:t>𝑖</m:t>
                            </m:r>
                          </m:sub>
                        </m:sSub>
                        <m:r>
                          <a:rPr lang="en-US" altLang="ko-KR" sz="4000" smtClean="0">
                            <a:solidFill>
                              <a:srgbClr val="262626"/>
                            </a:solidFill>
                            <a:latin typeface="Cambria Math" panose="02040503050406030204" pitchFamily="18" charset="0"/>
                            <a:ea typeface="SamsungOne 400" panose="020B0503030303020204" pitchFamily="34" charset="0"/>
                          </a:rPr>
                          <m:t>′</m:t>
                        </m:r>
                      </m:oMath>
                    </m:oMathPara>
                  </a14:m>
                  <a:endParaRPr lang="en-US" altLang="ko-KR" sz="4000" dirty="0">
                    <a:solidFill>
                      <a:srgbClr val="262626"/>
                    </a:solidFill>
                    <a:latin typeface="SamsungOne 400" panose="020B0503030303020204" pitchFamily="34" charset="0"/>
                    <a:ea typeface="SamsungOne 400" panose="020B0503030303020204" pitchFamily="34" charset="0"/>
                  </a:endParaRPr>
                </a:p>
              </p:txBody>
            </p:sp>
          </mc:Choice>
          <mc:Fallback xmlns="">
            <p:sp>
              <p:nvSpPr>
                <p:cNvPr id="14" name="TextBox 13">
                  <a:extLst>
                    <a:ext uri="{FF2B5EF4-FFF2-40B4-BE49-F238E27FC236}">
                      <a16:creationId xmlns:a16="http://schemas.microsoft.com/office/drawing/2014/main" id="{1F9C3597-856E-43E2-BDB9-4B4560BE8633}"/>
                    </a:ext>
                  </a:extLst>
                </p:cNvPr>
                <p:cNvSpPr txBox="1">
                  <a:spLocks noRot="1" noChangeAspect="1" noMove="1" noResize="1" noEditPoints="1" noAdjustHandles="1" noChangeArrowheads="1" noChangeShapeType="1" noTextEdit="1"/>
                </p:cNvSpPr>
                <p:nvPr/>
              </p:nvSpPr>
              <p:spPr>
                <a:xfrm>
                  <a:off x="3723704" y="3087254"/>
                  <a:ext cx="1764740" cy="2287372"/>
                </a:xfrm>
                <a:prstGeom prst="rect">
                  <a:avLst/>
                </a:prstGeom>
                <a:blipFill>
                  <a:blip r:embed="rId4"/>
                  <a:stretch>
                    <a:fillRect/>
                  </a:stretch>
                </a:blipFill>
                <a:ln w="25400">
                  <a:solidFill>
                    <a:srgbClr val="193EB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40C0CB-6B8A-4E72-BB4E-8E28AC676F09}"/>
                    </a:ext>
                  </a:extLst>
                </p:cNvPr>
                <p:cNvSpPr txBox="1"/>
                <p:nvPr/>
              </p:nvSpPr>
              <p:spPr>
                <a:xfrm>
                  <a:off x="5488444" y="3087254"/>
                  <a:ext cx="685514" cy="2287372"/>
                </a:xfrm>
                <a:prstGeom prst="rect">
                  <a:avLst/>
                </a:prstGeom>
                <a:solidFill>
                  <a:schemeClr val="bg1">
                    <a:alpha val="30000"/>
                  </a:schemeClr>
                </a:solidFill>
                <a:ln w="25400">
                  <a:solidFill>
                    <a:srgbClr val="193EB0"/>
                  </a:solidFill>
                </a:ln>
              </p:spPr>
              <p:txBody>
                <a:bodyPr wrap="square" rtlCol="0" anchor="ctr" anchorCtr="0">
                  <a:noAutofit/>
                </a:bodyPr>
                <a:lstStyle/>
                <a:p>
                  <a:endParaRPr lang="en-US" altLang="ko-KR" sz="3600" i="1" spc="-150" dirty="0">
                    <a:solidFill>
                      <a:srgbClr val="0070C0"/>
                    </a:solidFill>
                    <a:latin typeface="SamsungOne 700" panose="020B0803030303020204" pitchFamily="34" charset="0"/>
                    <a:ea typeface="SamsungOne 700" panose="020B0803030303020204" pitchFamily="34" charset="0"/>
                  </a:endParaRPr>
                </a:p>
                <a:p>
                  <a:pPr/>
                  <a14:m>
                    <m:oMathPara xmlns:m="http://schemas.openxmlformats.org/officeDocument/2006/math">
                      <m:oMathParaPr>
                        <m:jc m:val="centerGroup"/>
                      </m:oMathParaPr>
                      <m:oMath xmlns:m="http://schemas.openxmlformats.org/officeDocument/2006/math">
                        <m:sSup>
                          <m:sSupPr>
                            <m:ctrlPr>
                              <a:rPr lang="en-US" altLang="ko-KR" sz="4000" i="1" spc="-150" smtClean="0">
                                <a:solidFill>
                                  <a:srgbClr val="FF0000"/>
                                </a:solidFill>
                                <a:latin typeface="Cambria Math" panose="02040503050406030204" pitchFamily="18" charset="0"/>
                                <a:ea typeface="SamsungOne 400" panose="020B0503030303020204" pitchFamily="34" charset="0"/>
                              </a:rPr>
                            </m:ctrlPr>
                          </m:sSupPr>
                          <m:e>
                            <m:r>
                              <a:rPr lang="en-US" altLang="ko-KR" sz="4000" spc="-150" smtClean="0">
                                <a:solidFill>
                                  <a:srgbClr val="FF0000"/>
                                </a:solidFill>
                                <a:latin typeface="Cambria Math" panose="02040503050406030204" pitchFamily="18" charset="0"/>
                                <a:ea typeface="SamsungOne 400" panose="020B0503030303020204" pitchFamily="34" charset="0"/>
                              </a:rPr>
                              <m:t>𝑦</m:t>
                            </m:r>
                          </m:e>
                          <m:sup>
                            <m:r>
                              <a:rPr lang="en-US" altLang="ko-KR" sz="4000" spc="-150" smtClean="0">
                                <a:solidFill>
                                  <a:srgbClr val="FF0000"/>
                                </a:solidFill>
                                <a:latin typeface="Cambria Math" panose="02040503050406030204" pitchFamily="18" charset="0"/>
                                <a:ea typeface="SamsungOne 400" panose="020B0503030303020204" pitchFamily="34" charset="0"/>
                              </a:rPr>
                              <m:t>′</m:t>
                            </m:r>
                          </m:sup>
                        </m:sSup>
                        <m:r>
                          <a:rPr lang="en-US" altLang="ko-KR" sz="4000" spc="-150" smtClean="0">
                            <a:solidFill>
                              <a:srgbClr val="262626"/>
                            </a:solidFill>
                            <a:latin typeface="Cambria Math" panose="02040503050406030204" pitchFamily="18" charset="0"/>
                            <a:ea typeface="SamsungOne 400" panose="020B0503030303020204" pitchFamily="34" charset="0"/>
                          </a:rPr>
                          <m:t>?</m:t>
                        </m:r>
                      </m:oMath>
                    </m:oMathPara>
                  </a14:m>
                  <a:endParaRPr lang="en-US" altLang="ko-KR" sz="4000" spc="-150" dirty="0">
                    <a:solidFill>
                      <a:srgbClr val="262626"/>
                    </a:solidFill>
                    <a:latin typeface="SamsungOne 400" panose="020B0503030303020204" pitchFamily="34" charset="0"/>
                    <a:ea typeface="SamsungOne 400" panose="020B0503030303020204" pitchFamily="34" charset="0"/>
                  </a:endParaRPr>
                </a:p>
                <a:p>
                  <a:endParaRPr lang="en-US" altLang="ko-KR" sz="3600" spc="-150" dirty="0">
                    <a:latin typeface="SamsungOne 700" panose="020B0803030303020204" pitchFamily="34" charset="0"/>
                    <a:ea typeface="SamsungOne 700" panose="020B0803030303020204" pitchFamily="34" charset="0"/>
                  </a:endParaRPr>
                </a:p>
              </p:txBody>
            </p:sp>
          </mc:Choice>
          <mc:Fallback xmlns="">
            <p:sp>
              <p:nvSpPr>
                <p:cNvPr id="19" name="TextBox 18">
                  <a:extLst>
                    <a:ext uri="{FF2B5EF4-FFF2-40B4-BE49-F238E27FC236}">
                      <a16:creationId xmlns:a16="http://schemas.microsoft.com/office/drawing/2014/main" id="{6640C0CB-6B8A-4E72-BB4E-8E28AC676F09}"/>
                    </a:ext>
                  </a:extLst>
                </p:cNvPr>
                <p:cNvSpPr txBox="1">
                  <a:spLocks noRot="1" noChangeAspect="1" noMove="1" noResize="1" noEditPoints="1" noAdjustHandles="1" noChangeArrowheads="1" noChangeShapeType="1" noTextEdit="1"/>
                </p:cNvSpPr>
                <p:nvPr/>
              </p:nvSpPr>
              <p:spPr>
                <a:xfrm>
                  <a:off x="5488444" y="3087254"/>
                  <a:ext cx="685514" cy="2287372"/>
                </a:xfrm>
                <a:prstGeom prst="rect">
                  <a:avLst/>
                </a:prstGeom>
                <a:blipFill>
                  <a:blip r:embed="rId5"/>
                  <a:stretch>
                    <a:fillRect r="-2564"/>
                  </a:stretch>
                </a:blipFill>
                <a:ln w="25400">
                  <a:solidFill>
                    <a:srgbClr val="193EB0"/>
                  </a:solidFill>
                </a:ln>
              </p:spPr>
              <p:txBody>
                <a:bodyPr/>
                <a:lstStyle/>
                <a:p>
                  <a:r>
                    <a:rPr lang="ko-KR" altLang="en-US">
                      <a:noFill/>
                    </a:rPr>
                    <a:t> </a:t>
                  </a:r>
                </a:p>
              </p:txBody>
            </p:sp>
          </mc:Fallback>
        </mc:AlternateContent>
      </p:grpSp>
      <p:sp>
        <p:nvSpPr>
          <p:cNvPr id="20" name="직사각형 19">
            <a:extLst>
              <a:ext uri="{FF2B5EF4-FFF2-40B4-BE49-F238E27FC236}">
                <a16:creationId xmlns:a16="http://schemas.microsoft.com/office/drawing/2014/main" id="{EE5D5CC8-7434-436C-BA38-6073775C01B0}"/>
              </a:ext>
            </a:extLst>
          </p:cNvPr>
          <p:cNvSpPr/>
          <p:nvPr/>
        </p:nvSpPr>
        <p:spPr>
          <a:xfrm>
            <a:off x="666750" y="4811731"/>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Giá</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dự</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của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srgbClr val="FF0000"/>
                </a:solidFill>
                <a:latin typeface="SamsungOne 400" panose="020B0503030303020204" pitchFamily="34" charset="0"/>
                <a:ea typeface="SamsungOne 400" panose="020B0503030303020204" pitchFamily="34" charset="0"/>
              </a:rPr>
              <a:t>𝑦</a:t>
            </a:r>
            <a:r>
              <a:rPr lang="en-US" altLang="ko-KR" sz="1300" dirty="0">
                <a:solidFill>
                  <a:srgbClr val="FF0000"/>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được ký hiệu 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srgbClr val="FF0000"/>
                </a:solidFill>
                <a:latin typeface="SamsungOne 400" panose="020B0503030303020204" pitchFamily="34" charset="0"/>
                <a:ea typeface="SamsungOne 400" panose="020B0503030303020204" pitchFamily="34" charset="0"/>
              </a:rPr>
              <a:t>𝑦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vọng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điều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kiện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srgbClr val="FF0000"/>
                </a:solidFill>
                <a:latin typeface="SamsungOne 400" panose="020B0503030303020204" pitchFamily="34" charset="0"/>
                <a:ea typeface="SamsungOne 400" panose="020B0503030303020204" pitchFamily="34" charset="0"/>
              </a:rPr>
              <a:t>𝑦 ̂</a:t>
            </a:r>
            <a:r>
              <a:rPr lang="en-US" altLang="ko-KR" sz="1300" dirty="0">
                <a:solidFill>
                  <a:srgbClr val="FF0000"/>
                </a:solidFill>
                <a:latin typeface="SamsungOne 400" panose="020B0503030303020204" pitchFamily="34" charset="0"/>
                <a:ea typeface="SamsungOne 400" panose="020B0503030303020204" pitchFamily="34" charset="0"/>
              </a:rPr>
              <a:t>=</a:t>
            </a:r>
            <a:r>
              <a:rPr lang="ko-KR" altLang="en-US" sz="1300" dirty="0">
                <a:solidFill>
                  <a:srgbClr val="FF0000"/>
                </a:solidFill>
                <a:latin typeface="SamsungOne 400" panose="020B0503030303020204" pitchFamily="34" charset="0"/>
                <a:ea typeface="SamsungOne 400" panose="020B0503030303020204" pitchFamily="34" charset="0"/>
              </a:rPr>
              <a:t>𝐸</a:t>
            </a:r>
            <a:r>
              <a:rPr lang="en-US" altLang="ko-KR" sz="1300" dirty="0">
                <a:solidFill>
                  <a:srgbClr val="FF0000"/>
                </a:solidFill>
                <a:latin typeface="SamsungOne 400" panose="020B0503030303020204" pitchFamily="34" charset="0"/>
                <a:ea typeface="SamsungOne 400" panose="020B0503030303020204" pitchFamily="34" charset="0"/>
              </a:rPr>
              <a:t>[</a:t>
            </a:r>
            <a:r>
              <a:rPr lang="ko-KR" altLang="en-US" sz="1300" dirty="0">
                <a:solidFill>
                  <a:srgbClr val="FF0000"/>
                </a:solidFill>
                <a:latin typeface="SamsungOne 400" panose="020B0503030303020204" pitchFamily="34" charset="0"/>
                <a:ea typeface="SamsungOne 400" panose="020B0503030303020204" pitchFamily="34" charset="0"/>
              </a:rPr>
              <a:t>𝑦</a:t>
            </a:r>
            <a:r>
              <a:rPr lang="en-US" altLang="ko-KR" sz="1300" dirty="0">
                <a:solidFill>
                  <a:srgbClr val="FF0000"/>
                </a:solidFill>
                <a:latin typeface="SamsungOne 400" panose="020B0503030303020204" pitchFamily="34" charset="0"/>
                <a:ea typeface="SamsungOne 400" panose="020B0503030303020204" pitchFamily="34" charset="0"/>
              </a:rPr>
              <a:t>|</a:t>
            </a:r>
            <a:r>
              <a:rPr lang="ko-KR" altLang="en-US" sz="1300" dirty="0">
                <a:solidFill>
                  <a:srgbClr val="FF0000"/>
                </a:solidFill>
                <a:latin typeface="SamsungOne 400" panose="020B0503030303020204" pitchFamily="34" charset="0"/>
                <a:ea typeface="SamsungOne 400" panose="020B0503030303020204" pitchFamily="34" charset="0"/>
              </a:rPr>
              <a:t>𝑑𝑎𝑡𝑎</a:t>
            </a:r>
            <a:r>
              <a:rPr lang="en-US" altLang="ko-KR" sz="1300" dirty="0">
                <a:solidFill>
                  <a:srgbClr val="FF0000"/>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srgbClr val="FF0000"/>
                </a:solidFill>
                <a:latin typeface="SamsungOne 400" panose="020B0503030303020204" pitchFamily="34" charset="0"/>
                <a:ea typeface="SamsungOne 400" panose="020B0503030303020204" pitchFamily="34" charset="0"/>
              </a:rPr>
              <a:t> </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Đưa ra các giá trị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srgbClr val="193EB0"/>
                </a:solidFill>
                <a:latin typeface="SamsungOne 400" panose="020B0503030303020204" pitchFamily="34" charset="0"/>
                <a:ea typeface="SamsungOne 400" panose="020B0503030303020204" pitchFamily="34" charset="0"/>
              </a:rPr>
              <a:t>𝑥</a:t>
            </a:r>
            <a:r>
              <a:rPr lang="en-US" altLang="ko-KR" sz="1300" baseline="-25000" dirty="0">
                <a:solidFill>
                  <a:srgbClr val="193EB0"/>
                </a:solidFill>
                <a:latin typeface="SamsungOne 400" panose="020B0503030303020204" pitchFamily="34" charset="0"/>
                <a:ea typeface="SamsungOne 400" panose="020B0503030303020204" pitchFamily="34" charset="0"/>
              </a:rPr>
              <a:t>1</a:t>
            </a:r>
            <a:r>
              <a:rPr lang="en-US" altLang="ko-KR" sz="1300" dirty="0">
                <a:solidFill>
                  <a:srgbClr val="193EB0"/>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srgbClr val="193EB0"/>
                </a:solidFill>
                <a:latin typeface="SamsungOne 400" panose="020B0503030303020204" pitchFamily="34" charset="0"/>
                <a:ea typeface="SamsungOne 400" panose="020B0503030303020204" pitchFamily="34" charset="0"/>
              </a:rPr>
              <a:t> </a:t>
            </a:r>
            <a:r>
              <a:rPr lang="ko-KR" altLang="en-US" sz="1300" dirty="0">
                <a:solidFill>
                  <a:srgbClr val="193EB0"/>
                </a:solidFill>
                <a:latin typeface="SamsungOne 400" panose="020B0503030303020204" pitchFamily="34" charset="0"/>
                <a:ea typeface="SamsungOne 400" panose="020B0503030303020204" pitchFamily="34" charset="0"/>
              </a:rPr>
              <a:t>𝑥</a:t>
            </a:r>
            <a:r>
              <a:rPr lang="en-US" altLang="ko-KR" sz="1300" baseline="-25000" dirty="0">
                <a:solidFill>
                  <a:srgbClr val="193EB0"/>
                </a:solidFill>
                <a:latin typeface="SamsungOne 400" panose="020B0503030303020204" pitchFamily="34" charset="0"/>
                <a:ea typeface="SamsungOne 400" panose="020B0503030303020204" pitchFamily="34" charset="0"/>
              </a:rPr>
              <a:t>2</a:t>
            </a:r>
            <a:r>
              <a:rPr lang="en-US" altLang="ko-KR" sz="1300" dirty="0">
                <a:solidFill>
                  <a:srgbClr val="193EB0"/>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srgbClr val="193EB0"/>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srgbClr val="193EB0"/>
                </a:solidFill>
                <a:latin typeface="SamsungOne 400" panose="020B0503030303020204" pitchFamily="34" charset="0"/>
                <a:ea typeface="SamsungOne 400" panose="020B0503030303020204" pitchFamily="34" charset="0"/>
              </a:rPr>
              <a:t>𝑥</a:t>
            </a:r>
            <a:r>
              <a:rPr lang="ko-KR" altLang="en-US" sz="1300" baseline="-25000" dirty="0">
                <a:solidFill>
                  <a:srgbClr val="193EB0"/>
                </a:solidFill>
                <a:latin typeface="SamsungOne 400" panose="020B0503030303020204" pitchFamily="34" charset="0"/>
                <a:ea typeface="SamsungOne 400" panose="020B0503030303020204" pitchFamily="34" charset="0"/>
              </a:rPr>
              <a:t>𝑘</a:t>
            </a:r>
            <a:r>
              <a:rPr lang="en-US" altLang="ko-KR" sz="1300" dirty="0">
                <a:solidFill>
                  <a:srgbClr val="193EB0"/>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srgbClr val="193EB0"/>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tính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𝑦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𝛽</a:t>
            </a:r>
            <a:r>
              <a:rPr lang="en-US" altLang="ko-KR" sz="1300" baseline="-25000" dirty="0">
                <a:solidFill>
                  <a:prstClr val="black">
                    <a:lumMod val="85000"/>
                    <a:lumOff val="15000"/>
                  </a:prstClr>
                </a:solidFill>
                <a:latin typeface="SamsungOne 400" panose="020B0503030303020204" pitchFamily="34" charset="0"/>
                <a:ea typeface="SamsungOne 400" panose="020B0503030303020204" pitchFamily="34" charset="0"/>
              </a:rPr>
              <a:t>0</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𝛽</a:t>
            </a:r>
            <a:r>
              <a:rPr lang="en-US" altLang="ko-KR" sz="1300" baseline="-25000" dirty="0">
                <a:solidFill>
                  <a:prstClr val="black">
                    <a:lumMod val="85000"/>
                    <a:lumOff val="15000"/>
                  </a:prstClr>
                </a:solidFill>
                <a:latin typeface="SamsungOne 400" panose="020B0503030303020204" pitchFamily="34" charset="0"/>
                <a:ea typeface="SamsungOne 400" panose="020B0503030303020204" pitchFamily="34" charset="0"/>
              </a:rPr>
              <a:t>1 </a:t>
            </a:r>
            <a:r>
              <a:rPr lang="ko-KR" altLang="en-US" sz="1300" dirty="0">
                <a:solidFill>
                  <a:srgbClr val="193EB0"/>
                </a:solidFill>
                <a:latin typeface="SamsungOne 400" panose="020B0503030303020204" pitchFamily="34" charset="0"/>
                <a:ea typeface="SamsungOne 400" panose="020B0503030303020204" pitchFamily="34" charset="0"/>
              </a:rPr>
              <a:t>𝑥</a:t>
            </a:r>
            <a:r>
              <a:rPr lang="en-US" altLang="ko-KR" sz="1300" baseline="-25000" dirty="0">
                <a:solidFill>
                  <a:srgbClr val="193EB0"/>
                </a:solidFill>
                <a:latin typeface="SamsungOne 400" panose="020B0503030303020204" pitchFamily="34" charset="0"/>
                <a:ea typeface="SamsungOne 400" panose="020B0503030303020204" pitchFamily="34" charset="0"/>
              </a:rPr>
              <a:t>1</a:t>
            </a:r>
            <a:r>
              <a:rPr lang="en-US" altLang="ko-KR" sz="1300" dirty="0">
                <a:solidFill>
                  <a:srgbClr val="193EB0"/>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𝛽</a:t>
            </a:r>
            <a:r>
              <a:rPr lang="en-US" altLang="ko-KR" sz="1300" baseline="-25000" dirty="0">
                <a:solidFill>
                  <a:prstClr val="black">
                    <a:lumMod val="85000"/>
                    <a:lumOff val="15000"/>
                  </a:prstClr>
                </a:solidFill>
                <a:latin typeface="SamsungOne 400" panose="020B0503030303020204" pitchFamily="34" charset="0"/>
                <a:ea typeface="SamsungOne 400" panose="020B0503030303020204" pitchFamily="34" charset="0"/>
              </a:rPr>
              <a:t>2</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srgbClr val="193EB0"/>
                </a:solidFill>
                <a:latin typeface="SamsungOne 400" panose="020B0503030303020204" pitchFamily="34" charset="0"/>
                <a:ea typeface="SamsungOne 400" panose="020B0503030303020204" pitchFamily="34" charset="0"/>
              </a:rPr>
              <a:t>𝑥</a:t>
            </a:r>
            <a:r>
              <a:rPr lang="en-US" altLang="ko-KR" sz="1300" baseline="-25000" dirty="0">
                <a:solidFill>
                  <a:srgbClr val="193EB0"/>
                </a:solidFill>
                <a:latin typeface="SamsungOne 400" panose="020B0503030303020204" pitchFamily="34" charset="0"/>
                <a:ea typeface="SamsungOne 400" panose="020B0503030303020204" pitchFamily="34" charset="0"/>
              </a:rPr>
              <a:t>2</a:t>
            </a:r>
            <a:r>
              <a:rPr lang="en-US" altLang="ko-KR" sz="1300" dirty="0">
                <a:solidFill>
                  <a:srgbClr val="193EB0"/>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𝛽</a:t>
            </a:r>
            <a:r>
              <a:rPr lang="ko-KR" altLang="en-US" sz="1300" baseline="-25000" dirty="0">
                <a:solidFill>
                  <a:prstClr val="black">
                    <a:lumMod val="85000"/>
                    <a:lumOff val="15000"/>
                  </a:prstClr>
                </a:solidFill>
                <a:latin typeface="SamsungOne 400" panose="020B0503030303020204" pitchFamily="34" charset="0"/>
                <a:ea typeface="SamsungOne 400" panose="020B0503030303020204" pitchFamily="34" charset="0"/>
              </a:rPr>
              <a:t>𝐾</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srgbClr val="193EB0"/>
                </a:solidFill>
                <a:latin typeface="SamsungOne 400" panose="020B0503030303020204" pitchFamily="34" charset="0"/>
                <a:ea typeface="SamsungOne 400" panose="020B0503030303020204" pitchFamily="34" charset="0"/>
              </a:rPr>
              <a:t>𝑥</a:t>
            </a:r>
            <a:r>
              <a:rPr lang="ko-KR" altLang="en-US" sz="1300" baseline="-25000" dirty="0">
                <a:solidFill>
                  <a:srgbClr val="193EB0"/>
                </a:solidFill>
                <a:latin typeface="SamsungOne 400" panose="020B0503030303020204" pitchFamily="34" charset="0"/>
                <a:ea typeface="SamsungOne 400" panose="020B0503030303020204" pitchFamily="34" charset="0"/>
              </a:rPr>
              <a:t>𝑘</a:t>
            </a:r>
            <a:r>
              <a:rPr lang="en-US" altLang="ko-KR" sz="1300" dirty="0">
                <a:solidFill>
                  <a:srgbClr val="193EB0"/>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314576443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Huấn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luyện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dự</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đoán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hồi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quy</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kiểm</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tra</a:t>
            </a:r>
            <a:r>
              <a:rPr lang="en-US" altLang="ko-KR" sz="1400" dirty="0">
                <a:solidFill>
                  <a:schemeClr val="tx1"/>
                </a:solidFill>
                <a:latin typeface="SamsungOne 400" panose="020B0503030303020204" pitchFamily="34" charset="0"/>
                <a:ea typeface="SamsungOne 400" panose="020B0503030303020204" pitchFamily="34" charset="0"/>
              </a:rPr>
              <a:t>)</a:t>
            </a:r>
          </a:p>
        </p:txBody>
      </p:sp>
      <p:sp>
        <p:nvSpPr>
          <p:cNvPr id="20" name="직사각형 19">
            <a:extLst>
              <a:ext uri="{FF2B5EF4-FFF2-40B4-BE49-F238E27FC236}">
                <a16:creationId xmlns:a16="http://schemas.microsoft.com/office/drawing/2014/main" id="{EE5D5CC8-7434-436C-BA38-6073775C01B0}"/>
              </a:ext>
            </a:extLst>
          </p:cNvPr>
          <p:cNvSpPr/>
          <p:nvPr/>
        </p:nvSpPr>
        <p:spPr>
          <a:xfrm>
            <a:off x="666750" y="4974920"/>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Dạng xem sơ đồ của bước dự đoán
Lưu ý một số bất đồng giữa các dự đoán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srgbClr val="FF0000"/>
                </a:solidFill>
                <a:latin typeface="SamsungOne 400" panose="020B0503030303020204" pitchFamily="34" charset="0"/>
                <a:ea typeface="SamsungOne 400" panose="020B0503030303020204" pitchFamily="34" charset="0"/>
              </a:rPr>
              <a:t>𝑦 ̂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srgbClr val="193EB0"/>
                </a:solidFill>
                <a:latin typeface="SamsungOne 400" panose="020B0503030303020204" pitchFamily="34" charset="0"/>
                <a:ea typeface="SamsungOne 400" panose="020B0503030303020204" pitchFamily="34" charset="0"/>
              </a:rPr>
              <a:t>𝑦</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 thực tế.</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1" name="그룹 10">
            <a:extLst>
              <a:ext uri="{FF2B5EF4-FFF2-40B4-BE49-F238E27FC236}">
                <a16:creationId xmlns:a16="http://schemas.microsoft.com/office/drawing/2014/main" id="{9C2DF190-C52A-4F8C-8F7A-EF6E801F42C1}"/>
              </a:ext>
            </a:extLst>
          </p:cNvPr>
          <p:cNvGrpSpPr/>
          <p:nvPr/>
        </p:nvGrpSpPr>
        <p:grpSpPr>
          <a:xfrm>
            <a:off x="1838964" y="1870711"/>
            <a:ext cx="6224896" cy="2981522"/>
            <a:chOff x="1549826" y="1931283"/>
            <a:chExt cx="6224896" cy="2981522"/>
          </a:xfrm>
        </p:grpSpPr>
        <p:sp>
          <p:nvSpPr>
            <p:cNvPr id="12" name="Oval 41">
              <a:extLst>
                <a:ext uri="{FF2B5EF4-FFF2-40B4-BE49-F238E27FC236}">
                  <a16:creationId xmlns:a16="http://schemas.microsoft.com/office/drawing/2014/main" id="{141B83B5-9A41-4096-B41B-C8FBA5DB024E}"/>
                </a:ext>
              </a:extLst>
            </p:cNvPr>
            <p:cNvSpPr/>
            <p:nvPr/>
          </p:nvSpPr>
          <p:spPr>
            <a:xfrm>
              <a:off x="3019780" y="2659272"/>
              <a:ext cx="399600" cy="397877"/>
            </a:xfrm>
            <a:prstGeom prst="ellipse">
              <a:avLst/>
            </a:prstGeom>
            <a:solidFill>
              <a:srgbClr val="FF0000">
                <a:alpha val="2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Oval 42">
              <a:extLst>
                <a:ext uri="{FF2B5EF4-FFF2-40B4-BE49-F238E27FC236}">
                  <a16:creationId xmlns:a16="http://schemas.microsoft.com/office/drawing/2014/main" id="{8838E243-6B21-4BAC-B805-CDACB5502281}"/>
                </a:ext>
              </a:extLst>
            </p:cNvPr>
            <p:cNvSpPr/>
            <p:nvPr/>
          </p:nvSpPr>
          <p:spPr>
            <a:xfrm>
              <a:off x="3019780" y="3186097"/>
              <a:ext cx="399600" cy="397877"/>
            </a:xfrm>
            <a:prstGeom prst="ellipse">
              <a:avLst/>
            </a:prstGeom>
            <a:solidFill>
              <a:srgbClr val="FF0000">
                <a:alpha val="2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Oval 43">
              <a:extLst>
                <a:ext uri="{FF2B5EF4-FFF2-40B4-BE49-F238E27FC236}">
                  <a16:creationId xmlns:a16="http://schemas.microsoft.com/office/drawing/2014/main" id="{EC48D053-870D-48F0-A92E-6C0FB2D7DD86}"/>
                </a:ext>
              </a:extLst>
            </p:cNvPr>
            <p:cNvSpPr/>
            <p:nvPr/>
          </p:nvSpPr>
          <p:spPr>
            <a:xfrm>
              <a:off x="3019780" y="4195358"/>
              <a:ext cx="399600" cy="397877"/>
            </a:xfrm>
            <a:prstGeom prst="ellipse">
              <a:avLst/>
            </a:prstGeom>
            <a:solidFill>
              <a:srgbClr val="FF0000">
                <a:alpha val="2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Oval 44">
              <a:extLst>
                <a:ext uri="{FF2B5EF4-FFF2-40B4-BE49-F238E27FC236}">
                  <a16:creationId xmlns:a16="http://schemas.microsoft.com/office/drawing/2014/main" id="{B9673562-DAFF-4290-8986-99066134F88B}"/>
                </a:ext>
              </a:extLst>
            </p:cNvPr>
            <p:cNvSpPr/>
            <p:nvPr/>
          </p:nvSpPr>
          <p:spPr>
            <a:xfrm>
              <a:off x="3187698" y="2258102"/>
              <a:ext cx="85273" cy="86400"/>
            </a:xfrm>
            <a:prstGeom prst="ellipse">
              <a:avLst/>
            </a:prstGeom>
            <a:solidFill>
              <a:srgbClr val="FF0000">
                <a:alpha val="2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B1E3AD8-C038-47CE-9C98-73921C13B99D}"/>
                    </a:ext>
                  </a:extLst>
                </p:cNvPr>
                <p:cNvSpPr txBox="1"/>
                <p:nvPr/>
              </p:nvSpPr>
              <p:spPr>
                <a:xfrm>
                  <a:off x="2912964" y="2693777"/>
                  <a:ext cx="672841" cy="369332"/>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spcAft>
                      <a:spcPts val="600"/>
                    </a:spcAft>
                    <a:defRPr sz="1300">
                      <a:solidFill>
                        <a:srgbClr val="262626"/>
                      </a:solidFill>
                      <a:latin typeface="SamsungOne 700" panose="020B0803030303020204" pitchFamily="34" charset="0"/>
                      <a:ea typeface="SamsungOne 700" panose="020B0803030303020204" pitchFamily="34"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1</m:t>
                            </m:r>
                          </m:sub>
                        </m:sSub>
                      </m:oMath>
                    </m:oMathPara>
                  </a14:m>
                  <a:endParaRPr lang="en-US" dirty="0"/>
                </a:p>
              </p:txBody>
            </p:sp>
          </mc:Choice>
          <mc:Fallback xmlns="">
            <p:sp>
              <p:nvSpPr>
                <p:cNvPr id="18" name="TextBox 17">
                  <a:extLst>
                    <a:ext uri="{FF2B5EF4-FFF2-40B4-BE49-F238E27FC236}">
                      <a16:creationId xmlns:a16="http://schemas.microsoft.com/office/drawing/2014/main" id="{3B1E3AD8-C038-47CE-9C98-73921C13B99D}"/>
                    </a:ext>
                  </a:extLst>
                </p:cNvPr>
                <p:cNvSpPr txBox="1">
                  <a:spLocks noRot="1" noChangeAspect="1" noMove="1" noResize="1" noEditPoints="1" noAdjustHandles="1" noChangeArrowheads="1" noChangeShapeType="1" noTextEdit="1"/>
                </p:cNvSpPr>
                <p:nvPr/>
              </p:nvSpPr>
              <p:spPr>
                <a:xfrm>
                  <a:off x="2912964" y="2693777"/>
                  <a:ext cx="672841" cy="36933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1ADF0A4-4524-404F-B1A0-CCCE2AAF894A}"/>
                    </a:ext>
                  </a:extLst>
                </p:cNvPr>
                <p:cNvSpPr txBox="1"/>
                <p:nvPr/>
              </p:nvSpPr>
              <p:spPr>
                <a:xfrm>
                  <a:off x="2912964" y="3221991"/>
                  <a:ext cx="672841" cy="369332"/>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spcAft>
                      <a:spcPts val="600"/>
                    </a:spcAft>
                    <a:defRPr sz="1300">
                      <a:solidFill>
                        <a:srgbClr val="262626"/>
                      </a:solidFill>
                      <a:latin typeface="SamsungOne 700" panose="020B0803030303020204" pitchFamily="34" charset="0"/>
                      <a:ea typeface="SamsungOne 700" panose="020B0803030303020204" pitchFamily="34"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91ADF0A4-4524-404F-B1A0-CCCE2AAF894A}"/>
                    </a:ext>
                  </a:extLst>
                </p:cNvPr>
                <p:cNvSpPr txBox="1">
                  <a:spLocks noRot="1" noChangeAspect="1" noMove="1" noResize="1" noEditPoints="1" noAdjustHandles="1" noChangeArrowheads="1" noChangeShapeType="1" noTextEdit="1"/>
                </p:cNvSpPr>
                <p:nvPr/>
              </p:nvSpPr>
              <p:spPr>
                <a:xfrm>
                  <a:off x="2912964" y="3221991"/>
                  <a:ext cx="672841"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D5B493D-66CD-498F-A910-1A0BD0C4B6D6}"/>
                    </a:ext>
                  </a:extLst>
                </p:cNvPr>
                <p:cNvSpPr txBox="1"/>
                <p:nvPr/>
              </p:nvSpPr>
              <p:spPr>
                <a:xfrm>
                  <a:off x="2912963" y="4237003"/>
                  <a:ext cx="672841" cy="369332"/>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spcAft>
                      <a:spcPts val="600"/>
                    </a:spcAft>
                    <a:defRPr sz="1300">
                      <a:solidFill>
                        <a:srgbClr val="262626"/>
                      </a:solidFill>
                      <a:latin typeface="SamsungOne 700" panose="020B0803030303020204" pitchFamily="34" charset="0"/>
                      <a:ea typeface="SamsungOne 700" panose="020B0803030303020204" pitchFamily="34"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𝑋</m:t>
                            </m:r>
                          </m:e>
                          <m:sub>
                            <m:r>
                              <a:rPr lang="en-US">
                                <a:latin typeface="Cambria Math" panose="02040503050406030204" pitchFamily="18" charset="0"/>
                              </a:rPr>
                              <m:t>𝑘</m:t>
                            </m:r>
                          </m:sub>
                        </m:sSub>
                      </m:oMath>
                    </m:oMathPara>
                  </a14:m>
                  <a:endParaRPr lang="en-US" dirty="0"/>
                </a:p>
              </p:txBody>
            </p:sp>
          </mc:Choice>
          <mc:Fallback xmlns="">
            <p:sp>
              <p:nvSpPr>
                <p:cNvPr id="26" name="TextBox 25">
                  <a:extLst>
                    <a:ext uri="{FF2B5EF4-FFF2-40B4-BE49-F238E27FC236}">
                      <a16:creationId xmlns:a16="http://schemas.microsoft.com/office/drawing/2014/main" id="{AD5B493D-66CD-498F-A910-1A0BD0C4B6D6}"/>
                    </a:ext>
                  </a:extLst>
                </p:cNvPr>
                <p:cNvSpPr txBox="1">
                  <a:spLocks noRot="1" noChangeAspect="1" noMove="1" noResize="1" noEditPoints="1" noAdjustHandles="1" noChangeArrowheads="1" noChangeShapeType="1" noTextEdit="1"/>
                </p:cNvSpPr>
                <p:nvPr/>
              </p:nvSpPr>
              <p:spPr>
                <a:xfrm>
                  <a:off x="2912963" y="4237003"/>
                  <a:ext cx="672841" cy="369332"/>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470C6B0-85F3-4D04-8251-7DAAC7ED1FDF}"/>
                    </a:ext>
                  </a:extLst>
                </p:cNvPr>
                <p:cNvSpPr txBox="1"/>
                <p:nvPr/>
              </p:nvSpPr>
              <p:spPr>
                <a:xfrm>
                  <a:off x="2893913" y="3644132"/>
                  <a:ext cx="672841" cy="4954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ea typeface="Cambria Math" panose="02040503050406030204" pitchFamily="18" charset="0"/>
                                </a:rPr>
                                <m:t>⋮</m:t>
                              </m:r>
                            </m:e>
                          </m:mr>
                          <m:mr>
                            <m:e>
                              <m:r>
                                <a:rPr lang="en-US" sz="1600" i="1">
                                  <a:latin typeface="Cambria Math" panose="02040503050406030204" pitchFamily="18" charset="0"/>
                                  <a:ea typeface="Cambria Math" panose="02040503050406030204" pitchFamily="18" charset="0"/>
                                </a:rPr>
                                <m:t>⋮</m:t>
                              </m:r>
                            </m:e>
                          </m:mr>
                        </m:m>
                      </m:oMath>
                    </m:oMathPara>
                  </a14:m>
                  <a:endParaRPr lang="en-US" sz="1600" dirty="0"/>
                </a:p>
              </p:txBody>
            </p:sp>
          </mc:Choice>
          <mc:Fallback xmlns="">
            <p:sp>
              <p:nvSpPr>
                <p:cNvPr id="27" name="TextBox 26">
                  <a:extLst>
                    <a:ext uri="{FF2B5EF4-FFF2-40B4-BE49-F238E27FC236}">
                      <a16:creationId xmlns:a16="http://schemas.microsoft.com/office/drawing/2014/main" id="{9470C6B0-85F3-4D04-8251-7DAAC7ED1FDF}"/>
                    </a:ext>
                  </a:extLst>
                </p:cNvPr>
                <p:cNvSpPr txBox="1">
                  <a:spLocks noRot="1" noChangeAspect="1" noMove="1" noResize="1" noEditPoints="1" noAdjustHandles="1" noChangeArrowheads="1" noChangeShapeType="1" noTextEdit="1"/>
                </p:cNvSpPr>
                <p:nvPr/>
              </p:nvSpPr>
              <p:spPr>
                <a:xfrm>
                  <a:off x="2893913" y="3644132"/>
                  <a:ext cx="672841" cy="495457"/>
                </a:xfrm>
                <a:prstGeom prst="rect">
                  <a:avLst/>
                </a:prstGeom>
                <a:blipFill>
                  <a:blip r:embed="rId7"/>
                  <a:stretch>
                    <a:fillRect b="-3704"/>
                  </a:stretch>
                </a:blipFill>
              </p:spPr>
              <p:txBody>
                <a:bodyPr/>
                <a:lstStyle/>
                <a:p>
                  <a:r>
                    <a:rPr lang="ko-KR" altLang="en-US">
                      <a:noFill/>
                    </a:rPr>
                    <a:t> </a:t>
                  </a:r>
                </a:p>
              </p:txBody>
            </p:sp>
          </mc:Fallback>
        </mc:AlternateContent>
        <p:sp>
          <p:nvSpPr>
            <p:cNvPr id="28" name="Oval 49">
              <a:extLst>
                <a:ext uri="{FF2B5EF4-FFF2-40B4-BE49-F238E27FC236}">
                  <a16:creationId xmlns:a16="http://schemas.microsoft.com/office/drawing/2014/main" id="{805480C9-F913-440B-AA5D-46BAC06897EC}"/>
                </a:ext>
              </a:extLst>
            </p:cNvPr>
            <p:cNvSpPr/>
            <p:nvPr/>
          </p:nvSpPr>
          <p:spPr>
            <a:xfrm>
              <a:off x="5340847" y="3326137"/>
              <a:ext cx="399600" cy="397877"/>
            </a:xfrm>
            <a:prstGeom prst="ellipse">
              <a:avLst/>
            </a:prstGeom>
            <a:solidFill>
              <a:srgbClr val="00B3E3">
                <a:alpha val="20000"/>
              </a:srgbClr>
            </a:solidFill>
            <a:ln w="19050">
              <a:solidFill>
                <a:srgbClr val="00B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 name="TextBox 28">
              <a:extLst>
                <a:ext uri="{FF2B5EF4-FFF2-40B4-BE49-F238E27FC236}">
                  <a16:creationId xmlns:a16="http://schemas.microsoft.com/office/drawing/2014/main" id="{B1E1AA4B-048D-4661-8F0C-E394D65317A7}"/>
                </a:ext>
              </a:extLst>
            </p:cNvPr>
            <p:cNvSpPr txBox="1"/>
            <p:nvPr/>
          </p:nvSpPr>
          <p:spPr>
            <a:xfrm>
              <a:off x="5214981" y="3387284"/>
              <a:ext cx="672841" cy="292388"/>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spcAft>
                  <a:spcPts val="600"/>
                </a:spcAft>
                <a:defRPr sz="1300">
                  <a:solidFill>
                    <a:srgbClr val="262626"/>
                  </a:solidFill>
                  <a:latin typeface="SamsungOne 700" panose="020B0803030303020204" pitchFamily="34" charset="0"/>
                  <a:ea typeface="SamsungOne 700" panose="020B0803030303020204" pitchFamily="34" charset="0"/>
                </a:defRPr>
              </a:lvl1pPr>
            </a:lstStyle>
            <a:p>
              <a:r>
                <a:rPr lang="en-US" dirty="0">
                  <a:sym typeface="Symbol" panose="05050102010706020507" pitchFamily="18" charset="2"/>
                </a:rPr>
                <a:t></a:t>
              </a:r>
              <a:endParaRPr lang="en-US" dirty="0"/>
            </a:p>
          </p:txBody>
        </p:sp>
        <p:cxnSp>
          <p:nvCxnSpPr>
            <p:cNvPr id="30" name="Straight Arrow Connector 51">
              <a:extLst>
                <a:ext uri="{FF2B5EF4-FFF2-40B4-BE49-F238E27FC236}">
                  <a16:creationId xmlns:a16="http://schemas.microsoft.com/office/drawing/2014/main" id="{2567BFB1-E797-478D-A46D-5480EE1C2EB2}"/>
                </a:ext>
              </a:extLst>
            </p:cNvPr>
            <p:cNvCxnSpPr/>
            <p:nvPr/>
          </p:nvCxnSpPr>
          <p:spPr>
            <a:xfrm>
              <a:off x="3440886" y="2863629"/>
              <a:ext cx="1899959" cy="658749"/>
            </a:xfrm>
            <a:prstGeom prst="straightConnector1">
              <a:avLst/>
            </a:prstGeom>
            <a:ln w="12700">
              <a:solidFill>
                <a:schemeClr val="bg1">
                  <a:lumMod val="50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1" name="Straight Arrow Connector 52">
              <a:extLst>
                <a:ext uri="{FF2B5EF4-FFF2-40B4-BE49-F238E27FC236}">
                  <a16:creationId xmlns:a16="http://schemas.microsoft.com/office/drawing/2014/main" id="{161B8D6B-E53E-43E0-AAA7-444CC13A1AC5}"/>
                </a:ext>
              </a:extLst>
            </p:cNvPr>
            <p:cNvCxnSpPr/>
            <p:nvPr/>
          </p:nvCxnSpPr>
          <p:spPr>
            <a:xfrm>
              <a:off x="3272972" y="2308006"/>
              <a:ext cx="2080535" cy="1222018"/>
            </a:xfrm>
            <a:prstGeom prst="straightConnector1">
              <a:avLst/>
            </a:prstGeom>
            <a:ln w="12700">
              <a:solidFill>
                <a:schemeClr val="bg1">
                  <a:lumMod val="50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2" name="Straight Arrow Connector 53">
              <a:extLst>
                <a:ext uri="{FF2B5EF4-FFF2-40B4-BE49-F238E27FC236}">
                  <a16:creationId xmlns:a16="http://schemas.microsoft.com/office/drawing/2014/main" id="{9B8F6D6D-F439-4260-BD9B-95584948F917}"/>
                </a:ext>
              </a:extLst>
            </p:cNvPr>
            <p:cNvCxnSpPr/>
            <p:nvPr/>
          </p:nvCxnSpPr>
          <p:spPr>
            <a:xfrm>
              <a:off x="3440889" y="3379285"/>
              <a:ext cx="1899956" cy="145278"/>
            </a:xfrm>
            <a:prstGeom prst="straightConnector1">
              <a:avLst/>
            </a:prstGeom>
            <a:ln w="12700">
              <a:solidFill>
                <a:schemeClr val="bg1">
                  <a:lumMod val="50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3" name="Straight Arrow Connector 54">
              <a:extLst>
                <a:ext uri="{FF2B5EF4-FFF2-40B4-BE49-F238E27FC236}">
                  <a16:creationId xmlns:a16="http://schemas.microsoft.com/office/drawing/2014/main" id="{E9BB9724-A66A-4574-8C70-74A5E2B96556}"/>
                </a:ext>
              </a:extLst>
            </p:cNvPr>
            <p:cNvCxnSpPr/>
            <p:nvPr/>
          </p:nvCxnSpPr>
          <p:spPr>
            <a:xfrm flipV="1">
              <a:off x="3440884" y="3541109"/>
              <a:ext cx="1899961" cy="849732"/>
            </a:xfrm>
            <a:prstGeom prst="straightConnector1">
              <a:avLst/>
            </a:prstGeom>
            <a:ln w="12700">
              <a:solidFill>
                <a:schemeClr val="bg1">
                  <a:lumMod val="50000"/>
                  <a:alpha val="50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9488D54-4E6C-4E38-A3A6-6DABC23280F9}"/>
                    </a:ext>
                  </a:extLst>
                </p:cNvPr>
                <p:cNvSpPr txBox="1"/>
                <p:nvPr/>
              </p:nvSpPr>
              <p:spPr>
                <a:xfrm>
                  <a:off x="3358246" y="2180025"/>
                  <a:ext cx="672841" cy="369332"/>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spcAft>
                      <a:spcPts val="600"/>
                    </a:spcAft>
                    <a:defRPr sz="1300">
                      <a:solidFill>
                        <a:srgbClr val="262626"/>
                      </a:solidFill>
                      <a:latin typeface="SamsungOne 700" panose="020B0803030303020204" pitchFamily="34" charset="0"/>
                      <a:ea typeface="SamsungOne 700" panose="020B0803030303020204" pitchFamily="34" charset="0"/>
                    </a:defRPr>
                  </a:lvl1p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a:solidFill>
                                  <a:srgbClr val="00B050"/>
                                </a:solidFill>
                                <a:latin typeface="Cambria Math" panose="02040503050406030204" pitchFamily="18" charset="0"/>
                              </a:rPr>
                              <m:t>𝛽</m:t>
                            </m:r>
                          </m:e>
                          <m:sub>
                            <m:r>
                              <a:rPr lang="en-US">
                                <a:solidFill>
                                  <a:srgbClr val="00B050"/>
                                </a:solidFill>
                                <a:latin typeface="Cambria Math" panose="02040503050406030204" pitchFamily="18" charset="0"/>
                              </a:rPr>
                              <m:t>0</m:t>
                            </m:r>
                          </m:sub>
                        </m:sSub>
                      </m:oMath>
                    </m:oMathPara>
                  </a14:m>
                  <a:endParaRPr lang="en-US" dirty="0">
                    <a:solidFill>
                      <a:srgbClr val="00B050"/>
                    </a:solidFill>
                  </a:endParaRPr>
                </a:p>
              </p:txBody>
            </p:sp>
          </mc:Choice>
          <mc:Fallback xmlns="">
            <p:sp>
              <p:nvSpPr>
                <p:cNvPr id="34" name="TextBox 33">
                  <a:extLst>
                    <a:ext uri="{FF2B5EF4-FFF2-40B4-BE49-F238E27FC236}">
                      <a16:creationId xmlns:a16="http://schemas.microsoft.com/office/drawing/2014/main" id="{E9488D54-4E6C-4E38-A3A6-6DABC23280F9}"/>
                    </a:ext>
                  </a:extLst>
                </p:cNvPr>
                <p:cNvSpPr txBox="1">
                  <a:spLocks noRot="1" noChangeAspect="1" noMove="1" noResize="1" noEditPoints="1" noAdjustHandles="1" noChangeArrowheads="1" noChangeShapeType="1" noTextEdit="1"/>
                </p:cNvSpPr>
                <p:nvPr/>
              </p:nvSpPr>
              <p:spPr>
                <a:xfrm>
                  <a:off x="3358246" y="2180025"/>
                  <a:ext cx="672841"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BA0929E-3811-4E41-AAB0-769AF6D3EAF7}"/>
                    </a:ext>
                  </a:extLst>
                </p:cNvPr>
                <p:cNvSpPr txBox="1"/>
                <p:nvPr/>
              </p:nvSpPr>
              <p:spPr>
                <a:xfrm>
                  <a:off x="2912962" y="1931283"/>
                  <a:ext cx="672841" cy="369332"/>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spcAft>
                      <a:spcPts val="600"/>
                    </a:spcAft>
                    <a:defRPr sz="1300">
                      <a:solidFill>
                        <a:srgbClr val="262626"/>
                      </a:solidFill>
                      <a:latin typeface="SamsungOne 700" panose="020B0803030303020204" pitchFamily="34" charset="0"/>
                      <a:ea typeface="SamsungOne 700" panose="020B0803030303020204" pitchFamily="34" charset="0"/>
                    </a:defRPr>
                  </a:lvl1p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1</m:t>
                        </m:r>
                      </m:oMath>
                    </m:oMathPara>
                  </a14:m>
                  <a:endParaRPr lang="en-US" dirty="0"/>
                </a:p>
              </p:txBody>
            </p:sp>
          </mc:Choice>
          <mc:Fallback xmlns="">
            <p:sp>
              <p:nvSpPr>
                <p:cNvPr id="35" name="TextBox 34">
                  <a:extLst>
                    <a:ext uri="{FF2B5EF4-FFF2-40B4-BE49-F238E27FC236}">
                      <a16:creationId xmlns:a16="http://schemas.microsoft.com/office/drawing/2014/main" id="{6BA0929E-3811-4E41-AAB0-769AF6D3EAF7}"/>
                    </a:ext>
                  </a:extLst>
                </p:cNvPr>
                <p:cNvSpPr txBox="1">
                  <a:spLocks noRot="1" noChangeAspect="1" noMove="1" noResize="1" noEditPoints="1" noAdjustHandles="1" noChangeArrowheads="1" noChangeShapeType="1" noTextEdit="1"/>
                </p:cNvSpPr>
                <p:nvPr/>
              </p:nvSpPr>
              <p:spPr>
                <a:xfrm>
                  <a:off x="2912962" y="1931283"/>
                  <a:ext cx="672841"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5684A76-AD5E-4889-B4C4-3700D8F270C6}"/>
                    </a:ext>
                  </a:extLst>
                </p:cNvPr>
                <p:cNvSpPr txBox="1"/>
                <p:nvPr/>
              </p:nvSpPr>
              <p:spPr>
                <a:xfrm>
                  <a:off x="3360283" y="2630388"/>
                  <a:ext cx="672841" cy="369332"/>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spcAft>
                      <a:spcPts val="600"/>
                    </a:spcAft>
                    <a:defRPr sz="1300">
                      <a:solidFill>
                        <a:srgbClr val="00B050"/>
                      </a:solidFill>
                      <a:latin typeface="SamsungOne 700" panose="020B0803030303020204" pitchFamily="34" charset="0"/>
                      <a:ea typeface="SamsungOne 700" panose="020B0803030303020204" pitchFamily="34"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𝛽</m:t>
                            </m:r>
                          </m:e>
                          <m:sub>
                            <m:r>
                              <a:rPr lang="en-US">
                                <a:latin typeface="Cambria Math" panose="02040503050406030204" pitchFamily="18" charset="0"/>
                              </a:rPr>
                              <m:t>1</m:t>
                            </m:r>
                          </m:sub>
                        </m:sSub>
                      </m:oMath>
                    </m:oMathPara>
                  </a14:m>
                  <a:endParaRPr lang="en-US" dirty="0"/>
                </a:p>
              </p:txBody>
            </p:sp>
          </mc:Choice>
          <mc:Fallback xmlns="">
            <p:sp>
              <p:nvSpPr>
                <p:cNvPr id="36" name="TextBox 35">
                  <a:extLst>
                    <a:ext uri="{FF2B5EF4-FFF2-40B4-BE49-F238E27FC236}">
                      <a16:creationId xmlns:a16="http://schemas.microsoft.com/office/drawing/2014/main" id="{95684A76-AD5E-4889-B4C4-3700D8F270C6}"/>
                    </a:ext>
                  </a:extLst>
                </p:cNvPr>
                <p:cNvSpPr txBox="1">
                  <a:spLocks noRot="1" noChangeAspect="1" noMove="1" noResize="1" noEditPoints="1" noAdjustHandles="1" noChangeArrowheads="1" noChangeShapeType="1" noTextEdit="1"/>
                </p:cNvSpPr>
                <p:nvPr/>
              </p:nvSpPr>
              <p:spPr>
                <a:xfrm>
                  <a:off x="3360283" y="2630388"/>
                  <a:ext cx="672841"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4BD1C21-820B-4ADC-99C0-4CFB17713979}"/>
                    </a:ext>
                  </a:extLst>
                </p:cNvPr>
                <p:cNvSpPr txBox="1"/>
                <p:nvPr/>
              </p:nvSpPr>
              <p:spPr>
                <a:xfrm>
                  <a:off x="3367000" y="3114882"/>
                  <a:ext cx="672841" cy="369332"/>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spcAft>
                      <a:spcPts val="600"/>
                    </a:spcAft>
                    <a:defRPr sz="1300">
                      <a:solidFill>
                        <a:srgbClr val="00B050"/>
                      </a:solidFill>
                      <a:latin typeface="SamsungOne 700" panose="020B0803030303020204" pitchFamily="34" charset="0"/>
                      <a:ea typeface="SamsungOne 700" panose="020B0803030303020204" pitchFamily="34"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𝛽</m:t>
                            </m:r>
                          </m:e>
                          <m:sub>
                            <m:r>
                              <a:rPr lang="en-US">
                                <a:latin typeface="Cambria Math" panose="02040503050406030204" pitchFamily="18" charset="0"/>
                              </a:rPr>
                              <m:t>2</m:t>
                            </m:r>
                          </m:sub>
                        </m:sSub>
                      </m:oMath>
                    </m:oMathPara>
                  </a14:m>
                  <a:endParaRPr lang="en-US" dirty="0"/>
                </a:p>
              </p:txBody>
            </p:sp>
          </mc:Choice>
          <mc:Fallback xmlns="">
            <p:sp>
              <p:nvSpPr>
                <p:cNvPr id="37" name="TextBox 36">
                  <a:extLst>
                    <a:ext uri="{FF2B5EF4-FFF2-40B4-BE49-F238E27FC236}">
                      <a16:creationId xmlns:a16="http://schemas.microsoft.com/office/drawing/2014/main" id="{B4BD1C21-820B-4ADC-99C0-4CFB17713979}"/>
                    </a:ext>
                  </a:extLst>
                </p:cNvPr>
                <p:cNvSpPr txBox="1">
                  <a:spLocks noRot="1" noChangeAspect="1" noMove="1" noResize="1" noEditPoints="1" noAdjustHandles="1" noChangeArrowheads="1" noChangeShapeType="1" noTextEdit="1"/>
                </p:cNvSpPr>
                <p:nvPr/>
              </p:nvSpPr>
              <p:spPr>
                <a:xfrm>
                  <a:off x="3367000" y="3114882"/>
                  <a:ext cx="67284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63E8F25-FB9E-4CB2-BFC4-EE3C7020D437}"/>
                    </a:ext>
                  </a:extLst>
                </p:cNvPr>
                <p:cNvSpPr txBox="1"/>
                <p:nvPr/>
              </p:nvSpPr>
              <p:spPr>
                <a:xfrm>
                  <a:off x="3367292" y="3962808"/>
                  <a:ext cx="672841" cy="369332"/>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spcAft>
                      <a:spcPts val="600"/>
                    </a:spcAft>
                    <a:defRPr sz="1300">
                      <a:solidFill>
                        <a:srgbClr val="00B050"/>
                      </a:solidFill>
                      <a:latin typeface="SamsungOne 700" panose="020B0803030303020204" pitchFamily="34" charset="0"/>
                      <a:ea typeface="SamsungOne 700" panose="020B0803030303020204" pitchFamily="34" charset="0"/>
                    </a:defRPr>
                  </a:lvl1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𝛽</m:t>
                            </m:r>
                          </m:e>
                          <m:sub>
                            <m:r>
                              <a:rPr lang="en-US">
                                <a:latin typeface="Cambria Math" panose="02040503050406030204" pitchFamily="18" charset="0"/>
                              </a:rPr>
                              <m:t>𝑘</m:t>
                            </m:r>
                          </m:sub>
                        </m:sSub>
                      </m:oMath>
                    </m:oMathPara>
                  </a14:m>
                  <a:endParaRPr lang="en-US" dirty="0"/>
                </a:p>
              </p:txBody>
            </p:sp>
          </mc:Choice>
          <mc:Fallback xmlns="">
            <p:sp>
              <p:nvSpPr>
                <p:cNvPr id="38" name="TextBox 37">
                  <a:extLst>
                    <a:ext uri="{FF2B5EF4-FFF2-40B4-BE49-F238E27FC236}">
                      <a16:creationId xmlns:a16="http://schemas.microsoft.com/office/drawing/2014/main" id="{463E8F25-FB9E-4CB2-BFC4-EE3C7020D437}"/>
                    </a:ext>
                  </a:extLst>
                </p:cNvPr>
                <p:cNvSpPr txBox="1">
                  <a:spLocks noRot="1" noChangeAspect="1" noMove="1" noResize="1" noEditPoints="1" noAdjustHandles="1" noChangeArrowheads="1" noChangeShapeType="1" noTextEdit="1"/>
                </p:cNvSpPr>
                <p:nvPr/>
              </p:nvSpPr>
              <p:spPr>
                <a:xfrm>
                  <a:off x="3367292" y="3962808"/>
                  <a:ext cx="672841" cy="369332"/>
                </a:xfrm>
                <a:prstGeom prst="rect">
                  <a:avLst/>
                </a:prstGeom>
                <a:blipFill>
                  <a:blip r:embed="rId12"/>
                  <a:stretch>
                    <a:fillRect/>
                  </a:stretch>
                </a:blipFill>
              </p:spPr>
              <p:txBody>
                <a:bodyPr/>
                <a:lstStyle/>
                <a:p>
                  <a:r>
                    <a:rPr lang="ko-KR" altLang="en-US">
                      <a:noFill/>
                    </a:rPr>
                    <a:t> </a:t>
                  </a:r>
                </a:p>
              </p:txBody>
            </p:sp>
          </mc:Fallback>
        </mc:AlternateContent>
        <p:cxnSp>
          <p:nvCxnSpPr>
            <p:cNvPr id="39" name="Straight Arrow Connector 60">
              <a:extLst>
                <a:ext uri="{FF2B5EF4-FFF2-40B4-BE49-F238E27FC236}">
                  <a16:creationId xmlns:a16="http://schemas.microsoft.com/office/drawing/2014/main" id="{8B7F9044-D2A4-40E3-96E8-956C6627F34A}"/>
                </a:ext>
              </a:extLst>
            </p:cNvPr>
            <p:cNvCxnSpPr/>
            <p:nvPr/>
          </p:nvCxnSpPr>
          <p:spPr>
            <a:xfrm>
              <a:off x="5777766" y="3524097"/>
              <a:ext cx="309339" cy="2698"/>
            </a:xfrm>
            <a:prstGeom prst="straightConnector1">
              <a:avLst/>
            </a:prstGeom>
            <a:ln w="12700">
              <a:solidFill>
                <a:schemeClr val="bg1">
                  <a:lumMod val="50000"/>
                  <a:alpha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40" name="Group 61">
              <a:extLst>
                <a:ext uri="{FF2B5EF4-FFF2-40B4-BE49-F238E27FC236}">
                  <a16:creationId xmlns:a16="http://schemas.microsoft.com/office/drawing/2014/main" id="{AAD1BD3D-7C20-4F95-B52D-EF37B8617B7C}"/>
                </a:ext>
              </a:extLst>
            </p:cNvPr>
            <p:cNvGrpSpPr/>
            <p:nvPr/>
          </p:nvGrpSpPr>
          <p:grpSpPr>
            <a:xfrm>
              <a:off x="1549826" y="3085911"/>
              <a:ext cx="1257068" cy="499724"/>
              <a:chOff x="1101738" y="3541053"/>
              <a:chExt cx="1592271" cy="632977"/>
            </a:xfrm>
          </p:grpSpPr>
          <p:sp>
            <p:nvSpPr>
              <p:cNvPr id="58" name="TextBox 57">
                <a:extLst>
                  <a:ext uri="{FF2B5EF4-FFF2-40B4-BE49-F238E27FC236}">
                    <a16:creationId xmlns:a16="http://schemas.microsoft.com/office/drawing/2014/main" id="{54AC6766-3B11-4FBA-95F5-656719CEF726}"/>
                  </a:ext>
                </a:extLst>
              </p:cNvPr>
              <p:cNvSpPr txBox="1"/>
              <p:nvPr/>
            </p:nvSpPr>
            <p:spPr>
              <a:xfrm>
                <a:off x="1101738" y="3681224"/>
                <a:ext cx="1290595" cy="370354"/>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spcAft>
                    <a:spcPts val="600"/>
                  </a:spcAft>
                  <a:defRPr sz="1300">
                    <a:solidFill>
                      <a:srgbClr val="FF0000"/>
                    </a:solidFill>
                    <a:latin typeface="SamsungOne 700" panose="020B0803030303020204" pitchFamily="34" charset="0"/>
                    <a:ea typeface="SamsungOne 700" panose="020B0803030303020204" pitchFamily="34" charset="0"/>
                  </a:defRPr>
                </a:lvl1pPr>
              </a:lstStyle>
              <a:p>
                <a:r>
                  <a:rPr lang="en-US" dirty="0">
                    <a:solidFill>
                      <a:srgbClr val="262626"/>
                    </a:solidFill>
                  </a:rPr>
                  <a:t>Input</a:t>
                </a:r>
              </a:p>
            </p:txBody>
          </p:sp>
          <p:sp>
            <p:nvSpPr>
              <p:cNvPr id="59" name="Right Arrow 63">
                <a:extLst>
                  <a:ext uri="{FF2B5EF4-FFF2-40B4-BE49-F238E27FC236}">
                    <a16:creationId xmlns:a16="http://schemas.microsoft.com/office/drawing/2014/main" id="{019FAD55-BDD8-45EC-8884-9BBD6832EFA2}"/>
                  </a:ext>
                </a:extLst>
              </p:cNvPr>
              <p:cNvSpPr/>
              <p:nvPr/>
            </p:nvSpPr>
            <p:spPr>
              <a:xfrm>
                <a:off x="2102923" y="3541053"/>
                <a:ext cx="591086" cy="632977"/>
              </a:xfrm>
              <a:prstGeom prst="rightArrow">
                <a:avLst>
                  <a:gd name="adj1" fmla="val 73402"/>
                  <a:gd name="adj2" fmla="val 38133"/>
                </a:avLst>
              </a:prstGeom>
              <a:gradFill>
                <a:gsLst>
                  <a:gs pos="100000">
                    <a:schemeClr val="bg1">
                      <a:lumMod val="75000"/>
                    </a:schemeClr>
                  </a:gs>
                  <a:gs pos="12000">
                    <a:schemeClr val="bg1">
                      <a:lumMod val="75000"/>
                      <a:alpha val="0"/>
                    </a:schemeClr>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41" name="Group 64">
              <a:extLst>
                <a:ext uri="{FF2B5EF4-FFF2-40B4-BE49-F238E27FC236}">
                  <a16:creationId xmlns:a16="http://schemas.microsoft.com/office/drawing/2014/main" id="{FA524846-C625-44FA-87E4-DE135E0643D2}"/>
                </a:ext>
              </a:extLst>
            </p:cNvPr>
            <p:cNvGrpSpPr/>
            <p:nvPr/>
          </p:nvGrpSpPr>
          <p:grpSpPr>
            <a:xfrm>
              <a:off x="5912761" y="3326134"/>
              <a:ext cx="1861961" cy="422416"/>
              <a:chOff x="8227304" y="3845338"/>
              <a:chExt cx="2358460" cy="535055"/>
            </a:xfrm>
          </p:grpSpPr>
          <p:sp>
            <p:nvSpPr>
              <p:cNvPr id="53" name="TextBox 52">
                <a:extLst>
                  <a:ext uri="{FF2B5EF4-FFF2-40B4-BE49-F238E27FC236}">
                    <a16:creationId xmlns:a16="http://schemas.microsoft.com/office/drawing/2014/main" id="{C7D74A6E-76B6-4531-969B-76F389CD12E1}"/>
                  </a:ext>
                </a:extLst>
              </p:cNvPr>
              <p:cNvSpPr txBox="1"/>
              <p:nvPr/>
            </p:nvSpPr>
            <p:spPr>
              <a:xfrm>
                <a:off x="8227304" y="3899620"/>
                <a:ext cx="1290595" cy="370354"/>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spcAft>
                    <a:spcPts val="600"/>
                  </a:spcAft>
                  <a:defRPr sz="1300">
                    <a:solidFill>
                      <a:srgbClr val="262626"/>
                    </a:solidFill>
                    <a:latin typeface="SamsungOne 700" panose="020B0803030303020204" pitchFamily="34" charset="0"/>
                    <a:ea typeface="SamsungOne 700" panose="020B0803030303020204" pitchFamily="34" charset="0"/>
                  </a:defRPr>
                </a:lvl1pPr>
              </a:lstStyle>
              <a:p>
                <a:r>
                  <a:rPr lang="en-US" dirty="0"/>
                  <a:t>Output</a:t>
                </a:r>
              </a:p>
            </p:txBody>
          </p:sp>
          <p:grpSp>
            <p:nvGrpSpPr>
              <p:cNvPr id="54" name="Group 66">
                <a:extLst>
                  <a:ext uri="{FF2B5EF4-FFF2-40B4-BE49-F238E27FC236}">
                    <a16:creationId xmlns:a16="http://schemas.microsoft.com/office/drawing/2014/main" id="{AFFCA98D-9605-4A4D-B9D7-395BEA024E4D}"/>
                  </a:ext>
                </a:extLst>
              </p:cNvPr>
              <p:cNvGrpSpPr/>
              <p:nvPr/>
            </p:nvGrpSpPr>
            <p:grpSpPr>
              <a:xfrm>
                <a:off x="9733507" y="3845338"/>
                <a:ext cx="852257" cy="535055"/>
                <a:chOff x="9351766" y="3845338"/>
                <a:chExt cx="852257" cy="535055"/>
              </a:xfrm>
            </p:grpSpPr>
            <p:sp>
              <p:nvSpPr>
                <p:cNvPr id="56" name="Oval 68">
                  <a:extLst>
                    <a:ext uri="{FF2B5EF4-FFF2-40B4-BE49-F238E27FC236}">
                      <a16:creationId xmlns:a16="http://schemas.microsoft.com/office/drawing/2014/main" id="{44358BD7-251F-4AE1-A8D8-F389891FE740}"/>
                    </a:ext>
                  </a:extLst>
                </p:cNvPr>
                <p:cNvSpPr/>
                <p:nvPr/>
              </p:nvSpPr>
              <p:spPr>
                <a:xfrm>
                  <a:off x="9484580" y="3845338"/>
                  <a:ext cx="506155" cy="503973"/>
                </a:xfrm>
                <a:prstGeom prst="ellipse">
                  <a:avLst/>
                </a:prstGeom>
                <a:solidFill>
                  <a:srgbClr val="00B050">
                    <a:alpha val="20000"/>
                  </a:srgb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8180505C-23B4-413C-8A5F-105DA1F1B732}"/>
                        </a:ext>
                      </a:extLst>
                    </p:cNvPr>
                    <p:cNvSpPr txBox="1"/>
                    <p:nvPr/>
                  </p:nvSpPr>
                  <p:spPr>
                    <a:xfrm>
                      <a:off x="9351766" y="3912578"/>
                      <a:ext cx="852257" cy="467815"/>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spcAft>
                          <a:spcPts val="600"/>
                        </a:spcAft>
                        <a:defRPr sz="1300">
                          <a:solidFill>
                            <a:srgbClr val="262626"/>
                          </a:solidFill>
                          <a:latin typeface="SamsungOne 700" panose="020B0803030303020204" pitchFamily="34" charset="0"/>
                          <a:ea typeface="SamsungOne 700" panose="020B0803030303020204" pitchFamily="34" charset="0"/>
                        </a:defRPr>
                      </a:lvl1pPr>
                    </a:lstStyle>
                    <a:p>
                      <a:pPr/>
                      <a14:m>
                        <m:oMathPara xmlns:m="http://schemas.openxmlformats.org/officeDocument/2006/math">
                          <m:oMathParaPr>
                            <m:jc m:val="centerGroup"/>
                          </m:oMathParaPr>
                          <m:oMath xmlns:m="http://schemas.openxmlformats.org/officeDocument/2006/math">
                            <m:r>
                              <a:rPr lang="en-US" dirty="0" smtClean="0">
                                <a:solidFill>
                                  <a:srgbClr val="193EB0"/>
                                </a:solidFill>
                                <a:latin typeface="Cambria Math" panose="02040503050406030204" pitchFamily="18" charset="0"/>
                              </a:rPr>
                              <m:t>𝑌</m:t>
                            </m:r>
                          </m:oMath>
                        </m:oMathPara>
                      </a14:m>
                      <a:endParaRPr lang="en-US" dirty="0">
                        <a:solidFill>
                          <a:srgbClr val="193EB0"/>
                        </a:solidFill>
                      </a:endParaRPr>
                    </a:p>
                  </p:txBody>
                </p:sp>
              </mc:Choice>
              <mc:Fallback xmlns="">
                <p:sp>
                  <p:nvSpPr>
                    <p:cNvPr id="102" name="TextBox 101">
                      <a:extLst>
                        <a:ext uri="{FF2B5EF4-FFF2-40B4-BE49-F238E27FC236}">
                          <a16:creationId xmlns:a16="http://schemas.microsoft.com/office/drawing/2014/main" id="{77EAFA02-AC35-4E58-A8B8-C7E04D1DB6C8}"/>
                        </a:ext>
                      </a:extLst>
                    </p:cNvPr>
                    <p:cNvSpPr txBox="1">
                      <a:spLocks noRot="1" noChangeAspect="1" noMove="1" noResize="1" noEditPoints="1" noAdjustHandles="1" noChangeArrowheads="1" noChangeShapeType="1" noTextEdit="1"/>
                    </p:cNvSpPr>
                    <p:nvPr/>
                  </p:nvSpPr>
                  <p:spPr>
                    <a:xfrm>
                      <a:off x="9351766" y="3912578"/>
                      <a:ext cx="852257" cy="467815"/>
                    </a:xfrm>
                    <a:prstGeom prst="rect">
                      <a:avLst/>
                    </a:prstGeom>
                    <a:blipFill>
                      <a:blip r:embed="rId25"/>
                      <a:stretch>
                        <a:fillRect/>
                      </a:stretch>
                    </a:blipFill>
                  </p:spPr>
                  <p:txBody>
                    <a:bodyPr/>
                    <a:lstStyle/>
                    <a:p>
                      <a:r>
                        <a:rPr lang="ko-KR" altLang="en-US">
                          <a:noFill/>
                        </a:rPr>
                        <a:t> </a:t>
                      </a:r>
                    </a:p>
                  </p:txBody>
                </p:sp>
              </mc:Fallback>
            </mc:AlternateContent>
          </p:grpSp>
          <p:sp>
            <p:nvSpPr>
              <p:cNvPr id="55" name="Left-Right Arrow 67">
                <a:extLst>
                  <a:ext uri="{FF2B5EF4-FFF2-40B4-BE49-F238E27FC236}">
                    <a16:creationId xmlns:a16="http://schemas.microsoft.com/office/drawing/2014/main" id="{C0A661C6-65C2-4F2A-B51B-9A6C3CF3C0B1}"/>
                  </a:ext>
                </a:extLst>
              </p:cNvPr>
              <p:cNvSpPr/>
              <p:nvPr/>
            </p:nvSpPr>
            <p:spPr>
              <a:xfrm>
                <a:off x="9296386" y="4001069"/>
                <a:ext cx="435006" cy="205055"/>
              </a:xfrm>
              <a:prstGeom prst="lef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42" name="Group 70">
              <a:extLst>
                <a:ext uri="{FF2B5EF4-FFF2-40B4-BE49-F238E27FC236}">
                  <a16:creationId xmlns:a16="http://schemas.microsoft.com/office/drawing/2014/main" id="{C8EADB4D-ACAF-40D5-8FF6-099107FDB939}"/>
                </a:ext>
              </a:extLst>
            </p:cNvPr>
            <p:cNvGrpSpPr/>
            <p:nvPr/>
          </p:nvGrpSpPr>
          <p:grpSpPr>
            <a:xfrm>
              <a:off x="5035927" y="3812688"/>
              <a:ext cx="1025376" cy="687945"/>
              <a:chOff x="8093935" y="4427145"/>
              <a:chExt cx="1298796" cy="871388"/>
            </a:xfrm>
          </p:grpSpPr>
          <p:sp>
            <p:nvSpPr>
              <p:cNvPr id="51" name="TextBox 50">
                <a:extLst>
                  <a:ext uri="{FF2B5EF4-FFF2-40B4-BE49-F238E27FC236}">
                    <a16:creationId xmlns:a16="http://schemas.microsoft.com/office/drawing/2014/main" id="{67B49CD0-D7AE-448B-8420-F33C988848B0}"/>
                  </a:ext>
                </a:extLst>
              </p:cNvPr>
              <p:cNvSpPr txBox="1"/>
              <p:nvPr/>
            </p:nvSpPr>
            <p:spPr>
              <a:xfrm>
                <a:off x="8093935" y="4674778"/>
                <a:ext cx="1298796" cy="623755"/>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spcAft>
                    <a:spcPts val="600"/>
                  </a:spcAft>
                  <a:defRPr sz="1300">
                    <a:solidFill>
                      <a:srgbClr val="FF0000"/>
                    </a:solidFill>
                    <a:latin typeface="SamsungOne 700" panose="020B0803030303020204" pitchFamily="34" charset="0"/>
                    <a:ea typeface="SamsungOne 700" panose="020B0803030303020204" pitchFamily="34" charset="0"/>
                  </a:defRPr>
                </a:lvl1pPr>
              </a:lstStyle>
              <a:p>
                <a:r>
                  <a:rPr lang="vi-VN" altLang="ko-KR" dirty="0"/>
                  <a:t>Tổng hợp</a:t>
                </a:r>
                <a:endParaRPr lang="en-US" dirty="0"/>
              </a:p>
            </p:txBody>
          </p:sp>
          <p:cxnSp>
            <p:nvCxnSpPr>
              <p:cNvPr id="52" name="Straight Arrow Connector 72">
                <a:extLst>
                  <a:ext uri="{FF2B5EF4-FFF2-40B4-BE49-F238E27FC236}">
                    <a16:creationId xmlns:a16="http://schemas.microsoft.com/office/drawing/2014/main" id="{88398AB4-DD90-4279-AC7A-96E8BE398B86}"/>
                  </a:ext>
                </a:extLst>
              </p:cNvPr>
              <p:cNvCxnSpPr/>
              <p:nvPr/>
            </p:nvCxnSpPr>
            <p:spPr>
              <a:xfrm flipV="1">
                <a:off x="8732081" y="4427145"/>
                <a:ext cx="0" cy="386702"/>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3" name="Group 73">
              <a:extLst>
                <a:ext uri="{FF2B5EF4-FFF2-40B4-BE49-F238E27FC236}">
                  <a16:creationId xmlns:a16="http://schemas.microsoft.com/office/drawing/2014/main" id="{EA5DB505-4DA9-4DBD-A975-6F51A7BC75D2}"/>
                </a:ext>
              </a:extLst>
            </p:cNvPr>
            <p:cNvGrpSpPr/>
            <p:nvPr/>
          </p:nvGrpSpPr>
          <p:grpSpPr>
            <a:xfrm>
              <a:off x="3490109" y="2097787"/>
              <a:ext cx="1139354" cy="2815018"/>
              <a:chOff x="4251862" y="2289444"/>
              <a:chExt cx="1443167" cy="3565653"/>
            </a:xfrm>
          </p:grpSpPr>
          <p:sp>
            <p:nvSpPr>
              <p:cNvPr id="49" name="Oval 74">
                <a:extLst>
                  <a:ext uri="{FF2B5EF4-FFF2-40B4-BE49-F238E27FC236}">
                    <a16:creationId xmlns:a16="http://schemas.microsoft.com/office/drawing/2014/main" id="{D02348A7-4319-458D-94AF-F93E9D995436}"/>
                  </a:ext>
                </a:extLst>
              </p:cNvPr>
              <p:cNvSpPr/>
              <p:nvPr/>
            </p:nvSpPr>
            <p:spPr>
              <a:xfrm>
                <a:off x="4251862" y="2289444"/>
                <a:ext cx="425263" cy="2895118"/>
              </a:xfrm>
              <a:prstGeom prst="roundRect">
                <a:avLst>
                  <a:gd name="adj" fmla="val 50000"/>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0" name="TextBox 49">
                <a:extLst>
                  <a:ext uri="{FF2B5EF4-FFF2-40B4-BE49-F238E27FC236}">
                    <a16:creationId xmlns:a16="http://schemas.microsoft.com/office/drawing/2014/main" id="{E9AB9179-C058-4E1D-B048-22CD409B6DE6}"/>
                  </a:ext>
                </a:extLst>
              </p:cNvPr>
              <p:cNvSpPr txBox="1"/>
              <p:nvPr/>
            </p:nvSpPr>
            <p:spPr>
              <a:xfrm>
                <a:off x="4594198" y="5231342"/>
                <a:ext cx="1100831" cy="623755"/>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spcAft>
                    <a:spcPts val="600"/>
                  </a:spcAft>
                  <a:defRPr sz="1300">
                    <a:solidFill>
                      <a:srgbClr val="FF0000"/>
                    </a:solidFill>
                    <a:latin typeface="SamsungOne 700" panose="020B0803030303020204" pitchFamily="34" charset="0"/>
                    <a:ea typeface="SamsungOne 700" panose="020B0803030303020204" pitchFamily="34" charset="0"/>
                  </a:defRPr>
                </a:lvl1pPr>
              </a:lstStyle>
              <a:p>
                <a:r>
                  <a:rPr lang="en-US" altLang="ko-KR" dirty="0" err="1"/>
                  <a:t>Tham</a:t>
                </a:r>
                <a:r>
                  <a:rPr lang="en-US" altLang="ko-KR" dirty="0"/>
                  <a:t> </a:t>
                </a:r>
                <a:r>
                  <a:rPr lang="en-US" altLang="ko-KR" dirty="0" err="1"/>
                  <a:t>số</a:t>
                </a:r>
                <a:endParaRPr lang="en-US" dirty="0"/>
              </a:p>
            </p:txBody>
          </p: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D441988-F6CE-495D-9889-B4D9F9ABE54C}"/>
                    </a:ext>
                  </a:extLst>
                </p:cNvPr>
                <p:cNvSpPr txBox="1"/>
                <p:nvPr/>
              </p:nvSpPr>
              <p:spPr>
                <a:xfrm>
                  <a:off x="6546539" y="3166574"/>
                  <a:ext cx="751251" cy="369332"/>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spcAft>
                      <a:spcPts val="600"/>
                    </a:spcAft>
                    <a:defRPr sz="1300">
                      <a:solidFill>
                        <a:srgbClr val="FF0000"/>
                      </a:solidFill>
                      <a:latin typeface="SamsungOne 700" panose="020B0803030303020204" pitchFamily="34" charset="0"/>
                      <a:ea typeface="SamsungOne 700" panose="020B0803030303020204" pitchFamily="34" charset="0"/>
                    </a:defRPr>
                  </a:lvl1pPr>
                </a:lstStyle>
                <a:p>
                  <a:pPr/>
                  <a14:m>
                    <m:oMathPara xmlns:m="http://schemas.openxmlformats.org/officeDocument/2006/math">
                      <m:oMathParaPr>
                        <m:jc m:val="centerGroup"/>
                      </m:oMathParaPr>
                      <m:oMath xmlns:m="http://schemas.openxmlformats.org/officeDocument/2006/math">
                        <m:r>
                          <a:rPr lang="ko-KR" altLang="en-US" dirty="0">
                            <a:latin typeface="Cambria Math" panose="02040503050406030204" pitchFamily="18" charset="0"/>
                          </a:rPr>
                          <m:t>𝜺</m:t>
                        </m:r>
                      </m:oMath>
                    </m:oMathPara>
                  </a14:m>
                  <a:endParaRPr lang="en-US" dirty="0"/>
                </a:p>
              </p:txBody>
            </p:sp>
          </mc:Choice>
          <mc:Fallback xmlns="">
            <p:sp>
              <p:nvSpPr>
                <p:cNvPr id="44" name="TextBox 43">
                  <a:extLst>
                    <a:ext uri="{FF2B5EF4-FFF2-40B4-BE49-F238E27FC236}">
                      <a16:creationId xmlns:a16="http://schemas.microsoft.com/office/drawing/2014/main" id="{FD441988-F6CE-495D-9889-B4D9F9ABE54C}"/>
                    </a:ext>
                  </a:extLst>
                </p:cNvPr>
                <p:cNvSpPr txBox="1">
                  <a:spLocks noRot="1" noChangeAspect="1" noMove="1" noResize="1" noEditPoints="1" noAdjustHandles="1" noChangeArrowheads="1" noChangeShapeType="1" noTextEdit="1"/>
                </p:cNvSpPr>
                <p:nvPr/>
              </p:nvSpPr>
              <p:spPr>
                <a:xfrm>
                  <a:off x="6546539" y="3166574"/>
                  <a:ext cx="751251" cy="369332"/>
                </a:xfrm>
                <a:prstGeom prst="rect">
                  <a:avLst/>
                </a:prstGeom>
                <a:blipFill>
                  <a:blip r:embed="rId26"/>
                  <a:stretch>
                    <a:fillRect/>
                  </a:stretch>
                </a:blipFill>
              </p:spPr>
              <p:txBody>
                <a:bodyPr/>
                <a:lstStyle/>
                <a:p>
                  <a:r>
                    <a:rPr lang="ko-KR" altLang="en-US">
                      <a:noFill/>
                    </a:rPr>
                    <a:t> </a:t>
                  </a:r>
                </a:p>
              </p:txBody>
            </p:sp>
          </mc:Fallback>
        </mc:AlternateContent>
        <p:grpSp>
          <p:nvGrpSpPr>
            <p:cNvPr id="45" name="Group 79">
              <a:extLst>
                <a:ext uri="{FF2B5EF4-FFF2-40B4-BE49-F238E27FC236}">
                  <a16:creationId xmlns:a16="http://schemas.microsoft.com/office/drawing/2014/main" id="{437990BD-C9AD-455A-A919-C11EFD33DA43}"/>
                </a:ext>
              </a:extLst>
            </p:cNvPr>
            <p:cNvGrpSpPr/>
            <p:nvPr/>
          </p:nvGrpSpPr>
          <p:grpSpPr>
            <a:xfrm>
              <a:off x="6225747" y="3812685"/>
              <a:ext cx="1260089" cy="578110"/>
              <a:chOff x="8090353" y="4431148"/>
              <a:chExt cx="1596097" cy="732266"/>
            </a:xfrm>
          </p:grpSpPr>
          <mc:AlternateContent xmlns:mc="http://schemas.openxmlformats.org/markup-compatibility/2006" xmlns:a14="http://schemas.microsoft.com/office/drawing/2010/main">
            <mc:Choice Requires="a14">
              <p:sp>
                <p:nvSpPr>
                  <p:cNvPr id="47" name="Rectangle 80">
                    <a:extLst>
                      <a:ext uri="{FF2B5EF4-FFF2-40B4-BE49-F238E27FC236}">
                        <a16:creationId xmlns:a16="http://schemas.microsoft.com/office/drawing/2014/main" id="{2C74AAE8-F355-47DC-943D-426029289773}"/>
                      </a:ext>
                    </a:extLst>
                  </p:cNvPr>
                  <p:cNvSpPr/>
                  <p:nvPr/>
                </p:nvSpPr>
                <p:spPr>
                  <a:xfrm>
                    <a:off x="8090353" y="4793059"/>
                    <a:ext cx="1596097" cy="370355"/>
                  </a:xfrm>
                  <a:prstGeom prst="rect">
                    <a:avLst/>
                  </a:prstGeom>
                  <a:noFill/>
                </p:spPr>
                <p:txBody>
                  <a:bodyPr wrap="square" lIns="0" tIns="0" rIns="0" bIns="0" rtlCol="0" anchor="ctr">
                    <a:noAutofit/>
                    <a:scene3d>
                      <a:camera prst="orthographicFront"/>
                      <a:lightRig rig="threePt" dir="t"/>
                    </a:scene3d>
                    <a:sp3d>
                      <a:bevelT w="0" h="6350"/>
                    </a:sp3d>
                  </a:bodyPr>
                  <a:lstStyle/>
                  <a:p>
                    <a:pPr algn="ctr">
                      <a:spcAft>
                        <a:spcPts val="600"/>
                      </a:spcAft>
                    </a:pPr>
                    <a14:m>
                      <m:oMath xmlns:m="http://schemas.openxmlformats.org/officeDocument/2006/math">
                        <m:acc>
                          <m:accPr>
                            <m:chr m:val="̂"/>
                            <m:ctrlPr>
                              <a:rPr lang="ko-KR" altLang="en-US" sz="1300" i="1">
                                <a:solidFill>
                                  <a:srgbClr val="FF0000"/>
                                </a:solidFill>
                                <a:latin typeface="Cambria Math" panose="02040503050406030204" pitchFamily="18" charset="0"/>
                                <a:ea typeface="SamsungOne 700" panose="020B0803030303020204" pitchFamily="34" charset="0"/>
                              </a:rPr>
                            </m:ctrlPr>
                          </m:accPr>
                          <m:e>
                            <m:r>
                              <a:rPr lang="en-US" altLang="ko-KR" sz="1300">
                                <a:solidFill>
                                  <a:srgbClr val="FF0000"/>
                                </a:solidFill>
                                <a:latin typeface="Cambria Math" panose="02040503050406030204" pitchFamily="18" charset="0"/>
                                <a:ea typeface="SamsungOne 700" panose="020B0803030303020204" pitchFamily="34" charset="0"/>
                              </a:rPr>
                              <m:t>𝑦</m:t>
                            </m:r>
                          </m:e>
                        </m:acc>
                        <m:r>
                          <a:rPr lang="en-US" altLang="ko-KR" sz="1300">
                            <a:solidFill>
                              <a:srgbClr val="FF0000"/>
                            </a:solidFill>
                            <a:latin typeface="Cambria Math" panose="02040503050406030204" pitchFamily="18" charset="0"/>
                            <a:ea typeface="SamsungOne 700" panose="020B0803030303020204" pitchFamily="34" charset="0"/>
                          </a:rPr>
                          <m:t>=</m:t>
                        </m:r>
                        <m:r>
                          <a:rPr lang="en-US" altLang="ko-KR" sz="1300">
                            <a:solidFill>
                              <a:srgbClr val="FF0000"/>
                            </a:solidFill>
                            <a:latin typeface="Cambria Math" panose="02040503050406030204" pitchFamily="18" charset="0"/>
                            <a:ea typeface="SamsungOne 700" panose="020B0803030303020204" pitchFamily="34" charset="0"/>
                          </a:rPr>
                          <m:t>𝐸</m:t>
                        </m:r>
                        <m:r>
                          <a:rPr lang="en-US" altLang="ko-KR" sz="1300">
                            <a:solidFill>
                              <a:srgbClr val="FF0000"/>
                            </a:solidFill>
                            <a:latin typeface="Cambria Math" panose="02040503050406030204" pitchFamily="18" charset="0"/>
                            <a:ea typeface="SamsungOne 700" panose="020B0803030303020204" pitchFamily="34" charset="0"/>
                          </a:rPr>
                          <m:t>[</m:t>
                        </m:r>
                        <m:r>
                          <a:rPr lang="en-US" altLang="ko-KR" sz="1300">
                            <a:solidFill>
                              <a:srgbClr val="FF0000"/>
                            </a:solidFill>
                            <a:latin typeface="Cambria Math" panose="02040503050406030204" pitchFamily="18" charset="0"/>
                            <a:ea typeface="SamsungOne 700" panose="020B0803030303020204" pitchFamily="34" charset="0"/>
                          </a:rPr>
                          <m:t>𝑦</m:t>
                        </m:r>
                        <m:r>
                          <a:rPr lang="en-US" altLang="ko-KR" sz="1300">
                            <a:solidFill>
                              <a:srgbClr val="FF0000"/>
                            </a:solidFill>
                            <a:latin typeface="Cambria Math" panose="02040503050406030204" pitchFamily="18" charset="0"/>
                            <a:ea typeface="SamsungOne 700" panose="020B0803030303020204" pitchFamily="34" charset="0"/>
                          </a:rPr>
                          <m:t>|</m:t>
                        </m:r>
                        <m:r>
                          <a:rPr lang="en-US" altLang="ko-KR" sz="1300">
                            <a:solidFill>
                              <a:srgbClr val="FF0000"/>
                            </a:solidFill>
                            <a:latin typeface="Cambria Math" panose="02040503050406030204" pitchFamily="18" charset="0"/>
                            <a:ea typeface="SamsungOne 700" panose="020B0803030303020204" pitchFamily="34" charset="0"/>
                          </a:rPr>
                          <m:t>𝑑𝑎𝑡𝑎</m:t>
                        </m:r>
                        <m:r>
                          <a:rPr lang="en-US" altLang="ko-KR" sz="1300">
                            <a:solidFill>
                              <a:srgbClr val="FF0000"/>
                            </a:solidFill>
                            <a:latin typeface="Cambria Math" panose="02040503050406030204" pitchFamily="18" charset="0"/>
                            <a:ea typeface="SamsungOne 700" panose="020B0803030303020204" pitchFamily="34" charset="0"/>
                          </a:rPr>
                          <m:t>]</m:t>
                        </m:r>
                      </m:oMath>
                    </a14:m>
                    <a:r>
                      <a:rPr lang="ko-KR" altLang="en-US" sz="1300" dirty="0">
                        <a:solidFill>
                          <a:srgbClr val="FF0000"/>
                        </a:solidFill>
                        <a:latin typeface="SamsungOne 700" panose="020B0803030303020204" pitchFamily="34" charset="0"/>
                        <a:ea typeface="SamsungOne 700" panose="020B0803030303020204" pitchFamily="34" charset="0"/>
                      </a:rPr>
                      <a:t> </a:t>
                    </a:r>
                    <a:endParaRPr lang="en-US" sz="1300" dirty="0">
                      <a:solidFill>
                        <a:srgbClr val="FF0000"/>
                      </a:solidFill>
                      <a:latin typeface="SamsungOne 700" panose="020B0803030303020204" pitchFamily="34" charset="0"/>
                      <a:ea typeface="SamsungOne 700" panose="020B0803030303020204" pitchFamily="34" charset="0"/>
                    </a:endParaRPr>
                  </a:p>
                </p:txBody>
              </p:sp>
            </mc:Choice>
            <mc:Fallback xmlns="">
              <p:sp>
                <p:nvSpPr>
                  <p:cNvPr id="90" name="Rectangle 80">
                    <a:extLst>
                      <a:ext uri="{FF2B5EF4-FFF2-40B4-BE49-F238E27FC236}">
                        <a16:creationId xmlns:a16="http://schemas.microsoft.com/office/drawing/2014/main" id="{4AAFCE37-BC52-4376-943B-DC6E090AE19D}"/>
                      </a:ext>
                    </a:extLst>
                  </p:cNvPr>
                  <p:cNvSpPr>
                    <a:spLocks noRot="1" noChangeAspect="1" noMove="1" noResize="1" noEditPoints="1" noAdjustHandles="1" noChangeArrowheads="1" noChangeShapeType="1" noTextEdit="1"/>
                  </p:cNvSpPr>
                  <p:nvPr/>
                </p:nvSpPr>
                <p:spPr>
                  <a:xfrm>
                    <a:off x="8090353" y="4793059"/>
                    <a:ext cx="1596097" cy="370355"/>
                  </a:xfrm>
                  <a:prstGeom prst="rect">
                    <a:avLst/>
                  </a:prstGeom>
                  <a:blipFill>
                    <a:blip r:embed="rId27"/>
                    <a:stretch>
                      <a:fillRect/>
                    </a:stretch>
                  </a:blipFill>
                </p:spPr>
                <p:txBody>
                  <a:bodyPr/>
                  <a:lstStyle/>
                  <a:p>
                    <a:r>
                      <a:rPr lang="ko-KR" altLang="en-US">
                        <a:noFill/>
                      </a:rPr>
                      <a:t> </a:t>
                    </a:r>
                  </a:p>
                </p:txBody>
              </p:sp>
            </mc:Fallback>
          </mc:AlternateContent>
          <p:cxnSp>
            <p:nvCxnSpPr>
              <p:cNvPr id="48" name="Straight Arrow Connector 81">
                <a:extLst>
                  <a:ext uri="{FF2B5EF4-FFF2-40B4-BE49-F238E27FC236}">
                    <a16:creationId xmlns:a16="http://schemas.microsoft.com/office/drawing/2014/main" id="{108B133D-0D73-4650-A69C-33AB0049B33E}"/>
                  </a:ext>
                </a:extLst>
              </p:cNvPr>
              <p:cNvCxnSpPr/>
              <p:nvPr/>
            </p:nvCxnSpPr>
            <p:spPr>
              <a:xfrm flipV="1">
                <a:off x="8304716" y="4431148"/>
                <a:ext cx="0" cy="386702"/>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6" name="Straight Arrow Connector 72">
              <a:extLst>
                <a:ext uri="{FF2B5EF4-FFF2-40B4-BE49-F238E27FC236}">
                  <a16:creationId xmlns:a16="http://schemas.microsoft.com/office/drawing/2014/main" id="{80AEBD52-D5C3-4EE5-8748-5989E875F053}"/>
                </a:ext>
              </a:extLst>
            </p:cNvPr>
            <p:cNvCxnSpPr/>
            <p:nvPr/>
          </p:nvCxnSpPr>
          <p:spPr>
            <a:xfrm flipV="1">
              <a:off x="3666837" y="4418466"/>
              <a:ext cx="0" cy="305294"/>
            </a:xfrm>
            <a:prstGeom prst="straightConnector1">
              <a:avLst/>
            </a:prstGeom>
            <a:ln w="952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43506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hành</a:t>
            </a:r>
            <a:r>
              <a:rPr lang="en-US" altLang="ko-KR" sz="1400" dirty="0">
                <a:solidFill>
                  <a:schemeClr val="tx1"/>
                </a:solidFill>
                <a:latin typeface="SamsungOne 400" panose="020B0503030303020204" pitchFamily="34" charset="0"/>
                <a:ea typeface="SamsungOne 400" panose="020B0503030303020204" pitchFamily="34" charset="0"/>
              </a:rPr>
              <a:t> scikit-learn</a:t>
            </a:r>
            <a:endParaRPr lang="ko-KR" altLang="en-US" sz="1400" dirty="0">
              <a:solidFill>
                <a:schemeClr val="tx1"/>
              </a:solidFill>
              <a:latin typeface="SamsungOne 400" panose="020B0503030303020204" pitchFamily="34" charset="0"/>
              <a:ea typeface="SamsungOne 400" panose="020B0503030303020204" pitchFamily="34" charset="0"/>
            </a:endParaRPr>
          </a:p>
        </p:txBody>
      </p:sp>
      <p:grpSp>
        <p:nvGrpSpPr>
          <p:cNvPr id="16" name="그룹 15">
            <a:extLst>
              <a:ext uri="{FF2B5EF4-FFF2-40B4-BE49-F238E27FC236}">
                <a16:creationId xmlns:a16="http://schemas.microsoft.com/office/drawing/2014/main" id="{BECC2A97-A6BE-43AC-9D3E-1AA2101DC16A}"/>
              </a:ext>
            </a:extLst>
          </p:cNvPr>
          <p:cNvGrpSpPr/>
          <p:nvPr/>
        </p:nvGrpSpPr>
        <p:grpSpPr>
          <a:xfrm>
            <a:off x="666750" y="2924944"/>
            <a:ext cx="8677275" cy="1074135"/>
            <a:chOff x="559817" y="3081410"/>
            <a:chExt cx="8677275" cy="1074135"/>
          </a:xfrm>
        </p:grpSpPr>
        <p:sp>
          <p:nvSpPr>
            <p:cNvPr id="17" name="모서리가 둥근 직사각형 4">
              <a:extLst>
                <a:ext uri="{FF2B5EF4-FFF2-40B4-BE49-F238E27FC236}">
                  <a16:creationId xmlns:a16="http://schemas.microsoft.com/office/drawing/2014/main" id="{BBA70AC6-E90F-4674-9A55-81B5FD1FD532}"/>
                </a:ext>
              </a:extLst>
            </p:cNvPr>
            <p:cNvSpPr/>
            <p:nvPr/>
          </p:nvSpPr>
          <p:spPr>
            <a:xfrm>
              <a:off x="559817" y="3081410"/>
              <a:ext cx="8677275" cy="10741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Picture 2" descr="Byte - Free electronics icons">
              <a:extLst>
                <a:ext uri="{FF2B5EF4-FFF2-40B4-BE49-F238E27FC236}">
                  <a16:creationId xmlns:a16="http://schemas.microsoft.com/office/drawing/2014/main" id="{F1A2D2B0-F537-41AC-9EF9-20BDA8274BE8}"/>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BE91652-42AF-4AC3-9278-4E0FD8DBC095}"/>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1</a:t>
              </a:r>
              <a:endParaRPr lang="ko-KR" altLang="en-US" sz="1300" b="1" dirty="0">
                <a:solidFill>
                  <a:prstClr val="black">
                    <a:lumMod val="85000"/>
                    <a:lumOff val="15000"/>
                  </a:prstClr>
                </a:solidFill>
                <a:latin typeface="SamsungOne 400" panose="020B0503030303020204" pitchFamily="34" charset="0"/>
                <a:cs typeface="iCiel Samsung Sharp Sans Bold" pitchFamily="2" charset="0"/>
              </a:endParaRPr>
            </a:p>
          </p:txBody>
        </p:sp>
        <p:sp>
          <p:nvSpPr>
            <p:cNvPr id="20" name="TextBox 19">
              <a:extLst>
                <a:ext uri="{FF2B5EF4-FFF2-40B4-BE49-F238E27FC236}">
                  <a16:creationId xmlns:a16="http://schemas.microsoft.com/office/drawing/2014/main" id="{58E9E8FD-35BF-476F-B818-77648970FDB8}"/>
                </a:ext>
              </a:extLst>
            </p:cNvPr>
            <p:cNvSpPr txBox="1"/>
            <p:nvPr/>
          </p:nvSpPr>
          <p:spPr>
            <a:xfrm>
              <a:off x="1036273" y="3467475"/>
              <a:ext cx="8167303" cy="507831"/>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rPr>
                <a:t>Cung </a:t>
              </a:r>
              <a:r>
                <a:rPr lang="en-US" altLang="ko-KR" sz="1400" dirty="0" err="1">
                  <a:solidFill>
                    <a:prstClr val="black">
                      <a:lumMod val="85000"/>
                      <a:lumOff val="15000"/>
                    </a:prstClr>
                  </a:solidFill>
                  <a:latin typeface="SamsungOne 400" panose="020B0503030303020204" pitchFamily="34" charset="0"/>
                </a:rPr>
                <a:t>cấp</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thông</a:t>
              </a:r>
              <a:r>
                <a:rPr lang="en-US" altLang="ko-KR" sz="1400" dirty="0">
                  <a:solidFill>
                    <a:prstClr val="black">
                      <a:lumMod val="85000"/>
                      <a:lumOff val="15000"/>
                    </a:prstClr>
                  </a:solidFill>
                  <a:latin typeface="SamsungOne 400" panose="020B0503030303020204" pitchFamily="34" charset="0"/>
                </a:rPr>
                <a:t> tin chi </a:t>
              </a:r>
              <a:r>
                <a:rPr lang="en-US" altLang="ko-KR" sz="1400" dirty="0" err="1">
                  <a:solidFill>
                    <a:prstClr val="black">
                      <a:lumMod val="85000"/>
                      <a:lumOff val="15000"/>
                    </a:prstClr>
                  </a:solidFill>
                  <a:latin typeface="SamsungOne 400" panose="020B0503030303020204" pitchFamily="34" charset="0"/>
                </a:rPr>
                <a:t>tiết</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về</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dữ</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liệu</a:t>
              </a:r>
              <a:r>
                <a:rPr lang="en-US" altLang="ko-KR" sz="1400" dirty="0">
                  <a:solidFill>
                    <a:prstClr val="black">
                      <a:lumMod val="85000"/>
                      <a:lumOff val="15000"/>
                    </a:prstClr>
                  </a:solidFill>
                  <a:latin typeface="SamsungOne 400" panose="020B0503030303020204" pitchFamily="34" charset="0"/>
                </a:rPr>
                <a:t>.
</a:t>
              </a:r>
              <a:r>
                <a:rPr lang="vi-VN" altLang="ko-KR" sz="1400" dirty="0">
                  <a:solidFill>
                    <a:prstClr val="black">
                      <a:lumMod val="85000"/>
                      <a:lumOff val="15000"/>
                    </a:prstClr>
                  </a:solidFill>
                  <a:latin typeface="SamsungOne 400" panose="020B0503030303020204" pitchFamily="34" charset="0"/>
                </a:rPr>
                <a:t>help</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cho</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thấy</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giá</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trị</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mặc</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định</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của</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test_size</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là</a:t>
              </a:r>
              <a:r>
                <a:rPr lang="en-US" altLang="ko-KR" sz="1400" dirty="0">
                  <a:solidFill>
                    <a:prstClr val="black">
                      <a:lumMod val="85000"/>
                      <a:lumOff val="15000"/>
                    </a:prstClr>
                  </a:solidFill>
                  <a:latin typeface="SamsungOne 400" panose="020B0503030303020204" pitchFamily="34" charset="0"/>
                </a:rPr>
                <a:t> 0,25.</a:t>
              </a:r>
              <a:endParaRPr lang="en-US" altLang="ko-KR" sz="1400" dirty="0">
                <a:solidFill>
                  <a:prstClr val="black">
                    <a:lumMod val="85000"/>
                    <a:lumOff val="15000"/>
                  </a:prstClr>
                </a:solidFill>
                <a:latin typeface="SamsungOne 400" panose="020B0503030303020204" pitchFamily="34" charset="0"/>
                <a:ea typeface="+mn-ea"/>
                <a:cs typeface="+mn-cs"/>
              </a:endParaRPr>
            </a:p>
          </p:txBody>
        </p:sp>
      </p:grpSp>
      <p:grpSp>
        <p:nvGrpSpPr>
          <p:cNvPr id="4" name="그룹 3">
            <a:extLst>
              <a:ext uri="{FF2B5EF4-FFF2-40B4-BE49-F238E27FC236}">
                <a16:creationId xmlns:a16="http://schemas.microsoft.com/office/drawing/2014/main" id="{20837A88-974B-4DFD-81AA-30E4224C63A3}"/>
              </a:ext>
            </a:extLst>
          </p:cNvPr>
          <p:cNvGrpSpPr/>
          <p:nvPr/>
        </p:nvGrpSpPr>
        <p:grpSpPr>
          <a:xfrm>
            <a:off x="666749" y="1773237"/>
            <a:ext cx="8677275" cy="1074135"/>
            <a:chOff x="666749" y="1773237"/>
            <a:chExt cx="8677275" cy="1074135"/>
          </a:xfrm>
        </p:grpSpPr>
        <p:sp>
          <p:nvSpPr>
            <p:cNvPr id="7" name="모서리가 둥근 직사각형 4">
              <a:extLst>
                <a:ext uri="{FF2B5EF4-FFF2-40B4-BE49-F238E27FC236}">
                  <a16:creationId xmlns:a16="http://schemas.microsoft.com/office/drawing/2014/main" id="{549F4C64-5AF0-43ED-A9ED-34D502BF364D}"/>
                </a:ext>
              </a:extLst>
            </p:cNvPr>
            <p:cNvSpPr/>
            <p:nvPr/>
          </p:nvSpPr>
          <p:spPr>
            <a:xfrm>
              <a:off x="666749" y="1773237"/>
              <a:ext cx="8677275" cy="10741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0" name="그림 9">
              <a:extLst>
                <a:ext uri="{FF2B5EF4-FFF2-40B4-BE49-F238E27FC236}">
                  <a16:creationId xmlns:a16="http://schemas.microsoft.com/office/drawing/2014/main" id="{1F512D83-5847-4BB4-AD74-2696499DC7E6}"/>
                </a:ext>
              </a:extLst>
            </p:cNvPr>
            <p:cNvPicPr>
              <a:picLocks noChangeAspect="1"/>
            </p:cNvPicPr>
            <p:nvPr/>
          </p:nvPicPr>
          <p:blipFill rotWithShape="1">
            <a:blip r:embed="rId5"/>
            <a:srcRect l="2307" r="26569"/>
            <a:stretch/>
          </p:blipFill>
          <p:spPr>
            <a:xfrm>
              <a:off x="775593" y="1817185"/>
              <a:ext cx="8568431" cy="963743"/>
            </a:xfrm>
            <a:prstGeom prst="rect">
              <a:avLst/>
            </a:prstGeom>
            <a:ln>
              <a:noFill/>
            </a:ln>
          </p:spPr>
        </p:pic>
        <p:sp>
          <p:nvSpPr>
            <p:cNvPr id="2" name="직사각형 1">
              <a:extLst>
                <a:ext uri="{FF2B5EF4-FFF2-40B4-BE49-F238E27FC236}">
                  <a16:creationId xmlns:a16="http://schemas.microsoft.com/office/drawing/2014/main" id="{454DF2F9-4A38-4B5E-B6D1-A8A3AD4C90CE}"/>
                </a:ext>
              </a:extLst>
            </p:cNvPr>
            <p:cNvSpPr/>
            <p:nvPr/>
          </p:nvSpPr>
          <p:spPr>
            <a:xfrm>
              <a:off x="3043200" y="1950719"/>
              <a:ext cx="3420380" cy="23187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6CE7BF1A-05E3-40F3-ACF9-0C7BC2DB8D45}"/>
                </a:ext>
              </a:extLst>
            </p:cNvPr>
            <p:cNvSpPr/>
            <p:nvPr/>
          </p:nvSpPr>
          <p:spPr>
            <a:xfrm>
              <a:off x="3439013" y="2423783"/>
              <a:ext cx="5871496" cy="23187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70810BB5-A8B5-42F8-8291-1889A97E9FC6}"/>
                </a:ext>
              </a:extLst>
            </p:cNvPr>
            <p:cNvSpPr txBox="1"/>
            <p:nvPr/>
          </p:nvSpPr>
          <p:spPr>
            <a:xfrm>
              <a:off x="1092927" y="1920799"/>
              <a:ext cx="255198" cy="261610"/>
            </a:xfrm>
            <a:prstGeom prst="rect">
              <a:avLst/>
            </a:prstGeom>
            <a:noFill/>
          </p:spPr>
          <p:txBody>
            <a:bodyPr wrap="none" rtlCol="0">
              <a:spAutoFit/>
            </a:bodyPr>
            <a:lstStyle/>
            <a:p>
              <a:r>
                <a:rPr lang="en-US" altLang="ko-KR" sz="1100" dirty="0">
                  <a:solidFill>
                    <a:srgbClr val="717BBD"/>
                  </a:solidFill>
                  <a:latin typeface="D2Coding" panose="020B0609020101020101" pitchFamily="49" charset="-127"/>
                  <a:ea typeface="D2Coding" panose="020B0609020101020101" pitchFamily="49" charset="-127"/>
                </a:rPr>
                <a:t>1</a:t>
              </a:r>
              <a:endParaRPr lang="ko-KR" altLang="en-US" sz="1100" dirty="0">
                <a:solidFill>
                  <a:srgbClr val="717BBD"/>
                </a:solidFill>
                <a:latin typeface="D2Coding" panose="020B0609020101020101" pitchFamily="49" charset="-127"/>
                <a:ea typeface="D2Coding" panose="020B0609020101020101" pitchFamily="49" charset="-127"/>
              </a:endParaRPr>
            </a:p>
          </p:txBody>
        </p:sp>
        <p:sp>
          <p:nvSpPr>
            <p:cNvPr id="26" name="TextBox 25">
              <a:extLst>
                <a:ext uri="{FF2B5EF4-FFF2-40B4-BE49-F238E27FC236}">
                  <a16:creationId xmlns:a16="http://schemas.microsoft.com/office/drawing/2014/main" id="{C9B8DFD2-2853-4423-90A4-9455E9F0EA97}"/>
                </a:ext>
              </a:extLst>
            </p:cNvPr>
            <p:cNvSpPr txBox="1"/>
            <p:nvPr/>
          </p:nvSpPr>
          <p:spPr>
            <a:xfrm>
              <a:off x="1092927" y="2399144"/>
              <a:ext cx="255198" cy="261610"/>
            </a:xfrm>
            <a:prstGeom prst="rect">
              <a:avLst/>
            </a:prstGeom>
            <a:noFill/>
          </p:spPr>
          <p:txBody>
            <a:bodyPr wrap="none" rtlCol="0">
              <a:spAutoFit/>
            </a:bodyPr>
            <a:lstStyle/>
            <a:p>
              <a:r>
                <a:rPr lang="en-US" altLang="ko-KR" sz="1100" dirty="0">
                  <a:solidFill>
                    <a:srgbClr val="717BBD"/>
                  </a:solidFill>
                  <a:latin typeface="D2Coding" panose="020B0609020101020101" pitchFamily="49" charset="-127"/>
                  <a:ea typeface="D2Coding" panose="020B0609020101020101" pitchFamily="49" charset="-127"/>
                </a:rPr>
                <a:t>2</a:t>
              </a:r>
              <a:endParaRPr lang="ko-KR" altLang="en-US" sz="1100" dirty="0">
                <a:solidFill>
                  <a:srgbClr val="717BBD"/>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106101542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Chỉ</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số</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lỗi</a:t>
            </a:r>
            <a:endParaRPr lang="en-US" altLang="ko-KR" sz="1400" dirty="0">
              <a:solidFill>
                <a:schemeClr val="tx1"/>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60" name="내용 개체 틀 2">
                <a:extLst>
                  <a:ext uri="{FF2B5EF4-FFF2-40B4-BE49-F238E27FC236}">
                    <a16:creationId xmlns:a16="http://schemas.microsoft.com/office/drawing/2014/main" id="{1EAA9016-EBB7-4A83-B866-BE67B2C474A4}"/>
                  </a:ext>
                </a:extLst>
              </p:cNvPr>
              <p:cNvSpPr txBox="1">
                <a:spLocks/>
              </p:cNvSpPr>
              <p:nvPr/>
            </p:nvSpPr>
            <p:spPr>
              <a:xfrm>
                <a:off x="3557748" y="1784234"/>
                <a:ext cx="2787330" cy="24272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a:latin typeface="Cambria Math" panose="02040503050406030204" pitchFamily="18" charset="0"/>
                        </a:rPr>
                        <m:t>𝑀𝑆𝐸</m:t>
                      </m:r>
                      <m:r>
                        <a:rPr lang="en-US" altLang="ko-KR">
                          <a:latin typeface="Cambria Math" panose="02040503050406030204" pitchFamily="18" charset="0"/>
                        </a:rPr>
                        <m:t>=</m:t>
                      </m:r>
                      <m:f>
                        <m:fPr>
                          <m:ctrlPr>
                            <a:rPr lang="en-US" altLang="ko-KR" i="1">
                              <a:latin typeface="Cambria Math" panose="02040503050406030204" pitchFamily="18" charset="0"/>
                            </a:rPr>
                          </m:ctrlPr>
                        </m:fPr>
                        <m:num>
                          <m:nary>
                            <m:naryPr>
                              <m:chr m:val="∑"/>
                              <m:ctrlPr>
                                <a:rPr lang="en-US" altLang="ko-KR" i="1">
                                  <a:latin typeface="Cambria Math" panose="02040503050406030204" pitchFamily="18" charset="0"/>
                                </a:rPr>
                              </m:ctrlPr>
                            </m:naryPr>
                            <m:sub>
                              <m:r>
                                <m:rPr>
                                  <m:brk m:alnAt="23"/>
                                </m:rPr>
                                <a:rPr lang="en-US" altLang="ko-KR">
                                  <a:latin typeface="Cambria Math" panose="02040503050406030204" pitchFamily="18" charset="0"/>
                                </a:rPr>
                                <m:t>𝑖</m:t>
                              </m:r>
                              <m:r>
                                <a:rPr lang="en-US" altLang="ko-KR">
                                  <a:latin typeface="Cambria Math" panose="02040503050406030204" pitchFamily="18" charset="0"/>
                                </a:rPr>
                                <m:t>=1</m:t>
                              </m:r>
                            </m:sub>
                            <m:sup>
                              <m:r>
                                <a:rPr lang="en-US" altLang="ko-KR">
                                  <a:latin typeface="Cambria Math" panose="02040503050406030204" pitchFamily="18" charset="0"/>
                                </a:rPr>
                                <m:t>𝑛</m:t>
                              </m:r>
                            </m:sup>
                            <m:e>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a:latin typeface="Cambria Math" panose="02040503050406030204" pitchFamily="18" charset="0"/>
                                            </a:rPr>
                                            <m:t>𝑦</m:t>
                                          </m:r>
                                        </m:e>
                                        <m:sub>
                                          <m:r>
                                            <a:rPr lang="en-US" altLang="ko-KR">
                                              <a:latin typeface="Cambria Math" panose="02040503050406030204" pitchFamily="18" charset="0"/>
                                            </a:rPr>
                                            <m:t>𝑖</m:t>
                                          </m:r>
                                        </m:sub>
                                      </m:sSub>
                                      <m:r>
                                        <a:rPr lang="en-US" altLang="ko-KR">
                                          <a:latin typeface="Cambria Math" panose="02040503050406030204" pitchFamily="18" charset="0"/>
                                        </a:rPr>
                                        <m:t>−</m:t>
                                      </m:r>
                                      <m:acc>
                                        <m:accPr>
                                          <m:chr m:val="̂"/>
                                          <m:ctrlPr>
                                            <a:rPr lang="en-US" altLang="ko-KR" i="1">
                                              <a:latin typeface="Cambria Math" panose="02040503050406030204" pitchFamily="18" charset="0"/>
                                            </a:rPr>
                                          </m:ctrlPr>
                                        </m:accPr>
                                        <m:e>
                                          <m:sSub>
                                            <m:sSubPr>
                                              <m:ctrlPr>
                                                <a:rPr lang="en-US" altLang="ko-KR" i="1">
                                                  <a:latin typeface="Cambria Math" panose="02040503050406030204" pitchFamily="18" charset="0"/>
                                                </a:rPr>
                                              </m:ctrlPr>
                                            </m:sSubPr>
                                            <m:e>
                                              <m:r>
                                                <a:rPr lang="en-US" altLang="ko-KR">
                                                  <a:latin typeface="Cambria Math" panose="02040503050406030204" pitchFamily="18" charset="0"/>
                                                </a:rPr>
                                                <m:t>𝑦</m:t>
                                              </m:r>
                                            </m:e>
                                            <m:sub>
                                              <m:r>
                                                <a:rPr lang="en-US" altLang="ko-KR">
                                                  <a:latin typeface="Cambria Math" panose="02040503050406030204" pitchFamily="18" charset="0"/>
                                                </a:rPr>
                                                <m:t>𝑖</m:t>
                                              </m:r>
                                            </m:sub>
                                          </m:sSub>
                                        </m:e>
                                      </m:acc>
                                    </m:e>
                                  </m:d>
                                </m:e>
                                <m:sup>
                                  <m:r>
                                    <a:rPr lang="en-US" altLang="ko-KR">
                                      <a:latin typeface="Cambria Math" panose="02040503050406030204" pitchFamily="18" charset="0"/>
                                    </a:rPr>
                                    <m:t>2</m:t>
                                  </m:r>
                                </m:sup>
                              </m:sSup>
                            </m:e>
                          </m:nary>
                        </m:num>
                        <m:den>
                          <m:r>
                            <a:rPr lang="en-US" altLang="ko-KR">
                              <a:latin typeface="Cambria Math" panose="02040503050406030204" pitchFamily="18" charset="0"/>
                            </a:rPr>
                            <m:t>𝑛</m:t>
                          </m:r>
                        </m:den>
                      </m:f>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a:latin typeface="Cambria Math" panose="02040503050406030204" pitchFamily="18" charset="0"/>
                        </a:rPr>
                        <m:t>𝑅𝑀𝑆𝐸</m:t>
                      </m:r>
                      <m:r>
                        <a:rPr lang="en-US" altLang="ko-KR">
                          <a:latin typeface="Cambria Math" panose="02040503050406030204" pitchFamily="18" charset="0"/>
                        </a:rPr>
                        <m:t>=</m:t>
                      </m:r>
                      <m:rad>
                        <m:radPr>
                          <m:degHide m:val="on"/>
                          <m:ctrlPr>
                            <a:rPr lang="en-US" altLang="ko-KR" i="1">
                              <a:latin typeface="Cambria Math" panose="02040503050406030204" pitchFamily="18" charset="0"/>
                            </a:rPr>
                          </m:ctrlPr>
                        </m:radPr>
                        <m:deg/>
                        <m:e>
                          <m:r>
                            <a:rPr lang="en-US" altLang="ko-KR">
                              <a:latin typeface="Cambria Math" panose="02040503050406030204" pitchFamily="18" charset="0"/>
                            </a:rPr>
                            <m:t>𝑀𝑆𝐸</m:t>
                          </m:r>
                        </m:e>
                      </m:rad>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a:latin typeface="Cambria Math" panose="02040503050406030204" pitchFamily="18" charset="0"/>
                        </a:rPr>
                        <m:t>𝑀𝐴𝐸</m:t>
                      </m:r>
                      <m:r>
                        <a:rPr lang="en-US" altLang="ko-KR">
                          <a:latin typeface="Cambria Math" panose="02040503050406030204" pitchFamily="18" charset="0"/>
                        </a:rPr>
                        <m:t>=</m:t>
                      </m:r>
                      <m:f>
                        <m:fPr>
                          <m:ctrlPr>
                            <a:rPr lang="en-US" altLang="ko-KR" i="1">
                              <a:latin typeface="Cambria Math" panose="02040503050406030204" pitchFamily="18" charset="0"/>
                            </a:rPr>
                          </m:ctrlPr>
                        </m:fPr>
                        <m:num>
                          <m:nary>
                            <m:naryPr>
                              <m:chr m:val="∑"/>
                              <m:ctrlPr>
                                <a:rPr lang="en-US" altLang="ko-KR" i="1">
                                  <a:latin typeface="Cambria Math" panose="02040503050406030204" pitchFamily="18" charset="0"/>
                                </a:rPr>
                              </m:ctrlPr>
                            </m:naryPr>
                            <m:sub>
                              <m:r>
                                <m:rPr>
                                  <m:brk m:alnAt="23"/>
                                </m:rPr>
                                <a:rPr lang="en-US" altLang="ko-KR">
                                  <a:latin typeface="Cambria Math" panose="02040503050406030204" pitchFamily="18" charset="0"/>
                                </a:rPr>
                                <m:t>𝑖</m:t>
                              </m:r>
                              <m:r>
                                <a:rPr lang="en-US" altLang="ko-KR">
                                  <a:latin typeface="Cambria Math" panose="02040503050406030204" pitchFamily="18" charset="0"/>
                                </a:rPr>
                                <m:t>=1</m:t>
                              </m:r>
                            </m:sub>
                            <m:sup>
                              <m:r>
                                <a:rPr lang="en-US" altLang="ko-KR">
                                  <a:latin typeface="Cambria Math" panose="02040503050406030204" pitchFamily="18" charset="0"/>
                                </a:rPr>
                                <m:t>𝑛</m:t>
                              </m:r>
                            </m:sup>
                            <m:e>
                              <m:d>
                                <m:dPr>
                                  <m:begChr m:val="|"/>
                                  <m:endChr m:val="|"/>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a:latin typeface="Cambria Math" panose="02040503050406030204" pitchFamily="18" charset="0"/>
                                        </a:rPr>
                                        <m:t>𝑦</m:t>
                                      </m:r>
                                    </m:e>
                                    <m:sub>
                                      <m:r>
                                        <a:rPr lang="en-US" altLang="ko-KR">
                                          <a:latin typeface="Cambria Math" panose="02040503050406030204" pitchFamily="18" charset="0"/>
                                        </a:rPr>
                                        <m:t>𝑖</m:t>
                                      </m:r>
                                    </m:sub>
                                  </m:sSub>
                                  <m:r>
                                    <a:rPr lang="en-US" altLang="ko-KR">
                                      <a:latin typeface="Cambria Math" panose="02040503050406030204" pitchFamily="18" charset="0"/>
                                    </a:rPr>
                                    <m:t>−</m:t>
                                  </m:r>
                                  <m:acc>
                                    <m:accPr>
                                      <m:chr m:val="̂"/>
                                      <m:ctrlPr>
                                        <a:rPr lang="en-US" altLang="ko-KR" i="1">
                                          <a:latin typeface="Cambria Math" panose="02040503050406030204" pitchFamily="18" charset="0"/>
                                        </a:rPr>
                                      </m:ctrlPr>
                                    </m:accPr>
                                    <m:e>
                                      <m:sSub>
                                        <m:sSubPr>
                                          <m:ctrlPr>
                                            <a:rPr lang="en-US" altLang="ko-KR" i="1">
                                              <a:latin typeface="Cambria Math" panose="02040503050406030204" pitchFamily="18" charset="0"/>
                                            </a:rPr>
                                          </m:ctrlPr>
                                        </m:sSubPr>
                                        <m:e>
                                          <m:r>
                                            <a:rPr lang="en-US" altLang="ko-KR">
                                              <a:latin typeface="Cambria Math" panose="02040503050406030204" pitchFamily="18" charset="0"/>
                                            </a:rPr>
                                            <m:t>𝑦</m:t>
                                          </m:r>
                                        </m:e>
                                        <m:sub>
                                          <m:r>
                                            <a:rPr lang="en-US" altLang="ko-KR">
                                              <a:latin typeface="Cambria Math" panose="02040503050406030204" pitchFamily="18" charset="0"/>
                                            </a:rPr>
                                            <m:t>𝑖</m:t>
                                          </m:r>
                                        </m:sub>
                                      </m:sSub>
                                    </m:e>
                                  </m:acc>
                                </m:e>
                              </m:d>
                            </m:e>
                          </m:nary>
                        </m:num>
                        <m:den>
                          <m:r>
                            <a:rPr lang="en-US" altLang="ko-KR">
                              <a:latin typeface="Cambria Math" panose="02040503050406030204" pitchFamily="18" charset="0"/>
                            </a:rPr>
                            <m:t>𝑛</m:t>
                          </m:r>
                        </m:den>
                      </m:f>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a:latin typeface="Cambria Math" panose="02040503050406030204" pitchFamily="18" charset="0"/>
                        </a:rPr>
                        <m:t>𝑀𝐴𝑃𝐸</m:t>
                      </m:r>
                      <m:r>
                        <a:rPr lang="en-US" altLang="ko-KR">
                          <a:latin typeface="Cambria Math" panose="02040503050406030204" pitchFamily="18" charset="0"/>
                        </a:rPr>
                        <m:t>=</m:t>
                      </m:r>
                      <m:f>
                        <m:fPr>
                          <m:ctrlPr>
                            <a:rPr lang="en-US" altLang="ko-KR" i="1">
                              <a:latin typeface="Cambria Math" panose="02040503050406030204" pitchFamily="18" charset="0"/>
                            </a:rPr>
                          </m:ctrlPr>
                        </m:fPr>
                        <m:num>
                          <m:r>
                            <a:rPr lang="en-US" altLang="ko-KR">
                              <a:latin typeface="Cambria Math" panose="02040503050406030204" pitchFamily="18" charset="0"/>
                            </a:rPr>
                            <m:t>100</m:t>
                          </m:r>
                        </m:num>
                        <m:den>
                          <m:r>
                            <a:rPr lang="en-US" altLang="ko-KR">
                              <a:latin typeface="Cambria Math" panose="02040503050406030204" pitchFamily="18" charset="0"/>
                            </a:rPr>
                            <m:t>𝑛</m:t>
                          </m:r>
                        </m:den>
                      </m:f>
                      <m:r>
                        <a:rPr lang="en-US" altLang="ko-KR">
                          <a:latin typeface="Cambria Math" panose="02040503050406030204" pitchFamily="18" charset="0"/>
                        </a:rPr>
                        <m:t>×</m:t>
                      </m:r>
                      <m:nary>
                        <m:naryPr>
                          <m:chr m:val="∑"/>
                          <m:ctrlPr>
                            <a:rPr lang="en-US" altLang="ko-KR" i="1">
                              <a:latin typeface="Cambria Math" panose="02040503050406030204" pitchFamily="18" charset="0"/>
                            </a:rPr>
                          </m:ctrlPr>
                        </m:naryPr>
                        <m:sub>
                          <m:r>
                            <m:rPr>
                              <m:brk m:alnAt="23"/>
                            </m:rPr>
                            <a:rPr lang="en-US" altLang="ko-KR">
                              <a:latin typeface="Cambria Math" panose="02040503050406030204" pitchFamily="18" charset="0"/>
                            </a:rPr>
                            <m:t>𝑖</m:t>
                          </m:r>
                          <m:r>
                            <a:rPr lang="en-US" altLang="ko-KR">
                              <a:latin typeface="Cambria Math" panose="02040503050406030204" pitchFamily="18" charset="0"/>
                            </a:rPr>
                            <m:t>=1</m:t>
                          </m:r>
                        </m:sub>
                        <m:sup>
                          <m:r>
                            <a:rPr lang="en-US" altLang="ko-KR">
                              <a:latin typeface="Cambria Math" panose="02040503050406030204" pitchFamily="18" charset="0"/>
                            </a:rPr>
                            <m:t>𝑛</m:t>
                          </m:r>
                        </m:sup>
                        <m:e>
                          <m:d>
                            <m:dPr>
                              <m:begChr m:val="|"/>
                              <m:endChr m:val="|"/>
                              <m:ctrlPr>
                                <a:rPr lang="en-US" altLang="ko-KR" i="1">
                                  <a:latin typeface="Cambria Math" panose="02040503050406030204" pitchFamily="18" charset="0"/>
                                </a:rPr>
                              </m:ctrlPr>
                            </m:dPr>
                            <m:e>
                              <m:f>
                                <m:fPr>
                                  <m:ctrlPr>
                                    <a:rPr lang="en-US" altLang="ko-KR" i="1">
                                      <a:latin typeface="Cambria Math" panose="02040503050406030204" pitchFamily="18" charset="0"/>
                                    </a:rPr>
                                  </m:ctrlPr>
                                </m:fPr>
                                <m:num>
                                  <m:sSub>
                                    <m:sSubPr>
                                      <m:ctrlPr>
                                        <a:rPr lang="en-US" altLang="ko-KR" i="1">
                                          <a:latin typeface="Cambria Math" panose="02040503050406030204" pitchFamily="18" charset="0"/>
                                        </a:rPr>
                                      </m:ctrlPr>
                                    </m:sSubPr>
                                    <m:e>
                                      <m:r>
                                        <a:rPr lang="en-US" altLang="ko-KR">
                                          <a:latin typeface="Cambria Math" panose="02040503050406030204" pitchFamily="18" charset="0"/>
                                        </a:rPr>
                                        <m:t>𝑦</m:t>
                                      </m:r>
                                    </m:e>
                                    <m:sub>
                                      <m:r>
                                        <a:rPr lang="en-US" altLang="ko-KR">
                                          <a:latin typeface="Cambria Math" panose="02040503050406030204" pitchFamily="18" charset="0"/>
                                        </a:rPr>
                                        <m:t>𝑖</m:t>
                                      </m:r>
                                    </m:sub>
                                  </m:sSub>
                                  <m:r>
                                    <a:rPr lang="en-US" altLang="ko-KR">
                                      <a:latin typeface="Cambria Math" panose="02040503050406030204" pitchFamily="18" charset="0"/>
                                    </a:rPr>
                                    <m:t>−</m:t>
                                  </m:r>
                                  <m:acc>
                                    <m:accPr>
                                      <m:chr m:val="̂"/>
                                      <m:ctrlPr>
                                        <a:rPr lang="en-US" altLang="ko-KR" i="1">
                                          <a:latin typeface="Cambria Math" panose="02040503050406030204" pitchFamily="18" charset="0"/>
                                        </a:rPr>
                                      </m:ctrlPr>
                                    </m:accPr>
                                    <m:e>
                                      <m:sSub>
                                        <m:sSubPr>
                                          <m:ctrlPr>
                                            <a:rPr lang="en-US" altLang="ko-KR" i="1">
                                              <a:latin typeface="Cambria Math" panose="02040503050406030204" pitchFamily="18" charset="0"/>
                                            </a:rPr>
                                          </m:ctrlPr>
                                        </m:sSubPr>
                                        <m:e>
                                          <m:r>
                                            <a:rPr lang="en-US" altLang="ko-KR">
                                              <a:latin typeface="Cambria Math" panose="02040503050406030204" pitchFamily="18" charset="0"/>
                                            </a:rPr>
                                            <m:t>𝑦</m:t>
                                          </m:r>
                                        </m:e>
                                        <m:sub>
                                          <m:r>
                                            <a:rPr lang="en-US" altLang="ko-KR">
                                              <a:latin typeface="Cambria Math" panose="02040503050406030204" pitchFamily="18" charset="0"/>
                                            </a:rPr>
                                            <m:t>𝑖</m:t>
                                          </m:r>
                                        </m:sub>
                                      </m:sSub>
                                    </m:e>
                                  </m:acc>
                                </m:num>
                                <m:den>
                                  <m:sSub>
                                    <m:sSubPr>
                                      <m:ctrlPr>
                                        <a:rPr lang="en-US" altLang="ko-KR" i="1">
                                          <a:latin typeface="Cambria Math" panose="02040503050406030204" pitchFamily="18" charset="0"/>
                                        </a:rPr>
                                      </m:ctrlPr>
                                    </m:sSubPr>
                                    <m:e>
                                      <m:r>
                                        <a:rPr lang="en-US" altLang="ko-KR">
                                          <a:latin typeface="Cambria Math" panose="02040503050406030204" pitchFamily="18" charset="0"/>
                                        </a:rPr>
                                        <m:t>𝑦</m:t>
                                      </m:r>
                                    </m:e>
                                    <m:sub>
                                      <m:r>
                                        <a:rPr lang="en-US" altLang="ko-KR">
                                          <a:latin typeface="Cambria Math" panose="02040503050406030204" pitchFamily="18" charset="0"/>
                                        </a:rPr>
                                        <m:t>𝑖</m:t>
                                      </m:r>
                                    </m:sub>
                                  </m:sSub>
                                </m:den>
                              </m:f>
                            </m:e>
                          </m:d>
                        </m:e>
                      </m:nary>
                    </m:oMath>
                  </m:oMathPara>
                </a14:m>
                <a:endParaRPr lang="en-US" altLang="ko-KR" dirty="0"/>
              </a:p>
            </p:txBody>
          </p:sp>
        </mc:Choice>
        <mc:Fallback xmlns="">
          <p:sp>
            <p:nvSpPr>
              <p:cNvPr id="60" name="내용 개체 틀 2">
                <a:extLst>
                  <a:ext uri="{FF2B5EF4-FFF2-40B4-BE49-F238E27FC236}">
                    <a16:creationId xmlns:a16="http://schemas.microsoft.com/office/drawing/2014/main" id="{1EAA9016-EBB7-4A83-B866-BE67B2C474A4}"/>
                  </a:ext>
                </a:extLst>
              </p:cNvPr>
              <p:cNvSpPr txBox="1">
                <a:spLocks noRot="1" noChangeAspect="1" noMove="1" noResize="1" noEditPoints="1" noAdjustHandles="1" noChangeArrowheads="1" noChangeShapeType="1" noTextEdit="1"/>
              </p:cNvSpPr>
              <p:nvPr/>
            </p:nvSpPr>
            <p:spPr>
              <a:xfrm>
                <a:off x="3557748" y="1784234"/>
                <a:ext cx="2787330" cy="2427203"/>
              </a:xfrm>
              <a:prstGeom prst="rect">
                <a:avLst/>
              </a:prstGeom>
              <a:blipFill>
                <a:blip r:embed="rId4"/>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97052489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Khoảng</a:t>
            </a:r>
            <a:r>
              <a:rPr lang="en-US" altLang="ko-KR" sz="1400" dirty="0">
                <a:solidFill>
                  <a:schemeClr val="tx1"/>
                </a:solidFill>
                <a:latin typeface="SamsungOne 400" panose="020B0503030303020204" pitchFamily="34" charset="0"/>
                <a:ea typeface="SamsungOne 400" panose="020B0503030303020204" pitchFamily="34" charset="0"/>
              </a:rPr>
              <a:t> tin </a:t>
            </a:r>
            <a:r>
              <a:rPr lang="en-US" altLang="ko-KR" sz="1400" dirty="0" err="1">
                <a:solidFill>
                  <a:schemeClr val="tx1"/>
                </a:solidFill>
                <a:latin typeface="SamsungOne 400" panose="020B0503030303020204" pitchFamily="34" charset="0"/>
                <a:ea typeface="SamsungOne 400" panose="020B0503030303020204" pitchFamily="34" charset="0"/>
              </a:rPr>
              <a:t>cậy</a:t>
            </a:r>
            <a:r>
              <a:rPr lang="en-US" altLang="ko-KR" sz="1400" dirty="0">
                <a:solidFill>
                  <a:schemeClr val="tx1"/>
                </a:solidFill>
                <a:latin typeface="SamsungOne 400" panose="020B0503030303020204" pitchFamily="34" charset="0"/>
                <a:ea typeface="SamsungOne 400" panose="020B0503030303020204" pitchFamily="34" charset="0"/>
              </a:rPr>
              <a:t> (95%) </a:t>
            </a:r>
            <a:r>
              <a:rPr lang="en-US" altLang="ko-KR" sz="1400" dirty="0" err="1">
                <a:solidFill>
                  <a:schemeClr val="tx1"/>
                </a:solidFill>
                <a:latin typeface="SamsungOne 400" panose="020B0503030303020204" pitchFamily="34" charset="0"/>
                <a:ea typeface="SamsungOne 400" panose="020B0503030303020204" pitchFamily="34" charset="0"/>
              </a:rPr>
              <a:t>khi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chỉ</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có</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một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biến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giải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thích</a:t>
            </a:r>
            <a:endParaRPr lang="en-US" altLang="ko-KR" sz="1400" dirty="0">
              <a:solidFill>
                <a:schemeClr val="tx1"/>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7" name="내용 개체 틀 2">
                <a:extLst>
                  <a:ext uri="{FF2B5EF4-FFF2-40B4-BE49-F238E27FC236}">
                    <a16:creationId xmlns:a16="http://schemas.microsoft.com/office/drawing/2014/main" id="{7BBD0C9D-65BD-4D4B-AA27-B5640B645C1C}"/>
                  </a:ext>
                </a:extLst>
              </p:cNvPr>
              <p:cNvSpPr txBox="1">
                <a:spLocks/>
              </p:cNvSpPr>
              <p:nvPr/>
            </p:nvSpPr>
            <p:spPr>
              <a:xfrm>
                <a:off x="2028674" y="1773238"/>
                <a:ext cx="5845475" cy="16571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d>
                        <m:dPr>
                          <m:begChr m:val="["/>
                          <m:endChr m:val="]"/>
                          <m:ctrlPr>
                            <a:rPr lang="en-US" altLang="ko-KR" i="1">
                              <a:latin typeface="Cambria Math" panose="02040503050406030204" pitchFamily="18" charset="0"/>
                            </a:rPr>
                          </m:ctrlPr>
                        </m:dPr>
                        <m:e>
                          <m:acc>
                            <m:accPr>
                              <m:chr m:val="̂"/>
                              <m:ctrlPr>
                                <a:rPr lang="en-US" altLang="ko-KR" i="1" smtClean="0">
                                  <a:solidFill>
                                    <a:srgbClr val="1429A0"/>
                                  </a:solidFill>
                                  <a:latin typeface="Cambria Math" panose="02040503050406030204" pitchFamily="18" charset="0"/>
                                </a:rPr>
                              </m:ctrlPr>
                            </m:accPr>
                            <m:e>
                              <m:r>
                                <a:rPr lang="en-US" altLang="ko-KR">
                                  <a:solidFill>
                                    <a:srgbClr val="1429A0"/>
                                  </a:solidFill>
                                  <a:latin typeface="Cambria Math" panose="02040503050406030204" pitchFamily="18" charset="0"/>
                                </a:rPr>
                                <m:t>𝑦</m:t>
                              </m:r>
                            </m:e>
                          </m:acc>
                          <m:r>
                            <a:rPr lang="en-US" altLang="ko-KR">
                              <a:solidFill>
                                <a:srgbClr val="1429A0"/>
                              </a:solidFill>
                              <a:latin typeface="Cambria Math" panose="02040503050406030204" pitchFamily="18" charset="0"/>
                            </a:rPr>
                            <m:t>−</m:t>
                          </m:r>
                          <m:r>
                            <a:rPr lang="en-US" altLang="ko-KR">
                              <a:solidFill>
                                <a:srgbClr val="1429A0"/>
                              </a:solidFill>
                              <a:latin typeface="Cambria Math" panose="02040503050406030204" pitchFamily="18" charset="0"/>
                            </a:rPr>
                            <m:t>𝑞𝑢𝑎𝑛𝑡𝑖𝑙𝑒</m:t>
                          </m:r>
                          <m:d>
                            <m:dPr>
                              <m:ctrlPr>
                                <a:rPr lang="en-US" altLang="ko-KR" i="1">
                                  <a:solidFill>
                                    <a:srgbClr val="1429A0"/>
                                  </a:solidFill>
                                  <a:latin typeface="Cambria Math" panose="02040503050406030204" pitchFamily="18" charset="0"/>
                                </a:rPr>
                              </m:ctrlPr>
                            </m:dPr>
                            <m:e>
                              <m:r>
                                <a:rPr lang="en-US" altLang="ko-KR">
                                  <a:solidFill>
                                    <a:srgbClr val="1429A0"/>
                                  </a:solidFill>
                                  <a:latin typeface="Cambria Math" panose="02040503050406030204" pitchFamily="18" charset="0"/>
                                </a:rPr>
                                <m:t>0.975,</m:t>
                              </m:r>
                              <m:r>
                                <a:rPr lang="en-US" altLang="ko-KR">
                                  <a:solidFill>
                                    <a:srgbClr val="1429A0"/>
                                  </a:solidFill>
                                  <a:latin typeface="Cambria Math" panose="02040503050406030204" pitchFamily="18" charset="0"/>
                                </a:rPr>
                                <m:t>𝑛</m:t>
                              </m:r>
                              <m:r>
                                <a:rPr lang="en-US" altLang="ko-KR">
                                  <a:solidFill>
                                    <a:srgbClr val="1429A0"/>
                                  </a:solidFill>
                                  <a:latin typeface="Cambria Math" panose="02040503050406030204" pitchFamily="18" charset="0"/>
                                </a:rPr>
                                <m:t>−2</m:t>
                              </m:r>
                            </m:e>
                          </m:d>
                          <m:r>
                            <a:rPr lang="en-US" altLang="ko-KR">
                              <a:solidFill>
                                <a:srgbClr val="1429A0"/>
                              </a:solidFill>
                              <a:latin typeface="Cambria Math" panose="02040503050406030204" pitchFamily="18" charset="0"/>
                            </a:rPr>
                            <m:t> </m:t>
                          </m:r>
                          <m:sSub>
                            <m:sSubPr>
                              <m:ctrlPr>
                                <a:rPr lang="en-US" altLang="ko-KR" i="1">
                                  <a:solidFill>
                                    <a:srgbClr val="1429A0"/>
                                  </a:solidFill>
                                  <a:latin typeface="Cambria Math" panose="02040503050406030204" pitchFamily="18" charset="0"/>
                                </a:rPr>
                              </m:ctrlPr>
                            </m:sSubPr>
                            <m:e>
                              <m:r>
                                <a:rPr lang="ko-KR" altLang="en-US">
                                  <a:solidFill>
                                    <a:srgbClr val="1429A0"/>
                                  </a:solidFill>
                                  <a:latin typeface="Cambria Math" panose="02040503050406030204" pitchFamily="18" charset="0"/>
                                </a:rPr>
                                <m:t>𝜎</m:t>
                              </m:r>
                            </m:e>
                            <m:sub>
                              <m:acc>
                                <m:accPr>
                                  <m:chr m:val="̂"/>
                                  <m:ctrlPr>
                                    <a:rPr lang="en-US" altLang="ko-KR" i="1">
                                      <a:solidFill>
                                        <a:srgbClr val="1429A0"/>
                                      </a:solidFill>
                                      <a:latin typeface="Cambria Math" panose="02040503050406030204" pitchFamily="18" charset="0"/>
                                    </a:rPr>
                                  </m:ctrlPr>
                                </m:accPr>
                                <m:e>
                                  <m:r>
                                    <a:rPr lang="en-US" altLang="ko-KR">
                                      <a:solidFill>
                                        <a:srgbClr val="1429A0"/>
                                      </a:solidFill>
                                      <a:latin typeface="Cambria Math" panose="02040503050406030204" pitchFamily="18" charset="0"/>
                                    </a:rPr>
                                    <m:t>𝑦</m:t>
                                  </m:r>
                                </m:e>
                              </m:acc>
                            </m:sub>
                          </m:sSub>
                          <m:r>
                            <a:rPr lang="en-US" altLang="ko-KR">
                              <a:latin typeface="Cambria Math" panose="02040503050406030204" pitchFamily="18" charset="0"/>
                            </a:rPr>
                            <m:t> , </m:t>
                          </m:r>
                          <m:acc>
                            <m:accPr>
                              <m:chr m:val="̂"/>
                              <m:ctrlPr>
                                <a:rPr lang="en-US" altLang="ko-KR" i="1" smtClean="0">
                                  <a:solidFill>
                                    <a:srgbClr val="FF0000"/>
                                  </a:solidFill>
                                  <a:latin typeface="Cambria Math" panose="02040503050406030204" pitchFamily="18" charset="0"/>
                                </a:rPr>
                              </m:ctrlPr>
                            </m:accPr>
                            <m:e>
                              <m:r>
                                <a:rPr lang="en-US" altLang="ko-KR">
                                  <a:solidFill>
                                    <a:srgbClr val="FF0000"/>
                                  </a:solidFill>
                                  <a:latin typeface="Cambria Math" panose="02040503050406030204" pitchFamily="18" charset="0"/>
                                </a:rPr>
                                <m:t>𝑦</m:t>
                              </m:r>
                            </m:e>
                          </m:acc>
                          <m:r>
                            <a:rPr lang="en-US" altLang="ko-KR">
                              <a:solidFill>
                                <a:srgbClr val="FF0000"/>
                              </a:solidFill>
                              <a:latin typeface="Cambria Math" panose="02040503050406030204" pitchFamily="18" charset="0"/>
                            </a:rPr>
                            <m:t>+</m:t>
                          </m:r>
                          <m:r>
                            <a:rPr lang="en-US" altLang="ko-KR">
                              <a:solidFill>
                                <a:srgbClr val="FF0000"/>
                              </a:solidFill>
                              <a:latin typeface="Cambria Math" panose="02040503050406030204" pitchFamily="18" charset="0"/>
                            </a:rPr>
                            <m:t>𝑞𝑢𝑎𝑛𝑡𝑖𝑙𝑒</m:t>
                          </m:r>
                          <m:d>
                            <m:dPr>
                              <m:ctrlPr>
                                <a:rPr lang="en-US" altLang="ko-KR" i="1">
                                  <a:solidFill>
                                    <a:srgbClr val="FF0000"/>
                                  </a:solidFill>
                                  <a:latin typeface="Cambria Math" panose="02040503050406030204" pitchFamily="18" charset="0"/>
                                </a:rPr>
                              </m:ctrlPr>
                            </m:dPr>
                            <m:e>
                              <m:r>
                                <a:rPr lang="en-US" altLang="ko-KR">
                                  <a:solidFill>
                                    <a:srgbClr val="FF0000"/>
                                  </a:solidFill>
                                  <a:latin typeface="Cambria Math" panose="02040503050406030204" pitchFamily="18" charset="0"/>
                                </a:rPr>
                                <m:t>0.975,</m:t>
                              </m:r>
                              <m:r>
                                <a:rPr lang="en-US" altLang="ko-KR">
                                  <a:solidFill>
                                    <a:srgbClr val="FF0000"/>
                                  </a:solidFill>
                                  <a:latin typeface="Cambria Math" panose="02040503050406030204" pitchFamily="18" charset="0"/>
                                </a:rPr>
                                <m:t>𝑛</m:t>
                              </m:r>
                              <m:r>
                                <a:rPr lang="en-US" altLang="ko-KR">
                                  <a:solidFill>
                                    <a:srgbClr val="FF0000"/>
                                  </a:solidFill>
                                  <a:latin typeface="Cambria Math" panose="02040503050406030204" pitchFamily="18" charset="0"/>
                                </a:rPr>
                                <m:t>−2</m:t>
                              </m:r>
                            </m:e>
                          </m:d>
                          <m:sSub>
                            <m:sSubPr>
                              <m:ctrlPr>
                                <a:rPr lang="en-US" altLang="ko-KR" i="1">
                                  <a:solidFill>
                                    <a:srgbClr val="FF0000"/>
                                  </a:solidFill>
                                  <a:latin typeface="Cambria Math" panose="02040503050406030204" pitchFamily="18" charset="0"/>
                                </a:rPr>
                              </m:ctrlPr>
                            </m:sSubPr>
                            <m:e>
                              <m:r>
                                <a:rPr lang="en-US" altLang="ko-KR">
                                  <a:solidFill>
                                    <a:srgbClr val="FF0000"/>
                                  </a:solidFill>
                                  <a:latin typeface="Cambria Math" panose="02040503050406030204" pitchFamily="18" charset="0"/>
                                </a:rPr>
                                <m:t> </m:t>
                              </m:r>
                              <m:r>
                                <a:rPr lang="ko-KR" altLang="en-US">
                                  <a:solidFill>
                                    <a:srgbClr val="FF0000"/>
                                  </a:solidFill>
                                  <a:latin typeface="Cambria Math" panose="02040503050406030204" pitchFamily="18" charset="0"/>
                                </a:rPr>
                                <m:t>𝜎</m:t>
                              </m:r>
                            </m:e>
                            <m:sub>
                              <m:acc>
                                <m:accPr>
                                  <m:chr m:val="̂"/>
                                  <m:ctrlPr>
                                    <a:rPr lang="en-US" altLang="ko-KR" i="1">
                                      <a:solidFill>
                                        <a:srgbClr val="FF0000"/>
                                      </a:solidFill>
                                      <a:latin typeface="Cambria Math" panose="02040503050406030204" pitchFamily="18" charset="0"/>
                                    </a:rPr>
                                  </m:ctrlPr>
                                </m:accPr>
                                <m:e>
                                  <m:r>
                                    <a:rPr lang="en-US" altLang="ko-KR">
                                      <a:solidFill>
                                        <a:srgbClr val="FF0000"/>
                                      </a:solidFill>
                                      <a:latin typeface="Cambria Math" panose="02040503050406030204" pitchFamily="18" charset="0"/>
                                    </a:rPr>
                                    <m:t>𝑦</m:t>
                                  </m:r>
                                </m:e>
                              </m:acc>
                            </m:sub>
                          </m:sSub>
                        </m:e>
                      </m:d>
                    </m:oMath>
                  </m:oMathPara>
                </a14:m>
                <a:endParaRPr lang="en-US" altLang="ko-KR" dirty="0"/>
              </a:p>
              <a:p>
                <a:pPr algn="ctr"/>
                <a:r>
                  <a:rPr lang="en-US" altLang="ko-KR" dirty="0"/>
                  <a:t>with</a:t>
                </a:r>
              </a:p>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ko-KR" altLang="en-US">
                              <a:latin typeface="Cambria Math" panose="02040503050406030204" pitchFamily="18" charset="0"/>
                            </a:rPr>
                            <m:t>𝜎</m:t>
                          </m:r>
                        </m:e>
                        <m:sub>
                          <m:acc>
                            <m:accPr>
                              <m:chr m:val="̂"/>
                              <m:ctrlPr>
                                <a:rPr lang="en-US" altLang="ko-KR" i="1">
                                  <a:latin typeface="Cambria Math" panose="02040503050406030204" pitchFamily="18" charset="0"/>
                                </a:rPr>
                              </m:ctrlPr>
                            </m:accPr>
                            <m:e>
                              <m:r>
                                <a:rPr lang="en-US" altLang="ko-KR">
                                  <a:latin typeface="Cambria Math" panose="02040503050406030204" pitchFamily="18" charset="0"/>
                                </a:rPr>
                                <m:t>𝑦</m:t>
                              </m:r>
                            </m:e>
                          </m:acc>
                        </m:sub>
                      </m:sSub>
                      <m:r>
                        <a:rPr lang="en-US" altLang="ko-KR">
                          <a:latin typeface="Cambria Math" panose="02040503050406030204" pitchFamily="18" charset="0"/>
                        </a:rPr>
                        <m:t>=</m:t>
                      </m:r>
                      <m:r>
                        <a:rPr lang="en-US" altLang="ko-KR">
                          <a:latin typeface="Cambria Math" panose="02040503050406030204" pitchFamily="18" charset="0"/>
                        </a:rPr>
                        <m:t>𝑅𝑀𝑆𝐸</m:t>
                      </m:r>
                      <m:r>
                        <a:rPr lang="en-US" altLang="ko-KR">
                          <a:latin typeface="Cambria Math" panose="02040503050406030204" pitchFamily="18" charset="0"/>
                        </a:rPr>
                        <m:t>×</m:t>
                      </m:r>
                      <m:rad>
                        <m:radPr>
                          <m:degHide m:val="on"/>
                          <m:ctrlPr>
                            <a:rPr lang="en-US" altLang="ko-KR" i="1">
                              <a:latin typeface="Cambria Math" panose="02040503050406030204" pitchFamily="18" charset="0"/>
                            </a:rPr>
                          </m:ctrlPr>
                        </m:radPr>
                        <m:deg/>
                        <m:e>
                          <m:d>
                            <m:dPr>
                              <m:ctrlPr>
                                <a:rPr lang="en-US" altLang="ko-KR" i="1">
                                  <a:latin typeface="Cambria Math" panose="02040503050406030204" pitchFamily="18" charset="0"/>
                                </a:rPr>
                              </m:ctrlPr>
                            </m:dPr>
                            <m:e>
                              <m:f>
                                <m:fPr>
                                  <m:ctrlPr>
                                    <a:rPr lang="en-US" altLang="ko-KR" i="1">
                                      <a:latin typeface="Cambria Math" panose="02040503050406030204" pitchFamily="18" charset="0"/>
                                    </a:rPr>
                                  </m:ctrlPr>
                                </m:fPr>
                                <m:num>
                                  <m:r>
                                    <a:rPr lang="en-US" altLang="ko-KR">
                                      <a:latin typeface="Cambria Math" panose="02040503050406030204" pitchFamily="18" charset="0"/>
                                    </a:rPr>
                                    <m:t>1</m:t>
                                  </m:r>
                                </m:num>
                                <m:den>
                                  <m:r>
                                    <a:rPr lang="en-US" altLang="ko-KR">
                                      <a:latin typeface="Cambria Math" panose="02040503050406030204" pitchFamily="18" charset="0"/>
                                    </a:rPr>
                                    <m:t>𝑛</m:t>
                                  </m:r>
                                </m:den>
                              </m:f>
                              <m:r>
                                <a:rPr lang="en-US" altLang="ko-KR">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r>
                                        <a:rPr lang="en-US" altLang="ko-KR">
                                          <a:latin typeface="Cambria Math" panose="02040503050406030204" pitchFamily="18" charset="0"/>
                                        </a:rPr>
                                        <m:t>(</m:t>
                                      </m:r>
                                      <m:sSup>
                                        <m:sSupPr>
                                          <m:ctrlPr>
                                            <a:rPr lang="en-US" altLang="ko-KR" i="1">
                                              <a:latin typeface="Cambria Math" panose="02040503050406030204" pitchFamily="18" charset="0"/>
                                            </a:rPr>
                                          </m:ctrlPr>
                                        </m:sSupPr>
                                        <m:e>
                                          <m:r>
                                            <a:rPr lang="en-US" altLang="ko-KR">
                                              <a:latin typeface="Cambria Math" panose="02040503050406030204" pitchFamily="18" charset="0"/>
                                            </a:rPr>
                                            <m:t>𝑥</m:t>
                                          </m:r>
                                        </m:e>
                                        <m:sup>
                                          <m:r>
                                            <a:rPr lang="en-US" altLang="ko-KR">
                                              <a:latin typeface="Cambria Math" panose="02040503050406030204" pitchFamily="18" charset="0"/>
                                            </a:rPr>
                                            <m:t>′</m:t>
                                          </m:r>
                                        </m:sup>
                                      </m:sSup>
                                      <m:r>
                                        <a:rPr lang="en-US" altLang="ko-KR">
                                          <a:latin typeface="Cambria Math" panose="02040503050406030204" pitchFamily="18" charset="0"/>
                                        </a:rPr>
                                        <m:t>−</m:t>
                                      </m:r>
                                      <m:acc>
                                        <m:accPr>
                                          <m:chr m:val="̅"/>
                                          <m:ctrlPr>
                                            <a:rPr lang="en-US" altLang="ko-KR" i="1">
                                              <a:latin typeface="Cambria Math" panose="02040503050406030204" pitchFamily="18" charset="0"/>
                                            </a:rPr>
                                          </m:ctrlPr>
                                        </m:accPr>
                                        <m:e>
                                          <m:r>
                                            <a:rPr lang="en-US" altLang="ko-KR">
                                              <a:latin typeface="Cambria Math" panose="02040503050406030204" pitchFamily="18" charset="0"/>
                                            </a:rPr>
                                            <m:t>𝑥</m:t>
                                          </m:r>
                                        </m:e>
                                      </m:acc>
                                      <m:r>
                                        <a:rPr lang="en-US" altLang="ko-KR">
                                          <a:latin typeface="Cambria Math" panose="02040503050406030204" pitchFamily="18" charset="0"/>
                                        </a:rPr>
                                        <m:t>)</m:t>
                                      </m:r>
                                    </m:e>
                                    <m:sup>
                                      <m:r>
                                        <a:rPr lang="en-US" altLang="ko-KR">
                                          <a:latin typeface="Cambria Math" panose="02040503050406030204" pitchFamily="18" charset="0"/>
                                        </a:rPr>
                                        <m:t>2</m:t>
                                      </m:r>
                                    </m:sup>
                                  </m:sSup>
                                </m:num>
                                <m:den>
                                  <m:nary>
                                    <m:naryPr>
                                      <m:chr m:val="∑"/>
                                      <m:subHide m:val="on"/>
                                      <m:supHide m:val="on"/>
                                      <m:ctrlPr>
                                        <a:rPr lang="en-US" altLang="ko-KR" i="1">
                                          <a:latin typeface="Cambria Math" panose="02040503050406030204" pitchFamily="18" charset="0"/>
                                        </a:rPr>
                                      </m:ctrlPr>
                                    </m:naryPr>
                                    <m:sub/>
                                    <m:sup/>
                                    <m:e>
                                      <m:sSup>
                                        <m:sSupPr>
                                          <m:ctrlPr>
                                            <a:rPr lang="en-US" altLang="ko-KR" i="1">
                                              <a:latin typeface="Cambria Math" panose="02040503050406030204" pitchFamily="18" charset="0"/>
                                            </a:rPr>
                                          </m:ctrlPr>
                                        </m:sSupPr>
                                        <m:e>
                                          <m:r>
                                            <a:rPr lang="en-US" altLang="ko-KR">
                                              <a:latin typeface="Cambria Math" panose="02040503050406030204" pitchFamily="18" charset="0"/>
                                            </a:rPr>
                                            <m:t>(</m:t>
                                          </m:r>
                                          <m:r>
                                            <a:rPr lang="en-US" altLang="ko-KR">
                                              <a:latin typeface="Cambria Math" panose="02040503050406030204" pitchFamily="18" charset="0"/>
                                            </a:rPr>
                                            <m:t>𝑥</m:t>
                                          </m:r>
                                          <m:r>
                                            <a:rPr lang="en-US" altLang="ko-KR">
                                              <a:latin typeface="Cambria Math" panose="02040503050406030204" pitchFamily="18" charset="0"/>
                                            </a:rPr>
                                            <m:t>−</m:t>
                                          </m:r>
                                          <m:acc>
                                            <m:accPr>
                                              <m:chr m:val="̅"/>
                                              <m:ctrlPr>
                                                <a:rPr lang="en-US" altLang="ko-KR" i="1">
                                                  <a:latin typeface="Cambria Math" panose="02040503050406030204" pitchFamily="18" charset="0"/>
                                                </a:rPr>
                                              </m:ctrlPr>
                                            </m:accPr>
                                            <m:e>
                                              <m:r>
                                                <a:rPr lang="en-US" altLang="ko-KR">
                                                  <a:latin typeface="Cambria Math" panose="02040503050406030204" pitchFamily="18" charset="0"/>
                                                </a:rPr>
                                                <m:t>𝑥</m:t>
                                              </m:r>
                                            </m:e>
                                          </m:acc>
                                          <m:r>
                                            <a:rPr lang="en-US" altLang="ko-KR">
                                              <a:latin typeface="Cambria Math" panose="02040503050406030204" pitchFamily="18" charset="0"/>
                                            </a:rPr>
                                            <m:t>)</m:t>
                                          </m:r>
                                        </m:e>
                                        <m:sup>
                                          <m:r>
                                            <a:rPr lang="en-US" altLang="ko-KR">
                                              <a:latin typeface="Cambria Math" panose="02040503050406030204" pitchFamily="18" charset="0"/>
                                            </a:rPr>
                                            <m:t>2</m:t>
                                          </m:r>
                                        </m:sup>
                                      </m:sSup>
                                    </m:e>
                                  </m:nary>
                                </m:den>
                              </m:f>
                            </m:e>
                          </m:d>
                        </m:e>
                      </m:rad>
                    </m:oMath>
                  </m:oMathPara>
                </a14:m>
                <a:endParaRPr lang="en-US" altLang="ko-KR" dirty="0"/>
              </a:p>
            </p:txBody>
          </p:sp>
        </mc:Choice>
        <mc:Fallback xmlns="">
          <p:sp>
            <p:nvSpPr>
              <p:cNvPr id="7" name="내용 개체 틀 2">
                <a:extLst>
                  <a:ext uri="{FF2B5EF4-FFF2-40B4-BE49-F238E27FC236}">
                    <a16:creationId xmlns:a16="http://schemas.microsoft.com/office/drawing/2014/main" id="{7BBD0C9D-65BD-4D4B-AA27-B5640B645C1C}"/>
                  </a:ext>
                </a:extLst>
              </p:cNvPr>
              <p:cNvSpPr txBox="1">
                <a:spLocks noRot="1" noChangeAspect="1" noMove="1" noResize="1" noEditPoints="1" noAdjustHandles="1" noChangeArrowheads="1" noChangeShapeType="1" noTextEdit="1"/>
              </p:cNvSpPr>
              <p:nvPr/>
            </p:nvSpPr>
            <p:spPr>
              <a:xfrm>
                <a:off x="2028674" y="1773238"/>
                <a:ext cx="5845475" cy="1657120"/>
              </a:xfrm>
              <a:prstGeom prst="rect">
                <a:avLst/>
              </a:prstGeom>
              <a:blipFill>
                <a:blip r:embed="rId4"/>
                <a:stretch>
                  <a:fillRect/>
                </a:stretch>
              </a:blipFill>
              <a:ln>
                <a:noFill/>
              </a:ln>
            </p:spPr>
            <p:txBody>
              <a:bodyPr/>
              <a:lstStyle/>
              <a:p>
                <a:r>
                  <a:rPr lang="ko-KR" altLang="en-US">
                    <a:noFill/>
                  </a:rPr>
                  <a:t> </a:t>
                </a:r>
              </a:p>
            </p:txBody>
          </p:sp>
        </mc:Fallback>
      </mc:AlternateContent>
      <p:sp>
        <p:nvSpPr>
          <p:cNvPr id="8" name="직사각형 7">
            <a:extLst>
              <a:ext uri="{FF2B5EF4-FFF2-40B4-BE49-F238E27FC236}">
                <a16:creationId xmlns:a16="http://schemas.microsoft.com/office/drawing/2014/main" id="{D8F52789-E8E4-41E2-918C-08941B9AAE34}"/>
              </a:ext>
            </a:extLst>
          </p:cNvPr>
          <p:cNvSpPr/>
          <p:nvPr/>
        </p:nvSpPr>
        <p:spPr>
          <a:xfrm>
            <a:off x="666750" y="355940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𝑞𝑢𝑎𝑛𝑡𝑖𝑙𝑒</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𝛼</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𝑘</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sinh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viên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lượng tử của mức độ tự do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𝑘</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30153457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Vai </a:t>
            </a:r>
            <a:r>
              <a:rPr lang="en-US" altLang="ko-KR" sz="1400" dirty="0" err="1">
                <a:solidFill>
                  <a:schemeClr val="tx1"/>
                </a:solidFill>
                <a:latin typeface="SamsungOne 400" panose="020B0503030303020204" pitchFamily="34" charset="0"/>
                <a:ea typeface="SamsungOne 400" panose="020B0503030303020204" pitchFamily="34" charset="0"/>
              </a:rPr>
              <a:t>trò</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của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các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biến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phân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loại</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0" name="직사각형 9">
            <a:extLst>
              <a:ext uri="{FF2B5EF4-FFF2-40B4-BE49-F238E27FC236}">
                <a16:creationId xmlns:a16="http://schemas.microsoft.com/office/drawing/2014/main" id="{E5B73998-95AD-4DF4-A9AB-D07639C34B25}"/>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Không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biến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phân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loại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cân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nặng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chiều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cao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pic>
        <p:nvPicPr>
          <p:cNvPr id="11" name="Picture 7">
            <a:extLst>
              <a:ext uri="{FF2B5EF4-FFF2-40B4-BE49-F238E27FC236}">
                <a16:creationId xmlns:a16="http://schemas.microsoft.com/office/drawing/2014/main" id="{AEFFBDA0-94D0-47CC-BE04-0755F4E2A1D8}"/>
              </a:ext>
            </a:extLst>
          </p:cNvPr>
          <p:cNvPicPr>
            <a:picLocks noChangeAspect="1"/>
          </p:cNvPicPr>
          <p:nvPr/>
        </p:nvPicPr>
        <p:blipFill rotWithShape="1">
          <a:blip r:embed="rId4">
            <a:extLst>
              <a:ext uri="{28A0092B-C50C-407E-A947-70E740481C1C}">
                <a14:useLocalDpi xmlns:a14="http://schemas.microsoft.com/office/drawing/2010/main" val="0"/>
              </a:ext>
            </a:extLst>
          </a:blip>
          <a:srcRect t="15712"/>
          <a:stretch/>
        </p:blipFill>
        <p:spPr>
          <a:xfrm>
            <a:off x="3029943" y="2162823"/>
            <a:ext cx="3651892" cy="2427500"/>
          </a:xfrm>
          <a:prstGeom prst="rect">
            <a:avLst/>
          </a:prstGeom>
        </p:spPr>
      </p:pic>
      <p:grpSp>
        <p:nvGrpSpPr>
          <p:cNvPr id="15" name="그룹 14">
            <a:extLst>
              <a:ext uri="{FF2B5EF4-FFF2-40B4-BE49-F238E27FC236}">
                <a16:creationId xmlns:a16="http://schemas.microsoft.com/office/drawing/2014/main" id="{E328F7B2-4E38-4CB3-A6A5-77B573625397}"/>
              </a:ext>
            </a:extLst>
          </p:cNvPr>
          <p:cNvGrpSpPr/>
          <p:nvPr/>
        </p:nvGrpSpPr>
        <p:grpSpPr>
          <a:xfrm>
            <a:off x="6809767" y="2205038"/>
            <a:ext cx="1201983" cy="484801"/>
            <a:chOff x="8497852" y="2830511"/>
            <a:chExt cx="1418431" cy="484801"/>
          </a:xfrm>
        </p:grpSpPr>
        <p:sp>
          <p:nvSpPr>
            <p:cNvPr id="16" name="타원 15">
              <a:extLst>
                <a:ext uri="{FF2B5EF4-FFF2-40B4-BE49-F238E27FC236}">
                  <a16:creationId xmlns:a16="http://schemas.microsoft.com/office/drawing/2014/main" id="{E23E8235-15DA-4CAE-B9BB-4A04C69B612C}"/>
                </a:ext>
              </a:extLst>
            </p:cNvPr>
            <p:cNvSpPr/>
            <p:nvPr/>
          </p:nvSpPr>
          <p:spPr>
            <a:xfrm>
              <a:off x="8498541" y="2921115"/>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17" name="타원 16">
              <a:extLst>
                <a:ext uri="{FF2B5EF4-FFF2-40B4-BE49-F238E27FC236}">
                  <a16:creationId xmlns:a16="http://schemas.microsoft.com/office/drawing/2014/main" id="{E2222CAD-BF62-4A35-B79F-010F2CB325DE}"/>
                </a:ext>
              </a:extLst>
            </p:cNvPr>
            <p:cNvSpPr/>
            <p:nvPr/>
          </p:nvSpPr>
          <p:spPr>
            <a:xfrm>
              <a:off x="8497852" y="3210062"/>
              <a:ext cx="36000" cy="36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5016067-462A-4854-B866-584FF72A1A34}"/>
                    </a:ext>
                  </a:extLst>
                </p:cNvPr>
                <p:cNvSpPr txBox="1"/>
                <p:nvPr/>
              </p:nvSpPr>
              <p:spPr>
                <a:xfrm>
                  <a:off x="8497852" y="2830511"/>
                  <a:ext cx="141843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14:m>
                    <m:oMath xmlns:m="http://schemas.openxmlformats.org/officeDocument/2006/math">
                      <m:r>
                        <a:rPr lang="en-US" altLang="ko-KR" dirty="0">
                          <a:latin typeface="Cambria Math" panose="02040503050406030204" pitchFamily="18" charset="0"/>
                        </a:rPr>
                        <m:t> =</m:t>
                      </m:r>
                      <m:r>
                        <m:rPr>
                          <m:sty m:val="p"/>
                        </m:rPr>
                        <a:rPr lang="vi-VN" altLang="ko-KR" i="1" dirty="0">
                          <a:latin typeface="Cambria Math" panose="02040503050406030204" pitchFamily="18" charset="0"/>
                        </a:rPr>
                        <m:t>c</m:t>
                      </m:r>
                      <m:r>
                        <a:rPr lang="vi-VN" altLang="ko-KR" i="1" dirty="0">
                          <a:latin typeface="Cambria Math" panose="02040503050406030204" pitchFamily="18" charset="0"/>
                        </a:rPr>
                        <m:t>á</m:t>
                      </m:r>
                    </m:oMath>
                  </a14:m>
                  <a:r>
                    <a:rPr lang="vi-VN" altLang="ko-KR" dirty="0"/>
                    <a:t> thể đực</a:t>
                  </a:r>
                  <a:endParaRPr lang="ko-KR" altLang="en-US" dirty="0"/>
                </a:p>
              </p:txBody>
            </p:sp>
          </mc:Choice>
          <mc:Fallback xmlns="">
            <p:sp>
              <p:nvSpPr>
                <p:cNvPr id="18" name="TextBox 17">
                  <a:extLst>
                    <a:ext uri="{FF2B5EF4-FFF2-40B4-BE49-F238E27FC236}">
                      <a16:creationId xmlns:a16="http://schemas.microsoft.com/office/drawing/2014/main" id="{25016067-462A-4854-B866-584FF72A1A34}"/>
                    </a:ext>
                  </a:extLst>
                </p:cNvPr>
                <p:cNvSpPr txBox="1">
                  <a:spLocks noRot="1" noChangeAspect="1" noMove="1" noResize="1" noEditPoints="1" noAdjustHandles="1" noChangeArrowheads="1" noChangeShapeType="1" noTextEdit="1"/>
                </p:cNvSpPr>
                <p:nvPr/>
              </p:nvSpPr>
              <p:spPr>
                <a:xfrm>
                  <a:off x="8497852" y="2830511"/>
                  <a:ext cx="1418431" cy="215444"/>
                </a:xfrm>
                <a:prstGeom prst="rect">
                  <a:avLst/>
                </a:prstGeom>
                <a:blipFill>
                  <a:blip r:embed="rId5"/>
                  <a:stretch>
                    <a:fillRect t="-2857"/>
                  </a:stretch>
                </a:blipFill>
                <a:ln>
                  <a:noFill/>
                </a:ln>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824C8A6-5138-4081-B19F-B353CF63D417}"/>
                    </a:ext>
                  </a:extLst>
                </p:cNvPr>
                <p:cNvSpPr txBox="1"/>
                <p:nvPr/>
              </p:nvSpPr>
              <p:spPr>
                <a:xfrm>
                  <a:off x="8554542" y="3099868"/>
                  <a:ext cx="10771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14:m>
                    <m:oMath xmlns:m="http://schemas.openxmlformats.org/officeDocument/2006/math">
                      <m:r>
                        <a:rPr lang="en-US" altLang="ko-KR" dirty="0">
                          <a:latin typeface="Cambria Math" panose="02040503050406030204" pitchFamily="18" charset="0"/>
                        </a:rPr>
                        <m:t>=</m:t>
                      </m:r>
                      <m:r>
                        <m:rPr>
                          <m:sty m:val="p"/>
                        </m:rPr>
                        <a:rPr lang="vi-VN" altLang="ko-KR" i="1" dirty="0">
                          <a:latin typeface="Cambria Math" panose="02040503050406030204" pitchFamily="18" charset="0"/>
                        </a:rPr>
                        <m:t>c</m:t>
                      </m:r>
                      <m:r>
                        <a:rPr lang="vi-VN" altLang="ko-KR" i="1" dirty="0">
                          <a:latin typeface="Cambria Math" panose="02040503050406030204" pitchFamily="18" charset="0"/>
                        </a:rPr>
                        <m:t>á</m:t>
                      </m:r>
                    </m:oMath>
                  </a14:m>
                  <a:r>
                    <a:rPr lang="vi-VN" altLang="ko-KR" dirty="0"/>
                    <a:t> thể cái</a:t>
                  </a:r>
                  <a:endParaRPr lang="ko-KR" altLang="en-US" dirty="0"/>
                </a:p>
              </p:txBody>
            </p:sp>
          </mc:Choice>
          <mc:Fallback xmlns="">
            <p:sp>
              <p:nvSpPr>
                <p:cNvPr id="19" name="TextBox 18">
                  <a:extLst>
                    <a:ext uri="{FF2B5EF4-FFF2-40B4-BE49-F238E27FC236}">
                      <a16:creationId xmlns:a16="http://schemas.microsoft.com/office/drawing/2014/main" id="{0824C8A6-5138-4081-B19F-B353CF63D417}"/>
                    </a:ext>
                  </a:extLst>
                </p:cNvPr>
                <p:cNvSpPr txBox="1">
                  <a:spLocks noRot="1" noChangeAspect="1" noMove="1" noResize="1" noEditPoints="1" noAdjustHandles="1" noChangeArrowheads="1" noChangeShapeType="1" noTextEdit="1"/>
                </p:cNvSpPr>
                <p:nvPr/>
              </p:nvSpPr>
              <p:spPr>
                <a:xfrm>
                  <a:off x="8554542" y="3099868"/>
                  <a:ext cx="1077142" cy="215444"/>
                </a:xfrm>
                <a:prstGeom prst="rect">
                  <a:avLst/>
                </a:prstGeom>
                <a:blipFill>
                  <a:blip r:embed="rId6"/>
                  <a:stretch>
                    <a:fillRect/>
                  </a:stretch>
                </a:blipFill>
                <a:ln>
                  <a:noFill/>
                </a:ln>
              </p:spPr>
              <p:txBody>
                <a:bodyPr/>
                <a:lstStyle/>
                <a:p>
                  <a:r>
                    <a:rPr lang="en-001">
                      <a:noFill/>
                    </a:rPr>
                    <a:t> </a:t>
                  </a:r>
                </a:p>
              </p:txBody>
            </p:sp>
          </mc:Fallback>
        </mc:AlternateContent>
      </p:grpSp>
      <p:sp>
        <p:nvSpPr>
          <p:cNvPr id="20" name="TextBox 19">
            <a:extLst>
              <a:ext uri="{FF2B5EF4-FFF2-40B4-BE49-F238E27FC236}">
                <a16:creationId xmlns:a16="http://schemas.microsoft.com/office/drawing/2014/main" id="{0DF43D03-04BD-4D3B-8AFD-F46F2EEA97AD}"/>
              </a:ext>
            </a:extLst>
          </p:cNvPr>
          <p:cNvSpPr txBox="1"/>
          <p:nvPr/>
        </p:nvSpPr>
        <p:spPr>
          <a:xfrm>
            <a:off x="4672522" y="4257092"/>
            <a:ext cx="841897" cy="276999"/>
          </a:xfrm>
          <a:prstGeom prst="rect">
            <a:avLst/>
          </a:prstGeom>
          <a:solidFill>
            <a:schemeClr val="bg1"/>
          </a:solidFill>
        </p:spPr>
        <p:txBody>
          <a:bodyPr wrap="non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vi-VN" altLang="ko-KR" dirty="0"/>
              <a:t>C</a:t>
            </a:r>
            <a:r>
              <a:rPr lang="en-US" altLang="ko-KR" dirty="0" err="1"/>
              <a:t>hiều</a:t>
            </a:r>
            <a:r>
              <a:rPr lang="en-US" altLang="ko-KR" dirty="0"/>
              <a:t> </a:t>
            </a:r>
            <a:r>
              <a:rPr lang="en-US" altLang="ko-KR" dirty="0" err="1"/>
              <a:t>cao</a:t>
            </a:r>
            <a:endParaRPr lang="ko-KR" altLang="en-US" dirty="0"/>
          </a:p>
        </p:txBody>
      </p:sp>
      <p:sp>
        <p:nvSpPr>
          <p:cNvPr id="21" name="TextBox 20">
            <a:extLst>
              <a:ext uri="{FF2B5EF4-FFF2-40B4-BE49-F238E27FC236}">
                <a16:creationId xmlns:a16="http://schemas.microsoft.com/office/drawing/2014/main" id="{9F7E0AE3-45CE-4ADC-BD9B-278DEC9208F7}"/>
              </a:ext>
            </a:extLst>
          </p:cNvPr>
          <p:cNvSpPr txBox="1"/>
          <p:nvPr/>
        </p:nvSpPr>
        <p:spPr>
          <a:xfrm rot="16200000">
            <a:off x="2700767" y="2958662"/>
            <a:ext cx="817853" cy="276999"/>
          </a:xfrm>
          <a:prstGeom prst="rect">
            <a:avLst/>
          </a:prstGeom>
          <a:solidFill>
            <a:schemeClr val="bg1"/>
          </a:solidFill>
        </p:spPr>
        <p:txBody>
          <a:bodyPr wrap="non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vi-VN" altLang="ko-KR" dirty="0"/>
              <a:t>Cân nặng</a:t>
            </a:r>
            <a:endParaRPr lang="ko-KR" altLang="en-US" dirty="0"/>
          </a:p>
        </p:txBody>
      </p:sp>
    </p:spTree>
    <p:extLst>
      <p:ext uri="{BB962C8B-B14F-4D97-AF65-F5344CB8AC3E}">
        <p14:creationId xmlns:p14="http://schemas.microsoft.com/office/powerpoint/2010/main" val="339474392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Vai </a:t>
            </a:r>
            <a:r>
              <a:rPr lang="en-US" altLang="ko-KR" sz="1400" dirty="0" err="1">
                <a:solidFill>
                  <a:schemeClr val="tx1"/>
                </a:solidFill>
                <a:latin typeface="SamsungOne 400" panose="020B0503030303020204" pitchFamily="34" charset="0"/>
                <a:ea typeface="SamsungOne 400" panose="020B0503030303020204" pitchFamily="34" charset="0"/>
              </a:rPr>
              <a:t>trò</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của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các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biến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phân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loại</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0" name="직사각형 9">
            <a:extLst>
              <a:ext uri="{FF2B5EF4-FFF2-40B4-BE49-F238E27FC236}">
                <a16:creationId xmlns:a16="http://schemas.microsoft.com/office/drawing/2014/main" id="{E5B73998-95AD-4DF4-A9AB-D07639C34B25}"/>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Với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biến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phân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loại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b="1" dirty="0">
                <a:solidFill>
                  <a:srgbClr val="1429A0"/>
                </a:solidFill>
                <a:latin typeface="SamsungOne 400" panose="020B0503030303020204" pitchFamily="34" charset="0"/>
                <a:ea typeface="SamsungOne 400" panose="020B0503030303020204" pitchFamily="34" charset="0"/>
              </a:rPr>
              <a:t>giới tính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cân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nặng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chiều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cao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 </a:t>
            </a:r>
            <a:r>
              <a:rPr lang="vi-VN" altLang="ko-KR" sz="1300" b="1" dirty="0">
                <a:solidFill>
                  <a:srgbClr val="1429A0"/>
                </a:solidFill>
                <a:latin typeface="SamsungOne 400" panose="020B0503030303020204" pitchFamily="34" charset="0"/>
                <a:ea typeface="SamsungOne 400" panose="020B0503030303020204" pitchFamily="34" charset="0"/>
              </a:rPr>
              <a:t>giới tính</a:t>
            </a:r>
            <a:endParaRPr lang="en-US" altLang="ko-KR" sz="1300" b="1" dirty="0">
              <a:solidFill>
                <a:srgbClr val="1429A0"/>
              </a:solidFill>
              <a:latin typeface="SamsungOne 400" panose="020B0503030303020204" pitchFamily="34" charset="0"/>
              <a:ea typeface="SamsungOne 400" panose="020B0503030303020204" pitchFamily="34" charset="0"/>
            </a:endParaRPr>
          </a:p>
        </p:txBody>
      </p:sp>
      <p:sp>
        <p:nvSpPr>
          <p:cNvPr id="26" name="직사각형 25">
            <a:extLst>
              <a:ext uri="{FF2B5EF4-FFF2-40B4-BE49-F238E27FC236}">
                <a16:creationId xmlns:a16="http://schemas.microsoft.com/office/drawing/2014/main" id="{9495DFCA-5363-4EAB-9E88-FD89F0169585}"/>
              </a:ext>
            </a:extLst>
          </p:cNvPr>
          <p:cNvSpPr/>
          <p:nvPr/>
        </p:nvSpPr>
        <p:spPr>
          <a:xfrm>
            <a:off x="671261" y="5050723"/>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Biến phân loại trước tiên phải được biến thành (các) biến giả. 
Tăng hoặc giảm hiệu quả việc đánh chặn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pic>
        <p:nvPicPr>
          <p:cNvPr id="27" name="Picture 6">
            <a:extLst>
              <a:ext uri="{FF2B5EF4-FFF2-40B4-BE49-F238E27FC236}">
                <a16:creationId xmlns:a16="http://schemas.microsoft.com/office/drawing/2014/main" id="{06BC93AB-4CF9-40C8-B312-F295A499BCA2}"/>
              </a:ext>
            </a:extLst>
          </p:cNvPr>
          <p:cNvPicPr>
            <a:picLocks noChangeAspect="1"/>
          </p:cNvPicPr>
          <p:nvPr/>
        </p:nvPicPr>
        <p:blipFill rotWithShape="1">
          <a:blip r:embed="rId4">
            <a:extLst>
              <a:ext uri="{28A0092B-C50C-407E-A947-70E740481C1C}">
                <a14:useLocalDpi xmlns:a14="http://schemas.microsoft.com/office/drawing/2010/main" val="0"/>
              </a:ext>
            </a:extLst>
          </a:blip>
          <a:srcRect t="12538" r="1677" b="2354"/>
          <a:stretch/>
        </p:blipFill>
        <p:spPr>
          <a:xfrm>
            <a:off x="3030951" y="2060848"/>
            <a:ext cx="3590614" cy="2451100"/>
          </a:xfrm>
          <a:prstGeom prst="rect">
            <a:avLst/>
          </a:prstGeom>
        </p:spPr>
      </p:pic>
      <p:sp>
        <p:nvSpPr>
          <p:cNvPr id="20" name="TextBox 19">
            <a:extLst>
              <a:ext uri="{FF2B5EF4-FFF2-40B4-BE49-F238E27FC236}">
                <a16:creationId xmlns:a16="http://schemas.microsoft.com/office/drawing/2014/main" id="{0DF43D03-04BD-4D3B-8AFD-F46F2EEA97AD}"/>
              </a:ext>
            </a:extLst>
          </p:cNvPr>
          <p:cNvSpPr txBox="1"/>
          <p:nvPr/>
        </p:nvSpPr>
        <p:spPr>
          <a:xfrm>
            <a:off x="4672522" y="4257092"/>
            <a:ext cx="841897" cy="276999"/>
          </a:xfrm>
          <a:prstGeom prst="rect">
            <a:avLst/>
          </a:prstGeom>
          <a:solidFill>
            <a:schemeClr val="bg1"/>
          </a:solidFill>
        </p:spPr>
        <p:txBody>
          <a:bodyPr wrap="non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vi-VN" altLang="ko-KR" dirty="0"/>
              <a:t>Chiều cao</a:t>
            </a:r>
            <a:endParaRPr lang="ko-KR" altLang="en-US" dirty="0"/>
          </a:p>
        </p:txBody>
      </p:sp>
      <p:sp>
        <p:nvSpPr>
          <p:cNvPr id="21" name="TextBox 20">
            <a:extLst>
              <a:ext uri="{FF2B5EF4-FFF2-40B4-BE49-F238E27FC236}">
                <a16:creationId xmlns:a16="http://schemas.microsoft.com/office/drawing/2014/main" id="{9F7E0AE3-45CE-4ADC-BD9B-278DEC9208F7}"/>
              </a:ext>
            </a:extLst>
          </p:cNvPr>
          <p:cNvSpPr txBox="1"/>
          <p:nvPr/>
        </p:nvSpPr>
        <p:spPr>
          <a:xfrm rot="16200000">
            <a:off x="2700767" y="2958662"/>
            <a:ext cx="817853" cy="276999"/>
          </a:xfrm>
          <a:prstGeom prst="rect">
            <a:avLst/>
          </a:prstGeom>
          <a:solidFill>
            <a:schemeClr val="bg1"/>
          </a:solidFill>
        </p:spPr>
        <p:txBody>
          <a:bodyPr wrap="non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vi-VN" altLang="ko-KR" dirty="0"/>
              <a:t>Cân nặng</a:t>
            </a:r>
            <a:endParaRPr lang="ko-KR" altLang="en-US" dirty="0"/>
          </a:p>
        </p:txBody>
      </p:sp>
      <p:grpSp>
        <p:nvGrpSpPr>
          <p:cNvPr id="2" name="그룹 14">
            <a:extLst>
              <a:ext uri="{FF2B5EF4-FFF2-40B4-BE49-F238E27FC236}">
                <a16:creationId xmlns:a16="http://schemas.microsoft.com/office/drawing/2014/main" id="{4B1367C8-6279-B17D-7886-5EE877BAC115}"/>
              </a:ext>
            </a:extLst>
          </p:cNvPr>
          <p:cNvGrpSpPr/>
          <p:nvPr/>
        </p:nvGrpSpPr>
        <p:grpSpPr>
          <a:xfrm>
            <a:off x="6809767" y="2205038"/>
            <a:ext cx="1201983" cy="484801"/>
            <a:chOff x="8497852" y="2830511"/>
            <a:chExt cx="1418431" cy="484801"/>
          </a:xfrm>
        </p:grpSpPr>
        <p:sp>
          <p:nvSpPr>
            <p:cNvPr id="3" name="타원 15">
              <a:extLst>
                <a:ext uri="{FF2B5EF4-FFF2-40B4-BE49-F238E27FC236}">
                  <a16:creationId xmlns:a16="http://schemas.microsoft.com/office/drawing/2014/main" id="{A126F929-250C-D8FA-3588-F42A3F4D6336}"/>
                </a:ext>
              </a:extLst>
            </p:cNvPr>
            <p:cNvSpPr/>
            <p:nvPr/>
          </p:nvSpPr>
          <p:spPr>
            <a:xfrm>
              <a:off x="8498541" y="2921115"/>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4" name="타원 16">
              <a:extLst>
                <a:ext uri="{FF2B5EF4-FFF2-40B4-BE49-F238E27FC236}">
                  <a16:creationId xmlns:a16="http://schemas.microsoft.com/office/drawing/2014/main" id="{53A9F8D9-8C81-DFD5-1726-DD29E48C7DD0}"/>
                </a:ext>
              </a:extLst>
            </p:cNvPr>
            <p:cNvSpPr/>
            <p:nvPr/>
          </p:nvSpPr>
          <p:spPr>
            <a:xfrm>
              <a:off x="8497852" y="3210062"/>
              <a:ext cx="36000" cy="36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C9A314-4B6A-E759-5877-F5A6ECB45D46}"/>
                    </a:ext>
                  </a:extLst>
                </p:cNvPr>
                <p:cNvSpPr txBox="1"/>
                <p:nvPr/>
              </p:nvSpPr>
              <p:spPr>
                <a:xfrm>
                  <a:off x="8497852" y="2830511"/>
                  <a:ext cx="141843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14:m>
                    <m:oMath xmlns:m="http://schemas.openxmlformats.org/officeDocument/2006/math">
                      <m:r>
                        <a:rPr lang="en-US" altLang="ko-KR" dirty="0">
                          <a:latin typeface="Cambria Math" panose="02040503050406030204" pitchFamily="18" charset="0"/>
                        </a:rPr>
                        <m:t> =</m:t>
                      </m:r>
                      <m:r>
                        <m:rPr>
                          <m:sty m:val="p"/>
                        </m:rPr>
                        <a:rPr lang="vi-VN" altLang="ko-KR" i="1" dirty="0">
                          <a:latin typeface="Cambria Math" panose="02040503050406030204" pitchFamily="18" charset="0"/>
                        </a:rPr>
                        <m:t>c</m:t>
                      </m:r>
                      <m:r>
                        <a:rPr lang="vi-VN" altLang="ko-KR" i="1" dirty="0">
                          <a:latin typeface="Cambria Math" panose="02040503050406030204" pitchFamily="18" charset="0"/>
                        </a:rPr>
                        <m:t>á</m:t>
                      </m:r>
                    </m:oMath>
                  </a14:m>
                  <a:r>
                    <a:rPr lang="vi-VN" altLang="ko-KR" dirty="0"/>
                    <a:t> thể đực</a:t>
                  </a:r>
                  <a:endParaRPr lang="ko-KR" altLang="en-US" dirty="0"/>
                </a:p>
              </p:txBody>
            </p:sp>
          </mc:Choice>
          <mc:Fallback xmlns="">
            <p:sp>
              <p:nvSpPr>
                <p:cNvPr id="5" name="TextBox 4">
                  <a:extLst>
                    <a:ext uri="{FF2B5EF4-FFF2-40B4-BE49-F238E27FC236}">
                      <a16:creationId xmlns:a16="http://schemas.microsoft.com/office/drawing/2014/main" id="{DBC9A314-4B6A-E759-5877-F5A6ECB45D46}"/>
                    </a:ext>
                  </a:extLst>
                </p:cNvPr>
                <p:cNvSpPr txBox="1">
                  <a:spLocks noRot="1" noChangeAspect="1" noMove="1" noResize="1" noEditPoints="1" noAdjustHandles="1" noChangeArrowheads="1" noChangeShapeType="1" noTextEdit="1"/>
                </p:cNvSpPr>
                <p:nvPr/>
              </p:nvSpPr>
              <p:spPr>
                <a:xfrm>
                  <a:off x="8497852" y="2830511"/>
                  <a:ext cx="1418431" cy="215444"/>
                </a:xfrm>
                <a:prstGeom prst="rect">
                  <a:avLst/>
                </a:prstGeom>
                <a:blipFill>
                  <a:blip r:embed="rId5"/>
                  <a:stretch>
                    <a:fillRect t="-2857"/>
                  </a:stretch>
                </a:blipFill>
                <a:ln>
                  <a:noFill/>
                </a:ln>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F7F95F6-7F6E-4B3A-5B50-3663D03DD7B5}"/>
                    </a:ext>
                  </a:extLst>
                </p:cNvPr>
                <p:cNvSpPr txBox="1"/>
                <p:nvPr/>
              </p:nvSpPr>
              <p:spPr>
                <a:xfrm>
                  <a:off x="8554542" y="3099868"/>
                  <a:ext cx="10771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14:m>
                    <m:oMath xmlns:m="http://schemas.openxmlformats.org/officeDocument/2006/math">
                      <m:r>
                        <a:rPr lang="en-US" altLang="ko-KR" dirty="0">
                          <a:latin typeface="Cambria Math" panose="02040503050406030204" pitchFamily="18" charset="0"/>
                        </a:rPr>
                        <m:t>=</m:t>
                      </m:r>
                      <m:r>
                        <m:rPr>
                          <m:sty m:val="p"/>
                        </m:rPr>
                        <a:rPr lang="vi-VN" altLang="ko-KR" i="1" dirty="0">
                          <a:latin typeface="Cambria Math" panose="02040503050406030204" pitchFamily="18" charset="0"/>
                        </a:rPr>
                        <m:t>c</m:t>
                      </m:r>
                      <m:r>
                        <a:rPr lang="vi-VN" altLang="ko-KR" i="1" dirty="0">
                          <a:latin typeface="Cambria Math" panose="02040503050406030204" pitchFamily="18" charset="0"/>
                        </a:rPr>
                        <m:t>á</m:t>
                      </m:r>
                    </m:oMath>
                  </a14:m>
                  <a:r>
                    <a:rPr lang="vi-VN" altLang="ko-KR" dirty="0"/>
                    <a:t> thể cái</a:t>
                  </a:r>
                  <a:endParaRPr lang="ko-KR" altLang="en-US" dirty="0"/>
                </a:p>
              </p:txBody>
            </p:sp>
          </mc:Choice>
          <mc:Fallback xmlns="">
            <p:sp>
              <p:nvSpPr>
                <p:cNvPr id="6" name="TextBox 5">
                  <a:extLst>
                    <a:ext uri="{FF2B5EF4-FFF2-40B4-BE49-F238E27FC236}">
                      <a16:creationId xmlns:a16="http://schemas.microsoft.com/office/drawing/2014/main" id="{6F7F95F6-7F6E-4B3A-5B50-3663D03DD7B5}"/>
                    </a:ext>
                  </a:extLst>
                </p:cNvPr>
                <p:cNvSpPr txBox="1">
                  <a:spLocks noRot="1" noChangeAspect="1" noMove="1" noResize="1" noEditPoints="1" noAdjustHandles="1" noChangeArrowheads="1" noChangeShapeType="1" noTextEdit="1"/>
                </p:cNvSpPr>
                <p:nvPr/>
              </p:nvSpPr>
              <p:spPr>
                <a:xfrm>
                  <a:off x="8554542" y="3099868"/>
                  <a:ext cx="1077142" cy="215444"/>
                </a:xfrm>
                <a:prstGeom prst="rect">
                  <a:avLst/>
                </a:prstGeom>
                <a:blipFill>
                  <a:blip r:embed="rId6"/>
                  <a:stretch>
                    <a:fillRect/>
                  </a:stretch>
                </a:blipFill>
                <a:ln>
                  <a:noFill/>
                </a:ln>
              </p:spPr>
              <p:txBody>
                <a:bodyPr/>
                <a:lstStyle/>
                <a:p>
                  <a:r>
                    <a:rPr lang="en-001">
                      <a:noFill/>
                    </a:rPr>
                    <a:t> </a:t>
                  </a:r>
                </a:p>
              </p:txBody>
            </p:sp>
          </mc:Fallback>
        </mc:AlternateContent>
      </p:grpSp>
    </p:spTree>
    <p:extLst>
      <p:ext uri="{BB962C8B-B14F-4D97-AF65-F5344CB8AC3E}">
        <p14:creationId xmlns:p14="http://schemas.microsoft.com/office/powerpoint/2010/main" val="4806019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Vai </a:t>
            </a:r>
            <a:r>
              <a:rPr lang="en-US" altLang="ko-KR" sz="1400" dirty="0" err="1">
                <a:solidFill>
                  <a:schemeClr val="tx1"/>
                </a:solidFill>
                <a:latin typeface="SamsungOne 400" panose="020B0503030303020204" pitchFamily="34" charset="0"/>
                <a:ea typeface="SamsungOne 400" panose="020B0503030303020204" pitchFamily="34" charset="0"/>
              </a:rPr>
              <a:t>trò</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của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các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biến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phân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loại</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0" name="직사각형 9">
            <a:extLst>
              <a:ext uri="{FF2B5EF4-FFF2-40B4-BE49-F238E27FC236}">
                <a16:creationId xmlns:a16="http://schemas.microsoft.com/office/drawing/2014/main" id="{E5B73998-95AD-4DF4-A9AB-D07639C34B25}"/>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Với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biến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phân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loại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b="1" dirty="0">
                <a:solidFill>
                  <a:srgbClr val="1429A0"/>
                </a:solidFill>
                <a:latin typeface="SamsungOne 400" panose="020B0503030303020204" pitchFamily="34" charset="0"/>
                <a:ea typeface="SamsungOne 400" panose="020B0503030303020204" pitchFamily="34" charset="0"/>
              </a:rPr>
              <a:t>giới tính</a:t>
            </a:r>
            <a:r>
              <a:rPr lang="en-US" altLang="ko-KR" sz="1300" dirty="0">
                <a:solidFill>
                  <a:srgbClr val="193EB0"/>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"tương tác"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Cân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nặng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Chiều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cao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 </a:t>
            </a:r>
            <a:r>
              <a:rPr lang="vi-VN" altLang="ko-KR" sz="1300" b="1" dirty="0">
                <a:solidFill>
                  <a:srgbClr val="1429A0"/>
                </a:solidFill>
                <a:latin typeface="SamsungOne 400" panose="020B0503030303020204" pitchFamily="34" charset="0"/>
                <a:ea typeface="SamsungOne 400" panose="020B0503030303020204" pitchFamily="34" charset="0"/>
              </a:rPr>
              <a:t>giới tính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Chiều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cao</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b="1" dirty="0">
                <a:solidFill>
                  <a:srgbClr val="FF0000"/>
                </a:solidFill>
                <a:latin typeface="SamsungOne 400" panose="020B0503030303020204" pitchFamily="34" charset="0"/>
                <a:ea typeface="SamsungOne 400" panose="020B0503030303020204" pitchFamily="34" charset="0"/>
                <a:sym typeface="Symbol" panose="05050102010706020507" pitchFamily="18" charset="2"/>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b="1" dirty="0">
                <a:solidFill>
                  <a:srgbClr val="1429A0"/>
                </a:solidFill>
                <a:latin typeface="SamsungOne 400" panose="020B0503030303020204" pitchFamily="34" charset="0"/>
                <a:ea typeface="SamsungOne 400" panose="020B0503030303020204" pitchFamily="34" charset="0"/>
              </a:rPr>
              <a:t>giới tính</a:t>
            </a:r>
            <a:endParaRPr lang="en-US" altLang="ko-KR" sz="1300" b="1" dirty="0">
              <a:solidFill>
                <a:srgbClr val="1429A0"/>
              </a:solidFill>
              <a:latin typeface="SamsungOne 400" panose="020B0503030303020204" pitchFamily="34" charset="0"/>
              <a:ea typeface="SamsungOne 400" panose="020B0503030303020204" pitchFamily="34" charset="0"/>
            </a:endParaRPr>
          </a:p>
        </p:txBody>
      </p:sp>
      <p:sp>
        <p:nvSpPr>
          <p:cNvPr id="26" name="직사각형 25">
            <a:extLst>
              <a:ext uri="{FF2B5EF4-FFF2-40B4-BE49-F238E27FC236}">
                <a16:creationId xmlns:a16="http://schemas.microsoft.com/office/drawing/2014/main" id="{9495DFCA-5363-4EAB-9E88-FD89F0169585}"/>
              </a:ext>
            </a:extLst>
          </p:cNvPr>
          <p:cNvSpPr/>
          <p:nvPr/>
        </p:nvSpPr>
        <p:spPr>
          <a:xfrm>
            <a:off x="671261" y="5050723"/>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Cả biến chặn và độ nghiêng đều phụ thuộc vào biến phân loại.
Cải thiện hơn nữa các chỉ số lỗi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pic>
        <p:nvPicPr>
          <p:cNvPr id="28" name="Picture 6">
            <a:extLst>
              <a:ext uri="{FF2B5EF4-FFF2-40B4-BE49-F238E27FC236}">
                <a16:creationId xmlns:a16="http://schemas.microsoft.com/office/drawing/2014/main" id="{54C57FA5-0964-4DAC-9F92-6177D43CBB92}"/>
              </a:ext>
            </a:extLst>
          </p:cNvPr>
          <p:cNvPicPr>
            <a:picLocks noChangeAspect="1"/>
          </p:cNvPicPr>
          <p:nvPr/>
        </p:nvPicPr>
        <p:blipFill rotWithShape="1">
          <a:blip r:embed="rId4">
            <a:extLst>
              <a:ext uri="{28A0092B-C50C-407E-A947-70E740481C1C}">
                <a14:useLocalDpi xmlns:a14="http://schemas.microsoft.com/office/drawing/2010/main" val="0"/>
              </a:ext>
            </a:extLst>
          </a:blip>
          <a:srcRect t="16087"/>
          <a:stretch/>
        </p:blipFill>
        <p:spPr>
          <a:xfrm>
            <a:off x="3030951" y="2160821"/>
            <a:ext cx="3651892" cy="2416689"/>
          </a:xfrm>
          <a:prstGeom prst="rect">
            <a:avLst/>
          </a:prstGeom>
        </p:spPr>
      </p:pic>
      <p:sp>
        <p:nvSpPr>
          <p:cNvPr id="20" name="TextBox 19">
            <a:extLst>
              <a:ext uri="{FF2B5EF4-FFF2-40B4-BE49-F238E27FC236}">
                <a16:creationId xmlns:a16="http://schemas.microsoft.com/office/drawing/2014/main" id="{0DF43D03-04BD-4D3B-8AFD-F46F2EEA97AD}"/>
              </a:ext>
            </a:extLst>
          </p:cNvPr>
          <p:cNvSpPr txBox="1"/>
          <p:nvPr/>
        </p:nvSpPr>
        <p:spPr>
          <a:xfrm>
            <a:off x="4672522" y="4257092"/>
            <a:ext cx="841897" cy="276999"/>
          </a:xfrm>
          <a:prstGeom prst="rect">
            <a:avLst/>
          </a:prstGeom>
          <a:solidFill>
            <a:schemeClr val="bg1"/>
          </a:solidFill>
        </p:spPr>
        <p:txBody>
          <a:bodyPr wrap="non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vi-VN" altLang="ko-KR" dirty="0"/>
              <a:t>Chiều cao</a:t>
            </a:r>
            <a:endParaRPr lang="ko-KR" altLang="en-US" dirty="0"/>
          </a:p>
        </p:txBody>
      </p:sp>
      <p:sp>
        <p:nvSpPr>
          <p:cNvPr id="21" name="TextBox 20">
            <a:extLst>
              <a:ext uri="{FF2B5EF4-FFF2-40B4-BE49-F238E27FC236}">
                <a16:creationId xmlns:a16="http://schemas.microsoft.com/office/drawing/2014/main" id="{9F7E0AE3-45CE-4ADC-BD9B-278DEC9208F7}"/>
              </a:ext>
            </a:extLst>
          </p:cNvPr>
          <p:cNvSpPr txBox="1"/>
          <p:nvPr/>
        </p:nvSpPr>
        <p:spPr>
          <a:xfrm rot="16200000">
            <a:off x="2700767" y="2958662"/>
            <a:ext cx="817853" cy="276999"/>
          </a:xfrm>
          <a:prstGeom prst="rect">
            <a:avLst/>
          </a:prstGeom>
          <a:solidFill>
            <a:schemeClr val="bg1"/>
          </a:solidFill>
        </p:spPr>
        <p:txBody>
          <a:bodyPr wrap="non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vi-VN" altLang="ko-KR" dirty="0"/>
              <a:t>Cân nặng</a:t>
            </a:r>
            <a:endParaRPr lang="ko-KR" altLang="en-US" dirty="0"/>
          </a:p>
        </p:txBody>
      </p:sp>
      <p:grpSp>
        <p:nvGrpSpPr>
          <p:cNvPr id="2" name="그룹 14">
            <a:extLst>
              <a:ext uri="{FF2B5EF4-FFF2-40B4-BE49-F238E27FC236}">
                <a16:creationId xmlns:a16="http://schemas.microsoft.com/office/drawing/2014/main" id="{107DA241-4FC9-0E04-5ABD-1329B3EAA3C1}"/>
              </a:ext>
            </a:extLst>
          </p:cNvPr>
          <p:cNvGrpSpPr/>
          <p:nvPr/>
        </p:nvGrpSpPr>
        <p:grpSpPr>
          <a:xfrm>
            <a:off x="6809767" y="2205038"/>
            <a:ext cx="1201983" cy="484801"/>
            <a:chOff x="8497852" y="2830511"/>
            <a:chExt cx="1418431" cy="484801"/>
          </a:xfrm>
        </p:grpSpPr>
        <p:sp>
          <p:nvSpPr>
            <p:cNvPr id="3" name="타원 15">
              <a:extLst>
                <a:ext uri="{FF2B5EF4-FFF2-40B4-BE49-F238E27FC236}">
                  <a16:creationId xmlns:a16="http://schemas.microsoft.com/office/drawing/2014/main" id="{3A75597C-7DA8-3C74-8822-7E2FBB94BB67}"/>
                </a:ext>
              </a:extLst>
            </p:cNvPr>
            <p:cNvSpPr/>
            <p:nvPr/>
          </p:nvSpPr>
          <p:spPr>
            <a:xfrm>
              <a:off x="8498541" y="2921115"/>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4" name="타원 16">
              <a:extLst>
                <a:ext uri="{FF2B5EF4-FFF2-40B4-BE49-F238E27FC236}">
                  <a16:creationId xmlns:a16="http://schemas.microsoft.com/office/drawing/2014/main" id="{86B95500-01F3-5E09-D7BD-57D30B4EA357}"/>
                </a:ext>
              </a:extLst>
            </p:cNvPr>
            <p:cNvSpPr/>
            <p:nvPr/>
          </p:nvSpPr>
          <p:spPr>
            <a:xfrm>
              <a:off x="8497852" y="3210062"/>
              <a:ext cx="36000" cy="36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00E5A1-F0DD-DA46-FD0C-9F4D37BBC439}"/>
                    </a:ext>
                  </a:extLst>
                </p:cNvPr>
                <p:cNvSpPr txBox="1"/>
                <p:nvPr/>
              </p:nvSpPr>
              <p:spPr>
                <a:xfrm>
                  <a:off x="8497852" y="2830511"/>
                  <a:ext cx="141843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14:m>
                    <m:oMath xmlns:m="http://schemas.openxmlformats.org/officeDocument/2006/math">
                      <m:r>
                        <a:rPr lang="en-US" altLang="ko-KR" dirty="0">
                          <a:latin typeface="Cambria Math" panose="02040503050406030204" pitchFamily="18" charset="0"/>
                        </a:rPr>
                        <m:t> =</m:t>
                      </m:r>
                      <m:r>
                        <m:rPr>
                          <m:sty m:val="p"/>
                        </m:rPr>
                        <a:rPr lang="vi-VN" altLang="ko-KR" i="1" dirty="0">
                          <a:latin typeface="Cambria Math" panose="02040503050406030204" pitchFamily="18" charset="0"/>
                        </a:rPr>
                        <m:t>c</m:t>
                      </m:r>
                      <m:r>
                        <a:rPr lang="vi-VN" altLang="ko-KR" i="1" dirty="0">
                          <a:latin typeface="Cambria Math" panose="02040503050406030204" pitchFamily="18" charset="0"/>
                        </a:rPr>
                        <m:t>á</m:t>
                      </m:r>
                    </m:oMath>
                  </a14:m>
                  <a:r>
                    <a:rPr lang="vi-VN" altLang="ko-KR" dirty="0"/>
                    <a:t> thể đực</a:t>
                  </a:r>
                  <a:endParaRPr lang="ko-KR" altLang="en-US" dirty="0"/>
                </a:p>
              </p:txBody>
            </p:sp>
          </mc:Choice>
          <mc:Fallback xmlns="">
            <p:sp>
              <p:nvSpPr>
                <p:cNvPr id="5" name="TextBox 4">
                  <a:extLst>
                    <a:ext uri="{FF2B5EF4-FFF2-40B4-BE49-F238E27FC236}">
                      <a16:creationId xmlns:a16="http://schemas.microsoft.com/office/drawing/2014/main" id="{1100E5A1-F0DD-DA46-FD0C-9F4D37BBC439}"/>
                    </a:ext>
                  </a:extLst>
                </p:cNvPr>
                <p:cNvSpPr txBox="1">
                  <a:spLocks noRot="1" noChangeAspect="1" noMove="1" noResize="1" noEditPoints="1" noAdjustHandles="1" noChangeArrowheads="1" noChangeShapeType="1" noTextEdit="1"/>
                </p:cNvSpPr>
                <p:nvPr/>
              </p:nvSpPr>
              <p:spPr>
                <a:xfrm>
                  <a:off x="8497852" y="2830511"/>
                  <a:ext cx="1418431" cy="215444"/>
                </a:xfrm>
                <a:prstGeom prst="rect">
                  <a:avLst/>
                </a:prstGeom>
                <a:blipFill>
                  <a:blip r:embed="rId5"/>
                  <a:stretch>
                    <a:fillRect t="-2857"/>
                  </a:stretch>
                </a:blipFill>
                <a:ln>
                  <a:noFill/>
                </a:ln>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DB5250-FF1A-F339-FE12-41705F797356}"/>
                    </a:ext>
                  </a:extLst>
                </p:cNvPr>
                <p:cNvSpPr txBox="1"/>
                <p:nvPr/>
              </p:nvSpPr>
              <p:spPr>
                <a:xfrm>
                  <a:off x="8554542" y="3099868"/>
                  <a:ext cx="107714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14:m>
                    <m:oMath xmlns:m="http://schemas.openxmlformats.org/officeDocument/2006/math">
                      <m:r>
                        <a:rPr lang="en-US" altLang="ko-KR" dirty="0">
                          <a:latin typeface="Cambria Math" panose="02040503050406030204" pitchFamily="18" charset="0"/>
                        </a:rPr>
                        <m:t>=</m:t>
                      </m:r>
                      <m:r>
                        <m:rPr>
                          <m:sty m:val="p"/>
                        </m:rPr>
                        <a:rPr lang="vi-VN" altLang="ko-KR" i="1" dirty="0">
                          <a:latin typeface="Cambria Math" panose="02040503050406030204" pitchFamily="18" charset="0"/>
                        </a:rPr>
                        <m:t>c</m:t>
                      </m:r>
                      <m:r>
                        <a:rPr lang="vi-VN" altLang="ko-KR" i="1" dirty="0">
                          <a:latin typeface="Cambria Math" panose="02040503050406030204" pitchFamily="18" charset="0"/>
                        </a:rPr>
                        <m:t>á</m:t>
                      </m:r>
                    </m:oMath>
                  </a14:m>
                  <a:r>
                    <a:rPr lang="vi-VN" altLang="ko-KR" dirty="0"/>
                    <a:t> thể cái</a:t>
                  </a:r>
                  <a:endParaRPr lang="ko-KR" altLang="en-US" dirty="0"/>
                </a:p>
              </p:txBody>
            </p:sp>
          </mc:Choice>
          <mc:Fallback xmlns="">
            <p:sp>
              <p:nvSpPr>
                <p:cNvPr id="6" name="TextBox 5">
                  <a:extLst>
                    <a:ext uri="{FF2B5EF4-FFF2-40B4-BE49-F238E27FC236}">
                      <a16:creationId xmlns:a16="http://schemas.microsoft.com/office/drawing/2014/main" id="{5ADB5250-FF1A-F339-FE12-41705F797356}"/>
                    </a:ext>
                  </a:extLst>
                </p:cNvPr>
                <p:cNvSpPr txBox="1">
                  <a:spLocks noRot="1" noChangeAspect="1" noMove="1" noResize="1" noEditPoints="1" noAdjustHandles="1" noChangeArrowheads="1" noChangeShapeType="1" noTextEdit="1"/>
                </p:cNvSpPr>
                <p:nvPr/>
              </p:nvSpPr>
              <p:spPr>
                <a:xfrm>
                  <a:off x="8554542" y="3099868"/>
                  <a:ext cx="1077142" cy="215444"/>
                </a:xfrm>
                <a:prstGeom prst="rect">
                  <a:avLst/>
                </a:prstGeom>
                <a:blipFill>
                  <a:blip r:embed="rId6"/>
                  <a:stretch>
                    <a:fillRect/>
                  </a:stretch>
                </a:blipFill>
                <a:ln>
                  <a:noFill/>
                </a:ln>
              </p:spPr>
              <p:txBody>
                <a:bodyPr/>
                <a:lstStyle/>
                <a:p>
                  <a:r>
                    <a:rPr lang="en-001">
                      <a:noFill/>
                    </a:rPr>
                    <a:t> </a:t>
                  </a:r>
                </a:p>
              </p:txBody>
            </p:sp>
          </mc:Fallback>
        </mc:AlternateContent>
      </p:grpSp>
    </p:spTree>
    <p:extLst>
      <p:ext uri="{BB962C8B-B14F-4D97-AF65-F5344CB8AC3E}">
        <p14:creationId xmlns:p14="http://schemas.microsoft.com/office/powerpoint/2010/main" val="160175390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Bài luyện tập</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#0301</a:t>
            </a:r>
          </a:p>
        </p:txBody>
      </p:sp>
      <p:grpSp>
        <p:nvGrpSpPr>
          <p:cNvPr id="11" name="그룹 10">
            <a:extLst>
              <a:ext uri="{FF2B5EF4-FFF2-40B4-BE49-F238E27FC236}">
                <a16:creationId xmlns:a16="http://schemas.microsoft.com/office/drawing/2014/main"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dirty="0">
                    <a:solidFill>
                      <a:schemeClr val="bg1"/>
                    </a:solidFill>
                    <a:latin typeface="SamsungOne 700" panose="020B0803030303020204" pitchFamily="34" charset="0"/>
                    <a:ea typeface="SamsungOne 700" panose="020B0803030303020204" pitchFamily="34" charset="0"/>
                    <a:cs typeface="iCiel Samsung Sharp Sans Regula" pitchFamily="2" charset="0"/>
                  </a:rPr>
                  <a:t>Làm theo các bước hướng dẫn trong file 'ex_0301.ipynb'</a:t>
                </a:r>
                <a:r>
                  <a:rPr lang="en-US" altLang="ko-KR" sz="2000" dirty="0">
                    <a:solidFill>
                      <a:schemeClr val="bg1"/>
                    </a:solidFill>
                    <a:latin typeface="SamsungOne 700" panose="020B0803030303020204" pitchFamily="34" charset="0"/>
                    <a:ea typeface="SamsungOne 700" panose="020B0803030303020204" pitchFamily="34" charset="0"/>
                    <a:cs typeface="iCiel Samsung Sharp Sans Regula" pitchFamily="2" charset="0"/>
                  </a:rPr>
                  <a:t>.</a:t>
                </a:r>
              </a:p>
            </p:txBody>
          </p:sp>
        </p:grpSp>
        <p:pic>
          <p:nvPicPr>
            <p:cNvPr id="16" name="그림 15" descr="텍스트, 클립아트이(가) 표시된 사진&#10;&#10;자동 생성된 설명">
              <a:extLst>
                <a:ext uri="{FF2B5EF4-FFF2-40B4-BE49-F238E27FC236}">
                  <a16:creationId xmlns:a16="http://schemas.microsoft.com/office/drawing/2014/main"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tuyến 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59416079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a:solidFill>
                  <a:prstClr val="white">
                    <a:lumMod val="50000"/>
                  </a:prstClr>
                </a:solidFill>
                <a:latin typeface="iCiel Samsung Sharp Sans Regula" pitchFamily="2" charset="0"/>
                <a:ea typeface="iCiel Samsung Sharp Sans Regula" pitchFamily="2" charset="0"/>
                <a:cs typeface="iCiel Samsung Sharp Sans Regula" pitchFamily="2" charset="0"/>
              </a:rPr>
              <a:t>Bài </a:t>
            </a:r>
            <a:r>
              <a:rPr kumimoji="1" lang="en-US" altLang="ko-KR" sz="1999" dirty="0">
                <a:solidFill>
                  <a:prstClr val="white">
                    <a:lumMod val="50000"/>
                  </a:prstClr>
                </a:solidFill>
                <a:latin typeface="iCiel Samsung Sharp Sans Regula" pitchFamily="2" charset="0"/>
                <a:ea typeface="iCiel Samsung Sharp Sans Regula" pitchFamily="2" charset="0"/>
                <a:cs typeface="iCiel Samsung Sharp Sans Regula" pitchFamily="2" charset="0"/>
              </a:rPr>
              <a:t>2. </a:t>
            </a:r>
            <a:endParaRPr kumimoji="1" lang="en-US" altLang="ko-KR" sz="5398" dirty="0">
              <a:solidFill>
                <a:prstClr val="white">
                  <a:lumMod val="50000"/>
                </a:prstClr>
              </a:solidFill>
              <a:latin typeface="iCiel Samsung Sharp Sans Regula" pitchFamily="2" charset="0"/>
              <a:ea typeface="iCiel Samsung Sharp Sans Regula" pitchFamily="2" charset="0"/>
              <a:cs typeface="iCiel Samsung Sharp Sans Regula" pitchFamily="2" charset="0"/>
            </a:endParaRPr>
          </a:p>
        </p:txBody>
      </p:sp>
      <p:sp>
        <p:nvSpPr>
          <p:cNvPr id="6" name="직사각형 133">
            <a:extLst>
              <a:ext uri="{FF2B5EF4-FFF2-40B4-BE49-F238E27FC236}">
                <a16:creationId xmlns:a16="http://schemas.microsoft.com/office/drawing/2014/main" id="{551F01E8-8777-4A7B-AD71-63E7C805C68C}"/>
              </a:ext>
            </a:extLst>
          </p:cNvPr>
          <p:cNvSpPr/>
          <p:nvPr/>
        </p:nvSpPr>
        <p:spPr>
          <a:xfrm>
            <a:off x="989683" y="3212976"/>
            <a:ext cx="8462229"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Ứng</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dụng</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của</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mô</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hình</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học</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có</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giám</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sát</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cho</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Dự</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báo</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số</a:t>
            </a:r>
            <a:r>
              <a:rPr kumimoji="1" lang="ko-KR" altLang="en-US"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p>
        </p:txBody>
      </p:sp>
      <p:sp>
        <p:nvSpPr>
          <p:cNvPr id="7" name="직사각형 6">
            <a:extLst>
              <a:ext uri="{FF2B5EF4-FFF2-40B4-BE49-F238E27FC236}">
                <a16:creationId xmlns:a16="http://schemas.microsoft.com/office/drawing/2014/main" id="{88522452-0F25-4CFF-B4F1-4F97F94CF66D}"/>
              </a:ext>
            </a:extLst>
          </p:cNvPr>
          <p:cNvSpPr/>
          <p:nvPr/>
        </p:nvSpPr>
        <p:spPr>
          <a:xfrm>
            <a:off x="1054111" y="4293096"/>
            <a:ext cx="7317681"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 400" panose="020B0503030303020204" pitchFamily="34" charset="0"/>
                <a:ea typeface="SamsungOne 400" panose="020B0503030303020204" pitchFamily="34" charset="0"/>
              </a:rPr>
              <a:t>2.1. </a:t>
            </a:r>
            <a:r>
              <a:rPr lang="en-US" altLang="ko-KR" dirty="0" err="1">
                <a:solidFill>
                  <a:srgbClr val="A6A6A6"/>
                </a:solidFill>
                <a:latin typeface="SamsungOne 400" panose="020B0503030303020204" pitchFamily="34" charset="0"/>
                <a:ea typeface="SamsungOne 400" panose="020B0503030303020204" pitchFamily="34" charset="0"/>
              </a:rPr>
              <a:t>Huấn</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luyện</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và</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Kiểm</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tra</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với</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Học</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máy</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ea typeface="SamsungOne 400" panose="020B0503030303020204" pitchFamily="34" charset="0"/>
              </a:rPr>
              <a:t>2.2. </a:t>
            </a:r>
            <a:r>
              <a:rPr lang="vi-VN" altLang="ko-KR" dirty="0">
                <a:solidFill>
                  <a:srgbClr val="A6A6A6"/>
                </a:solidFill>
                <a:latin typeface="SamsungOne 400" panose="020B0503030303020204" pitchFamily="34" charset="0"/>
                <a:ea typeface="SamsungOne 400" panose="020B0503030303020204" pitchFamily="34" charset="0"/>
              </a:rPr>
              <a:t>Đại cương về hồi quy tuyến tính</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2.3.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Quá</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trình</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phân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tích</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hồi</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quy</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tuyến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tính</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ea typeface="SamsungOne 400" panose="020B0503030303020204" pitchFamily="34" charset="0"/>
              </a:rPr>
              <a:t>2.4. </a:t>
            </a:r>
            <a:r>
              <a:rPr lang="en-US" altLang="ko-KR" dirty="0" err="1">
                <a:solidFill>
                  <a:srgbClr val="A6A6A6"/>
                </a:solidFill>
                <a:latin typeface="SamsungOne 400" panose="020B0503030303020204" pitchFamily="34" charset="0"/>
                <a:ea typeface="SamsungOne 400" panose="020B0503030303020204" pitchFamily="34" charset="0"/>
              </a:rPr>
              <a:t>Các</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loại</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hồi</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quy</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khác</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ea typeface="SamsungOne 400" panose="020B0503030303020204" pitchFamily="34" charset="0"/>
              </a:rPr>
              <a:t>2.5. </a:t>
            </a:r>
            <a:r>
              <a:rPr lang="en-US" altLang="ko-KR" dirty="0" err="1">
                <a:solidFill>
                  <a:srgbClr val="A6A6A6"/>
                </a:solidFill>
                <a:latin typeface="SamsungOne 400" panose="020B0503030303020204" pitchFamily="34" charset="0"/>
                <a:ea typeface="SamsungOne 400" panose="020B0503030303020204" pitchFamily="34" charset="0"/>
              </a:rPr>
              <a:t>Thực</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hành</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Học</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có</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giám</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sát</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cho</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Dự</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báo</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số</a:t>
            </a:r>
            <a:endParaRPr lang="ko-KR" altLang="en-US" dirty="0">
              <a:solidFill>
                <a:srgbClr val="A6A6A6"/>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61495542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tuyến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Quá</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trình</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phân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tích</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hồi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quy</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tuyến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tính</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p>
        </p:txBody>
      </p:sp>
      <p:sp>
        <p:nvSpPr>
          <p:cNvPr id="66" name="직사각형 65">
            <a:extLst>
              <a:ext uri="{FF2B5EF4-FFF2-40B4-BE49-F238E27FC236}">
                <a16:creationId xmlns:a16="http://schemas.microsoft.com/office/drawing/2014/main" id="{09D68C24-B2BF-4B71-B950-525F663D6B5A}"/>
              </a:ext>
            </a:extLst>
          </p:cNvPr>
          <p:cNvSpPr/>
          <p:nvPr/>
        </p:nvSpPr>
        <p:spPr>
          <a:xfrm>
            <a:off x="672080" y="2204864"/>
            <a:ext cx="8632825" cy="1858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Chỉ</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lỗi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MSE, RMSE, MAE, MAPE, etc.</a:t>
            </a:r>
          </a:p>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Hệ</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định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hoặc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“r-squared”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𝑅</a:t>
            </a:r>
            <a:r>
              <a:rPr lang="vi-VN"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rPr>
              <a:t>2</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 F-test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ý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nghĩa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tổng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của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tuyến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tính</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4) t-test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đối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với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tầm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quan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trọng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của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hệ</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hồi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quy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riêng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lẻ</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5)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Mối tương quan giữa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𝑌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𝑌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6)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Yếu tố lạm phát phương sai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(Variance inflation factor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VIF)</a:t>
            </a:r>
          </a:p>
        </p:txBody>
      </p:sp>
      <p:sp>
        <p:nvSpPr>
          <p:cNvPr id="67" name="직사각형 66">
            <a:extLst>
              <a:ext uri="{FF2B5EF4-FFF2-40B4-BE49-F238E27FC236}">
                <a16:creationId xmlns:a16="http://schemas.microsoft.com/office/drawing/2014/main" id="{904F403B-52D6-4F44-A784-943EE9D951E5}"/>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Các phương thức phân tích hồi quy tuyến tính</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68" name="직사각형 67">
            <a:extLst>
              <a:ext uri="{FF2B5EF4-FFF2-40B4-BE49-F238E27FC236}">
                <a16:creationId xmlns:a16="http://schemas.microsoft.com/office/drawing/2014/main" id="{69DE0596-3421-4818-9612-6EC9CA15DF61}"/>
              </a:ext>
            </a:extLst>
          </p:cNvPr>
          <p:cNvSpPr/>
          <p:nvPr/>
        </p:nvSpPr>
        <p:spPr>
          <a:xfrm>
            <a:off x="558800" y="4150808"/>
            <a:ext cx="8763637"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Tạo mô hình</a:t>
            </a:r>
            <a:r>
              <a:rPr lang="en-US" altLang="ko-KR" sz="1400" dirty="0">
                <a:solidFill>
                  <a:schemeClr val="tx1"/>
                </a:solidFill>
                <a:latin typeface="SamsungOne 400" panose="020B0503030303020204" pitchFamily="34" charset="0"/>
                <a:ea typeface="SamsungOne 400" panose="020B0503030303020204" pitchFamily="34" charset="0"/>
              </a:rPr>
              <a:t>: </a:t>
            </a:r>
            <a:r>
              <a:rPr lang="vi-VN" altLang="ko-KR" sz="1400" dirty="0">
                <a:solidFill>
                  <a:schemeClr val="tx1"/>
                </a:solidFill>
                <a:latin typeface="SamsungOne 400" panose="020B0503030303020204" pitchFamily="34" charset="0"/>
                <a:ea typeface="SamsungOne 400" panose="020B0503030303020204" pitchFamily="34" charset="0"/>
              </a:rPr>
              <a:t>tối ưu hóa các tiêu chí thông tin</a:t>
            </a:r>
            <a:r>
              <a:rPr lang="en-US" altLang="ko-KR" sz="1400" dirty="0">
                <a:solidFill>
                  <a:schemeClr val="tx1"/>
                </a:solidFill>
                <a:latin typeface="SamsungOne 400" panose="020B0503030303020204" pitchFamily="34" charset="0"/>
                <a:ea typeface="SamsungOne 400" panose="020B0503030303020204" pitchFamily="34" charset="0"/>
              </a:rPr>
              <a:t>: AIC or BIC</a:t>
            </a:r>
          </a:p>
          <a:p>
            <a:pPr marL="115888" indent="-115888">
              <a:spcAft>
                <a:spcPts val="1000"/>
              </a:spcAft>
              <a:buClr>
                <a:srgbClr val="A5A5A5"/>
              </a:buClr>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Phân tích dư lượng và đòn bẩy</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246096795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tuyến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9" name="직사각형 8">
            <a:extLst>
              <a:ext uri="{FF2B5EF4-FFF2-40B4-BE49-F238E27FC236}">
                <a16:creationId xmlns:a16="http://schemas.microsoft.com/office/drawing/2014/main" id="{FB4F96C9-7484-4D21-BBEA-0901BDAC067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C</a:t>
            </a:r>
            <a:r>
              <a:rPr lang="en-US" altLang="ko-KR" sz="1400" dirty="0" err="1">
                <a:solidFill>
                  <a:schemeClr val="tx1"/>
                </a:solidFill>
                <a:latin typeface="SamsungOne 400" panose="020B0503030303020204" pitchFamily="34" charset="0"/>
                <a:ea typeface="SamsungOne 400" panose="020B0503030303020204" pitchFamily="34" charset="0"/>
              </a:rPr>
              <a:t>hỉ</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số</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lỗi</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0" name="직사각형 9">
            <a:extLst>
              <a:ext uri="{FF2B5EF4-FFF2-40B4-BE49-F238E27FC236}">
                <a16:creationId xmlns:a16="http://schemas.microsoft.com/office/drawing/2014/main" id="{712115C3-A01F-4773-8E19-4FF050644D11}"/>
              </a:ext>
            </a:extLst>
          </p:cNvPr>
          <p:cNvSpPr/>
          <p:nvPr/>
        </p:nvSpPr>
        <p:spPr>
          <a:xfrm>
            <a:off x="671261" y="432949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Càng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nhỏ</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càng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tốt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11" name="내용 개체 틀 2">
                <a:extLst>
                  <a:ext uri="{FF2B5EF4-FFF2-40B4-BE49-F238E27FC236}">
                    <a16:creationId xmlns:a16="http://schemas.microsoft.com/office/drawing/2014/main" id="{CED193DE-E169-4DE1-AE30-95D272D11605}"/>
                  </a:ext>
                </a:extLst>
              </p:cNvPr>
              <p:cNvSpPr txBox="1">
                <a:spLocks/>
              </p:cNvSpPr>
              <p:nvPr/>
            </p:nvSpPr>
            <p:spPr>
              <a:xfrm>
                <a:off x="3557748" y="1773238"/>
                <a:ext cx="2787330" cy="24272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a:latin typeface="Cambria Math" panose="02040503050406030204" pitchFamily="18" charset="0"/>
                        </a:rPr>
                        <m:t>𝑀𝑆𝐸</m:t>
                      </m:r>
                      <m:r>
                        <a:rPr lang="en-US" altLang="ko-KR">
                          <a:latin typeface="Cambria Math" panose="02040503050406030204" pitchFamily="18" charset="0"/>
                        </a:rPr>
                        <m:t>=</m:t>
                      </m:r>
                      <m:f>
                        <m:fPr>
                          <m:ctrlPr>
                            <a:rPr lang="en-US" altLang="ko-KR" i="1">
                              <a:latin typeface="Cambria Math" panose="02040503050406030204" pitchFamily="18" charset="0"/>
                            </a:rPr>
                          </m:ctrlPr>
                        </m:fPr>
                        <m:num>
                          <m:nary>
                            <m:naryPr>
                              <m:chr m:val="∑"/>
                              <m:ctrlPr>
                                <a:rPr lang="en-US" altLang="ko-KR" i="1">
                                  <a:latin typeface="Cambria Math" panose="02040503050406030204" pitchFamily="18" charset="0"/>
                                </a:rPr>
                              </m:ctrlPr>
                            </m:naryPr>
                            <m:sub>
                              <m:r>
                                <m:rPr>
                                  <m:brk m:alnAt="23"/>
                                </m:rPr>
                                <a:rPr lang="en-US" altLang="ko-KR">
                                  <a:latin typeface="Cambria Math" panose="02040503050406030204" pitchFamily="18" charset="0"/>
                                </a:rPr>
                                <m:t>𝑖</m:t>
                              </m:r>
                              <m:r>
                                <a:rPr lang="en-US" altLang="ko-KR">
                                  <a:latin typeface="Cambria Math" panose="02040503050406030204" pitchFamily="18" charset="0"/>
                                </a:rPr>
                                <m:t>=1</m:t>
                              </m:r>
                            </m:sub>
                            <m:sup>
                              <m:r>
                                <a:rPr lang="en-US" altLang="ko-KR">
                                  <a:latin typeface="Cambria Math" panose="02040503050406030204" pitchFamily="18" charset="0"/>
                                </a:rPr>
                                <m:t>𝑛</m:t>
                              </m:r>
                            </m:sup>
                            <m:e>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a:latin typeface="Cambria Math" panose="02040503050406030204" pitchFamily="18" charset="0"/>
                                            </a:rPr>
                                            <m:t>𝑦</m:t>
                                          </m:r>
                                        </m:e>
                                        <m:sub>
                                          <m:r>
                                            <a:rPr lang="en-US" altLang="ko-KR">
                                              <a:latin typeface="Cambria Math" panose="02040503050406030204" pitchFamily="18" charset="0"/>
                                            </a:rPr>
                                            <m:t>𝑖</m:t>
                                          </m:r>
                                        </m:sub>
                                      </m:sSub>
                                      <m:r>
                                        <a:rPr lang="en-US" altLang="ko-KR">
                                          <a:latin typeface="Cambria Math" panose="02040503050406030204" pitchFamily="18" charset="0"/>
                                        </a:rPr>
                                        <m:t>−</m:t>
                                      </m:r>
                                      <m:acc>
                                        <m:accPr>
                                          <m:chr m:val="̂"/>
                                          <m:ctrlPr>
                                            <a:rPr lang="en-US" altLang="ko-KR" i="1">
                                              <a:latin typeface="Cambria Math" panose="02040503050406030204" pitchFamily="18" charset="0"/>
                                            </a:rPr>
                                          </m:ctrlPr>
                                        </m:accPr>
                                        <m:e>
                                          <m:sSub>
                                            <m:sSubPr>
                                              <m:ctrlPr>
                                                <a:rPr lang="en-US" altLang="ko-KR" i="1">
                                                  <a:latin typeface="Cambria Math" panose="02040503050406030204" pitchFamily="18" charset="0"/>
                                                </a:rPr>
                                              </m:ctrlPr>
                                            </m:sSubPr>
                                            <m:e>
                                              <m:r>
                                                <a:rPr lang="en-US" altLang="ko-KR">
                                                  <a:latin typeface="Cambria Math" panose="02040503050406030204" pitchFamily="18" charset="0"/>
                                                </a:rPr>
                                                <m:t>𝑦</m:t>
                                              </m:r>
                                            </m:e>
                                            <m:sub>
                                              <m:r>
                                                <a:rPr lang="en-US" altLang="ko-KR">
                                                  <a:latin typeface="Cambria Math" panose="02040503050406030204" pitchFamily="18" charset="0"/>
                                                </a:rPr>
                                                <m:t>𝑖</m:t>
                                              </m:r>
                                            </m:sub>
                                          </m:sSub>
                                        </m:e>
                                      </m:acc>
                                    </m:e>
                                  </m:d>
                                </m:e>
                                <m:sup>
                                  <m:r>
                                    <a:rPr lang="en-US" altLang="ko-KR">
                                      <a:latin typeface="Cambria Math" panose="02040503050406030204" pitchFamily="18" charset="0"/>
                                    </a:rPr>
                                    <m:t>2</m:t>
                                  </m:r>
                                </m:sup>
                              </m:sSup>
                            </m:e>
                          </m:nary>
                        </m:num>
                        <m:den>
                          <m:r>
                            <a:rPr lang="en-US" altLang="ko-KR">
                              <a:latin typeface="Cambria Math" panose="02040503050406030204" pitchFamily="18" charset="0"/>
                            </a:rPr>
                            <m:t>𝑛</m:t>
                          </m:r>
                        </m:den>
                      </m:f>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a:latin typeface="Cambria Math" panose="02040503050406030204" pitchFamily="18" charset="0"/>
                        </a:rPr>
                        <m:t>𝑅𝑀𝑆𝐸</m:t>
                      </m:r>
                      <m:r>
                        <a:rPr lang="en-US" altLang="ko-KR">
                          <a:latin typeface="Cambria Math" panose="02040503050406030204" pitchFamily="18" charset="0"/>
                        </a:rPr>
                        <m:t>=</m:t>
                      </m:r>
                      <m:rad>
                        <m:radPr>
                          <m:degHide m:val="on"/>
                          <m:ctrlPr>
                            <a:rPr lang="en-US" altLang="ko-KR" i="1">
                              <a:latin typeface="Cambria Math" panose="02040503050406030204" pitchFamily="18" charset="0"/>
                            </a:rPr>
                          </m:ctrlPr>
                        </m:radPr>
                        <m:deg/>
                        <m:e>
                          <m:r>
                            <a:rPr lang="en-US" altLang="ko-KR">
                              <a:latin typeface="Cambria Math" panose="02040503050406030204" pitchFamily="18" charset="0"/>
                            </a:rPr>
                            <m:t>𝑀𝑆𝐸</m:t>
                          </m:r>
                        </m:e>
                      </m:rad>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a:latin typeface="Cambria Math" panose="02040503050406030204" pitchFamily="18" charset="0"/>
                        </a:rPr>
                        <m:t>𝑀𝐴𝐸</m:t>
                      </m:r>
                      <m:r>
                        <a:rPr lang="en-US" altLang="ko-KR">
                          <a:latin typeface="Cambria Math" panose="02040503050406030204" pitchFamily="18" charset="0"/>
                        </a:rPr>
                        <m:t>=</m:t>
                      </m:r>
                      <m:f>
                        <m:fPr>
                          <m:ctrlPr>
                            <a:rPr lang="en-US" altLang="ko-KR" i="1">
                              <a:latin typeface="Cambria Math" panose="02040503050406030204" pitchFamily="18" charset="0"/>
                            </a:rPr>
                          </m:ctrlPr>
                        </m:fPr>
                        <m:num>
                          <m:nary>
                            <m:naryPr>
                              <m:chr m:val="∑"/>
                              <m:ctrlPr>
                                <a:rPr lang="en-US" altLang="ko-KR" i="1">
                                  <a:latin typeface="Cambria Math" panose="02040503050406030204" pitchFamily="18" charset="0"/>
                                </a:rPr>
                              </m:ctrlPr>
                            </m:naryPr>
                            <m:sub>
                              <m:r>
                                <m:rPr>
                                  <m:brk m:alnAt="23"/>
                                </m:rPr>
                                <a:rPr lang="en-US" altLang="ko-KR">
                                  <a:latin typeface="Cambria Math" panose="02040503050406030204" pitchFamily="18" charset="0"/>
                                </a:rPr>
                                <m:t>𝑖</m:t>
                              </m:r>
                              <m:r>
                                <a:rPr lang="en-US" altLang="ko-KR">
                                  <a:latin typeface="Cambria Math" panose="02040503050406030204" pitchFamily="18" charset="0"/>
                                </a:rPr>
                                <m:t>=1</m:t>
                              </m:r>
                            </m:sub>
                            <m:sup>
                              <m:r>
                                <a:rPr lang="en-US" altLang="ko-KR">
                                  <a:latin typeface="Cambria Math" panose="02040503050406030204" pitchFamily="18" charset="0"/>
                                </a:rPr>
                                <m:t>𝑛</m:t>
                              </m:r>
                            </m:sup>
                            <m:e>
                              <m:d>
                                <m:dPr>
                                  <m:begChr m:val="|"/>
                                  <m:endChr m:val="|"/>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a:latin typeface="Cambria Math" panose="02040503050406030204" pitchFamily="18" charset="0"/>
                                        </a:rPr>
                                        <m:t>𝑦</m:t>
                                      </m:r>
                                    </m:e>
                                    <m:sub>
                                      <m:r>
                                        <a:rPr lang="en-US" altLang="ko-KR">
                                          <a:latin typeface="Cambria Math" panose="02040503050406030204" pitchFamily="18" charset="0"/>
                                        </a:rPr>
                                        <m:t>𝑖</m:t>
                                      </m:r>
                                    </m:sub>
                                  </m:sSub>
                                  <m:r>
                                    <a:rPr lang="en-US" altLang="ko-KR">
                                      <a:latin typeface="Cambria Math" panose="02040503050406030204" pitchFamily="18" charset="0"/>
                                    </a:rPr>
                                    <m:t>−</m:t>
                                  </m:r>
                                  <m:acc>
                                    <m:accPr>
                                      <m:chr m:val="̂"/>
                                      <m:ctrlPr>
                                        <a:rPr lang="en-US" altLang="ko-KR" i="1">
                                          <a:latin typeface="Cambria Math" panose="02040503050406030204" pitchFamily="18" charset="0"/>
                                        </a:rPr>
                                      </m:ctrlPr>
                                    </m:accPr>
                                    <m:e>
                                      <m:sSub>
                                        <m:sSubPr>
                                          <m:ctrlPr>
                                            <a:rPr lang="en-US" altLang="ko-KR" i="1">
                                              <a:latin typeface="Cambria Math" panose="02040503050406030204" pitchFamily="18" charset="0"/>
                                            </a:rPr>
                                          </m:ctrlPr>
                                        </m:sSubPr>
                                        <m:e>
                                          <m:r>
                                            <a:rPr lang="en-US" altLang="ko-KR">
                                              <a:latin typeface="Cambria Math" panose="02040503050406030204" pitchFamily="18" charset="0"/>
                                            </a:rPr>
                                            <m:t>𝑦</m:t>
                                          </m:r>
                                        </m:e>
                                        <m:sub>
                                          <m:r>
                                            <a:rPr lang="en-US" altLang="ko-KR">
                                              <a:latin typeface="Cambria Math" panose="02040503050406030204" pitchFamily="18" charset="0"/>
                                            </a:rPr>
                                            <m:t>𝑖</m:t>
                                          </m:r>
                                        </m:sub>
                                      </m:sSub>
                                    </m:e>
                                  </m:acc>
                                </m:e>
                              </m:d>
                            </m:e>
                          </m:nary>
                        </m:num>
                        <m:den>
                          <m:r>
                            <a:rPr lang="en-US" altLang="ko-KR">
                              <a:latin typeface="Cambria Math" panose="02040503050406030204" pitchFamily="18" charset="0"/>
                            </a:rPr>
                            <m:t>𝑛</m:t>
                          </m:r>
                        </m:den>
                      </m:f>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a:latin typeface="Cambria Math" panose="02040503050406030204" pitchFamily="18" charset="0"/>
                        </a:rPr>
                        <m:t>𝑀𝐴𝑃𝐸</m:t>
                      </m:r>
                      <m:r>
                        <a:rPr lang="en-US" altLang="ko-KR">
                          <a:latin typeface="Cambria Math" panose="02040503050406030204" pitchFamily="18" charset="0"/>
                        </a:rPr>
                        <m:t>=</m:t>
                      </m:r>
                      <m:f>
                        <m:fPr>
                          <m:ctrlPr>
                            <a:rPr lang="en-US" altLang="ko-KR" i="1">
                              <a:latin typeface="Cambria Math" panose="02040503050406030204" pitchFamily="18" charset="0"/>
                            </a:rPr>
                          </m:ctrlPr>
                        </m:fPr>
                        <m:num>
                          <m:r>
                            <a:rPr lang="en-US" altLang="ko-KR">
                              <a:latin typeface="Cambria Math" panose="02040503050406030204" pitchFamily="18" charset="0"/>
                            </a:rPr>
                            <m:t>100</m:t>
                          </m:r>
                        </m:num>
                        <m:den>
                          <m:r>
                            <a:rPr lang="en-US" altLang="ko-KR">
                              <a:latin typeface="Cambria Math" panose="02040503050406030204" pitchFamily="18" charset="0"/>
                            </a:rPr>
                            <m:t>𝑛</m:t>
                          </m:r>
                        </m:den>
                      </m:f>
                      <m:r>
                        <a:rPr lang="en-US" altLang="ko-KR">
                          <a:latin typeface="Cambria Math" panose="02040503050406030204" pitchFamily="18" charset="0"/>
                        </a:rPr>
                        <m:t>×</m:t>
                      </m:r>
                      <m:nary>
                        <m:naryPr>
                          <m:chr m:val="∑"/>
                          <m:ctrlPr>
                            <a:rPr lang="en-US" altLang="ko-KR" i="1">
                              <a:latin typeface="Cambria Math" panose="02040503050406030204" pitchFamily="18" charset="0"/>
                            </a:rPr>
                          </m:ctrlPr>
                        </m:naryPr>
                        <m:sub>
                          <m:r>
                            <m:rPr>
                              <m:brk m:alnAt="23"/>
                            </m:rPr>
                            <a:rPr lang="en-US" altLang="ko-KR">
                              <a:latin typeface="Cambria Math" panose="02040503050406030204" pitchFamily="18" charset="0"/>
                            </a:rPr>
                            <m:t>𝑖</m:t>
                          </m:r>
                          <m:r>
                            <a:rPr lang="en-US" altLang="ko-KR">
                              <a:latin typeface="Cambria Math" panose="02040503050406030204" pitchFamily="18" charset="0"/>
                            </a:rPr>
                            <m:t>=1</m:t>
                          </m:r>
                        </m:sub>
                        <m:sup>
                          <m:r>
                            <a:rPr lang="en-US" altLang="ko-KR">
                              <a:latin typeface="Cambria Math" panose="02040503050406030204" pitchFamily="18" charset="0"/>
                            </a:rPr>
                            <m:t>𝑛</m:t>
                          </m:r>
                        </m:sup>
                        <m:e>
                          <m:d>
                            <m:dPr>
                              <m:begChr m:val="|"/>
                              <m:endChr m:val="|"/>
                              <m:ctrlPr>
                                <a:rPr lang="en-US" altLang="ko-KR" i="1">
                                  <a:latin typeface="Cambria Math" panose="02040503050406030204" pitchFamily="18" charset="0"/>
                                </a:rPr>
                              </m:ctrlPr>
                            </m:dPr>
                            <m:e>
                              <m:f>
                                <m:fPr>
                                  <m:ctrlPr>
                                    <a:rPr lang="en-US" altLang="ko-KR" i="1">
                                      <a:latin typeface="Cambria Math" panose="02040503050406030204" pitchFamily="18" charset="0"/>
                                    </a:rPr>
                                  </m:ctrlPr>
                                </m:fPr>
                                <m:num>
                                  <m:sSub>
                                    <m:sSubPr>
                                      <m:ctrlPr>
                                        <a:rPr lang="en-US" altLang="ko-KR" i="1">
                                          <a:latin typeface="Cambria Math" panose="02040503050406030204" pitchFamily="18" charset="0"/>
                                        </a:rPr>
                                      </m:ctrlPr>
                                    </m:sSubPr>
                                    <m:e>
                                      <m:r>
                                        <a:rPr lang="en-US" altLang="ko-KR">
                                          <a:latin typeface="Cambria Math" panose="02040503050406030204" pitchFamily="18" charset="0"/>
                                        </a:rPr>
                                        <m:t>𝑦</m:t>
                                      </m:r>
                                    </m:e>
                                    <m:sub>
                                      <m:r>
                                        <a:rPr lang="en-US" altLang="ko-KR">
                                          <a:latin typeface="Cambria Math" panose="02040503050406030204" pitchFamily="18" charset="0"/>
                                        </a:rPr>
                                        <m:t>𝑖</m:t>
                                      </m:r>
                                    </m:sub>
                                  </m:sSub>
                                  <m:r>
                                    <a:rPr lang="en-US" altLang="ko-KR">
                                      <a:latin typeface="Cambria Math" panose="02040503050406030204" pitchFamily="18" charset="0"/>
                                    </a:rPr>
                                    <m:t>−</m:t>
                                  </m:r>
                                  <m:acc>
                                    <m:accPr>
                                      <m:chr m:val="̂"/>
                                      <m:ctrlPr>
                                        <a:rPr lang="en-US" altLang="ko-KR" i="1">
                                          <a:latin typeface="Cambria Math" panose="02040503050406030204" pitchFamily="18" charset="0"/>
                                        </a:rPr>
                                      </m:ctrlPr>
                                    </m:accPr>
                                    <m:e>
                                      <m:sSub>
                                        <m:sSubPr>
                                          <m:ctrlPr>
                                            <a:rPr lang="en-US" altLang="ko-KR" i="1">
                                              <a:latin typeface="Cambria Math" panose="02040503050406030204" pitchFamily="18" charset="0"/>
                                            </a:rPr>
                                          </m:ctrlPr>
                                        </m:sSubPr>
                                        <m:e>
                                          <m:r>
                                            <a:rPr lang="en-US" altLang="ko-KR">
                                              <a:latin typeface="Cambria Math" panose="02040503050406030204" pitchFamily="18" charset="0"/>
                                            </a:rPr>
                                            <m:t>𝑦</m:t>
                                          </m:r>
                                        </m:e>
                                        <m:sub>
                                          <m:r>
                                            <a:rPr lang="en-US" altLang="ko-KR">
                                              <a:latin typeface="Cambria Math" panose="02040503050406030204" pitchFamily="18" charset="0"/>
                                            </a:rPr>
                                            <m:t>𝑖</m:t>
                                          </m:r>
                                        </m:sub>
                                      </m:sSub>
                                    </m:e>
                                  </m:acc>
                                </m:num>
                                <m:den>
                                  <m:sSub>
                                    <m:sSubPr>
                                      <m:ctrlPr>
                                        <a:rPr lang="en-US" altLang="ko-KR" i="1">
                                          <a:latin typeface="Cambria Math" panose="02040503050406030204" pitchFamily="18" charset="0"/>
                                        </a:rPr>
                                      </m:ctrlPr>
                                    </m:sSubPr>
                                    <m:e>
                                      <m:r>
                                        <a:rPr lang="en-US" altLang="ko-KR">
                                          <a:latin typeface="Cambria Math" panose="02040503050406030204" pitchFamily="18" charset="0"/>
                                        </a:rPr>
                                        <m:t>𝑦</m:t>
                                      </m:r>
                                    </m:e>
                                    <m:sub>
                                      <m:r>
                                        <a:rPr lang="en-US" altLang="ko-KR">
                                          <a:latin typeface="Cambria Math" panose="02040503050406030204" pitchFamily="18" charset="0"/>
                                        </a:rPr>
                                        <m:t>𝑖</m:t>
                                      </m:r>
                                    </m:sub>
                                  </m:sSub>
                                </m:den>
                              </m:f>
                            </m:e>
                          </m:d>
                        </m:e>
                      </m:nary>
                    </m:oMath>
                  </m:oMathPara>
                </a14:m>
                <a:endParaRPr lang="en-US" altLang="ko-KR" dirty="0"/>
              </a:p>
            </p:txBody>
          </p:sp>
        </mc:Choice>
        <mc:Fallback xmlns="">
          <p:sp>
            <p:nvSpPr>
              <p:cNvPr id="11" name="내용 개체 틀 2">
                <a:extLst>
                  <a:ext uri="{FF2B5EF4-FFF2-40B4-BE49-F238E27FC236}">
                    <a16:creationId xmlns:a16="http://schemas.microsoft.com/office/drawing/2014/main" id="{CED193DE-E169-4DE1-AE30-95D272D11605}"/>
                  </a:ext>
                </a:extLst>
              </p:cNvPr>
              <p:cNvSpPr txBox="1">
                <a:spLocks noRot="1" noChangeAspect="1" noMove="1" noResize="1" noEditPoints="1" noAdjustHandles="1" noChangeArrowheads="1" noChangeShapeType="1" noTextEdit="1"/>
              </p:cNvSpPr>
              <p:nvPr/>
            </p:nvSpPr>
            <p:spPr>
              <a:xfrm>
                <a:off x="3557748" y="1773238"/>
                <a:ext cx="2787330" cy="2427203"/>
              </a:xfrm>
              <a:prstGeom prst="rect">
                <a:avLst/>
              </a:prstGeom>
              <a:blipFill>
                <a:blip r:embed="rId4"/>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72264561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tuyến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9" name="직사각형 8">
            <a:extLst>
              <a:ext uri="{FF2B5EF4-FFF2-40B4-BE49-F238E27FC236}">
                <a16:creationId xmlns:a16="http://schemas.microsoft.com/office/drawing/2014/main" id="{FB4F96C9-7484-4D21-BBEA-0901BDAC067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Hệ</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số</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xác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định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hoặc</a:t>
            </a:r>
            <a:r>
              <a:rPr lang="en-US" altLang="ko-KR" sz="1400" dirty="0">
                <a:solidFill>
                  <a:schemeClr val="tx1"/>
                </a:solidFill>
                <a:latin typeface="SamsungOne 400" panose="020B0503030303020204" pitchFamily="34" charset="0"/>
                <a:ea typeface="SamsungOne 400" panose="020B0503030303020204" pitchFamily="34" charset="0"/>
              </a:rPr>
              <a:t> </a:t>
            </a:r>
            <a:r>
              <a:rPr lang="ko-KR" altLang="en-US" sz="1400" dirty="0">
                <a:solidFill>
                  <a:schemeClr val="tx1"/>
                </a:solidFill>
                <a:latin typeface="SamsungOne 400" panose="020B0503030303020204" pitchFamily="34" charset="0"/>
              </a:rPr>
              <a:t>𝑅</a:t>
            </a:r>
            <a:r>
              <a:rPr lang="vi-VN" altLang="ko-KR" sz="1400" baseline="30000" dirty="0">
                <a:solidFill>
                  <a:schemeClr val="tx1"/>
                </a:solidFill>
                <a:latin typeface="SamsungOne 400" panose="020B0503030303020204" pitchFamily="34" charset="0"/>
                <a:ea typeface="SamsungOne 400" panose="020B0503030303020204" pitchFamily="34" charset="0"/>
              </a:rPr>
              <a:t>2</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0" name="직사각형 9">
            <a:extLst>
              <a:ext uri="{FF2B5EF4-FFF2-40B4-BE49-F238E27FC236}">
                <a16:creationId xmlns:a16="http://schemas.microsoft.com/office/drawing/2014/main" id="{712115C3-A01F-4773-8E19-4FF050644D11}"/>
              </a:ext>
            </a:extLst>
          </p:cNvPr>
          <p:cNvSpPr/>
          <p:nvPr/>
        </p:nvSpPr>
        <p:spPr>
          <a:xfrm>
            <a:off x="671261" y="2780928"/>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𝑅</a:t>
            </a:r>
            <a:r>
              <a:rPr lang="en-US"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rPr>
              <a:t>2</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được giới hạn ở trên và dưới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0&lt;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𝑅</a:t>
            </a:r>
            <a:r>
              <a:rPr lang="en-US"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rPr>
              <a:t>2</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&lt;1.</a:t>
            </a:r>
          </a:p>
          <a:p>
            <a:pPr marL="182526" indent="-182526">
              <a:spcAft>
                <a:spcPts val="800"/>
              </a:spcAft>
              <a:buClr>
                <a:srgbClr val="193EB0"/>
              </a:buClr>
              <a:buFont typeface="SamsungOne 400" panose="020B0503030303020204" pitchFamily="34" charset="0"/>
              <a:buChar char="‣"/>
            </a:pP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𝑅</a:t>
            </a:r>
            <a:r>
              <a:rPr lang="en-US"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rPr>
              <a:t>2</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gần với một có nghĩa là biến phản hồi được giải thích rõ ràng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Khi nhiều biến giải thích được thêm vào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𝑅</a:t>
            </a:r>
            <a:r>
              <a:rPr lang="en-US"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rPr>
              <a:t>2</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có xu hướng tăng một cách giả tạo: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𝑅</a:t>
            </a:r>
            <a:r>
              <a:rPr lang="en-US"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rPr>
              <a:t>2</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đã điều chỉnh được thêm vào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Nếu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chỉ</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biến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thích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thì</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11" name="내용 개체 틀 2">
                <a:extLst>
                  <a:ext uri="{FF2B5EF4-FFF2-40B4-BE49-F238E27FC236}">
                    <a16:creationId xmlns:a16="http://schemas.microsoft.com/office/drawing/2014/main" id="{CED193DE-E169-4DE1-AE30-95D272D11605}"/>
                  </a:ext>
                </a:extLst>
              </p:cNvPr>
              <p:cNvSpPr txBox="1">
                <a:spLocks/>
              </p:cNvSpPr>
              <p:nvPr/>
            </p:nvSpPr>
            <p:spPr>
              <a:xfrm>
                <a:off x="2525093" y="1773238"/>
                <a:ext cx="4852638" cy="7982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14:m>
                  <m:oMath xmlns:m="http://schemas.openxmlformats.org/officeDocument/2006/math">
                    <m:sSup>
                      <m:sSupPr>
                        <m:ctrlPr>
                          <a:rPr lang="en-US" altLang="ko-KR" i="1">
                            <a:latin typeface="Cambria Math" panose="02040503050406030204" pitchFamily="18" charset="0"/>
                          </a:rPr>
                        </m:ctrlPr>
                      </m:sSupPr>
                      <m:e>
                        <m:r>
                          <a:rPr lang="en-US" altLang="ko-KR">
                            <a:latin typeface="Cambria Math" panose="02040503050406030204" pitchFamily="18" charset="0"/>
                          </a:rPr>
                          <m:t>𝑅</m:t>
                        </m:r>
                      </m:e>
                      <m:sup>
                        <m:r>
                          <a:rPr lang="en-US" altLang="ko-KR">
                            <a:latin typeface="Cambria Math" panose="02040503050406030204" pitchFamily="18" charset="0"/>
                          </a:rPr>
                          <m:t>2</m:t>
                        </m:r>
                      </m:sup>
                    </m:sSup>
                    <m:r>
                      <a:rPr lang="en-US" altLang="ko-KR">
                        <a:latin typeface="Cambria Math" panose="02040503050406030204" pitchFamily="18" charset="0"/>
                      </a:rPr>
                      <m:t>=1−</m:t>
                    </m:r>
                    <m:f>
                      <m:fPr>
                        <m:ctrlPr>
                          <a:rPr lang="en-US" altLang="ko-KR" i="1">
                            <a:latin typeface="Cambria Math" panose="02040503050406030204" pitchFamily="18" charset="0"/>
                          </a:rPr>
                        </m:ctrlPr>
                      </m:fPr>
                      <m:num>
                        <m:r>
                          <a:rPr lang="en-US" altLang="ko-KR">
                            <a:solidFill>
                              <a:srgbClr val="FF0000"/>
                            </a:solidFill>
                            <a:latin typeface="Cambria Math" panose="02040503050406030204" pitchFamily="18" charset="0"/>
                          </a:rPr>
                          <m:t>𝑆𝑆𝐸</m:t>
                        </m:r>
                      </m:num>
                      <m:den>
                        <m:r>
                          <a:rPr lang="en-US" altLang="ko-KR">
                            <a:solidFill>
                              <a:srgbClr val="193EB0"/>
                            </a:solidFill>
                            <a:latin typeface="Cambria Math" panose="02040503050406030204" pitchFamily="18" charset="0"/>
                          </a:rPr>
                          <m:t>𝑆𝑆𝑇</m:t>
                        </m:r>
                      </m:den>
                    </m:f>
                  </m:oMath>
                </a14:m>
                <a:r>
                  <a:rPr lang="en-US" altLang="ko-KR" dirty="0"/>
                  <a:t> </a:t>
                </a:r>
              </a:p>
              <a:p>
                <a:pPr algn="ctr"/>
                <a:r>
                  <a:rPr lang="en-US" altLang="ko-KR" dirty="0"/>
                  <a:t>with </a:t>
                </a:r>
                <a14:m>
                  <m:oMath xmlns:m="http://schemas.openxmlformats.org/officeDocument/2006/math">
                    <m:r>
                      <a:rPr lang="en-US" altLang="ko-KR">
                        <a:solidFill>
                          <a:srgbClr val="FF0000"/>
                        </a:solidFill>
                        <a:latin typeface="Cambria Math" panose="02040503050406030204" pitchFamily="18" charset="0"/>
                      </a:rPr>
                      <m:t>𝑆𝑆𝐸</m:t>
                    </m:r>
                    <m:r>
                      <a:rPr lang="en-US" altLang="ko-KR">
                        <a:latin typeface="Cambria Math" panose="02040503050406030204" pitchFamily="18" charset="0"/>
                      </a:rPr>
                      <m:t>=</m:t>
                    </m:r>
                    <m:nary>
                      <m:naryPr>
                        <m:chr m:val="∑"/>
                        <m:limLoc m:val="undOvr"/>
                        <m:ctrlPr>
                          <a:rPr lang="en-US" altLang="ko-KR" i="1">
                            <a:latin typeface="Cambria Math" panose="02040503050406030204" pitchFamily="18" charset="0"/>
                          </a:rPr>
                        </m:ctrlPr>
                      </m:naryPr>
                      <m:sub>
                        <m:r>
                          <a:rPr lang="en-US" altLang="ko-KR">
                            <a:latin typeface="Cambria Math" panose="02040503050406030204" pitchFamily="18" charset="0"/>
                          </a:rPr>
                          <m:t>𝑖</m:t>
                        </m:r>
                        <m:r>
                          <a:rPr lang="en-US" altLang="ko-KR">
                            <a:latin typeface="Cambria Math" panose="02040503050406030204" pitchFamily="18" charset="0"/>
                          </a:rPr>
                          <m:t>=1</m:t>
                        </m:r>
                      </m:sub>
                      <m:sup>
                        <m:r>
                          <a:rPr lang="en-US" altLang="ko-KR">
                            <a:latin typeface="Cambria Math" panose="02040503050406030204" pitchFamily="18" charset="0"/>
                          </a:rPr>
                          <m:t>𝑛</m:t>
                        </m:r>
                      </m:sup>
                      <m:e>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a:latin typeface="Cambria Math" panose="02040503050406030204" pitchFamily="18" charset="0"/>
                                      </a:rPr>
                                      <m:t>𝑦</m:t>
                                    </m:r>
                                  </m:e>
                                  <m:sub>
                                    <m:r>
                                      <a:rPr lang="en-US" altLang="ko-KR">
                                        <a:latin typeface="Cambria Math" panose="02040503050406030204" pitchFamily="18" charset="0"/>
                                      </a:rPr>
                                      <m:t>𝑖</m:t>
                                    </m:r>
                                  </m:sub>
                                </m:sSub>
                                <m:r>
                                  <a:rPr lang="en-US" altLang="ko-KR">
                                    <a:latin typeface="Cambria Math" panose="02040503050406030204" pitchFamily="18" charset="0"/>
                                  </a:rPr>
                                  <m:t>−</m:t>
                                </m:r>
                                <m:sSub>
                                  <m:sSubPr>
                                    <m:ctrlPr>
                                      <a:rPr lang="en-US" altLang="ko-KR" i="1">
                                        <a:solidFill>
                                          <a:srgbClr val="FF0000"/>
                                        </a:solidFill>
                                        <a:latin typeface="Cambria Math" panose="02040503050406030204" pitchFamily="18" charset="0"/>
                                      </a:rPr>
                                    </m:ctrlPr>
                                  </m:sSubPr>
                                  <m:e>
                                    <m:acc>
                                      <m:accPr>
                                        <m:chr m:val="̂"/>
                                        <m:ctrlPr>
                                          <a:rPr lang="en-US" altLang="ko-KR" i="1">
                                            <a:solidFill>
                                              <a:srgbClr val="FF0000"/>
                                            </a:solidFill>
                                            <a:latin typeface="Cambria Math" panose="02040503050406030204" pitchFamily="18" charset="0"/>
                                          </a:rPr>
                                        </m:ctrlPr>
                                      </m:accPr>
                                      <m:e>
                                        <m:r>
                                          <a:rPr lang="en-US" altLang="ko-KR">
                                            <a:solidFill>
                                              <a:srgbClr val="FF0000"/>
                                            </a:solidFill>
                                            <a:latin typeface="Cambria Math" panose="02040503050406030204" pitchFamily="18" charset="0"/>
                                          </a:rPr>
                                          <m:t>𝑦</m:t>
                                        </m:r>
                                      </m:e>
                                    </m:acc>
                                  </m:e>
                                  <m:sub>
                                    <m:r>
                                      <a:rPr lang="en-US" altLang="ko-KR">
                                        <a:solidFill>
                                          <a:srgbClr val="FF0000"/>
                                        </a:solidFill>
                                        <a:latin typeface="Cambria Math" panose="02040503050406030204" pitchFamily="18" charset="0"/>
                                      </a:rPr>
                                      <m:t>𝑖</m:t>
                                    </m:r>
                                  </m:sub>
                                </m:sSub>
                              </m:e>
                            </m:d>
                          </m:e>
                          <m:sup>
                            <m:r>
                              <a:rPr lang="en-US" altLang="ko-KR">
                                <a:latin typeface="Cambria Math" panose="02040503050406030204" pitchFamily="18" charset="0"/>
                              </a:rPr>
                              <m:t>2</m:t>
                            </m:r>
                          </m:sup>
                        </m:sSup>
                      </m:e>
                    </m:nary>
                  </m:oMath>
                </a14:m>
                <a:r>
                  <a:rPr lang="en-US" altLang="ko-KR" dirty="0"/>
                  <a:t> and </a:t>
                </a:r>
                <a14:m>
                  <m:oMath xmlns:m="http://schemas.openxmlformats.org/officeDocument/2006/math">
                    <m:r>
                      <a:rPr lang="en-US" altLang="ko-KR">
                        <a:solidFill>
                          <a:srgbClr val="193EB0"/>
                        </a:solidFill>
                        <a:latin typeface="Cambria Math" panose="02040503050406030204" pitchFamily="18" charset="0"/>
                      </a:rPr>
                      <m:t>𝑆𝑆𝑇</m:t>
                    </m:r>
                    <m:r>
                      <a:rPr lang="en-US" altLang="ko-KR">
                        <a:latin typeface="Cambria Math" panose="02040503050406030204" pitchFamily="18" charset="0"/>
                      </a:rPr>
                      <m:t>=</m:t>
                    </m:r>
                    <m:nary>
                      <m:naryPr>
                        <m:chr m:val="∑"/>
                        <m:limLoc m:val="undOvr"/>
                        <m:ctrlPr>
                          <a:rPr lang="en-US" altLang="ko-KR" i="1" smtClean="0">
                            <a:latin typeface="Cambria Math" panose="02040503050406030204" pitchFamily="18" charset="0"/>
                          </a:rPr>
                        </m:ctrlPr>
                      </m:naryPr>
                      <m:sub>
                        <m:r>
                          <a:rPr lang="en-US" altLang="ko-KR">
                            <a:latin typeface="Cambria Math" panose="02040503050406030204" pitchFamily="18" charset="0"/>
                          </a:rPr>
                          <m:t>𝑖</m:t>
                        </m:r>
                        <m:r>
                          <a:rPr lang="en-US" altLang="ko-KR">
                            <a:latin typeface="Cambria Math" panose="02040503050406030204" pitchFamily="18" charset="0"/>
                          </a:rPr>
                          <m:t>=1</m:t>
                        </m:r>
                      </m:sub>
                      <m:sup>
                        <m:r>
                          <a:rPr lang="en-US" altLang="ko-KR">
                            <a:latin typeface="Cambria Math" panose="02040503050406030204" pitchFamily="18" charset="0"/>
                          </a:rPr>
                          <m:t>𝑛</m:t>
                        </m:r>
                      </m:sup>
                      <m:e>
                        <m:sSup>
                          <m:sSupPr>
                            <m:ctrlPr>
                              <a:rPr lang="en-US" altLang="ko-KR" i="1">
                                <a:latin typeface="Cambria Math" panose="02040503050406030204" pitchFamily="18" charset="0"/>
                              </a:rPr>
                            </m:ctrlPr>
                          </m:sSupPr>
                          <m:e>
                            <m:d>
                              <m:dPr>
                                <m:ctrlPr>
                                  <a:rPr lang="en-US" altLang="ko-KR" i="1">
                                    <a:solidFill>
                                      <a:srgbClr val="193EB0"/>
                                    </a:solidFill>
                                    <a:latin typeface="Cambria Math" panose="02040503050406030204" pitchFamily="18" charset="0"/>
                                  </a:rPr>
                                </m:ctrlPr>
                              </m:dPr>
                              <m:e>
                                <m:sSub>
                                  <m:sSubPr>
                                    <m:ctrlPr>
                                      <a:rPr lang="en-US" altLang="ko-KR" i="1">
                                        <a:solidFill>
                                          <a:srgbClr val="262626"/>
                                        </a:solidFill>
                                        <a:latin typeface="Cambria Math" panose="02040503050406030204" pitchFamily="18" charset="0"/>
                                      </a:rPr>
                                    </m:ctrlPr>
                                  </m:sSubPr>
                                  <m:e>
                                    <m:r>
                                      <a:rPr lang="en-US" altLang="ko-KR">
                                        <a:solidFill>
                                          <a:srgbClr val="262626"/>
                                        </a:solidFill>
                                        <a:latin typeface="Cambria Math" panose="02040503050406030204" pitchFamily="18" charset="0"/>
                                      </a:rPr>
                                      <m:t>𝑦</m:t>
                                    </m:r>
                                  </m:e>
                                  <m:sub>
                                    <m:r>
                                      <a:rPr lang="en-US" altLang="ko-KR">
                                        <a:solidFill>
                                          <a:srgbClr val="262626"/>
                                        </a:solidFill>
                                        <a:latin typeface="Cambria Math" panose="02040503050406030204" pitchFamily="18" charset="0"/>
                                      </a:rPr>
                                      <m:t>𝑖</m:t>
                                    </m:r>
                                  </m:sub>
                                </m:sSub>
                                <m:r>
                                  <a:rPr lang="en-US" altLang="ko-KR">
                                    <a:solidFill>
                                      <a:srgbClr val="262626"/>
                                    </a:solidFill>
                                    <a:latin typeface="Cambria Math" panose="02040503050406030204" pitchFamily="18" charset="0"/>
                                  </a:rPr>
                                  <m:t>−</m:t>
                                </m:r>
                                <m:acc>
                                  <m:accPr>
                                    <m:chr m:val="̅"/>
                                    <m:ctrlPr>
                                      <a:rPr lang="en-US" altLang="ko-KR" i="1">
                                        <a:solidFill>
                                          <a:srgbClr val="193EB0"/>
                                        </a:solidFill>
                                        <a:latin typeface="Cambria Math" panose="02040503050406030204" pitchFamily="18" charset="0"/>
                                      </a:rPr>
                                    </m:ctrlPr>
                                  </m:accPr>
                                  <m:e>
                                    <m:r>
                                      <a:rPr lang="en-US" altLang="ko-KR">
                                        <a:solidFill>
                                          <a:srgbClr val="193EB0"/>
                                        </a:solidFill>
                                        <a:latin typeface="Cambria Math" panose="02040503050406030204" pitchFamily="18" charset="0"/>
                                      </a:rPr>
                                      <m:t>𝑦</m:t>
                                    </m:r>
                                  </m:e>
                                </m:acc>
                              </m:e>
                            </m:d>
                          </m:e>
                          <m:sup>
                            <m:r>
                              <a:rPr lang="en-US" altLang="ko-KR">
                                <a:latin typeface="Cambria Math" panose="02040503050406030204" pitchFamily="18" charset="0"/>
                              </a:rPr>
                              <m:t>2</m:t>
                            </m:r>
                          </m:sup>
                        </m:sSup>
                      </m:e>
                    </m:nary>
                  </m:oMath>
                </a14:m>
                <a:endParaRPr lang="en-US" altLang="ko-KR" dirty="0"/>
              </a:p>
            </p:txBody>
          </p:sp>
        </mc:Choice>
        <mc:Fallback xmlns="">
          <p:sp>
            <p:nvSpPr>
              <p:cNvPr id="11" name="내용 개체 틀 2">
                <a:extLst>
                  <a:ext uri="{FF2B5EF4-FFF2-40B4-BE49-F238E27FC236}">
                    <a16:creationId xmlns:a16="http://schemas.microsoft.com/office/drawing/2014/main" id="{CED193DE-E169-4DE1-AE30-95D272D11605}"/>
                  </a:ext>
                </a:extLst>
              </p:cNvPr>
              <p:cNvSpPr txBox="1">
                <a:spLocks noRot="1" noChangeAspect="1" noMove="1" noResize="1" noEditPoints="1" noAdjustHandles="1" noChangeArrowheads="1" noChangeShapeType="1" noTextEdit="1"/>
              </p:cNvSpPr>
              <p:nvPr/>
            </p:nvSpPr>
            <p:spPr>
              <a:xfrm>
                <a:off x="2525093" y="1773238"/>
                <a:ext cx="4852638" cy="798232"/>
              </a:xfrm>
              <a:prstGeom prst="rect">
                <a:avLst/>
              </a:prstGeom>
              <a:blipFill>
                <a:blip r:embed="rId4"/>
                <a:stretch>
                  <a:fillRect b="-72519"/>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내용 개체 틀 2">
                <a:extLst>
                  <a:ext uri="{FF2B5EF4-FFF2-40B4-BE49-F238E27FC236}">
                    <a16:creationId xmlns:a16="http://schemas.microsoft.com/office/drawing/2014/main" id="{22627A52-F401-4DE7-999B-D9746F5693AA}"/>
                  </a:ext>
                </a:extLst>
              </p:cNvPr>
              <p:cNvSpPr txBox="1">
                <a:spLocks/>
              </p:cNvSpPr>
              <p:nvPr/>
            </p:nvSpPr>
            <p:spPr>
              <a:xfrm>
                <a:off x="4040668" y="4113076"/>
                <a:ext cx="1821488" cy="4411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p>
                        <m:sSupPr>
                          <m:ctrlPr>
                            <a:rPr lang="en-US" altLang="ko-KR" i="1">
                              <a:latin typeface="Cambria Math" panose="02040503050406030204" pitchFamily="18" charset="0"/>
                            </a:rPr>
                          </m:ctrlPr>
                        </m:sSupPr>
                        <m:e>
                          <m:r>
                            <a:rPr lang="en-US" altLang="ko-KR">
                              <a:latin typeface="Cambria Math" panose="02040503050406030204" pitchFamily="18" charset="0"/>
                            </a:rPr>
                            <m:t>𝑅</m:t>
                          </m:r>
                        </m:e>
                        <m:sup>
                          <m:r>
                            <a:rPr lang="en-US" altLang="ko-KR">
                              <a:latin typeface="Cambria Math" panose="02040503050406030204" pitchFamily="18" charset="0"/>
                            </a:rPr>
                            <m:t>2</m:t>
                          </m:r>
                        </m:sup>
                      </m:sSup>
                      <m:r>
                        <a:rPr lang="en-US" altLang="ko-KR">
                          <a:latin typeface="Cambria Math" panose="02040503050406030204" pitchFamily="18" charset="0"/>
                        </a:rPr>
                        <m:t>=</m:t>
                      </m:r>
                      <m:sSup>
                        <m:sSupPr>
                          <m:ctrlPr>
                            <a:rPr lang="en-US" altLang="ko-KR" i="1">
                              <a:latin typeface="Cambria Math" panose="02040503050406030204" pitchFamily="18" charset="0"/>
                            </a:rPr>
                          </m:ctrlPr>
                        </m:sSupPr>
                        <m:e>
                          <m:r>
                            <a:rPr lang="en-US" altLang="ko-KR" dirty="0">
                              <a:latin typeface="Cambria Math" panose="02040503050406030204" pitchFamily="18" charset="0"/>
                            </a:rPr>
                            <m:t>𝐶𝑜𝑟</m:t>
                          </m:r>
                          <m:r>
                            <a:rPr lang="en-US" altLang="ko-KR" dirty="0">
                              <a:latin typeface="Cambria Math" panose="02040503050406030204" pitchFamily="18" charset="0"/>
                            </a:rPr>
                            <m:t>(</m:t>
                          </m:r>
                          <m:r>
                            <a:rPr lang="en-US" altLang="ko-KR" dirty="0">
                              <a:latin typeface="Cambria Math" panose="02040503050406030204" pitchFamily="18" charset="0"/>
                            </a:rPr>
                            <m:t>𝑋</m:t>
                          </m:r>
                          <m:r>
                            <a:rPr lang="en-US" altLang="ko-KR" dirty="0">
                              <a:latin typeface="Cambria Math" panose="02040503050406030204" pitchFamily="18" charset="0"/>
                            </a:rPr>
                            <m:t>,</m:t>
                          </m:r>
                          <m:r>
                            <a:rPr lang="en-US" altLang="ko-KR" dirty="0">
                              <a:latin typeface="Cambria Math" panose="02040503050406030204" pitchFamily="18" charset="0"/>
                            </a:rPr>
                            <m:t>𝑌</m:t>
                          </m:r>
                          <m:r>
                            <a:rPr lang="en-US" altLang="ko-KR" dirty="0">
                              <a:latin typeface="Cambria Math" panose="02040503050406030204" pitchFamily="18" charset="0"/>
                            </a:rPr>
                            <m:t>)</m:t>
                          </m:r>
                          <m:r>
                            <m:rPr>
                              <m:nor/>
                            </m:rPr>
                            <a:rPr lang="en-US" altLang="ko-KR" dirty="0"/>
                            <m:t> </m:t>
                          </m:r>
                        </m:e>
                        <m:sup>
                          <m:r>
                            <a:rPr lang="en-US" altLang="ko-KR">
                              <a:solidFill>
                                <a:srgbClr val="FF0000"/>
                              </a:solidFill>
                              <a:latin typeface="Cambria Math" panose="02040503050406030204" pitchFamily="18" charset="0"/>
                            </a:rPr>
                            <m:t>2</m:t>
                          </m:r>
                        </m:sup>
                      </m:sSup>
                    </m:oMath>
                  </m:oMathPara>
                </a14:m>
                <a:endParaRPr lang="en-US" altLang="ko-KR" dirty="0"/>
              </a:p>
            </p:txBody>
          </p:sp>
        </mc:Choice>
        <mc:Fallback xmlns="">
          <p:sp>
            <p:nvSpPr>
              <p:cNvPr id="8" name="내용 개체 틀 2">
                <a:extLst>
                  <a:ext uri="{FF2B5EF4-FFF2-40B4-BE49-F238E27FC236}">
                    <a16:creationId xmlns:a16="http://schemas.microsoft.com/office/drawing/2014/main" id="{22627A52-F401-4DE7-999B-D9746F5693AA}"/>
                  </a:ext>
                </a:extLst>
              </p:cNvPr>
              <p:cNvSpPr txBox="1">
                <a:spLocks noRot="1" noChangeAspect="1" noMove="1" noResize="1" noEditPoints="1" noAdjustHandles="1" noChangeArrowheads="1" noChangeShapeType="1" noTextEdit="1"/>
              </p:cNvSpPr>
              <p:nvPr/>
            </p:nvSpPr>
            <p:spPr>
              <a:xfrm>
                <a:off x="4040668" y="4113076"/>
                <a:ext cx="1821488" cy="441146"/>
              </a:xfrm>
              <a:prstGeom prst="rect">
                <a:avLst/>
              </a:prstGeom>
              <a:blipFill>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442709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hành</a:t>
            </a:r>
            <a:r>
              <a:rPr lang="en-US" altLang="ko-KR" sz="1400" dirty="0">
                <a:solidFill>
                  <a:schemeClr val="tx1"/>
                </a:solidFill>
                <a:latin typeface="SamsungOne 400" panose="020B0503030303020204" pitchFamily="34" charset="0"/>
                <a:ea typeface="SamsungOne 400" panose="020B0503030303020204" pitchFamily="34" charset="0"/>
              </a:rPr>
              <a:t> scikit-learn</a:t>
            </a:r>
            <a:endParaRPr lang="ko-KR" altLang="en-US" sz="1400" dirty="0">
              <a:solidFill>
                <a:schemeClr val="tx1"/>
              </a:solidFill>
              <a:latin typeface="SamsungOne 400" panose="020B0503030303020204" pitchFamily="34" charset="0"/>
              <a:ea typeface="SamsungOne 400" panose="020B0503030303020204" pitchFamily="34" charset="0"/>
            </a:endParaRPr>
          </a:p>
        </p:txBody>
      </p:sp>
      <p:grpSp>
        <p:nvGrpSpPr>
          <p:cNvPr id="5" name="그룹 4">
            <a:extLst>
              <a:ext uri="{FF2B5EF4-FFF2-40B4-BE49-F238E27FC236}">
                <a16:creationId xmlns:a16="http://schemas.microsoft.com/office/drawing/2014/main" id="{8BF8F57B-A257-4DF0-8724-861FDC1299D1}"/>
              </a:ext>
            </a:extLst>
          </p:cNvPr>
          <p:cNvGrpSpPr/>
          <p:nvPr/>
        </p:nvGrpSpPr>
        <p:grpSpPr>
          <a:xfrm>
            <a:off x="666749" y="1772816"/>
            <a:ext cx="8677275" cy="855858"/>
            <a:chOff x="666749" y="4302970"/>
            <a:chExt cx="8677275" cy="855858"/>
          </a:xfrm>
        </p:grpSpPr>
        <p:sp>
          <p:nvSpPr>
            <p:cNvPr id="14" name="모서리가 둥근 직사각형 4">
              <a:extLst>
                <a:ext uri="{FF2B5EF4-FFF2-40B4-BE49-F238E27FC236}">
                  <a16:creationId xmlns:a16="http://schemas.microsoft.com/office/drawing/2014/main" id="{945E03E8-06CF-4F53-9165-A7818728F674}"/>
                </a:ext>
              </a:extLst>
            </p:cNvPr>
            <p:cNvSpPr/>
            <p:nvPr/>
          </p:nvSpPr>
          <p:spPr>
            <a:xfrm>
              <a:off x="666749" y="4302970"/>
              <a:ext cx="8677275" cy="85585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 name="그림 8">
              <a:extLst>
                <a:ext uri="{FF2B5EF4-FFF2-40B4-BE49-F238E27FC236}">
                  <a16:creationId xmlns:a16="http://schemas.microsoft.com/office/drawing/2014/main" id="{D1EFC405-DDA9-4B5C-B824-1198B1659A95}"/>
                </a:ext>
              </a:extLst>
            </p:cNvPr>
            <p:cNvPicPr>
              <a:picLocks noChangeAspect="1"/>
            </p:cNvPicPr>
            <p:nvPr/>
          </p:nvPicPr>
          <p:blipFill rotWithShape="1">
            <a:blip r:embed="rId4"/>
            <a:srcRect l="949" r="27437"/>
            <a:stretch/>
          </p:blipFill>
          <p:spPr>
            <a:xfrm>
              <a:off x="757083" y="4331848"/>
              <a:ext cx="8586941" cy="753693"/>
            </a:xfrm>
            <a:prstGeom prst="rect">
              <a:avLst/>
            </a:prstGeom>
            <a:ln>
              <a:noFill/>
            </a:ln>
          </p:spPr>
        </p:pic>
      </p:grpSp>
      <p:grpSp>
        <p:nvGrpSpPr>
          <p:cNvPr id="29" name="그룹 28">
            <a:extLst>
              <a:ext uri="{FF2B5EF4-FFF2-40B4-BE49-F238E27FC236}">
                <a16:creationId xmlns:a16="http://schemas.microsoft.com/office/drawing/2014/main" id="{4DDB9215-7094-4D99-81C3-DCB38F26D9E1}"/>
              </a:ext>
            </a:extLst>
          </p:cNvPr>
          <p:cNvGrpSpPr/>
          <p:nvPr/>
        </p:nvGrpSpPr>
        <p:grpSpPr>
          <a:xfrm>
            <a:off x="666750" y="2708920"/>
            <a:ext cx="8677275" cy="969931"/>
            <a:chOff x="559817" y="3081410"/>
            <a:chExt cx="8677275" cy="969931"/>
          </a:xfrm>
        </p:grpSpPr>
        <p:sp>
          <p:nvSpPr>
            <p:cNvPr id="30" name="모서리가 둥근 직사각형 4">
              <a:extLst>
                <a:ext uri="{FF2B5EF4-FFF2-40B4-BE49-F238E27FC236}">
                  <a16:creationId xmlns:a16="http://schemas.microsoft.com/office/drawing/2014/main" id="{5300AF98-9FD4-4797-801E-4258A2EBC62F}"/>
                </a:ext>
              </a:extLst>
            </p:cNvPr>
            <p:cNvSpPr/>
            <p:nvPr/>
          </p:nvSpPr>
          <p:spPr>
            <a:xfrm>
              <a:off x="559817" y="3081410"/>
              <a:ext cx="8677275" cy="96993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1" name="Picture 2" descr="Byte - Free electronics icons">
              <a:extLst>
                <a:ext uri="{FF2B5EF4-FFF2-40B4-BE49-F238E27FC236}">
                  <a16:creationId xmlns:a16="http://schemas.microsoft.com/office/drawing/2014/main" id="{B6BC5E5C-C30B-44BF-AA13-A5369D7D418B}"/>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B108FD9-E660-4196-B341-AABF41E2D17C}"/>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7</a:t>
              </a:r>
              <a:endParaRPr lang="ko-KR" altLang="en-US" sz="1300" b="1" dirty="0">
                <a:solidFill>
                  <a:prstClr val="black">
                    <a:lumMod val="85000"/>
                    <a:lumOff val="15000"/>
                  </a:prstClr>
                </a:solidFill>
                <a:latin typeface="SamsungOne 400" panose="020B0503030303020204" pitchFamily="34" charset="0"/>
                <a:cs typeface="iCiel Samsung Sharp Sans Bold" pitchFamily="2" charset="0"/>
              </a:endParaRPr>
            </a:p>
          </p:txBody>
        </p:sp>
        <p:sp>
          <p:nvSpPr>
            <p:cNvPr id="33" name="TextBox 32">
              <a:extLst>
                <a:ext uri="{FF2B5EF4-FFF2-40B4-BE49-F238E27FC236}">
                  <a16:creationId xmlns:a16="http://schemas.microsoft.com/office/drawing/2014/main" id="{7C16F72E-94B1-4813-8ABC-44548D8359E2}"/>
                </a:ext>
              </a:extLst>
            </p:cNvPr>
            <p:cNvSpPr txBox="1"/>
            <p:nvPr/>
          </p:nvSpPr>
          <p:spPr>
            <a:xfrm>
              <a:off x="1036273" y="3467475"/>
              <a:ext cx="8167303" cy="430887"/>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400" dirty="0">
                  <a:solidFill>
                    <a:prstClr val="black">
                      <a:lumMod val="85000"/>
                      <a:lumOff val="15000"/>
                    </a:prstClr>
                  </a:solidFill>
                  <a:latin typeface="SamsungOne 400" panose="020B0503030303020204" pitchFamily="34" charset="0"/>
                </a:rPr>
                <a:t>Từ tổng số 569 giá trị quan sát được, chia dữ liệu cho huấn luyện và đánh giá thành 7:3 hoặc 8:2. </a:t>
              </a:r>
              <a:br>
                <a:rPr lang="vi-VN" altLang="ko-KR" sz="1400" dirty="0">
                  <a:solidFill>
                    <a:prstClr val="black">
                      <a:lumMod val="85000"/>
                      <a:lumOff val="15000"/>
                    </a:prstClr>
                  </a:solidFill>
                  <a:latin typeface="SamsungOne 400" panose="020B0503030303020204" pitchFamily="34" charset="0"/>
                </a:rPr>
              </a:br>
              <a:r>
                <a:rPr lang="vi-VN" altLang="ko-KR" sz="1400" dirty="0">
                  <a:solidFill>
                    <a:prstClr val="black">
                      <a:lumMod val="85000"/>
                      <a:lumOff val="15000"/>
                    </a:prstClr>
                  </a:solidFill>
                  <a:latin typeface="SamsungOne 400" panose="020B0503030303020204" pitchFamily="34" charset="0"/>
                </a:rPr>
                <a:t>7.5: 2.5 là giá trị mặc định</a:t>
              </a:r>
              <a:r>
                <a:rPr lang="en-US" altLang="ko-KR" sz="1400" dirty="0">
                  <a:solidFill>
                    <a:prstClr val="black">
                      <a:lumMod val="85000"/>
                      <a:lumOff val="15000"/>
                    </a:prstClr>
                  </a:solidFill>
                  <a:latin typeface="SamsungOne 400" panose="020B0503030303020204" pitchFamily="34" charset="0"/>
                </a:rPr>
                <a:t>.</a:t>
              </a:r>
              <a:endParaRPr lang="en-US" altLang="ko-KR" sz="1400" dirty="0">
                <a:solidFill>
                  <a:prstClr val="black">
                    <a:lumMod val="85000"/>
                    <a:lumOff val="15000"/>
                  </a:prstClr>
                </a:solidFill>
                <a:latin typeface="SamsungOne 400" panose="020B0503030303020204" pitchFamily="34" charset="0"/>
                <a:ea typeface="+mn-ea"/>
                <a:cs typeface="+mn-cs"/>
              </a:endParaRPr>
            </a:p>
          </p:txBody>
        </p:sp>
      </p:grpSp>
    </p:spTree>
    <p:extLst>
      <p:ext uri="{BB962C8B-B14F-4D97-AF65-F5344CB8AC3E}">
        <p14:creationId xmlns:p14="http://schemas.microsoft.com/office/powerpoint/2010/main" val="42466910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tuyến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9" name="직사각형 8">
            <a:extLst>
              <a:ext uri="{FF2B5EF4-FFF2-40B4-BE49-F238E27FC236}">
                <a16:creationId xmlns:a16="http://schemas.microsoft.com/office/drawing/2014/main" id="{FB4F96C9-7484-4D21-BBEA-0901BDAC067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F-test </a:t>
            </a:r>
            <a:r>
              <a:rPr lang="en-US" altLang="ko-KR" sz="1400" dirty="0" err="1">
                <a:solidFill>
                  <a:schemeClr val="tx1"/>
                </a:solidFill>
                <a:latin typeface="SamsungOne 400" panose="020B0503030303020204" pitchFamily="34" charset="0"/>
                <a:ea typeface="SamsungOne 400" panose="020B0503030303020204" pitchFamily="34" charset="0"/>
              </a:rPr>
              <a:t>cho</a:t>
            </a:r>
            <a:r>
              <a:rPr lang="en-US" altLang="ko-KR" sz="1400" dirty="0">
                <a:solidFill>
                  <a:schemeClr val="tx1"/>
                </a:solidFill>
                <a:latin typeface="SamsungOne 400" panose="020B0503030303020204" pitchFamily="34" charset="0"/>
                <a:ea typeface="SamsungOne 400" panose="020B0503030303020204" pitchFamily="34" charset="0"/>
              </a:rPr>
              <a:t> ý </a:t>
            </a:r>
            <a:r>
              <a:rPr lang="en-US" altLang="ko-KR" sz="1400" dirty="0" err="1">
                <a:solidFill>
                  <a:schemeClr val="tx1"/>
                </a:solidFill>
                <a:latin typeface="SamsungOne 400" panose="020B0503030303020204" pitchFamily="34" charset="0"/>
                <a:ea typeface="SamsungOne 400" panose="020B0503030303020204" pitchFamily="34" charset="0"/>
              </a:rPr>
              <a:t>nghĩa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tổng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thể</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của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Mô</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hình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tuyến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tính</a:t>
            </a:r>
            <a:endParaRPr lang="en-US" altLang="ko-KR" sz="1400" dirty="0">
              <a:solidFill>
                <a:schemeClr val="tx1"/>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8" name="내용 개체 틀 2">
                <a:extLst>
                  <a:ext uri="{FF2B5EF4-FFF2-40B4-BE49-F238E27FC236}">
                    <a16:creationId xmlns:a16="http://schemas.microsoft.com/office/drawing/2014/main" id="{22627A52-F401-4DE7-999B-D9746F5693AA}"/>
                  </a:ext>
                </a:extLst>
              </p:cNvPr>
              <p:cNvSpPr txBox="1">
                <a:spLocks/>
              </p:cNvSpPr>
              <p:nvPr/>
            </p:nvSpPr>
            <p:spPr>
              <a:xfrm>
                <a:off x="2215108" y="2484754"/>
                <a:ext cx="3519132" cy="7039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r>
                            <a:rPr lang="en-US" altLang="ko-KR">
                              <a:latin typeface="Cambria Math" panose="02040503050406030204" pitchFamily="18" charset="0"/>
                            </a:rPr>
                            <m:t>𝑉𝑎𝑟𝑖𝑎𝑛𝑐𝑒</m:t>
                          </m:r>
                          <m:r>
                            <a:rPr lang="en-US" altLang="ko-KR">
                              <a:latin typeface="Cambria Math" panose="02040503050406030204" pitchFamily="18" charset="0"/>
                            </a:rPr>
                            <m:t> </m:t>
                          </m:r>
                          <m:r>
                            <a:rPr lang="en-US" altLang="ko-KR">
                              <a:latin typeface="Cambria Math" panose="02040503050406030204" pitchFamily="18" charset="0"/>
                            </a:rPr>
                            <m:t>𝑡h𝑎𝑡</m:t>
                          </m:r>
                          <m:r>
                            <a:rPr lang="en-US" altLang="ko-KR">
                              <a:latin typeface="Cambria Math" panose="02040503050406030204" pitchFamily="18" charset="0"/>
                            </a:rPr>
                            <m:t> </m:t>
                          </m:r>
                          <m:r>
                            <a:rPr lang="en-US" altLang="ko-KR">
                              <a:solidFill>
                                <a:srgbClr val="193EB0"/>
                              </a:solidFill>
                              <a:latin typeface="Cambria Math" panose="02040503050406030204" pitchFamily="18" charset="0"/>
                            </a:rPr>
                            <m:t>𝑐𝑎𝑛</m:t>
                          </m:r>
                          <m:r>
                            <a:rPr lang="en-US" altLang="ko-KR">
                              <a:latin typeface="Cambria Math" panose="02040503050406030204" pitchFamily="18" charset="0"/>
                            </a:rPr>
                            <m:t> </m:t>
                          </m:r>
                          <m:r>
                            <a:rPr lang="en-US" altLang="ko-KR">
                              <a:latin typeface="Cambria Math" panose="02040503050406030204" pitchFamily="18" charset="0"/>
                            </a:rPr>
                            <m:t>𝑏𝑒</m:t>
                          </m:r>
                          <m:r>
                            <a:rPr lang="en-US" altLang="ko-KR">
                              <a:latin typeface="Cambria Math" panose="02040503050406030204" pitchFamily="18" charset="0"/>
                            </a:rPr>
                            <m:t> </m:t>
                          </m:r>
                          <m:r>
                            <a:rPr lang="en-US" altLang="ko-KR">
                              <a:latin typeface="Cambria Math" panose="02040503050406030204" pitchFamily="18" charset="0"/>
                            </a:rPr>
                            <m:t>𝑒𝑥𝑝𝑙𝑎𝑖𝑛𝑒𝑑</m:t>
                          </m:r>
                        </m:num>
                        <m:den>
                          <m:r>
                            <a:rPr lang="en-US" altLang="ko-KR">
                              <a:latin typeface="Cambria Math" panose="02040503050406030204" pitchFamily="18" charset="0"/>
                            </a:rPr>
                            <m:t>𝑉𝑎𝑟𝑖𝑎𝑛𝑐𝑒</m:t>
                          </m:r>
                          <m:r>
                            <a:rPr lang="en-US" altLang="ko-KR">
                              <a:latin typeface="Cambria Math" panose="02040503050406030204" pitchFamily="18" charset="0"/>
                            </a:rPr>
                            <m:t> </m:t>
                          </m:r>
                          <m:r>
                            <a:rPr lang="en-US" altLang="ko-KR">
                              <a:latin typeface="Cambria Math" panose="02040503050406030204" pitchFamily="18" charset="0"/>
                            </a:rPr>
                            <m:t>𝑡h𝑎𝑡</m:t>
                          </m:r>
                          <m:r>
                            <a:rPr lang="en-US" altLang="ko-KR">
                              <a:latin typeface="Cambria Math" panose="02040503050406030204" pitchFamily="18" charset="0"/>
                            </a:rPr>
                            <m:t> </m:t>
                          </m:r>
                          <m:r>
                            <a:rPr lang="en-US" altLang="ko-KR">
                              <a:solidFill>
                                <a:srgbClr val="FF0000"/>
                              </a:solidFill>
                              <a:latin typeface="Cambria Math" panose="02040503050406030204" pitchFamily="18" charset="0"/>
                            </a:rPr>
                            <m:t>𝑐𝑎𝑛𝑛𝑜𝑡</m:t>
                          </m:r>
                          <m:r>
                            <a:rPr lang="en-US" altLang="ko-KR">
                              <a:latin typeface="Cambria Math" panose="02040503050406030204" pitchFamily="18" charset="0"/>
                            </a:rPr>
                            <m:t> </m:t>
                          </m:r>
                          <m:r>
                            <a:rPr lang="en-US" altLang="ko-KR">
                              <a:latin typeface="Cambria Math" panose="02040503050406030204" pitchFamily="18" charset="0"/>
                            </a:rPr>
                            <m:t>𝑏𝑒</m:t>
                          </m:r>
                          <m:r>
                            <a:rPr lang="en-US" altLang="ko-KR">
                              <a:latin typeface="Cambria Math" panose="02040503050406030204" pitchFamily="18" charset="0"/>
                            </a:rPr>
                            <m:t> </m:t>
                          </m:r>
                          <m:r>
                            <a:rPr lang="en-US" altLang="ko-KR">
                              <a:latin typeface="Cambria Math" panose="02040503050406030204" pitchFamily="18" charset="0"/>
                            </a:rPr>
                            <m:t>𝑒𝑥𝑝𝑙𝑎𝑖𝑛𝑒𝑑</m:t>
                          </m:r>
                        </m:den>
                      </m:f>
                    </m:oMath>
                  </m:oMathPara>
                </a14:m>
                <a:endParaRPr lang="en-US" altLang="ko-KR" dirty="0"/>
              </a:p>
            </p:txBody>
          </p:sp>
        </mc:Choice>
        <mc:Fallback xmlns="">
          <p:sp>
            <p:nvSpPr>
              <p:cNvPr id="8" name="내용 개체 틀 2">
                <a:extLst>
                  <a:ext uri="{FF2B5EF4-FFF2-40B4-BE49-F238E27FC236}">
                    <a16:creationId xmlns:a16="http://schemas.microsoft.com/office/drawing/2014/main" id="{22627A52-F401-4DE7-999B-D9746F5693AA}"/>
                  </a:ext>
                </a:extLst>
              </p:cNvPr>
              <p:cNvSpPr txBox="1">
                <a:spLocks noRot="1" noChangeAspect="1" noMove="1" noResize="1" noEditPoints="1" noAdjustHandles="1" noChangeArrowheads="1" noChangeShapeType="1" noTextEdit="1"/>
              </p:cNvSpPr>
              <p:nvPr/>
            </p:nvSpPr>
            <p:spPr>
              <a:xfrm>
                <a:off x="2215108" y="2484754"/>
                <a:ext cx="3519132" cy="703911"/>
              </a:xfrm>
              <a:prstGeom prst="rect">
                <a:avLst/>
              </a:prstGeom>
              <a:blipFill>
                <a:blip r:embed="rId4"/>
                <a:stretch>
                  <a:fillRect/>
                </a:stretch>
              </a:blipFill>
              <a:ln>
                <a:noFill/>
              </a:ln>
            </p:spPr>
            <p:txBody>
              <a:bodyPr/>
              <a:lstStyle/>
              <a:p>
                <a:r>
                  <a:rPr lang="ko-KR" altLang="en-US">
                    <a:noFill/>
                  </a:rPr>
                  <a:t> </a:t>
                </a:r>
              </a:p>
            </p:txBody>
          </p:sp>
        </mc:Fallback>
      </mc:AlternateContent>
      <p:sp>
        <p:nvSpPr>
          <p:cNvPr id="12" name="직사각형 11">
            <a:extLst>
              <a:ext uri="{FF2B5EF4-FFF2-40B4-BE49-F238E27FC236}">
                <a16:creationId xmlns:a16="http://schemas.microsoft.com/office/drawing/2014/main" id="{7589D0E7-E999-4C47-8E99-20109E6DC1C5}"/>
              </a:ext>
            </a:extLst>
          </p:cNvPr>
          <p:cNvSpPr/>
          <p:nvPr/>
        </p:nvSpPr>
        <p:spPr>
          <a:xfrm>
            <a:off x="671261" y="1700808"/>
            <a:ext cx="8632825" cy="24896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thuyết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null         </a:t>
            </a:r>
            <a:r>
              <a:rPr lang="ko-KR" altLang="en-US" sz="1300" dirty="0">
                <a:solidFill>
                  <a:prstClr val="black">
                    <a:lumMod val="85000"/>
                    <a:lumOff val="15000"/>
                  </a:prstClr>
                </a:solidFill>
                <a:latin typeface="SamsungOne 400" panose="020B0503030303020204" pitchFamily="34" charset="0"/>
              </a:rPr>
              <a:t>𝑯𝟎</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rPr>
              <a:t>𝛽</a:t>
            </a:r>
            <a:r>
              <a:rPr lang="vi-VN" altLang="ko-KR" sz="1300" baseline="-25000" dirty="0">
                <a:solidFill>
                  <a:prstClr val="black">
                    <a:lumMod val="85000"/>
                    <a:lumOff val="15000"/>
                  </a:prstClr>
                </a:solidFill>
                <a:latin typeface="SamsungOne 400" panose="020B0503030303020204" pitchFamily="34" charset="0"/>
                <a:ea typeface="SamsungOne 400" panose="020B0503030303020204" pitchFamily="34" charset="0"/>
              </a:rPr>
              <a:t>1</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rPr>
              <a:t>𝛽</a:t>
            </a:r>
            <a:r>
              <a:rPr lang="vi-VN" altLang="ko-KR" sz="1300" baseline="-25000" dirty="0">
                <a:solidFill>
                  <a:prstClr val="black">
                    <a:lumMod val="85000"/>
                    <a:lumOff val="15000"/>
                  </a:prstClr>
                </a:solidFill>
                <a:latin typeface="SamsungOne 400" panose="020B0503030303020204" pitchFamily="34" charset="0"/>
                <a:ea typeface="SamsungOne 400" panose="020B0503030303020204" pitchFamily="34" charset="0"/>
              </a:rPr>
              <a:t>2</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rPr>
              <a:t>𝛽</a:t>
            </a:r>
            <a:r>
              <a:rPr lang="vi-VN" altLang="ko-KR" sz="1300" baseline="-25000" dirty="0">
                <a:solidFill>
                  <a:prstClr val="black">
                    <a:lumMod val="85000"/>
                    <a:lumOff val="15000"/>
                  </a:prstClr>
                </a:solidFill>
                <a:latin typeface="SamsungOne 400" panose="020B0503030303020204" pitchFamily="34" charset="0"/>
              </a:rPr>
              <a:t>K</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thuyết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thay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thế</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rPr>
              <a:t>𝑯𝟏</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Ít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nhất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rPr>
              <a:t>𝛽</a:t>
            </a:r>
            <a:r>
              <a:rPr lang="vi-VN" altLang="ko-KR" sz="1300" baseline="-25000" dirty="0">
                <a:solidFill>
                  <a:prstClr val="black">
                    <a:lumMod val="85000"/>
                    <a:lumOff val="15000"/>
                  </a:prstClr>
                </a:solidFill>
                <a:latin typeface="SamsungOne 400" panose="020B0503030303020204" pitchFamily="34" charset="0"/>
              </a:rPr>
              <a:t>i</a:t>
            </a:r>
            <a:r>
              <a:rPr lang="ko-KR" altLang="en-US" sz="1300" dirty="0">
                <a:solidFill>
                  <a:prstClr val="black">
                    <a:lumMod val="85000"/>
                    <a:lumOff val="15000"/>
                  </a:prstClr>
                </a:solidFill>
                <a:latin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rPr>
              <a:t>khác 0</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Bef>
                <a:spcPts val="600"/>
              </a:spcBef>
              <a:spcAft>
                <a:spcPts val="800"/>
              </a:spcAft>
              <a:buClr>
                <a:srgbClr val="193EB0"/>
              </a:buClr>
            </a:pPr>
            <a:r>
              <a:rPr lang="ko-KR" altLang="en-US" sz="1300" dirty="0">
                <a:solidFill>
                  <a:prstClr val="black">
                    <a:lumMod val="85000"/>
                    <a:lumOff val="15000"/>
                  </a:prstClr>
                </a:solidFill>
                <a:latin typeface="SamsungOne 400" panose="020B0503030303020204" pitchFamily="34" charset="0"/>
                <a:sym typeface="Symbol" panose="05050102010706020507" pitchFamily="18" charset="2"/>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F-test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Thống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kê</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 </a:t>
            </a:r>
          </a:p>
          <a:p>
            <a:pPr marL="182563" indent="-182563">
              <a:spcBef>
                <a:spcPts val="800"/>
              </a:spcBef>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Symbol" panose="05050102010706020507" pitchFamily="18" charset="2"/>
            </a:endParaRPr>
          </a:p>
          <a:p>
            <a:pPr>
              <a:spcBef>
                <a:spcPts val="800"/>
              </a:spcBef>
              <a:spcAft>
                <a:spcPts val="800"/>
              </a:spcAft>
              <a:buClr>
                <a:srgbClr val="193EB0"/>
              </a:buClr>
            </a:pPr>
            <a:r>
              <a:rPr lang="ko-KR" altLang="en-US" sz="1300" dirty="0">
                <a:solidFill>
                  <a:prstClr val="black">
                    <a:lumMod val="85000"/>
                    <a:lumOff val="15000"/>
                  </a:prstClr>
                </a:solidFill>
                <a:latin typeface="SamsungOne 400" panose="020B0503030303020204" pitchFamily="34" charset="0"/>
                <a:sym typeface="Symbol" panose="05050102010706020507" pitchFamily="18" charset="2"/>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Nếu giá trị p nằm dưới tham chiếu (giả sử 0,05), thì</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rPr>
              <a:t>𝑯𝟎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từ</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chối</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 để ưu tiên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rPr>
              <a:t>𝑯𝟏</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Trong trường hợp này, Mô hình tuyến tính có ý nghĩa tổng thể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195761287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tuyến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9" name="직사각형 8">
            <a:extLst>
              <a:ext uri="{FF2B5EF4-FFF2-40B4-BE49-F238E27FC236}">
                <a16:creationId xmlns:a16="http://schemas.microsoft.com/office/drawing/2014/main" id="{FB4F96C9-7484-4D21-BBEA-0901BDAC067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t-test </a:t>
            </a:r>
            <a:r>
              <a:rPr lang="vi-VN" altLang="ko-KR" sz="1400" dirty="0">
                <a:solidFill>
                  <a:schemeClr val="tx1"/>
                </a:solidFill>
                <a:latin typeface="SamsungOne 400" panose="020B0503030303020204" pitchFamily="34" charset="0"/>
                <a:ea typeface="SamsungOne 400" panose="020B0503030303020204" pitchFamily="34" charset="0"/>
              </a:rPr>
              <a:t>đ</a:t>
            </a:r>
            <a:r>
              <a:rPr lang="en-US" altLang="ko-KR" sz="1400" dirty="0" err="1">
                <a:solidFill>
                  <a:schemeClr val="tx1"/>
                </a:solidFill>
                <a:latin typeface="SamsungOne 400" panose="020B0503030303020204" pitchFamily="34" charset="0"/>
                <a:ea typeface="SamsungOne 400" panose="020B0503030303020204" pitchFamily="34" charset="0"/>
              </a:rPr>
              <a:t>ối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với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tầm</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quan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trọng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của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các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hệ</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số</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hồi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quy</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riêng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lẻ</a:t>
            </a:r>
            <a:endParaRPr lang="en-US" altLang="ko-KR" sz="1400" dirty="0">
              <a:solidFill>
                <a:schemeClr val="tx1"/>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8" name="내용 개체 틀 2">
                <a:extLst>
                  <a:ext uri="{FF2B5EF4-FFF2-40B4-BE49-F238E27FC236}">
                    <a16:creationId xmlns:a16="http://schemas.microsoft.com/office/drawing/2014/main" id="{22627A52-F401-4DE7-999B-D9746F5693AA}"/>
                  </a:ext>
                </a:extLst>
              </p:cNvPr>
              <p:cNvSpPr txBox="1">
                <a:spLocks/>
              </p:cNvSpPr>
              <p:nvPr/>
            </p:nvSpPr>
            <p:spPr>
              <a:xfrm>
                <a:off x="2134427" y="2524426"/>
                <a:ext cx="5437391" cy="746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f>
                        <m:fPr>
                          <m:ctrlPr>
                            <a:rPr lang="en-US" altLang="ko-KR" i="1">
                              <a:latin typeface="Cambria Math" panose="02040503050406030204" pitchFamily="18" charset="0"/>
                            </a:rPr>
                          </m:ctrlPr>
                        </m:fPr>
                        <m:num>
                          <m:acc>
                            <m:accPr>
                              <m:chr m:val="̂"/>
                              <m:ctrlPr>
                                <a:rPr lang="en-US" altLang="ko-KR" i="1">
                                  <a:latin typeface="Cambria Math" panose="02040503050406030204" pitchFamily="18" charset="0"/>
                                </a:rPr>
                              </m:ctrlPr>
                            </m:accPr>
                            <m:e>
                              <m:sSub>
                                <m:sSubPr>
                                  <m:ctrlPr>
                                    <a:rPr lang="en-US" altLang="ko-KR" i="1">
                                      <a:latin typeface="Cambria Math" panose="02040503050406030204" pitchFamily="18" charset="0"/>
                                    </a:rPr>
                                  </m:ctrlPr>
                                </m:sSubPr>
                                <m:e>
                                  <m:r>
                                    <a:rPr lang="en-US" altLang="ko-KR">
                                      <a:latin typeface="Cambria Math" panose="02040503050406030204" pitchFamily="18" charset="0"/>
                                    </a:rPr>
                                    <m:t>𝛽</m:t>
                                  </m:r>
                                </m:e>
                                <m:sub>
                                  <m:r>
                                    <a:rPr lang="en-US" altLang="ko-KR">
                                      <a:latin typeface="Cambria Math" panose="02040503050406030204" pitchFamily="18" charset="0"/>
                                    </a:rPr>
                                    <m:t>𝑖</m:t>
                                  </m:r>
                                </m:sub>
                              </m:sSub>
                            </m:e>
                          </m:acc>
                        </m:num>
                        <m:den>
                          <m:sSub>
                            <m:sSubPr>
                              <m:ctrlPr>
                                <a:rPr lang="en-US" altLang="ko-KR" i="1">
                                  <a:latin typeface="Cambria Math" panose="02040503050406030204" pitchFamily="18" charset="0"/>
                                </a:rPr>
                              </m:ctrlPr>
                            </m:sSubPr>
                            <m:e>
                              <m:r>
                                <a:rPr lang="en-US" altLang="ko-KR">
                                  <a:latin typeface="Cambria Math" panose="02040503050406030204" pitchFamily="18" charset="0"/>
                                </a:rPr>
                                <m:t>𝑆𝑡𝑎𝑛𝑑𝑎𝑟𝑑</m:t>
                              </m:r>
                              <m:r>
                                <a:rPr lang="en-US" altLang="ko-KR">
                                  <a:latin typeface="Cambria Math" panose="02040503050406030204" pitchFamily="18" charset="0"/>
                                </a:rPr>
                                <m:t> </m:t>
                              </m:r>
                              <m:r>
                                <a:rPr lang="en-US" altLang="ko-KR">
                                  <a:latin typeface="Cambria Math" panose="02040503050406030204" pitchFamily="18" charset="0"/>
                                </a:rPr>
                                <m:t>𝑒𝑟𝑟𝑜𝑟</m:t>
                              </m:r>
                              <m:r>
                                <a:rPr lang="en-US" altLang="ko-KR">
                                  <a:latin typeface="Cambria Math" panose="02040503050406030204" pitchFamily="18" charset="0"/>
                                </a:rPr>
                                <m:t> </m:t>
                              </m:r>
                              <m:r>
                                <a:rPr lang="en-US" altLang="ko-KR">
                                  <a:latin typeface="Cambria Math" panose="02040503050406030204" pitchFamily="18" charset="0"/>
                                </a:rPr>
                                <m:t>𝑜𝑓</m:t>
                              </m:r>
                              <m:r>
                                <a:rPr lang="en-US" altLang="ko-KR">
                                  <a:latin typeface="Cambria Math" panose="02040503050406030204" pitchFamily="18" charset="0"/>
                                </a:rPr>
                                <m:t> </m:t>
                              </m:r>
                              <m:r>
                                <a:rPr lang="en-US" altLang="ko-KR">
                                  <a:latin typeface="Cambria Math" panose="02040503050406030204" pitchFamily="18" charset="0"/>
                                </a:rPr>
                                <m:t>𝛽</m:t>
                              </m:r>
                            </m:e>
                            <m:sub>
                              <m:r>
                                <a:rPr lang="en-US" altLang="ko-KR">
                                  <a:latin typeface="Cambria Math" panose="02040503050406030204" pitchFamily="18" charset="0"/>
                                </a:rPr>
                                <m:t>𝑖</m:t>
                              </m:r>
                            </m:sub>
                          </m:sSub>
                        </m:den>
                      </m:f>
                      <m:r>
                        <m:rPr>
                          <m:nor/>
                        </m:rPr>
                        <a:rPr lang="en-US" altLang="ko-KR" dirty="0"/>
                        <m:t>,    </m:t>
                      </m:r>
                      <m:r>
                        <m:rPr>
                          <m:nor/>
                        </m:rPr>
                        <a:rPr lang="en-US" altLang="ko-KR" dirty="0"/>
                        <m:t>where</m:t>
                      </m:r>
                      <m:r>
                        <m:rPr>
                          <m:nor/>
                        </m:rPr>
                        <a:rPr lang="en-US" altLang="ko-KR" dirty="0"/>
                        <m:t> </m:t>
                      </m:r>
                      <m:acc>
                        <m:accPr>
                          <m:chr m:val="̂"/>
                          <m:ctrlPr>
                            <a:rPr lang="en-US" altLang="ko-KR" i="1">
                              <a:latin typeface="Cambria Math" panose="02040503050406030204" pitchFamily="18" charset="0"/>
                            </a:rPr>
                          </m:ctrlPr>
                        </m:accPr>
                        <m:e>
                          <m:sSub>
                            <m:sSubPr>
                              <m:ctrlPr>
                                <a:rPr lang="en-US" altLang="ko-KR" i="1">
                                  <a:latin typeface="Cambria Math" panose="02040503050406030204" pitchFamily="18" charset="0"/>
                                </a:rPr>
                              </m:ctrlPr>
                            </m:sSubPr>
                            <m:e>
                              <m:r>
                                <a:rPr lang="en-US" altLang="ko-KR">
                                  <a:latin typeface="Cambria Math" panose="02040503050406030204" pitchFamily="18" charset="0"/>
                                </a:rPr>
                                <m:t>𝛽</m:t>
                              </m:r>
                            </m:e>
                            <m:sub>
                              <m:r>
                                <a:rPr lang="en-US" altLang="ko-KR">
                                  <a:latin typeface="Cambria Math" panose="02040503050406030204" pitchFamily="18" charset="0"/>
                                </a:rPr>
                                <m:t>𝑖</m:t>
                              </m:r>
                            </m:sub>
                          </m:sSub>
                        </m:e>
                      </m:acc>
                      <m:r>
                        <a:rPr lang="en-US" altLang="ko-KR">
                          <a:latin typeface="Cambria Math" panose="02040503050406030204" pitchFamily="18" charset="0"/>
                        </a:rPr>
                        <m:t>=</m:t>
                      </m:r>
                      <m:r>
                        <m:rPr>
                          <m:nor/>
                        </m:rPr>
                        <a:rPr lang="en-US" altLang="ko-KR" dirty="0"/>
                        <m:t> </m:t>
                      </m:r>
                      <m:r>
                        <m:rPr>
                          <m:nor/>
                        </m:rPr>
                        <a:rPr lang="en-US" altLang="ko-KR" dirty="0"/>
                        <m:t>estimated</m:t>
                      </m:r>
                      <m:r>
                        <m:rPr>
                          <m:nor/>
                        </m:rPr>
                        <a:rPr lang="en-US" altLang="ko-KR" dirty="0"/>
                        <m:t> </m:t>
                      </m:r>
                      <m:r>
                        <m:rPr>
                          <m:nor/>
                        </m:rPr>
                        <a:rPr lang="en-US" altLang="ko-KR" dirty="0"/>
                        <m:t>coefficient</m:t>
                      </m:r>
                      <m:r>
                        <m:rPr>
                          <m:nor/>
                        </m:rPr>
                        <a:rPr lang="en-US" altLang="ko-KR" dirty="0"/>
                        <m:t>.</m:t>
                      </m:r>
                    </m:oMath>
                  </m:oMathPara>
                </a14:m>
                <a:endParaRPr lang="en-US" altLang="ko-KR" dirty="0"/>
              </a:p>
            </p:txBody>
          </p:sp>
        </mc:Choice>
        <mc:Fallback xmlns="">
          <p:sp>
            <p:nvSpPr>
              <p:cNvPr id="8" name="내용 개체 틀 2">
                <a:extLst>
                  <a:ext uri="{FF2B5EF4-FFF2-40B4-BE49-F238E27FC236}">
                    <a16:creationId xmlns:a16="http://schemas.microsoft.com/office/drawing/2014/main" xmlns="" xmlns:a14="http://schemas.microsoft.com/office/drawing/2010/main" id="{22627A52-F401-4DE7-999B-D9746F5693AA}"/>
                  </a:ext>
                </a:extLst>
              </p:cNvPr>
              <p:cNvSpPr txBox="1">
                <a:spLocks noRot="1" noChangeAspect="1" noMove="1" noResize="1" noEditPoints="1" noAdjustHandles="1" noChangeArrowheads="1" noChangeShapeType="1" noTextEdit="1"/>
              </p:cNvSpPr>
              <p:nvPr/>
            </p:nvSpPr>
            <p:spPr>
              <a:xfrm>
                <a:off x="2134427" y="2524426"/>
                <a:ext cx="5437391" cy="746166"/>
              </a:xfrm>
              <a:prstGeom prst="rect">
                <a:avLst/>
              </a:prstGeom>
              <a:blipFill rotWithShape="0">
                <a:blip r:embed="rId4"/>
                <a:stretch>
                  <a:fillRect/>
                </a:stretch>
              </a:blipFill>
              <a:ln>
                <a:noFill/>
              </a:ln>
            </p:spPr>
            <p:txBody>
              <a:bodyPr/>
              <a:lstStyle/>
              <a:p>
                <a:r>
                  <a:rPr lang="ko-KR" altLang="en-US">
                    <a:noFill/>
                  </a:rPr>
                  <a:t> </a:t>
                </a:r>
              </a:p>
            </p:txBody>
          </p:sp>
        </mc:Fallback>
      </mc:AlternateContent>
      <p:sp>
        <p:nvSpPr>
          <p:cNvPr id="12" name="직사각형 11">
            <a:extLst>
              <a:ext uri="{FF2B5EF4-FFF2-40B4-BE49-F238E27FC236}">
                <a16:creationId xmlns:a16="http://schemas.microsoft.com/office/drawing/2014/main" id="{7589D0E7-E999-4C47-8E99-20109E6DC1C5}"/>
              </a:ext>
            </a:extLst>
          </p:cNvPr>
          <p:cNvSpPr/>
          <p:nvPr/>
        </p:nvSpPr>
        <p:spPr>
          <a:xfrm>
            <a:off x="671261" y="1700808"/>
            <a:ext cx="8632825" cy="2571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thuyết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null         </a:t>
            </a:r>
            <a:r>
              <a:rPr lang="ko-KR" altLang="en-US" sz="1300" dirty="0">
                <a:solidFill>
                  <a:prstClr val="black">
                    <a:lumMod val="85000"/>
                    <a:lumOff val="15000"/>
                  </a:prstClr>
                </a:solidFill>
                <a:latin typeface="SamsungOne 400" panose="020B0503030303020204" pitchFamily="34" charset="0"/>
              </a:rPr>
              <a:t>𝑯𝟎</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rPr>
              <a:t>𝛽</a:t>
            </a:r>
            <a:r>
              <a:rPr lang="vi-VN" altLang="ko-KR" sz="1300" baseline="-25000" dirty="0">
                <a:solidFill>
                  <a:prstClr val="black">
                    <a:lumMod val="85000"/>
                    <a:lumOff val="15000"/>
                  </a:prstClr>
                </a:solidFill>
                <a:latin typeface="SamsungOne 400" panose="020B0503030303020204" pitchFamily="34" charset="0"/>
              </a:rPr>
              <a:t>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thuyết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thay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thế</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rPr>
              <a:t>𝑯𝟏</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rPr>
              <a:t>𝛽</a:t>
            </a:r>
            <a:r>
              <a:rPr lang="vi-VN" altLang="ko-KR" sz="1300" baseline="-25000" dirty="0">
                <a:solidFill>
                  <a:prstClr val="black">
                    <a:lumMod val="85000"/>
                    <a:lumOff val="15000"/>
                  </a:prstClr>
                </a:solidFill>
                <a:latin typeface="SamsungOne 400" panose="020B0503030303020204" pitchFamily="34" charset="0"/>
              </a:rPr>
              <a:t>i</a:t>
            </a:r>
            <a:r>
              <a:rPr lang="ko-KR" altLang="en-US" sz="1300" dirty="0">
                <a:solidFill>
                  <a:prstClr val="black">
                    <a:lumMod val="85000"/>
                    <a:lumOff val="15000"/>
                  </a:prstClr>
                </a:solidFill>
                <a:latin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a:t>
            </a:r>
          </a:p>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Bef>
                <a:spcPts val="800"/>
              </a:spcBef>
              <a:spcAft>
                <a:spcPts val="800"/>
              </a:spcAft>
              <a:buClr>
                <a:srgbClr val="193EB0"/>
              </a:buClr>
            </a:pPr>
            <a:r>
              <a:rPr lang="ko-KR" altLang="en-US" sz="1300" dirty="0">
                <a:solidFill>
                  <a:prstClr val="black">
                    <a:lumMod val="85000"/>
                    <a:lumOff val="15000"/>
                  </a:prstClr>
                </a:solidFill>
                <a:latin typeface="SamsungOne 400" panose="020B0503030303020204" pitchFamily="34" charset="0"/>
                <a:sym typeface="Symbol" panose="05050102010706020507" pitchFamily="18" charset="2"/>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t-test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hống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kê</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 </a:t>
            </a:r>
          </a:p>
          <a:p>
            <a:pPr marL="285750" indent="-285750">
              <a:spcBef>
                <a:spcPts val="800"/>
              </a:spcBef>
              <a:spcAft>
                <a:spcPts val="800"/>
              </a:spcAft>
              <a:buClr>
                <a:srgbClr val="193EB0"/>
              </a:buClr>
              <a:buFont typeface="Symbol" panose="05050102010706020507" pitchFamily="18" charset="2"/>
              <a:buChar char="Ü"/>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spcBef>
                <a:spcPts val="800"/>
              </a:spcBef>
              <a:spcAft>
                <a:spcPts val="800"/>
              </a:spcAft>
              <a:buClr>
                <a:srgbClr val="193EB0"/>
              </a:buClr>
            </a:pPr>
            <a:r>
              <a:rPr lang="ko-KR" altLang="en-US" sz="1300" dirty="0">
                <a:solidFill>
                  <a:prstClr val="black">
                    <a:lumMod val="85000"/>
                    <a:lumOff val="15000"/>
                  </a:prstClr>
                </a:solidFill>
                <a:latin typeface="SamsungOne 400" panose="020B0503030303020204" pitchFamily="34" charset="0"/>
                <a:sym typeface="Symbol" panose="05050102010706020507" pitchFamily="18" charset="2"/>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Nếu giá trị p nằm dưới tham chiếu (giả sử 0,05), thì </a:t>
            </a:r>
            <a:r>
              <a:rPr lang="ko-KR" altLang="en-US" sz="1300" dirty="0">
                <a:solidFill>
                  <a:prstClr val="black">
                    <a:lumMod val="85000"/>
                    <a:lumOff val="15000"/>
                  </a:prstClr>
                </a:solidFill>
                <a:latin typeface="SamsungOne 400" panose="020B0503030303020204" pitchFamily="34" charset="0"/>
              </a:rPr>
              <a:t>𝑯𝟎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từ</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chối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để ưu tiên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rPr>
              <a:t>𝑯𝟏</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a:spcBef>
                <a:spcPts val="800"/>
              </a:spcBef>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Trong trường hợp này, bao gồm các biến giải thích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rPr>
              <a:t>𝑋</a:t>
            </a:r>
            <a:r>
              <a:rPr lang="vi-VN" altLang="ko-KR" sz="1300" baseline="-25000" dirty="0">
                <a:solidFill>
                  <a:prstClr val="black">
                    <a:lumMod val="85000"/>
                    <a:lumOff val="15000"/>
                  </a:prstClr>
                </a:solidFill>
                <a:latin typeface="SamsungOne 400" panose="020B0503030303020204" pitchFamily="34" charset="0"/>
              </a:rPr>
              <a:t>i</a:t>
            </a:r>
            <a:r>
              <a:rPr lang="ko-KR" altLang="en-US"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hợp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lý</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163526973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tuyến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FB4F96C9-7484-4D21-BBEA-0901BDAC067D}"/>
                  </a:ext>
                </a:extLst>
              </p:cNvPr>
              <p:cNvSpPr/>
              <p:nvPr/>
            </p:nvSpPr>
            <p:spPr>
              <a:xfrm>
                <a:off x="558924" y="1428745"/>
                <a:ext cx="9180558" cy="221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Mối tương quan giữa</a:t>
                </a:r>
                <a:r>
                  <a:rPr lang="en-US" altLang="ko-KR" sz="1400" dirty="0">
                    <a:solidFill>
                      <a:schemeClr val="tx1"/>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400" dirty="0" smtClean="0">
                        <a:solidFill>
                          <a:schemeClr val="tx1"/>
                        </a:solidFill>
                        <a:latin typeface="Cambria Math" panose="02040503050406030204" pitchFamily="18" charset="0"/>
                      </a:rPr>
                      <m:t>𝑌</m:t>
                    </m:r>
                  </m:oMath>
                </a14:m>
                <a:r>
                  <a:rPr lang="ko-KR" altLang="en-US" sz="1400" dirty="0">
                    <a:solidFill>
                      <a:schemeClr val="tx1"/>
                    </a:solidFill>
                    <a:latin typeface="SamsungOne 400" panose="020B0503030303020204" pitchFamily="34" charset="0"/>
                  </a:rPr>
                  <a:t> </a:t>
                </a:r>
                <a:r>
                  <a:rPr lang="vi-VN" altLang="ko-KR" sz="1400" dirty="0">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a:t>
                </a:r>
                <a14:m>
                  <m:oMath xmlns:m="http://schemas.openxmlformats.org/officeDocument/2006/math">
                    <m:acc>
                      <m:accPr>
                        <m:chr m:val="̂"/>
                        <m:ctrlPr>
                          <a:rPr lang="en-US" altLang="ko-KR" sz="1400" i="1" smtClean="0">
                            <a:solidFill>
                              <a:schemeClr val="tx1"/>
                            </a:solidFill>
                            <a:latin typeface="Cambria Math" panose="02040503050406030204" pitchFamily="18" charset="0"/>
                          </a:rPr>
                        </m:ctrlPr>
                      </m:accPr>
                      <m:e>
                        <m:r>
                          <a:rPr lang="en-US" altLang="ko-KR" sz="1400">
                            <a:solidFill>
                              <a:schemeClr val="tx1"/>
                            </a:solidFill>
                            <a:latin typeface="Cambria Math" panose="02040503050406030204" pitchFamily="18" charset="0"/>
                          </a:rPr>
                          <m:t>𝑌</m:t>
                        </m:r>
                      </m:e>
                    </m:acc>
                    <m:r>
                      <a:rPr lang="en-US" altLang="ko-KR" sz="1400" i="1">
                        <a:solidFill>
                          <a:schemeClr val="tx1"/>
                        </a:solidFill>
                        <a:latin typeface="Cambria Math" panose="02040503050406030204" pitchFamily="18" charset="0"/>
                      </a:rPr>
                      <m:t> </m:t>
                    </m:r>
                  </m:oMath>
                </a14:m>
                <a:r>
                  <a:rPr lang="ko-KR" altLang="en-US" sz="1400" dirty="0">
                    <a:solidFill>
                      <a:schemeClr val="tx1"/>
                    </a:solidFill>
                    <a:latin typeface="SamsungOne 400" panose="020B0503030303020204" pitchFamily="34" charset="0"/>
                  </a:rPr>
                  <a:t> </a:t>
                </a:r>
                <a:endParaRPr lang="en-US" altLang="ko-KR" sz="1400" dirty="0">
                  <a:solidFill>
                    <a:schemeClr val="tx1"/>
                  </a:solidFill>
                  <a:latin typeface="SamsungOne 400" panose="020B0503030303020204" pitchFamily="34" charset="0"/>
                  <a:ea typeface="SamsungOne 400" panose="020B0503030303020204" pitchFamily="34" charset="0"/>
                </a:endParaRPr>
              </a:p>
            </p:txBody>
          </p:sp>
        </mc:Choice>
        <mc:Fallback xmlns="">
          <p:sp>
            <p:nvSpPr>
              <p:cNvPr id="9" name="직사각형 8">
                <a:extLst>
                  <a:ext uri="{FF2B5EF4-FFF2-40B4-BE49-F238E27FC236}">
                    <a16:creationId xmlns:a16="http://schemas.microsoft.com/office/drawing/2014/main" id="{FB4F96C9-7484-4D21-BBEA-0901BDAC067D}"/>
                  </a:ext>
                </a:extLst>
              </p:cNvPr>
              <p:cNvSpPr>
                <a:spLocks noRot="1" noChangeAspect="1" noMove="1" noResize="1" noEditPoints="1" noAdjustHandles="1" noChangeArrowheads="1" noChangeShapeType="1" noTextEdit="1"/>
              </p:cNvSpPr>
              <p:nvPr/>
            </p:nvSpPr>
            <p:spPr>
              <a:xfrm>
                <a:off x="558924" y="1428745"/>
                <a:ext cx="9180558" cy="221279"/>
              </a:xfrm>
              <a:prstGeom prst="rect">
                <a:avLst/>
              </a:prstGeom>
              <a:blipFill>
                <a:blip r:embed="rId4"/>
                <a:stretch>
                  <a:fillRect l="-199"/>
                </a:stretch>
              </a:blipFill>
              <a:ln>
                <a:noFill/>
              </a:ln>
            </p:spPr>
            <p:txBody>
              <a:bodyPr/>
              <a:lstStyle/>
              <a:p>
                <a:r>
                  <a:rPr lang="en-001">
                    <a:noFill/>
                  </a:rPr>
                  <a:t> </a:t>
                </a:r>
              </a:p>
            </p:txBody>
          </p:sp>
        </mc:Fallback>
      </mc:AlternateContent>
      <p:grpSp>
        <p:nvGrpSpPr>
          <p:cNvPr id="2" name="그룹 1">
            <a:extLst>
              <a:ext uri="{FF2B5EF4-FFF2-40B4-BE49-F238E27FC236}">
                <a16:creationId xmlns:a16="http://schemas.microsoft.com/office/drawing/2014/main" id="{D2D88647-36A4-4B47-A41A-CD64C13B443D}"/>
              </a:ext>
            </a:extLst>
          </p:cNvPr>
          <p:cNvGrpSpPr/>
          <p:nvPr/>
        </p:nvGrpSpPr>
        <p:grpSpPr>
          <a:xfrm>
            <a:off x="1483709" y="2132856"/>
            <a:ext cx="6988000" cy="3119104"/>
            <a:chOff x="1483709" y="1773238"/>
            <a:chExt cx="6988000" cy="3119104"/>
          </a:xfrm>
        </p:grpSpPr>
        <p:grpSp>
          <p:nvGrpSpPr>
            <p:cNvPr id="10" name="그룹 9">
              <a:extLst>
                <a:ext uri="{FF2B5EF4-FFF2-40B4-BE49-F238E27FC236}">
                  <a16:creationId xmlns:a16="http://schemas.microsoft.com/office/drawing/2014/main" id="{61613B0D-2001-4073-B39A-ED28DD8F1045}"/>
                </a:ext>
              </a:extLst>
            </p:cNvPr>
            <p:cNvGrpSpPr/>
            <p:nvPr/>
          </p:nvGrpSpPr>
          <p:grpSpPr>
            <a:xfrm>
              <a:off x="5647076" y="1773238"/>
              <a:ext cx="2605383" cy="2721640"/>
              <a:chOff x="5647076" y="2780485"/>
              <a:chExt cx="2605383" cy="2721640"/>
            </a:xfrm>
          </p:grpSpPr>
          <p:grpSp>
            <p:nvGrpSpPr>
              <p:cNvPr id="11" name="그룹 10">
                <a:extLst>
                  <a:ext uri="{FF2B5EF4-FFF2-40B4-BE49-F238E27FC236}">
                    <a16:creationId xmlns:a16="http://schemas.microsoft.com/office/drawing/2014/main" id="{325797A2-216F-4854-A7C5-35B9A0F9CB5B}"/>
                  </a:ext>
                </a:extLst>
              </p:cNvPr>
              <p:cNvGrpSpPr/>
              <p:nvPr/>
            </p:nvGrpSpPr>
            <p:grpSpPr>
              <a:xfrm>
                <a:off x="5647076" y="2780485"/>
                <a:ext cx="2605383" cy="2721640"/>
                <a:chOff x="1682045" y="2052347"/>
                <a:chExt cx="2851855" cy="2979109"/>
              </a:xfrm>
            </p:grpSpPr>
            <p:grpSp>
              <p:nvGrpSpPr>
                <p:cNvPr id="28" name="그룹 27">
                  <a:extLst>
                    <a:ext uri="{FF2B5EF4-FFF2-40B4-BE49-F238E27FC236}">
                      <a16:creationId xmlns:a16="http://schemas.microsoft.com/office/drawing/2014/main" id="{FD62952D-3791-49C4-AA29-DCE44A8F72DC}"/>
                    </a:ext>
                  </a:extLst>
                </p:cNvPr>
                <p:cNvGrpSpPr/>
                <p:nvPr/>
              </p:nvGrpSpPr>
              <p:grpSpPr>
                <a:xfrm>
                  <a:off x="2117473" y="2237014"/>
                  <a:ext cx="2340429" cy="2280558"/>
                  <a:chOff x="2084614" y="1638300"/>
                  <a:chExt cx="2340429" cy="2280558"/>
                </a:xfrm>
              </p:grpSpPr>
              <p:cxnSp>
                <p:nvCxnSpPr>
                  <p:cNvPr id="31" name="직선 화살표 연결선 30">
                    <a:extLst>
                      <a:ext uri="{FF2B5EF4-FFF2-40B4-BE49-F238E27FC236}">
                        <a16:creationId xmlns:a16="http://schemas.microsoft.com/office/drawing/2014/main" id="{FDFF20EC-8437-41FE-95E3-A2CB2A5EDEB4}"/>
                      </a:ext>
                    </a:extLst>
                  </p:cNvPr>
                  <p:cNvCxnSpPr>
                    <a:cxnSpLocks/>
                  </p:cNvCxnSpPr>
                  <p:nvPr/>
                </p:nvCxnSpPr>
                <p:spPr>
                  <a:xfrm>
                    <a:off x="2084614" y="3918858"/>
                    <a:ext cx="2340429" cy="0"/>
                  </a:xfrm>
                  <a:prstGeom prst="straightConnector1">
                    <a:avLst/>
                  </a:prstGeom>
                  <a:ln w="1270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F7BB2263-31CF-4F2E-B51A-660CC442A768}"/>
                      </a:ext>
                    </a:extLst>
                  </p:cNvPr>
                  <p:cNvCxnSpPr>
                    <a:cxnSpLocks/>
                  </p:cNvCxnSpPr>
                  <p:nvPr/>
                </p:nvCxnSpPr>
                <p:spPr>
                  <a:xfrm flipV="1">
                    <a:off x="2084614" y="1638300"/>
                    <a:ext cx="0" cy="2280558"/>
                  </a:xfrm>
                  <a:prstGeom prst="straightConnector1">
                    <a:avLst/>
                  </a:prstGeom>
                  <a:ln w="1270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FCC1633-5940-43AA-8BD8-BC1038CFA376}"/>
                        </a:ext>
                      </a:extLst>
                    </p:cNvPr>
                    <p:cNvSpPr txBox="1"/>
                    <p:nvPr/>
                  </p:nvSpPr>
                  <p:spPr>
                    <a:xfrm>
                      <a:off x="4098472" y="4569352"/>
                      <a:ext cx="435428" cy="462104"/>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spcAft>
                          <a:spcPts val="600"/>
                        </a:spcAft>
                        <a:defRPr sz="1600">
                          <a:solidFill>
                            <a:srgbClr val="FF0000"/>
                          </a:solidFill>
                          <a:latin typeface="SamsungOne 700" panose="020B0803030303020204" pitchFamily="34" charset="0"/>
                          <a:ea typeface="SamsungOne 700" panose="020B0803030303020204" pitchFamily="34" charset="0"/>
                        </a:defRPr>
                      </a:lvl1pPr>
                    </a:lstStyle>
                    <a:p>
                      <a:pPr/>
                      <a14:m>
                        <m:oMathPara xmlns:m="http://schemas.openxmlformats.org/officeDocument/2006/math">
                          <m:oMathParaPr>
                            <m:jc m:val="centerGroup"/>
                          </m:oMathParaPr>
                          <m:oMath xmlns:m="http://schemas.openxmlformats.org/officeDocument/2006/math">
                            <m:acc>
                              <m:accPr>
                                <m:chr m:val="̂"/>
                                <m:ctrlPr>
                                  <a:rPr lang="en-US" altLang="ko-KR" i="1">
                                    <a:latin typeface="Cambria Math" panose="02040503050406030204" pitchFamily="18" charset="0"/>
                                  </a:rPr>
                                </m:ctrlPr>
                              </m:accPr>
                              <m:e>
                                <m:r>
                                  <a:rPr lang="en-US" altLang="ko-KR">
                                    <a:latin typeface="Cambria Math" panose="02040503050406030204" pitchFamily="18" charset="0"/>
                                  </a:rPr>
                                  <m:t>𝑌</m:t>
                                </m:r>
                              </m:e>
                            </m:acc>
                          </m:oMath>
                        </m:oMathPara>
                      </a14:m>
                      <a:endParaRPr lang="ko-KR" altLang="en-US" dirty="0"/>
                    </a:p>
                  </p:txBody>
                </p:sp>
              </mc:Choice>
              <mc:Fallback xmlns="">
                <p:sp>
                  <p:nvSpPr>
                    <p:cNvPr id="83" name="TextBox 82">
                      <a:extLst>
                        <a:ext uri="{FF2B5EF4-FFF2-40B4-BE49-F238E27FC236}">
                          <a16:creationId xmlns:a16="http://schemas.microsoft.com/office/drawing/2014/main" id="{83D25A98-2999-46F7-AD32-64588820BD0D}"/>
                        </a:ext>
                      </a:extLst>
                    </p:cNvPr>
                    <p:cNvSpPr txBox="1">
                      <a:spLocks noRot="1" noChangeAspect="1" noMove="1" noResize="1" noEditPoints="1" noAdjustHandles="1" noChangeArrowheads="1" noChangeShapeType="1" noTextEdit="1"/>
                    </p:cNvSpPr>
                    <p:nvPr/>
                  </p:nvSpPr>
                  <p:spPr>
                    <a:xfrm>
                      <a:off x="4098472" y="4569352"/>
                      <a:ext cx="435428" cy="462104"/>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7CF928D-47D1-4033-B8C2-0CB62A857BDE}"/>
                        </a:ext>
                      </a:extLst>
                    </p:cNvPr>
                    <p:cNvSpPr txBox="1"/>
                    <p:nvPr/>
                  </p:nvSpPr>
                  <p:spPr>
                    <a:xfrm>
                      <a:off x="1682045" y="2052347"/>
                      <a:ext cx="435428" cy="454804"/>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spcAft>
                          <a:spcPts val="600"/>
                        </a:spcAft>
                        <a:defRPr sz="1600">
                          <a:solidFill>
                            <a:srgbClr val="193EB0"/>
                          </a:solidFill>
                          <a:latin typeface="SamsungOne 700" panose="020B0803030303020204" pitchFamily="34" charset="0"/>
                          <a:ea typeface="SamsungOne 700" panose="020B0803030303020204" pitchFamily="34" charset="0"/>
                        </a:defRPr>
                      </a:lvl1pPr>
                    </a:lstStyle>
                    <a:p>
                      <a:pPr/>
                      <a14:m>
                        <m:oMathPara xmlns:m="http://schemas.openxmlformats.org/officeDocument/2006/math">
                          <m:oMathParaPr>
                            <m:jc m:val="centerGroup"/>
                          </m:oMathParaPr>
                          <m:oMath xmlns:m="http://schemas.openxmlformats.org/officeDocument/2006/math">
                            <m:r>
                              <a:rPr lang="en-US" altLang="ko-KR" dirty="0">
                                <a:latin typeface="Cambria Math" panose="02040503050406030204" pitchFamily="18" charset="0"/>
                              </a:rPr>
                              <m:t>𝑌</m:t>
                            </m:r>
                          </m:oMath>
                        </m:oMathPara>
                      </a14:m>
                      <a:endParaRPr lang="ko-KR" altLang="en-US" dirty="0"/>
                    </a:p>
                  </p:txBody>
                </p:sp>
              </mc:Choice>
              <mc:Fallback xmlns="">
                <p:sp>
                  <p:nvSpPr>
                    <p:cNvPr id="84" name="TextBox 83">
                      <a:extLst>
                        <a:ext uri="{FF2B5EF4-FFF2-40B4-BE49-F238E27FC236}">
                          <a16:creationId xmlns:a16="http://schemas.microsoft.com/office/drawing/2014/main" id="{FADE4AB5-6E35-4449-B0C3-12809E1CAAEB}"/>
                        </a:ext>
                      </a:extLst>
                    </p:cNvPr>
                    <p:cNvSpPr txBox="1">
                      <a:spLocks noRot="1" noChangeAspect="1" noMove="1" noResize="1" noEditPoints="1" noAdjustHandles="1" noChangeArrowheads="1" noChangeShapeType="1" noTextEdit="1"/>
                    </p:cNvSpPr>
                    <p:nvPr/>
                  </p:nvSpPr>
                  <p:spPr>
                    <a:xfrm>
                      <a:off x="1682045" y="2052347"/>
                      <a:ext cx="435428" cy="454804"/>
                    </a:xfrm>
                    <a:prstGeom prst="rect">
                      <a:avLst/>
                    </a:prstGeom>
                    <a:blipFill>
                      <a:blip r:embed="rId10"/>
                      <a:stretch>
                        <a:fillRect/>
                      </a:stretch>
                    </a:blipFill>
                  </p:spPr>
                  <p:txBody>
                    <a:bodyPr/>
                    <a:lstStyle/>
                    <a:p>
                      <a:r>
                        <a:rPr lang="ko-KR" altLang="en-US">
                          <a:noFill/>
                        </a:rPr>
                        <a:t> </a:t>
                      </a:r>
                    </a:p>
                  </p:txBody>
                </p:sp>
              </mc:Fallback>
            </mc:AlternateContent>
          </p:grpSp>
          <p:sp>
            <p:nvSpPr>
              <p:cNvPr id="13" name="타원 12">
                <a:extLst>
                  <a:ext uri="{FF2B5EF4-FFF2-40B4-BE49-F238E27FC236}">
                    <a16:creationId xmlns:a16="http://schemas.microsoft.com/office/drawing/2014/main" id="{7308B4B4-C024-439E-B86A-93BD29F2B677}"/>
                  </a:ext>
                </a:extLst>
              </p:cNvPr>
              <p:cNvSpPr/>
              <p:nvPr/>
            </p:nvSpPr>
            <p:spPr>
              <a:xfrm>
                <a:off x="6273274" y="4702790"/>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a:extLst>
                  <a:ext uri="{FF2B5EF4-FFF2-40B4-BE49-F238E27FC236}">
                    <a16:creationId xmlns:a16="http://schemas.microsoft.com/office/drawing/2014/main" id="{B01C6C49-ADC1-4284-A80A-7B83FEB06550}"/>
                  </a:ext>
                </a:extLst>
              </p:cNvPr>
              <p:cNvSpPr/>
              <p:nvPr/>
            </p:nvSpPr>
            <p:spPr>
              <a:xfrm>
                <a:off x="6526676" y="4498790"/>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C2AC5830-49E2-455E-A5A0-417D08945248}"/>
                  </a:ext>
                </a:extLst>
              </p:cNvPr>
              <p:cNvSpPr/>
              <p:nvPr/>
            </p:nvSpPr>
            <p:spPr>
              <a:xfrm>
                <a:off x="6789693" y="4280131"/>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8DEA6780-B895-4167-88E5-6FD8284104FF}"/>
                  </a:ext>
                </a:extLst>
              </p:cNvPr>
              <p:cNvSpPr/>
              <p:nvPr/>
            </p:nvSpPr>
            <p:spPr>
              <a:xfrm>
                <a:off x="7137764" y="3990923"/>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id="{E70193C9-941A-4D5A-9299-7AA2AC482CDF}"/>
                  </a:ext>
                </a:extLst>
              </p:cNvPr>
              <p:cNvSpPr/>
              <p:nvPr/>
            </p:nvSpPr>
            <p:spPr>
              <a:xfrm>
                <a:off x="7440697" y="3729065"/>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7">
                <a:extLst>
                  <a:ext uri="{FF2B5EF4-FFF2-40B4-BE49-F238E27FC236}">
                    <a16:creationId xmlns:a16="http://schemas.microsoft.com/office/drawing/2014/main" id="{9217F125-877F-4BDC-8491-BD6460030D67}"/>
                  </a:ext>
                </a:extLst>
              </p:cNvPr>
              <p:cNvSpPr/>
              <p:nvPr/>
            </p:nvSpPr>
            <p:spPr>
              <a:xfrm>
                <a:off x="6948996" y="4145875"/>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a:extLst>
                  <a:ext uri="{FF2B5EF4-FFF2-40B4-BE49-F238E27FC236}">
                    <a16:creationId xmlns:a16="http://schemas.microsoft.com/office/drawing/2014/main" id="{2774FB0D-4DE0-4C5C-8EA6-FBAF5E6A1D9E}"/>
                  </a:ext>
                </a:extLst>
              </p:cNvPr>
              <p:cNvSpPr/>
              <p:nvPr/>
            </p:nvSpPr>
            <p:spPr>
              <a:xfrm>
                <a:off x="7309314" y="3842649"/>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a:extLst>
                  <a:ext uri="{FF2B5EF4-FFF2-40B4-BE49-F238E27FC236}">
                    <a16:creationId xmlns:a16="http://schemas.microsoft.com/office/drawing/2014/main" id="{941C0EC4-A5EF-4A7D-8D1C-B273569DD3D4}"/>
                  </a:ext>
                </a:extLst>
              </p:cNvPr>
              <p:cNvSpPr/>
              <p:nvPr/>
            </p:nvSpPr>
            <p:spPr>
              <a:xfrm>
                <a:off x="6422347" y="4578774"/>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9363F022-046E-4E1A-AAF5-0D4A9E9E3BE3}"/>
                  </a:ext>
                </a:extLst>
              </p:cNvPr>
              <p:cNvSpPr/>
              <p:nvPr/>
            </p:nvSpPr>
            <p:spPr>
              <a:xfrm>
                <a:off x="7712083" y="3508178"/>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21">
                <a:extLst>
                  <a:ext uri="{FF2B5EF4-FFF2-40B4-BE49-F238E27FC236}">
                    <a16:creationId xmlns:a16="http://schemas.microsoft.com/office/drawing/2014/main" id="{D468635B-A2B3-4B36-85ED-32BAA47E0FEC}"/>
                  </a:ext>
                </a:extLst>
              </p:cNvPr>
              <p:cNvSpPr/>
              <p:nvPr/>
            </p:nvSpPr>
            <p:spPr>
              <a:xfrm>
                <a:off x="7560423" y="3623084"/>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타원 25">
                <a:extLst>
                  <a:ext uri="{FF2B5EF4-FFF2-40B4-BE49-F238E27FC236}">
                    <a16:creationId xmlns:a16="http://schemas.microsoft.com/office/drawing/2014/main" id="{5C3118D9-2AE5-4DA9-B8F3-99549E64E1CD}"/>
                  </a:ext>
                </a:extLst>
              </p:cNvPr>
              <p:cNvSpPr/>
              <p:nvPr/>
            </p:nvSpPr>
            <p:spPr>
              <a:xfrm>
                <a:off x="7904388" y="3361913"/>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a:extLst>
                  <a:ext uri="{FF2B5EF4-FFF2-40B4-BE49-F238E27FC236}">
                    <a16:creationId xmlns:a16="http://schemas.microsoft.com/office/drawing/2014/main" id="{C2570D06-6823-4209-80E4-5B5DC13A254C}"/>
                  </a:ext>
                </a:extLst>
              </p:cNvPr>
              <p:cNvCxnSpPr>
                <a:cxnSpLocks/>
              </p:cNvCxnSpPr>
              <p:nvPr/>
            </p:nvCxnSpPr>
            <p:spPr>
              <a:xfrm flipV="1">
                <a:off x="6255511" y="3310864"/>
                <a:ext cx="1764505" cy="1467856"/>
              </a:xfrm>
              <a:prstGeom prst="line">
                <a:avLst/>
              </a:prstGeom>
              <a:ln>
                <a:solidFill>
                  <a:srgbClr val="193EB0"/>
                </a:solidFill>
                <a:prstDash val="dash"/>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7523AE39-340F-480A-B79D-21F4F27A03A5}"/>
                </a:ext>
              </a:extLst>
            </p:cNvPr>
            <p:cNvSpPr txBox="1"/>
            <p:nvPr/>
          </p:nvSpPr>
          <p:spPr>
            <a:xfrm>
              <a:off x="5716969" y="4596332"/>
              <a:ext cx="2754740" cy="292388"/>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spcAft>
                  <a:spcPts val="600"/>
                </a:spcAft>
                <a:defRPr sz="1300">
                  <a:solidFill>
                    <a:srgbClr val="262626"/>
                  </a:solidFill>
                  <a:latin typeface="SamsungOne 700" panose="020B0803030303020204" pitchFamily="34" charset="0"/>
                  <a:ea typeface="SamsungOne 700" panose="020B0803030303020204" pitchFamily="34" charset="0"/>
                </a:defRPr>
              </a:lvl1pPr>
            </a:lstStyle>
            <a:p>
              <a:r>
                <a:rPr lang="vi-VN" altLang="ko-KR" dirty="0">
                  <a:solidFill>
                    <a:srgbClr val="193EB0"/>
                  </a:solidFill>
                </a:rPr>
                <a:t>Tương quan thuận mạnh</a:t>
              </a:r>
              <a:endParaRPr lang="ko-KR" altLang="en-US" dirty="0">
                <a:solidFill>
                  <a:srgbClr val="193EB0"/>
                </a:solidFill>
              </a:endParaRPr>
            </a:p>
          </p:txBody>
        </p:sp>
        <p:grpSp>
          <p:nvGrpSpPr>
            <p:cNvPr id="34" name="그룹 33">
              <a:extLst>
                <a:ext uri="{FF2B5EF4-FFF2-40B4-BE49-F238E27FC236}">
                  <a16:creationId xmlns:a16="http://schemas.microsoft.com/office/drawing/2014/main" id="{1164F6C7-0974-4C17-B6C2-AFC44F6958C5}"/>
                </a:ext>
              </a:extLst>
            </p:cNvPr>
            <p:cNvGrpSpPr/>
            <p:nvPr/>
          </p:nvGrpSpPr>
          <p:grpSpPr>
            <a:xfrm>
              <a:off x="1483709" y="1775479"/>
              <a:ext cx="2605384" cy="2721639"/>
              <a:chOff x="1239943" y="2782726"/>
              <a:chExt cx="2605384" cy="2721639"/>
            </a:xfrm>
          </p:grpSpPr>
          <p:grpSp>
            <p:nvGrpSpPr>
              <p:cNvPr id="35" name="그룹 34">
                <a:extLst>
                  <a:ext uri="{FF2B5EF4-FFF2-40B4-BE49-F238E27FC236}">
                    <a16:creationId xmlns:a16="http://schemas.microsoft.com/office/drawing/2014/main" id="{307A4CF9-F01E-4074-99CA-E9F2E415AE68}"/>
                  </a:ext>
                </a:extLst>
              </p:cNvPr>
              <p:cNvGrpSpPr/>
              <p:nvPr/>
            </p:nvGrpSpPr>
            <p:grpSpPr>
              <a:xfrm>
                <a:off x="1239943" y="2782726"/>
                <a:ext cx="2605384" cy="2721639"/>
                <a:chOff x="1682045" y="2052347"/>
                <a:chExt cx="2851855" cy="2979109"/>
              </a:xfrm>
            </p:grpSpPr>
            <p:grpSp>
              <p:nvGrpSpPr>
                <p:cNvPr id="58" name="그룹 57">
                  <a:extLst>
                    <a:ext uri="{FF2B5EF4-FFF2-40B4-BE49-F238E27FC236}">
                      <a16:creationId xmlns:a16="http://schemas.microsoft.com/office/drawing/2014/main" id="{B3CB3141-D696-4B0E-99A4-0C231DCC454B}"/>
                    </a:ext>
                  </a:extLst>
                </p:cNvPr>
                <p:cNvGrpSpPr/>
                <p:nvPr/>
              </p:nvGrpSpPr>
              <p:grpSpPr>
                <a:xfrm>
                  <a:off x="2117473" y="2237014"/>
                  <a:ext cx="2340429" cy="2280558"/>
                  <a:chOff x="2084614" y="1638300"/>
                  <a:chExt cx="2340429" cy="2280558"/>
                </a:xfrm>
              </p:grpSpPr>
              <p:cxnSp>
                <p:nvCxnSpPr>
                  <p:cNvPr id="61" name="직선 화살표 연결선 60">
                    <a:extLst>
                      <a:ext uri="{FF2B5EF4-FFF2-40B4-BE49-F238E27FC236}">
                        <a16:creationId xmlns:a16="http://schemas.microsoft.com/office/drawing/2014/main" id="{1AEA8B59-CB6E-456E-BE7C-D0EEB80B9CA7}"/>
                      </a:ext>
                    </a:extLst>
                  </p:cNvPr>
                  <p:cNvCxnSpPr>
                    <a:cxnSpLocks/>
                  </p:cNvCxnSpPr>
                  <p:nvPr/>
                </p:nvCxnSpPr>
                <p:spPr>
                  <a:xfrm>
                    <a:off x="2084614" y="3918858"/>
                    <a:ext cx="2340429" cy="0"/>
                  </a:xfrm>
                  <a:prstGeom prst="straightConnector1">
                    <a:avLst/>
                  </a:prstGeom>
                  <a:ln w="1270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15B57C10-C016-4641-BB1E-D78811A779C9}"/>
                      </a:ext>
                    </a:extLst>
                  </p:cNvPr>
                  <p:cNvCxnSpPr>
                    <a:cxnSpLocks/>
                  </p:cNvCxnSpPr>
                  <p:nvPr/>
                </p:nvCxnSpPr>
                <p:spPr>
                  <a:xfrm flipV="1">
                    <a:off x="2084614" y="1638300"/>
                    <a:ext cx="0" cy="2280558"/>
                  </a:xfrm>
                  <a:prstGeom prst="straightConnector1">
                    <a:avLst/>
                  </a:prstGeom>
                  <a:ln w="1270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0850365-AE06-464A-9249-738CA95472B6}"/>
                        </a:ext>
                      </a:extLst>
                    </p:cNvPr>
                    <p:cNvSpPr txBox="1"/>
                    <p:nvPr/>
                  </p:nvSpPr>
                  <p:spPr>
                    <a:xfrm>
                      <a:off x="4098472" y="4569352"/>
                      <a:ext cx="435428" cy="462104"/>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spcAft>
                          <a:spcPts val="600"/>
                        </a:spcAft>
                        <a:defRPr sz="1600">
                          <a:solidFill>
                            <a:srgbClr val="193EB0"/>
                          </a:solidFill>
                          <a:latin typeface="SamsungOne 700" panose="020B0803030303020204" pitchFamily="34" charset="0"/>
                          <a:ea typeface="SamsungOne 700" panose="020B0803030303020204" pitchFamily="34" charset="0"/>
                        </a:defRPr>
                      </a:lvl1pPr>
                    </a:lstStyle>
                    <a:p>
                      <a:pPr/>
                      <a14:m>
                        <m:oMathPara xmlns:m="http://schemas.openxmlformats.org/officeDocument/2006/math">
                          <m:oMathParaPr>
                            <m:jc m:val="centerGroup"/>
                          </m:oMathParaPr>
                          <m:oMath xmlns:m="http://schemas.openxmlformats.org/officeDocument/2006/math">
                            <m:acc>
                              <m:accPr>
                                <m:chr m:val="̂"/>
                                <m:ctrlPr>
                                  <a:rPr lang="en-US" altLang="ko-KR" i="1" smtClean="0">
                                    <a:solidFill>
                                      <a:srgbClr val="FF0000"/>
                                    </a:solidFill>
                                    <a:latin typeface="Cambria Math" panose="02040503050406030204" pitchFamily="18" charset="0"/>
                                  </a:rPr>
                                </m:ctrlPr>
                              </m:accPr>
                              <m:e>
                                <m:r>
                                  <a:rPr lang="en-US" altLang="ko-KR">
                                    <a:solidFill>
                                      <a:srgbClr val="FF0000"/>
                                    </a:solidFill>
                                    <a:latin typeface="Cambria Math" panose="02040503050406030204" pitchFamily="18" charset="0"/>
                                  </a:rPr>
                                  <m:t>𝑌</m:t>
                                </m:r>
                              </m:e>
                            </m:acc>
                          </m:oMath>
                        </m:oMathPara>
                      </a14:m>
                      <a:endParaRPr lang="ko-KR" altLang="en-US" dirty="0">
                        <a:solidFill>
                          <a:srgbClr val="FF0000"/>
                        </a:solidFill>
                      </a:endParaRPr>
                    </a:p>
                  </p:txBody>
                </p:sp>
              </mc:Choice>
              <mc:Fallback xmlns="">
                <p:sp>
                  <p:nvSpPr>
                    <p:cNvPr id="113" name="TextBox 112">
                      <a:extLst>
                        <a:ext uri="{FF2B5EF4-FFF2-40B4-BE49-F238E27FC236}">
                          <a16:creationId xmlns:a16="http://schemas.microsoft.com/office/drawing/2014/main" id="{D3BBFB86-A6AF-49E4-B087-0C44543293B4}"/>
                        </a:ext>
                      </a:extLst>
                    </p:cNvPr>
                    <p:cNvSpPr txBox="1">
                      <a:spLocks noRot="1" noChangeAspect="1" noMove="1" noResize="1" noEditPoints="1" noAdjustHandles="1" noChangeArrowheads="1" noChangeShapeType="1" noTextEdit="1"/>
                    </p:cNvSpPr>
                    <p:nvPr/>
                  </p:nvSpPr>
                  <p:spPr>
                    <a:xfrm>
                      <a:off x="4098472" y="4569352"/>
                      <a:ext cx="435428" cy="462104"/>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177A61B-5694-4F56-8150-9D3748F547C4}"/>
                        </a:ext>
                      </a:extLst>
                    </p:cNvPr>
                    <p:cNvSpPr txBox="1"/>
                    <p:nvPr/>
                  </p:nvSpPr>
                  <p:spPr>
                    <a:xfrm>
                      <a:off x="1682045" y="2052347"/>
                      <a:ext cx="435428" cy="404271"/>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spcAft>
                          <a:spcPts val="600"/>
                        </a:spcAft>
                        <a:defRPr sz="1300">
                          <a:solidFill>
                            <a:srgbClr val="262626"/>
                          </a:solidFill>
                          <a:latin typeface="SamsungOne 700" panose="020B0803030303020204" pitchFamily="34" charset="0"/>
                          <a:ea typeface="SamsungOne 700" panose="020B0803030303020204" pitchFamily="34" charset="0"/>
                        </a:defRPr>
                      </a:lvl1pPr>
                    </a:lstStyle>
                    <a:p>
                      <a:pPr/>
                      <a14:m>
                        <m:oMathPara xmlns:m="http://schemas.openxmlformats.org/officeDocument/2006/math">
                          <m:oMathParaPr>
                            <m:jc m:val="centerGroup"/>
                          </m:oMathParaPr>
                          <m:oMath xmlns:m="http://schemas.openxmlformats.org/officeDocument/2006/math">
                            <m:r>
                              <a:rPr lang="en-US" altLang="ko-KR" sz="1600" dirty="0" smtClean="0">
                                <a:solidFill>
                                  <a:srgbClr val="193EB0"/>
                                </a:solidFill>
                                <a:latin typeface="Cambria Math" panose="02040503050406030204" pitchFamily="18" charset="0"/>
                              </a:rPr>
                              <m:t>𝑌</m:t>
                            </m:r>
                          </m:oMath>
                        </m:oMathPara>
                      </a14:m>
                      <a:endParaRPr lang="ko-KR" altLang="en-US" sz="1600" dirty="0">
                        <a:solidFill>
                          <a:srgbClr val="193EB0"/>
                        </a:solidFill>
                      </a:endParaRPr>
                    </a:p>
                  </p:txBody>
                </p:sp>
              </mc:Choice>
              <mc:Fallback xmlns="">
                <p:sp>
                  <p:nvSpPr>
                    <p:cNvPr id="114" name="TextBox 113">
                      <a:extLst>
                        <a:ext uri="{FF2B5EF4-FFF2-40B4-BE49-F238E27FC236}">
                          <a16:creationId xmlns:a16="http://schemas.microsoft.com/office/drawing/2014/main" id="{B77756D9-6E80-41BD-A3B0-17972D1CB1D4}"/>
                        </a:ext>
                      </a:extLst>
                    </p:cNvPr>
                    <p:cNvSpPr txBox="1">
                      <a:spLocks noRot="1" noChangeAspect="1" noMove="1" noResize="1" noEditPoints="1" noAdjustHandles="1" noChangeArrowheads="1" noChangeShapeType="1" noTextEdit="1"/>
                    </p:cNvSpPr>
                    <p:nvPr/>
                  </p:nvSpPr>
                  <p:spPr>
                    <a:xfrm>
                      <a:off x="1682045" y="2052347"/>
                      <a:ext cx="435428" cy="404271"/>
                    </a:xfrm>
                    <a:prstGeom prst="rect">
                      <a:avLst/>
                    </a:prstGeom>
                    <a:blipFill>
                      <a:blip r:embed="rId12"/>
                      <a:stretch>
                        <a:fillRect/>
                      </a:stretch>
                    </a:blipFill>
                  </p:spPr>
                  <p:txBody>
                    <a:bodyPr/>
                    <a:lstStyle/>
                    <a:p>
                      <a:r>
                        <a:rPr lang="ko-KR" altLang="en-US">
                          <a:noFill/>
                        </a:rPr>
                        <a:t> </a:t>
                      </a:r>
                    </a:p>
                  </p:txBody>
                </p:sp>
              </mc:Fallback>
            </mc:AlternateContent>
          </p:grpSp>
          <p:cxnSp>
            <p:nvCxnSpPr>
              <p:cNvPr id="36" name="직선 연결선 35">
                <a:extLst>
                  <a:ext uri="{FF2B5EF4-FFF2-40B4-BE49-F238E27FC236}">
                    <a16:creationId xmlns:a16="http://schemas.microsoft.com/office/drawing/2014/main" id="{30BE0192-523E-4100-AD1A-36879F5A86D7}"/>
                  </a:ext>
                </a:extLst>
              </p:cNvPr>
              <p:cNvCxnSpPr>
                <a:cxnSpLocks/>
              </p:cNvCxnSpPr>
              <p:nvPr/>
            </p:nvCxnSpPr>
            <p:spPr>
              <a:xfrm flipV="1">
                <a:off x="1876563" y="3364154"/>
                <a:ext cx="1764505" cy="1467856"/>
              </a:xfrm>
              <a:prstGeom prst="line">
                <a:avLst/>
              </a:prstGeom>
              <a:ln>
                <a:solidFill>
                  <a:srgbClr val="193EB0"/>
                </a:solidFill>
                <a:prstDash val="dash"/>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5C941852-A746-4A39-BA92-1C1A2E748DC9}"/>
                  </a:ext>
                </a:extLst>
              </p:cNvPr>
              <p:cNvSpPr/>
              <p:nvPr/>
            </p:nvSpPr>
            <p:spPr>
              <a:xfrm>
                <a:off x="1840761" y="4617059"/>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37">
                <a:extLst>
                  <a:ext uri="{FF2B5EF4-FFF2-40B4-BE49-F238E27FC236}">
                    <a16:creationId xmlns:a16="http://schemas.microsoft.com/office/drawing/2014/main" id="{6747D6DE-9EB8-4FBB-9D1A-BD78AE742183}"/>
                  </a:ext>
                </a:extLst>
              </p:cNvPr>
              <p:cNvSpPr/>
              <p:nvPr/>
            </p:nvSpPr>
            <p:spPr>
              <a:xfrm>
                <a:off x="2258137" y="4216595"/>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38">
                <a:extLst>
                  <a:ext uri="{FF2B5EF4-FFF2-40B4-BE49-F238E27FC236}">
                    <a16:creationId xmlns:a16="http://schemas.microsoft.com/office/drawing/2014/main" id="{9951C401-4511-48B1-A79C-0E56ECAA86A2}"/>
                  </a:ext>
                </a:extLst>
              </p:cNvPr>
              <p:cNvSpPr/>
              <p:nvPr/>
            </p:nvSpPr>
            <p:spPr>
              <a:xfrm>
                <a:off x="2447201" y="4348150"/>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39">
                <a:extLst>
                  <a:ext uri="{FF2B5EF4-FFF2-40B4-BE49-F238E27FC236}">
                    <a16:creationId xmlns:a16="http://schemas.microsoft.com/office/drawing/2014/main" id="{1DF5F1B9-1C97-44AE-A1A0-5333DDD0051D}"/>
                  </a:ext>
                </a:extLst>
              </p:cNvPr>
              <p:cNvSpPr/>
              <p:nvPr/>
            </p:nvSpPr>
            <p:spPr>
              <a:xfrm>
                <a:off x="2822749" y="4282064"/>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a:extLst>
                  <a:ext uri="{FF2B5EF4-FFF2-40B4-BE49-F238E27FC236}">
                    <a16:creationId xmlns:a16="http://schemas.microsoft.com/office/drawing/2014/main" id="{9F2F7F26-6A17-4CD0-BC88-824AC1745A98}"/>
                  </a:ext>
                </a:extLst>
              </p:cNvPr>
              <p:cNvSpPr/>
              <p:nvPr/>
            </p:nvSpPr>
            <p:spPr>
              <a:xfrm>
                <a:off x="3385587" y="3274725"/>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a:extLst>
                  <a:ext uri="{FF2B5EF4-FFF2-40B4-BE49-F238E27FC236}">
                    <a16:creationId xmlns:a16="http://schemas.microsoft.com/office/drawing/2014/main" id="{086DD367-90E7-46CF-8756-7B98079FD56A}"/>
                  </a:ext>
                </a:extLst>
              </p:cNvPr>
              <p:cNvSpPr/>
              <p:nvPr/>
            </p:nvSpPr>
            <p:spPr>
              <a:xfrm>
                <a:off x="2460592" y="3830074"/>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42">
                <a:extLst>
                  <a:ext uri="{FF2B5EF4-FFF2-40B4-BE49-F238E27FC236}">
                    <a16:creationId xmlns:a16="http://schemas.microsoft.com/office/drawing/2014/main" id="{1BCE1ED5-CC67-48EA-83B9-E38CDD4CB1F6}"/>
                  </a:ext>
                </a:extLst>
              </p:cNvPr>
              <p:cNvSpPr/>
              <p:nvPr/>
            </p:nvSpPr>
            <p:spPr>
              <a:xfrm>
                <a:off x="3033563" y="3779113"/>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타원 43">
                <a:extLst>
                  <a:ext uri="{FF2B5EF4-FFF2-40B4-BE49-F238E27FC236}">
                    <a16:creationId xmlns:a16="http://schemas.microsoft.com/office/drawing/2014/main" id="{E48CC56E-7C8B-4441-B56E-EDC476C6DE87}"/>
                  </a:ext>
                </a:extLst>
              </p:cNvPr>
              <p:cNvSpPr/>
              <p:nvPr/>
            </p:nvSpPr>
            <p:spPr>
              <a:xfrm>
                <a:off x="2144226" y="4672143"/>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a:extLst>
                  <a:ext uri="{FF2B5EF4-FFF2-40B4-BE49-F238E27FC236}">
                    <a16:creationId xmlns:a16="http://schemas.microsoft.com/office/drawing/2014/main" id="{D50DF352-F486-4FC4-8B3A-4AED0AEAA06F}"/>
                  </a:ext>
                </a:extLst>
              </p:cNvPr>
              <p:cNvSpPr/>
              <p:nvPr/>
            </p:nvSpPr>
            <p:spPr>
              <a:xfrm>
                <a:off x="3150169" y="4114106"/>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a:extLst>
                  <a:ext uri="{FF2B5EF4-FFF2-40B4-BE49-F238E27FC236}">
                    <a16:creationId xmlns:a16="http://schemas.microsoft.com/office/drawing/2014/main" id="{847181E5-5245-4A91-BCD0-87F985AA0C0C}"/>
                  </a:ext>
                </a:extLst>
              </p:cNvPr>
              <p:cNvSpPr/>
              <p:nvPr/>
            </p:nvSpPr>
            <p:spPr>
              <a:xfrm>
                <a:off x="2855070" y="3659550"/>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타원 46">
                <a:extLst>
                  <a:ext uri="{FF2B5EF4-FFF2-40B4-BE49-F238E27FC236}">
                    <a16:creationId xmlns:a16="http://schemas.microsoft.com/office/drawing/2014/main" id="{2850DE83-A66A-499F-80D2-E08FCB70FFF1}"/>
                  </a:ext>
                </a:extLst>
              </p:cNvPr>
              <p:cNvSpPr/>
              <p:nvPr/>
            </p:nvSpPr>
            <p:spPr>
              <a:xfrm>
                <a:off x="3471990" y="3752985"/>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타원 47">
                <a:extLst>
                  <a:ext uri="{FF2B5EF4-FFF2-40B4-BE49-F238E27FC236}">
                    <a16:creationId xmlns:a16="http://schemas.microsoft.com/office/drawing/2014/main" id="{475172A2-61C6-404A-A6C6-12D76013D5C3}"/>
                  </a:ext>
                </a:extLst>
              </p:cNvPr>
              <p:cNvSpPr/>
              <p:nvPr/>
            </p:nvSpPr>
            <p:spPr>
              <a:xfrm>
                <a:off x="2178693" y="4502297"/>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타원 48">
                <a:extLst>
                  <a:ext uri="{FF2B5EF4-FFF2-40B4-BE49-F238E27FC236}">
                    <a16:creationId xmlns:a16="http://schemas.microsoft.com/office/drawing/2014/main" id="{9F782C5A-35B1-4CF7-B9B4-E4CDA94479D3}"/>
                  </a:ext>
                </a:extLst>
              </p:cNvPr>
              <p:cNvSpPr/>
              <p:nvPr/>
            </p:nvSpPr>
            <p:spPr>
              <a:xfrm>
                <a:off x="2554240" y="4436212"/>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a:extLst>
                  <a:ext uri="{FF2B5EF4-FFF2-40B4-BE49-F238E27FC236}">
                    <a16:creationId xmlns:a16="http://schemas.microsoft.com/office/drawing/2014/main" id="{071BA271-0C8E-4B10-B583-77518438FEFC}"/>
                  </a:ext>
                </a:extLst>
              </p:cNvPr>
              <p:cNvSpPr/>
              <p:nvPr/>
            </p:nvSpPr>
            <p:spPr>
              <a:xfrm>
                <a:off x="3117078" y="3428873"/>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50">
                <a:extLst>
                  <a:ext uri="{FF2B5EF4-FFF2-40B4-BE49-F238E27FC236}">
                    <a16:creationId xmlns:a16="http://schemas.microsoft.com/office/drawing/2014/main" id="{C2E78009-61F8-42A7-B25E-2F96BB38813E}"/>
                  </a:ext>
                </a:extLst>
              </p:cNvPr>
              <p:cNvSpPr/>
              <p:nvPr/>
            </p:nvSpPr>
            <p:spPr>
              <a:xfrm>
                <a:off x="2192083" y="3984221"/>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a:extLst>
                  <a:ext uri="{FF2B5EF4-FFF2-40B4-BE49-F238E27FC236}">
                    <a16:creationId xmlns:a16="http://schemas.microsoft.com/office/drawing/2014/main" id="{85DE7E2A-7E9E-4BF8-A036-3266406CE79D}"/>
                  </a:ext>
                </a:extLst>
              </p:cNvPr>
              <p:cNvSpPr/>
              <p:nvPr/>
            </p:nvSpPr>
            <p:spPr>
              <a:xfrm>
                <a:off x="2765054" y="3933260"/>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a:extLst>
                  <a:ext uri="{FF2B5EF4-FFF2-40B4-BE49-F238E27FC236}">
                    <a16:creationId xmlns:a16="http://schemas.microsoft.com/office/drawing/2014/main" id="{CC284484-D659-49D7-B74A-A72278E2628B}"/>
                  </a:ext>
                </a:extLst>
              </p:cNvPr>
              <p:cNvSpPr/>
              <p:nvPr/>
            </p:nvSpPr>
            <p:spPr>
              <a:xfrm>
                <a:off x="2881660" y="4268254"/>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a:extLst>
                  <a:ext uri="{FF2B5EF4-FFF2-40B4-BE49-F238E27FC236}">
                    <a16:creationId xmlns:a16="http://schemas.microsoft.com/office/drawing/2014/main" id="{35DE6A17-647C-4D94-8D3B-34FD73EC64CF}"/>
                  </a:ext>
                </a:extLst>
              </p:cNvPr>
              <p:cNvSpPr/>
              <p:nvPr/>
            </p:nvSpPr>
            <p:spPr>
              <a:xfrm>
                <a:off x="2586561" y="3813697"/>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타원 54">
                <a:extLst>
                  <a:ext uri="{FF2B5EF4-FFF2-40B4-BE49-F238E27FC236}">
                    <a16:creationId xmlns:a16="http://schemas.microsoft.com/office/drawing/2014/main" id="{165FB390-4DB5-4A45-A311-14DDA5E3034D}"/>
                  </a:ext>
                </a:extLst>
              </p:cNvPr>
              <p:cNvSpPr/>
              <p:nvPr/>
            </p:nvSpPr>
            <p:spPr>
              <a:xfrm>
                <a:off x="3203482" y="3907132"/>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타원 55">
                <a:extLst>
                  <a:ext uri="{FF2B5EF4-FFF2-40B4-BE49-F238E27FC236}">
                    <a16:creationId xmlns:a16="http://schemas.microsoft.com/office/drawing/2014/main" id="{4B6E0F2D-6215-4182-8B38-4FB693091EED}"/>
                  </a:ext>
                </a:extLst>
              </p:cNvPr>
              <p:cNvSpPr/>
              <p:nvPr/>
            </p:nvSpPr>
            <p:spPr>
              <a:xfrm>
                <a:off x="3611219" y="3519275"/>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타원 56">
                <a:extLst>
                  <a:ext uri="{FF2B5EF4-FFF2-40B4-BE49-F238E27FC236}">
                    <a16:creationId xmlns:a16="http://schemas.microsoft.com/office/drawing/2014/main" id="{B6192357-376B-4F95-8194-01068E8E50FF}"/>
                  </a:ext>
                </a:extLst>
              </p:cNvPr>
              <p:cNvSpPr/>
              <p:nvPr/>
            </p:nvSpPr>
            <p:spPr>
              <a:xfrm>
                <a:off x="2042908" y="4372079"/>
                <a:ext cx="64642" cy="65777"/>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3" name="TextBox 62">
              <a:extLst>
                <a:ext uri="{FF2B5EF4-FFF2-40B4-BE49-F238E27FC236}">
                  <a16:creationId xmlns:a16="http://schemas.microsoft.com/office/drawing/2014/main" id="{6BF789DD-4A45-4387-A9AA-3BED410EE9B4}"/>
                </a:ext>
              </a:extLst>
            </p:cNvPr>
            <p:cNvSpPr txBox="1"/>
            <p:nvPr/>
          </p:nvSpPr>
          <p:spPr>
            <a:xfrm>
              <a:off x="1605234" y="4599954"/>
              <a:ext cx="2754740" cy="292388"/>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spcAft>
                  <a:spcPts val="600"/>
                </a:spcAft>
                <a:defRPr sz="1300">
                  <a:solidFill>
                    <a:srgbClr val="262626"/>
                  </a:solidFill>
                  <a:latin typeface="SamsungOne 700" panose="020B0803030303020204" pitchFamily="34" charset="0"/>
                  <a:ea typeface="SamsungOne 700" panose="020B0803030303020204" pitchFamily="34" charset="0"/>
                </a:defRPr>
              </a:lvl1pPr>
            </a:lstStyle>
            <a:p>
              <a:r>
                <a:rPr lang="vi-VN" altLang="ko-KR" dirty="0">
                  <a:solidFill>
                    <a:srgbClr val="193EB0"/>
                  </a:solidFill>
                </a:rPr>
                <a:t>Tương quan thuận yếu</a:t>
              </a:r>
              <a:endParaRPr lang="ko-KR" altLang="en-US" dirty="0">
                <a:solidFill>
                  <a:srgbClr val="193EB0"/>
                </a:solidFill>
              </a:endParaRPr>
            </a:p>
          </p:txBody>
        </p:sp>
        <p:sp>
          <p:nvSpPr>
            <p:cNvPr id="64" name="TextBox 63">
              <a:extLst>
                <a:ext uri="{FF2B5EF4-FFF2-40B4-BE49-F238E27FC236}">
                  <a16:creationId xmlns:a16="http://schemas.microsoft.com/office/drawing/2014/main" id="{18B352E8-AE69-4D2E-A1C2-798A34D470FA}"/>
                </a:ext>
              </a:extLst>
            </p:cNvPr>
            <p:cNvSpPr txBox="1"/>
            <p:nvPr/>
          </p:nvSpPr>
          <p:spPr>
            <a:xfrm>
              <a:off x="4622429" y="2607159"/>
              <a:ext cx="672834" cy="338554"/>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spcAft>
                  <a:spcPts val="600"/>
                </a:spcAft>
                <a:defRPr sz="1600">
                  <a:solidFill>
                    <a:srgbClr val="FF0000"/>
                  </a:solidFill>
                  <a:latin typeface="SamsungOne 700" panose="020B0803030303020204" pitchFamily="34" charset="0"/>
                  <a:ea typeface="SamsungOne 700" panose="020B0803030303020204" pitchFamily="34" charset="0"/>
                </a:defRPr>
              </a:lvl1pPr>
            </a:lstStyle>
            <a:p>
              <a:r>
                <a:rPr lang="en-US" altLang="ko-KR" sz="4000" dirty="0"/>
                <a:t>&lt;</a:t>
              </a:r>
              <a:endParaRPr lang="ko-KR" altLang="en-US" sz="4000" dirty="0"/>
            </a:p>
          </p:txBody>
        </p:sp>
      </p:grpSp>
    </p:spTree>
    <p:extLst>
      <p:ext uri="{BB962C8B-B14F-4D97-AF65-F5344CB8AC3E}">
        <p14:creationId xmlns:p14="http://schemas.microsoft.com/office/powerpoint/2010/main" val="253518415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tuyến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9" name="직사각형 8">
            <a:extLst>
              <a:ext uri="{FF2B5EF4-FFF2-40B4-BE49-F238E27FC236}">
                <a16:creationId xmlns:a16="http://schemas.microsoft.com/office/drawing/2014/main" id="{FB4F96C9-7484-4D21-BBEA-0901BDAC067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Yếu tố lạm phát phương sai</a:t>
            </a:r>
            <a:r>
              <a:rPr lang="en-US" altLang="ko-KR" sz="1400" dirty="0">
                <a:solidFill>
                  <a:schemeClr val="tx1"/>
                </a:solidFill>
                <a:latin typeface="SamsungOne 400" panose="020B0503030303020204" pitchFamily="34" charset="0"/>
                <a:ea typeface="SamsungOne 400" panose="020B0503030303020204" pitchFamily="34" charset="0"/>
              </a:rPr>
              <a:t> (Variance inflation factor </a:t>
            </a:r>
            <a:r>
              <a:rPr lang="vi-VN"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a:solidFill>
                  <a:schemeClr val="tx1"/>
                </a:solidFill>
                <a:latin typeface="SamsungOne 400" panose="020B0503030303020204" pitchFamily="34" charset="0"/>
                <a:ea typeface="SamsungOne 400" panose="020B0503030303020204" pitchFamily="34" charset="0"/>
              </a:rPr>
              <a:t>VIF)</a:t>
            </a:r>
          </a:p>
        </p:txBody>
      </p:sp>
      <p:sp>
        <p:nvSpPr>
          <p:cNvPr id="12" name="직사각형 11">
            <a:extLst>
              <a:ext uri="{FF2B5EF4-FFF2-40B4-BE49-F238E27FC236}">
                <a16:creationId xmlns:a16="http://schemas.microsoft.com/office/drawing/2014/main" id="{7589D0E7-E999-4C47-8E99-20109E6DC1C5}"/>
              </a:ext>
            </a:extLst>
          </p:cNvPr>
          <p:cNvSpPr/>
          <p:nvPr/>
        </p:nvSpPr>
        <p:spPr>
          <a:xfrm>
            <a:off x="671261"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Có thể đo lường "mức độ nghiêm trọng" của đa thông tin.
Nói chung, VIF&gt;10 được coi là nghiêm trọng. Tuy nhiên, điểm tham chiếu này khá chủ quan.
Trong trường hợp phát hiện đa cộng tuyến nghiêm trọng, cần đơn giản hóa mô 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331858981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tuyến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9" name="직사각형 8">
            <a:extLst>
              <a:ext uri="{FF2B5EF4-FFF2-40B4-BE49-F238E27FC236}">
                <a16:creationId xmlns:a16="http://schemas.microsoft.com/office/drawing/2014/main" id="{FB4F96C9-7484-4D21-BBEA-0901BDAC067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Yếu tố lạm phát phương sai (Variance inflation factor - VIF)</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2" name="직사각형 11">
            <a:extLst>
              <a:ext uri="{FF2B5EF4-FFF2-40B4-BE49-F238E27FC236}">
                <a16:creationId xmlns:a16="http://schemas.microsoft.com/office/drawing/2014/main" id="{7589D0E7-E999-4C47-8E99-20109E6DC1C5}"/>
              </a:ext>
            </a:extLst>
          </p:cNvPr>
          <p:cNvSpPr/>
          <p:nvPr/>
        </p:nvSpPr>
        <p:spPr>
          <a:xfrm>
            <a:off x="671261"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VIF được tính riêng cho từng biến giải thích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𝑋</a:t>
            </a:r>
            <a:r>
              <a:rPr lang="ko-KR" altLang="en-US" sz="1300" baseline="-25000" dirty="0">
                <a:solidFill>
                  <a:prstClr val="black">
                    <a:lumMod val="85000"/>
                    <a:lumOff val="15000"/>
                  </a:prstClr>
                </a:solidFill>
                <a:latin typeface="SamsungOne 400" panose="020B0503030303020204" pitchFamily="34" charset="0"/>
                <a:ea typeface="SamsungOne 400" panose="020B0503030303020204" pitchFamily="34" charset="0"/>
              </a:rPr>
              <a:t>𝑖</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0975" lvl="1">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Đặt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rPr>
              <a:t>𝑋</a:t>
            </a:r>
            <a:r>
              <a:rPr lang="vi-VN" altLang="ko-KR" sz="1300" baseline="-25000" dirty="0">
                <a:solidFill>
                  <a:prstClr val="black">
                    <a:lumMod val="85000"/>
                    <a:lumOff val="15000"/>
                  </a:prstClr>
                </a:solidFill>
                <a:latin typeface="SamsungOne 400" panose="020B0503030303020204" pitchFamily="34" charset="0"/>
              </a:rPr>
              <a:t>i</a:t>
            </a:r>
            <a:r>
              <a:rPr lang="ko-KR" altLang="en-US"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làm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phản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hồi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sau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hồi quy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bằng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sử</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dụng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biểu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thức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7" name="내용 개체 틀 2">
                <a:extLst>
                  <a:ext uri="{FF2B5EF4-FFF2-40B4-BE49-F238E27FC236}">
                    <a16:creationId xmlns:a16="http://schemas.microsoft.com/office/drawing/2014/main" id="{DFF655E6-EAE5-4C97-9FAC-50B6565FFCA4}"/>
                  </a:ext>
                </a:extLst>
              </p:cNvPr>
              <p:cNvSpPr txBox="1">
                <a:spLocks/>
              </p:cNvSpPr>
              <p:nvPr/>
            </p:nvSpPr>
            <p:spPr>
              <a:xfrm>
                <a:off x="4200273" y="3458618"/>
                <a:ext cx="1357387" cy="4896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14:m>
                  <m:oMath xmlns:m="http://schemas.openxmlformats.org/officeDocument/2006/math">
                    <m:sSub>
                      <m:sSubPr>
                        <m:ctrlPr>
                          <a:rPr lang="en-US" altLang="ko-KR" i="1">
                            <a:latin typeface="Cambria Math" panose="02040503050406030204" pitchFamily="18" charset="0"/>
                          </a:rPr>
                        </m:ctrlPr>
                      </m:sSubPr>
                      <m:e>
                        <m:r>
                          <a:rPr lang="en-US" altLang="ko-KR">
                            <a:latin typeface="Cambria Math" panose="02040503050406030204" pitchFamily="18" charset="0"/>
                          </a:rPr>
                          <m:t>𝑉𝐼𝐹</m:t>
                        </m:r>
                      </m:e>
                      <m:sub>
                        <m:r>
                          <a:rPr lang="en-US" altLang="ko-KR">
                            <a:latin typeface="Cambria Math" panose="02040503050406030204" pitchFamily="18" charset="0"/>
                          </a:rPr>
                          <m:t>𝑖</m:t>
                        </m:r>
                      </m:sub>
                    </m:sSub>
                    <m:r>
                      <a:rPr lang="en-US" altLang="ko-KR">
                        <a:latin typeface="Cambria Math" panose="02040503050406030204" pitchFamily="18" charset="0"/>
                      </a:rPr>
                      <m:t>=</m:t>
                    </m:r>
                    <m:f>
                      <m:fPr>
                        <m:ctrlPr>
                          <a:rPr lang="en-US" altLang="ko-KR" i="1">
                            <a:latin typeface="Cambria Math" panose="02040503050406030204" pitchFamily="18" charset="0"/>
                          </a:rPr>
                        </m:ctrlPr>
                      </m:fPr>
                      <m:num>
                        <m:r>
                          <a:rPr lang="en-US" altLang="ko-KR">
                            <a:latin typeface="Cambria Math" panose="02040503050406030204" pitchFamily="18" charset="0"/>
                          </a:rPr>
                          <m:t>1</m:t>
                        </m:r>
                      </m:num>
                      <m:den>
                        <m:r>
                          <a:rPr lang="en-US" altLang="ko-KR">
                            <a:latin typeface="Cambria Math" panose="02040503050406030204" pitchFamily="18" charset="0"/>
                          </a:rPr>
                          <m:t>1−</m:t>
                        </m:r>
                        <m:sSubSup>
                          <m:sSubSupPr>
                            <m:ctrlPr>
                              <a:rPr lang="en-US" altLang="ko-KR" i="1">
                                <a:latin typeface="Cambria Math" panose="02040503050406030204" pitchFamily="18" charset="0"/>
                                <a:sym typeface="Symbol" panose="05050102010706020507" pitchFamily="18" charset="2"/>
                              </a:rPr>
                            </m:ctrlPr>
                          </m:sSubSupPr>
                          <m:e>
                            <m:r>
                              <a:rPr lang="en-US" altLang="ko-KR">
                                <a:latin typeface="Cambria Math" panose="02040503050406030204" pitchFamily="18" charset="0"/>
                                <a:sym typeface="Symbol" panose="05050102010706020507" pitchFamily="18" charset="2"/>
                              </a:rPr>
                              <m:t>𝑅</m:t>
                            </m:r>
                          </m:e>
                          <m:sub>
                            <m:r>
                              <a:rPr lang="en-US" altLang="ko-KR">
                                <a:latin typeface="Cambria Math" panose="02040503050406030204" pitchFamily="18" charset="0"/>
                                <a:sym typeface="Symbol" panose="05050102010706020507" pitchFamily="18" charset="2"/>
                              </a:rPr>
                              <m:t>𝑖</m:t>
                            </m:r>
                          </m:sub>
                          <m:sup>
                            <m:r>
                              <a:rPr lang="en-US" altLang="ko-KR">
                                <a:latin typeface="Cambria Math" panose="02040503050406030204" pitchFamily="18" charset="0"/>
                                <a:sym typeface="Symbol" panose="05050102010706020507" pitchFamily="18" charset="2"/>
                              </a:rPr>
                              <m:t>2</m:t>
                            </m:r>
                          </m:sup>
                        </m:sSubSup>
                      </m:den>
                    </m:f>
                  </m:oMath>
                </a14:m>
                <a:r>
                  <a:rPr lang="en-US" altLang="ko-KR" dirty="0"/>
                  <a:t> </a:t>
                </a:r>
              </a:p>
            </p:txBody>
          </p:sp>
        </mc:Choice>
        <mc:Fallback xmlns="">
          <p:sp>
            <p:nvSpPr>
              <p:cNvPr id="7" name="내용 개체 틀 2">
                <a:extLst>
                  <a:ext uri="{FF2B5EF4-FFF2-40B4-BE49-F238E27FC236}">
                    <a16:creationId xmlns:a16="http://schemas.microsoft.com/office/drawing/2014/main" id="{DFF655E6-EAE5-4C97-9FAC-50B6565FFCA4}"/>
                  </a:ext>
                </a:extLst>
              </p:cNvPr>
              <p:cNvSpPr txBox="1">
                <a:spLocks noRot="1" noChangeAspect="1" noMove="1" noResize="1" noEditPoints="1" noAdjustHandles="1" noChangeArrowheads="1" noChangeShapeType="1" noTextEdit="1"/>
              </p:cNvSpPr>
              <p:nvPr/>
            </p:nvSpPr>
            <p:spPr>
              <a:xfrm>
                <a:off x="4200273" y="3458618"/>
                <a:ext cx="1357387" cy="489686"/>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내용 개체 틀 2">
                <a:extLst>
                  <a:ext uri="{FF2B5EF4-FFF2-40B4-BE49-F238E27FC236}">
                    <a16:creationId xmlns:a16="http://schemas.microsoft.com/office/drawing/2014/main" id="{AFFC3A3E-5FF7-4A8F-A9E7-5294CDD90AE6}"/>
                  </a:ext>
                </a:extLst>
              </p:cNvPr>
              <p:cNvSpPr txBox="1">
                <a:spLocks/>
              </p:cNvSpPr>
              <p:nvPr/>
            </p:nvSpPr>
            <p:spPr>
              <a:xfrm>
                <a:off x="1777433" y="2421859"/>
                <a:ext cx="5501405" cy="4411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ko-KR" altLang="ko-KR" i="1">
                              <a:latin typeface="Cambria Math" panose="02040503050406030204" pitchFamily="18" charset="0"/>
                            </a:rPr>
                          </m:ctrlPr>
                        </m:sSubPr>
                        <m:e>
                          <m:r>
                            <a:rPr lang="en-US" altLang="ko-KR">
                              <a:latin typeface="Cambria Math" panose="02040503050406030204" pitchFamily="18" charset="0"/>
                            </a:rPr>
                            <m:t>𝑋</m:t>
                          </m:r>
                        </m:e>
                        <m:sub>
                          <m:r>
                            <a:rPr lang="en-US" altLang="ko-KR">
                              <a:latin typeface="Cambria Math" panose="02040503050406030204" pitchFamily="18" charset="0"/>
                            </a:rPr>
                            <m:t>𝑖</m:t>
                          </m:r>
                        </m:sub>
                      </m:sSub>
                      <m:r>
                        <a:rPr lang="en-US" altLang="ko-KR">
                          <a:latin typeface="Cambria Math" panose="02040503050406030204" pitchFamily="18" charset="0"/>
                        </a:rPr>
                        <m:t>=</m:t>
                      </m:r>
                      <m:sSub>
                        <m:sSubPr>
                          <m:ctrlPr>
                            <a:rPr lang="ko-KR" altLang="ko-KR" i="1">
                              <a:latin typeface="Cambria Math" panose="02040503050406030204" pitchFamily="18" charset="0"/>
                            </a:rPr>
                          </m:ctrlPr>
                        </m:sSubPr>
                        <m:e>
                          <m:sSub>
                            <m:sSubPr>
                              <m:ctrlPr>
                                <a:rPr lang="ko-KR" altLang="ko-KR" i="1">
                                  <a:latin typeface="Cambria Math" panose="02040503050406030204" pitchFamily="18" charset="0"/>
                                </a:rPr>
                              </m:ctrlPr>
                            </m:sSubPr>
                            <m:e>
                              <m:r>
                                <a:rPr lang="en-US" altLang="ko-KR">
                                  <a:latin typeface="Cambria Math" panose="02040503050406030204" pitchFamily="18" charset="0"/>
                                </a:rPr>
                                <m:t>𝛽</m:t>
                              </m:r>
                            </m:e>
                            <m:sub>
                              <m:r>
                                <a:rPr lang="en-US" altLang="ko-KR">
                                  <a:latin typeface="Cambria Math" panose="02040503050406030204" pitchFamily="18" charset="0"/>
                                </a:rPr>
                                <m:t>0</m:t>
                              </m:r>
                            </m:sub>
                          </m:sSub>
                          <m:r>
                            <a:rPr lang="en-US" altLang="ko-KR">
                              <a:latin typeface="Cambria Math" panose="02040503050406030204" pitchFamily="18" charset="0"/>
                            </a:rPr>
                            <m:t>+</m:t>
                          </m:r>
                          <m:r>
                            <a:rPr lang="en-US" altLang="ko-KR">
                              <a:latin typeface="Cambria Math" panose="02040503050406030204" pitchFamily="18" charset="0"/>
                            </a:rPr>
                            <m:t>𝛽</m:t>
                          </m:r>
                        </m:e>
                        <m:sub>
                          <m:r>
                            <a:rPr lang="en-US" altLang="ko-KR">
                              <a:latin typeface="Cambria Math" panose="02040503050406030204" pitchFamily="18" charset="0"/>
                            </a:rPr>
                            <m:t>1</m:t>
                          </m:r>
                        </m:sub>
                      </m:sSub>
                      <m:sSub>
                        <m:sSubPr>
                          <m:ctrlPr>
                            <a:rPr lang="ko-KR" altLang="ko-KR" i="1">
                              <a:latin typeface="Cambria Math" panose="02040503050406030204" pitchFamily="18" charset="0"/>
                            </a:rPr>
                          </m:ctrlPr>
                        </m:sSubPr>
                        <m:e>
                          <m:r>
                            <a:rPr lang="en-US" altLang="ko-KR">
                              <a:latin typeface="Cambria Math" panose="02040503050406030204" pitchFamily="18" charset="0"/>
                            </a:rPr>
                            <m:t>𝑋</m:t>
                          </m:r>
                        </m:e>
                        <m:sub>
                          <m:r>
                            <a:rPr lang="en-US" altLang="ko-KR">
                              <a:latin typeface="Cambria Math" panose="02040503050406030204" pitchFamily="18" charset="0"/>
                            </a:rPr>
                            <m:t>1</m:t>
                          </m:r>
                        </m:sub>
                      </m:sSub>
                      <m:r>
                        <a:rPr lang="en-US" altLang="ko-KR">
                          <a:latin typeface="Cambria Math" panose="02040503050406030204" pitchFamily="18" charset="0"/>
                        </a:rPr>
                        <m:t>+</m:t>
                      </m:r>
                      <m:sSub>
                        <m:sSubPr>
                          <m:ctrlPr>
                            <a:rPr lang="ko-KR" altLang="ko-KR" i="1">
                              <a:latin typeface="Cambria Math" panose="02040503050406030204" pitchFamily="18" charset="0"/>
                            </a:rPr>
                          </m:ctrlPr>
                        </m:sSubPr>
                        <m:e>
                          <m:r>
                            <a:rPr lang="en-US" altLang="ko-KR">
                              <a:latin typeface="Cambria Math" panose="02040503050406030204" pitchFamily="18" charset="0"/>
                            </a:rPr>
                            <m:t>𝛽</m:t>
                          </m:r>
                        </m:e>
                        <m:sub>
                          <m:r>
                            <a:rPr lang="en-US" altLang="ko-KR">
                              <a:latin typeface="Cambria Math" panose="02040503050406030204" pitchFamily="18" charset="0"/>
                            </a:rPr>
                            <m:t>2</m:t>
                          </m:r>
                        </m:sub>
                      </m:sSub>
                      <m:sSub>
                        <m:sSubPr>
                          <m:ctrlPr>
                            <a:rPr lang="ko-KR" altLang="ko-KR" i="1">
                              <a:latin typeface="Cambria Math" panose="02040503050406030204" pitchFamily="18" charset="0"/>
                            </a:rPr>
                          </m:ctrlPr>
                        </m:sSubPr>
                        <m:e>
                          <m:r>
                            <a:rPr lang="en-US" altLang="ko-KR">
                              <a:latin typeface="Cambria Math" panose="02040503050406030204" pitchFamily="18" charset="0"/>
                            </a:rPr>
                            <m:t>𝑋</m:t>
                          </m:r>
                        </m:e>
                        <m:sub>
                          <m:r>
                            <a:rPr lang="en-US" altLang="ko-KR">
                              <a:latin typeface="Cambria Math" panose="02040503050406030204" pitchFamily="18" charset="0"/>
                            </a:rPr>
                            <m:t>2</m:t>
                          </m:r>
                        </m:sub>
                      </m:sSub>
                      <m:r>
                        <a:rPr lang="en-US" altLang="ko-KR">
                          <a:latin typeface="Cambria Math" panose="02040503050406030204" pitchFamily="18" charset="0"/>
                        </a:rPr>
                        <m:t>+⋯+</m:t>
                      </m:r>
                      <m:sSub>
                        <m:sSubPr>
                          <m:ctrlPr>
                            <a:rPr lang="ko-KR" altLang="ko-KR" i="1">
                              <a:latin typeface="Cambria Math" panose="02040503050406030204" pitchFamily="18" charset="0"/>
                            </a:rPr>
                          </m:ctrlPr>
                        </m:sSubPr>
                        <m:e>
                          <m:r>
                            <a:rPr lang="en-US" altLang="ko-KR">
                              <a:latin typeface="Cambria Math" panose="02040503050406030204" pitchFamily="18" charset="0"/>
                            </a:rPr>
                            <m:t>𝛽</m:t>
                          </m:r>
                        </m:e>
                        <m:sub>
                          <m:r>
                            <a:rPr lang="en-US" altLang="ko-KR" smtClean="0">
                              <a:solidFill>
                                <a:srgbClr val="FF0000"/>
                              </a:solidFill>
                              <a:latin typeface="Cambria Math" panose="02040503050406030204" pitchFamily="18" charset="0"/>
                            </a:rPr>
                            <m:t>𝑖</m:t>
                          </m:r>
                          <m:r>
                            <a:rPr lang="en-US" altLang="ko-KR" smtClean="0">
                              <a:solidFill>
                                <a:srgbClr val="FF0000"/>
                              </a:solidFill>
                              <a:latin typeface="Cambria Math" panose="02040503050406030204" pitchFamily="18" charset="0"/>
                            </a:rPr>
                            <m:t>−1</m:t>
                          </m:r>
                        </m:sub>
                      </m:sSub>
                      <m:sSub>
                        <m:sSubPr>
                          <m:ctrlPr>
                            <a:rPr lang="ko-KR" altLang="ko-KR" i="1">
                              <a:latin typeface="Cambria Math" panose="02040503050406030204" pitchFamily="18" charset="0"/>
                            </a:rPr>
                          </m:ctrlPr>
                        </m:sSubPr>
                        <m:e>
                          <m:r>
                            <a:rPr lang="en-US" altLang="ko-KR">
                              <a:latin typeface="Cambria Math" panose="02040503050406030204" pitchFamily="18" charset="0"/>
                            </a:rPr>
                            <m:t>𝑋</m:t>
                          </m:r>
                        </m:e>
                        <m:sub>
                          <m:r>
                            <a:rPr lang="en-US" altLang="ko-KR" smtClean="0">
                              <a:solidFill>
                                <a:srgbClr val="FF0000"/>
                              </a:solidFill>
                              <a:latin typeface="Cambria Math" panose="02040503050406030204" pitchFamily="18" charset="0"/>
                            </a:rPr>
                            <m:t>𝑖</m:t>
                          </m:r>
                          <m:r>
                            <a:rPr lang="en-US" altLang="ko-KR" smtClean="0">
                              <a:solidFill>
                                <a:srgbClr val="FF0000"/>
                              </a:solidFill>
                              <a:latin typeface="Cambria Math" panose="02040503050406030204" pitchFamily="18" charset="0"/>
                            </a:rPr>
                            <m:t>−1</m:t>
                          </m:r>
                        </m:sub>
                      </m:sSub>
                      <m:r>
                        <a:rPr lang="en-US" altLang="ko-KR">
                          <a:latin typeface="Cambria Math" panose="02040503050406030204" pitchFamily="18" charset="0"/>
                        </a:rPr>
                        <m:t>+</m:t>
                      </m:r>
                      <m:sSub>
                        <m:sSubPr>
                          <m:ctrlPr>
                            <a:rPr lang="ko-KR" altLang="ko-KR" i="1">
                              <a:latin typeface="Cambria Math" panose="02040503050406030204" pitchFamily="18" charset="0"/>
                            </a:rPr>
                          </m:ctrlPr>
                        </m:sSubPr>
                        <m:e>
                          <m:r>
                            <a:rPr lang="en-US" altLang="ko-KR">
                              <a:latin typeface="Cambria Math" panose="02040503050406030204" pitchFamily="18" charset="0"/>
                            </a:rPr>
                            <m:t>𝛽</m:t>
                          </m:r>
                        </m:e>
                        <m:sub>
                          <m:r>
                            <a:rPr lang="en-US" altLang="ko-KR" smtClean="0">
                              <a:solidFill>
                                <a:srgbClr val="FF0000"/>
                              </a:solidFill>
                              <a:latin typeface="Cambria Math" panose="02040503050406030204" pitchFamily="18" charset="0"/>
                            </a:rPr>
                            <m:t>𝑖</m:t>
                          </m:r>
                          <m:r>
                            <a:rPr lang="en-US" altLang="ko-KR" smtClean="0">
                              <a:solidFill>
                                <a:srgbClr val="FF0000"/>
                              </a:solidFill>
                              <a:latin typeface="Cambria Math" panose="02040503050406030204" pitchFamily="18" charset="0"/>
                            </a:rPr>
                            <m:t>+1</m:t>
                          </m:r>
                        </m:sub>
                      </m:sSub>
                      <m:sSub>
                        <m:sSubPr>
                          <m:ctrlPr>
                            <a:rPr lang="ko-KR" altLang="ko-KR" i="1">
                              <a:latin typeface="Cambria Math" panose="02040503050406030204" pitchFamily="18" charset="0"/>
                            </a:rPr>
                          </m:ctrlPr>
                        </m:sSubPr>
                        <m:e>
                          <m:r>
                            <a:rPr lang="en-US" altLang="ko-KR">
                              <a:latin typeface="Cambria Math" panose="02040503050406030204" pitchFamily="18" charset="0"/>
                            </a:rPr>
                            <m:t>𝑋</m:t>
                          </m:r>
                        </m:e>
                        <m:sub>
                          <m:r>
                            <a:rPr lang="en-US" altLang="ko-KR" smtClean="0">
                              <a:solidFill>
                                <a:srgbClr val="FF0000"/>
                              </a:solidFill>
                              <a:latin typeface="Cambria Math" panose="02040503050406030204" pitchFamily="18" charset="0"/>
                            </a:rPr>
                            <m:t>𝑖</m:t>
                          </m:r>
                          <m:r>
                            <a:rPr lang="en-US" altLang="ko-KR" smtClean="0">
                              <a:solidFill>
                                <a:srgbClr val="FF0000"/>
                              </a:solidFill>
                              <a:latin typeface="Cambria Math" panose="02040503050406030204" pitchFamily="18" charset="0"/>
                            </a:rPr>
                            <m:t>+1</m:t>
                          </m:r>
                        </m:sub>
                      </m:sSub>
                      <m:r>
                        <a:rPr lang="en-US" altLang="ko-KR">
                          <a:latin typeface="Cambria Math" panose="02040503050406030204" pitchFamily="18" charset="0"/>
                        </a:rPr>
                        <m:t>+…+</m:t>
                      </m:r>
                      <m:r>
                        <m:rPr>
                          <m:sty m:val="p"/>
                        </m:rPr>
                        <a:rPr lang="el-GR" altLang="ko-KR">
                          <a:latin typeface="Cambria Math" panose="02040503050406030204" pitchFamily="18" charset="0"/>
                        </a:rPr>
                        <m:t>ε</m:t>
                      </m:r>
                    </m:oMath>
                  </m:oMathPara>
                </a14:m>
                <a:endParaRPr lang="en-US" altLang="ko-KR" dirty="0"/>
              </a:p>
            </p:txBody>
          </p:sp>
        </mc:Choice>
        <mc:Fallback xmlns="">
          <p:sp>
            <p:nvSpPr>
              <p:cNvPr id="8" name="내용 개체 틀 2">
                <a:extLst>
                  <a:ext uri="{FF2B5EF4-FFF2-40B4-BE49-F238E27FC236}">
                    <a16:creationId xmlns:a16="http://schemas.microsoft.com/office/drawing/2014/main" id="{AFFC3A3E-5FF7-4A8F-A9E7-5294CDD90AE6}"/>
                  </a:ext>
                </a:extLst>
              </p:cNvPr>
              <p:cNvSpPr txBox="1">
                <a:spLocks noRot="1" noChangeAspect="1" noMove="1" noResize="1" noEditPoints="1" noAdjustHandles="1" noChangeArrowheads="1" noChangeShapeType="1" noTextEdit="1"/>
              </p:cNvSpPr>
              <p:nvPr/>
            </p:nvSpPr>
            <p:spPr>
              <a:xfrm>
                <a:off x="1777433" y="2421859"/>
                <a:ext cx="5501405" cy="441146"/>
              </a:xfrm>
              <a:prstGeom prst="rect">
                <a:avLst/>
              </a:prstGeom>
              <a:blipFill>
                <a:blip r:embed="rId5"/>
                <a:stretch>
                  <a:fillRect/>
                </a:stretch>
              </a:blipFill>
              <a:ln>
                <a:noFill/>
              </a:ln>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7DD52C27-35B2-4141-95CF-3BC20D48BE4C}"/>
              </a:ext>
            </a:extLst>
          </p:cNvPr>
          <p:cNvSpPr/>
          <p:nvPr/>
        </p:nvSpPr>
        <p:spPr>
          <a:xfrm>
            <a:off x="671261" y="2988081"/>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0975" lvl="1">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Sử dụng tương ứng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𝑅</a:t>
            </a:r>
            <a:r>
              <a:rPr lang="vi-VN" altLang="ko-KR" sz="1300" baseline="-25000" dirty="0">
                <a:solidFill>
                  <a:prstClr val="black">
                    <a:lumMod val="85000"/>
                    <a:lumOff val="15000"/>
                  </a:prstClr>
                </a:solidFill>
                <a:latin typeface="SamsungOne 400" panose="020B0503030303020204" pitchFamily="34" charset="0"/>
                <a:ea typeface="SamsungOne 400" panose="020B0503030303020204" pitchFamily="34" charset="0"/>
              </a:rPr>
              <a:t>i</a:t>
            </a:r>
            <a:r>
              <a:rPr lang="vi-VN"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rPr>
              <a:t>2</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tính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𝑉𝐼𝐹𝑖</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205127265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tuyến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9" name="직사각형 8">
            <a:extLst>
              <a:ext uri="{FF2B5EF4-FFF2-40B4-BE49-F238E27FC236}">
                <a16:creationId xmlns:a16="http://schemas.microsoft.com/office/drawing/2014/main" id="{FB4F96C9-7484-4D21-BBEA-0901BDAC067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Tiêu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chí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thông</a:t>
            </a:r>
            <a:r>
              <a:rPr lang="en-US" altLang="ko-KR" sz="1400" dirty="0">
                <a:solidFill>
                  <a:schemeClr val="tx1"/>
                </a:solidFill>
                <a:latin typeface="SamsungOne 400" panose="020B0503030303020204" pitchFamily="34" charset="0"/>
                <a:ea typeface="SamsungOne 400" panose="020B0503030303020204" pitchFamily="34" charset="0"/>
              </a:rPr>
              <a:t> tin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mô</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hình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hóa</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2" name="직사각형 11">
            <a:extLst>
              <a:ext uri="{FF2B5EF4-FFF2-40B4-BE49-F238E27FC236}">
                <a16:creationId xmlns:a16="http://schemas.microsoft.com/office/drawing/2014/main" id="{7589D0E7-E999-4C47-8E99-20109E6DC1C5}"/>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Tiêu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chí</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thông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tin Akaike (Akaike information criteria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AIC)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với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𝑝</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tham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8" name="내용 개체 틀 2">
                <a:extLst>
                  <a:ext uri="{FF2B5EF4-FFF2-40B4-BE49-F238E27FC236}">
                    <a16:creationId xmlns:a16="http://schemas.microsoft.com/office/drawing/2014/main" id="{AFFC3A3E-5FF7-4A8F-A9E7-5294CDD90AE6}"/>
                  </a:ext>
                </a:extLst>
              </p:cNvPr>
              <p:cNvSpPr txBox="1">
                <a:spLocks/>
              </p:cNvSpPr>
              <p:nvPr/>
            </p:nvSpPr>
            <p:spPr>
              <a:xfrm>
                <a:off x="3409982" y="2060575"/>
                <a:ext cx="3082859" cy="6624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a:solidFill>
                            <a:srgbClr val="FF0000"/>
                          </a:solidFill>
                          <a:latin typeface="Cambria Math" panose="02040503050406030204" pitchFamily="18" charset="0"/>
                        </a:rPr>
                        <m:t>𝐴𝐼𝐶</m:t>
                      </m:r>
                      <m:r>
                        <a:rPr lang="en-US" altLang="ko-KR">
                          <a:latin typeface="Cambria Math" panose="02040503050406030204" pitchFamily="18" charset="0"/>
                        </a:rPr>
                        <m:t>=−2</m:t>
                      </m:r>
                      <m:f>
                        <m:fPr>
                          <m:ctrlPr>
                            <a:rPr lang="en-US" altLang="ko-KR" i="1">
                              <a:latin typeface="Cambria Math" panose="02040503050406030204" pitchFamily="18" charset="0"/>
                            </a:rPr>
                          </m:ctrlPr>
                        </m:fPr>
                        <m:num>
                          <m:r>
                            <a:rPr lang="en-US" altLang="ko-KR">
                              <a:solidFill>
                                <a:srgbClr val="193EB0"/>
                              </a:solidFill>
                              <a:latin typeface="Cambria Math" panose="02040503050406030204" pitchFamily="18" charset="0"/>
                            </a:rPr>
                            <m:t>𝐿𝑜𝑔</m:t>
                          </m:r>
                          <m:r>
                            <a:rPr lang="en-US" altLang="ko-KR">
                              <a:solidFill>
                                <a:srgbClr val="193EB0"/>
                              </a:solidFill>
                              <a:latin typeface="Cambria Math" panose="02040503050406030204" pitchFamily="18" charset="0"/>
                            </a:rPr>
                            <m:t> </m:t>
                          </m:r>
                          <m:r>
                            <a:rPr lang="en-US" altLang="ko-KR">
                              <a:solidFill>
                                <a:srgbClr val="193EB0"/>
                              </a:solidFill>
                              <a:latin typeface="Cambria Math" panose="02040503050406030204" pitchFamily="18" charset="0"/>
                            </a:rPr>
                            <m:t>𝑙𝑖𝑘𝑒𝑙𝑖h𝑜𝑜𝑑</m:t>
                          </m:r>
                        </m:num>
                        <m:den>
                          <m:r>
                            <m:rPr>
                              <m:nor/>
                            </m:rPr>
                            <a:rPr lang="en-US" altLang="ko-KR" dirty="0"/>
                            <m:t>n</m:t>
                          </m:r>
                        </m:den>
                      </m:f>
                      <m:r>
                        <a:rPr lang="en-US" altLang="ko-KR">
                          <a:latin typeface="Cambria Math" panose="02040503050406030204" pitchFamily="18" charset="0"/>
                        </a:rPr>
                        <m:t>+2</m:t>
                      </m:r>
                      <m:f>
                        <m:fPr>
                          <m:ctrlPr>
                            <a:rPr lang="en-US" altLang="ko-KR" i="1">
                              <a:latin typeface="Cambria Math" panose="02040503050406030204" pitchFamily="18" charset="0"/>
                            </a:rPr>
                          </m:ctrlPr>
                        </m:fPr>
                        <m:num>
                          <m:r>
                            <a:rPr lang="en-US" altLang="ko-KR">
                              <a:latin typeface="Cambria Math" panose="02040503050406030204" pitchFamily="18" charset="0"/>
                            </a:rPr>
                            <m:t>𝑝</m:t>
                          </m:r>
                        </m:num>
                        <m:den>
                          <m:r>
                            <a:rPr lang="en-US" altLang="ko-KR">
                              <a:latin typeface="Cambria Math" panose="02040503050406030204" pitchFamily="18" charset="0"/>
                            </a:rPr>
                            <m:t>𝑛</m:t>
                          </m:r>
                        </m:den>
                      </m:f>
                    </m:oMath>
                  </m:oMathPara>
                </a14:m>
                <a:endParaRPr lang="en-US" altLang="ko-KR" dirty="0"/>
              </a:p>
            </p:txBody>
          </p:sp>
        </mc:Choice>
        <mc:Fallback xmlns="">
          <p:sp>
            <p:nvSpPr>
              <p:cNvPr id="8" name="내용 개체 틀 2">
                <a:extLst>
                  <a:ext uri="{FF2B5EF4-FFF2-40B4-BE49-F238E27FC236}">
                    <a16:creationId xmlns:a16="http://schemas.microsoft.com/office/drawing/2014/main" id="{AFFC3A3E-5FF7-4A8F-A9E7-5294CDD90AE6}"/>
                  </a:ext>
                </a:extLst>
              </p:cNvPr>
              <p:cNvSpPr txBox="1">
                <a:spLocks noRot="1" noChangeAspect="1" noMove="1" noResize="1" noEditPoints="1" noAdjustHandles="1" noChangeArrowheads="1" noChangeShapeType="1" noTextEdit="1"/>
              </p:cNvSpPr>
              <p:nvPr/>
            </p:nvSpPr>
            <p:spPr>
              <a:xfrm>
                <a:off x="3409982" y="2060575"/>
                <a:ext cx="3082859" cy="662425"/>
              </a:xfrm>
              <a:prstGeom prst="rect">
                <a:avLst/>
              </a:prstGeom>
              <a:blipFill>
                <a:blip r:embed="rId4"/>
                <a:stretch>
                  <a:fillRect/>
                </a:stretch>
              </a:blipFill>
              <a:ln>
                <a:noFill/>
              </a:ln>
            </p:spPr>
            <p:txBody>
              <a:bodyPr/>
              <a:lstStyle/>
              <a:p>
                <a:r>
                  <a:rPr lang="ko-KR" altLang="en-US">
                    <a:noFill/>
                  </a:rPr>
                  <a:t> </a:t>
                </a:r>
              </a:p>
            </p:txBody>
          </p:sp>
        </mc:Fallback>
      </mc:AlternateContent>
      <p:sp>
        <p:nvSpPr>
          <p:cNvPr id="11" name="직사각형 10">
            <a:extLst>
              <a:ext uri="{FF2B5EF4-FFF2-40B4-BE49-F238E27FC236}">
                <a16:creationId xmlns:a16="http://schemas.microsoft.com/office/drawing/2014/main" id="{6F7A944E-A8B9-48EA-9475-27AF186ADBE5}"/>
              </a:ext>
            </a:extLst>
          </p:cNvPr>
          <p:cNvSpPr/>
          <p:nvPr/>
        </p:nvSpPr>
        <p:spPr>
          <a:xfrm>
            <a:off x="666936" y="2879812"/>
            <a:ext cx="863082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Tiêu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chí</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thông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tin Bayes (Bayes information criteria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BIC)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với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𝑝</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tham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3" name="직사각형 12">
            <a:extLst>
              <a:ext uri="{FF2B5EF4-FFF2-40B4-BE49-F238E27FC236}">
                <a16:creationId xmlns:a16="http://schemas.microsoft.com/office/drawing/2014/main" id="{2AD5557F-EC1F-4B90-9E94-C50212AA4499}"/>
              </a:ext>
            </a:extLst>
          </p:cNvPr>
          <p:cNvSpPr/>
          <p:nvPr/>
        </p:nvSpPr>
        <p:spPr>
          <a:xfrm>
            <a:off x="666936" y="4266714"/>
            <a:ext cx="863082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Trong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biểu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thức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trên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chúng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mc:AlternateContent xmlns:mc="http://schemas.openxmlformats.org/markup-compatibility/2006" xmlns:a14="http://schemas.microsoft.com/office/drawing/2010/main">
        <mc:Choice Requires="a14">
          <p:sp>
            <p:nvSpPr>
              <p:cNvPr id="16" name="내용 개체 틀 2">
                <a:extLst>
                  <a:ext uri="{FF2B5EF4-FFF2-40B4-BE49-F238E27FC236}">
                    <a16:creationId xmlns:a16="http://schemas.microsoft.com/office/drawing/2014/main" id="{5928FDE2-E125-4FAE-9B82-6F229DA8B15E}"/>
                  </a:ext>
                </a:extLst>
              </p:cNvPr>
              <p:cNvSpPr txBox="1">
                <a:spLocks/>
              </p:cNvSpPr>
              <p:nvPr/>
            </p:nvSpPr>
            <p:spPr>
              <a:xfrm>
                <a:off x="3206402" y="3285810"/>
                <a:ext cx="3490022" cy="6728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a:solidFill>
                            <a:srgbClr val="FF0000"/>
                          </a:solidFill>
                          <a:latin typeface="Cambria Math" panose="02040503050406030204" pitchFamily="18" charset="0"/>
                        </a:rPr>
                        <m:t>𝐵𝐼𝐶</m:t>
                      </m:r>
                      <m:r>
                        <a:rPr lang="en-US" altLang="ko-KR">
                          <a:latin typeface="Cambria Math" panose="02040503050406030204" pitchFamily="18" charset="0"/>
                        </a:rPr>
                        <m:t>=−2</m:t>
                      </m:r>
                      <m:f>
                        <m:fPr>
                          <m:ctrlPr>
                            <a:rPr lang="en-US" altLang="ko-KR" i="1">
                              <a:latin typeface="Cambria Math" panose="02040503050406030204" pitchFamily="18" charset="0"/>
                            </a:rPr>
                          </m:ctrlPr>
                        </m:fPr>
                        <m:num>
                          <m:r>
                            <a:rPr lang="en-US" altLang="ko-KR">
                              <a:solidFill>
                                <a:srgbClr val="193EB0"/>
                              </a:solidFill>
                              <a:latin typeface="Cambria Math" panose="02040503050406030204" pitchFamily="18" charset="0"/>
                            </a:rPr>
                            <m:t>𝐿𝑜𝑔</m:t>
                          </m:r>
                          <m:r>
                            <a:rPr lang="en-US" altLang="ko-KR">
                              <a:solidFill>
                                <a:srgbClr val="193EB0"/>
                              </a:solidFill>
                              <a:latin typeface="Cambria Math" panose="02040503050406030204" pitchFamily="18" charset="0"/>
                            </a:rPr>
                            <m:t> </m:t>
                          </m:r>
                          <m:r>
                            <a:rPr lang="en-US" altLang="ko-KR">
                              <a:solidFill>
                                <a:srgbClr val="193EB0"/>
                              </a:solidFill>
                              <a:latin typeface="Cambria Math" panose="02040503050406030204" pitchFamily="18" charset="0"/>
                            </a:rPr>
                            <m:t>𝑙𝑖𝑘𝑒𝑙𝑖h𝑜𝑜𝑑</m:t>
                          </m:r>
                        </m:num>
                        <m:den>
                          <m:r>
                            <a:rPr lang="en-US" altLang="ko-KR">
                              <a:latin typeface="Cambria Math" panose="02040503050406030204" pitchFamily="18" charset="0"/>
                            </a:rPr>
                            <m:t>𝑛</m:t>
                          </m:r>
                        </m:den>
                      </m:f>
                      <m:r>
                        <a:rPr lang="en-US" altLang="ko-KR">
                          <a:latin typeface="Cambria Math" panose="02040503050406030204" pitchFamily="18" charset="0"/>
                        </a:rPr>
                        <m:t>+</m:t>
                      </m:r>
                      <m:r>
                        <a:rPr lang="en-US" altLang="ko-KR">
                          <a:latin typeface="Cambria Math" panose="02040503050406030204" pitchFamily="18" charset="0"/>
                        </a:rPr>
                        <m:t>𝑝</m:t>
                      </m:r>
                      <m:f>
                        <m:fPr>
                          <m:ctrlPr>
                            <a:rPr lang="en-US" altLang="ko-KR" i="1">
                              <a:latin typeface="Cambria Math" panose="02040503050406030204" pitchFamily="18" charset="0"/>
                            </a:rPr>
                          </m:ctrlPr>
                        </m:fPr>
                        <m:num>
                          <m:r>
                            <a:rPr lang="en-US" altLang="ko-KR">
                              <a:latin typeface="Cambria Math" panose="02040503050406030204" pitchFamily="18" charset="0"/>
                            </a:rPr>
                            <m:t>𝐿𝑛</m:t>
                          </m:r>
                          <m:d>
                            <m:dPr>
                              <m:ctrlPr>
                                <a:rPr lang="en-US" altLang="ko-KR" i="1">
                                  <a:latin typeface="Cambria Math" panose="02040503050406030204" pitchFamily="18" charset="0"/>
                                </a:rPr>
                              </m:ctrlPr>
                            </m:dPr>
                            <m:e>
                              <m:r>
                                <a:rPr lang="en-US" altLang="ko-KR">
                                  <a:latin typeface="Cambria Math" panose="02040503050406030204" pitchFamily="18" charset="0"/>
                                </a:rPr>
                                <m:t>𝑛</m:t>
                              </m:r>
                            </m:e>
                          </m:d>
                        </m:num>
                        <m:den>
                          <m:r>
                            <a:rPr lang="en-US" altLang="ko-KR">
                              <a:latin typeface="Cambria Math" panose="02040503050406030204" pitchFamily="18" charset="0"/>
                            </a:rPr>
                            <m:t>𝑛</m:t>
                          </m:r>
                        </m:den>
                      </m:f>
                    </m:oMath>
                  </m:oMathPara>
                </a14:m>
                <a:endParaRPr lang="en-US" altLang="ko-KR" dirty="0"/>
              </a:p>
            </p:txBody>
          </p:sp>
        </mc:Choice>
        <mc:Fallback xmlns="">
          <p:sp>
            <p:nvSpPr>
              <p:cNvPr id="16" name="내용 개체 틀 2">
                <a:extLst>
                  <a:ext uri="{FF2B5EF4-FFF2-40B4-BE49-F238E27FC236}">
                    <a16:creationId xmlns:a16="http://schemas.microsoft.com/office/drawing/2014/main" id="{5928FDE2-E125-4FAE-9B82-6F229DA8B15E}"/>
                  </a:ext>
                </a:extLst>
              </p:cNvPr>
              <p:cNvSpPr txBox="1">
                <a:spLocks noRot="1" noChangeAspect="1" noMove="1" noResize="1" noEditPoints="1" noAdjustHandles="1" noChangeArrowheads="1" noChangeShapeType="1" noTextEdit="1"/>
              </p:cNvSpPr>
              <p:nvPr/>
            </p:nvSpPr>
            <p:spPr>
              <a:xfrm>
                <a:off x="3206402" y="3285810"/>
                <a:ext cx="3490022" cy="672813"/>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내용 개체 틀 2">
                <a:extLst>
                  <a:ext uri="{FF2B5EF4-FFF2-40B4-BE49-F238E27FC236}">
                    <a16:creationId xmlns:a16="http://schemas.microsoft.com/office/drawing/2014/main" id="{C69FD316-2B3D-4D0D-A475-DB299295CC8D}"/>
                  </a:ext>
                </a:extLst>
              </p:cNvPr>
              <p:cNvSpPr txBox="1">
                <a:spLocks/>
              </p:cNvSpPr>
              <p:nvPr/>
            </p:nvSpPr>
            <p:spPr>
              <a:xfrm>
                <a:off x="2619829" y="4658338"/>
                <a:ext cx="4663163" cy="8313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a:solidFill>
                            <a:srgbClr val="193EB0"/>
                          </a:solidFill>
                          <a:latin typeface="Cambria Math" panose="02040503050406030204" pitchFamily="18" charset="0"/>
                        </a:rPr>
                        <m:t>𝐿𝑜𝑔</m:t>
                      </m:r>
                      <m:r>
                        <a:rPr lang="en-US" altLang="ko-KR">
                          <a:solidFill>
                            <a:srgbClr val="193EB0"/>
                          </a:solidFill>
                          <a:latin typeface="Cambria Math" panose="02040503050406030204" pitchFamily="18" charset="0"/>
                        </a:rPr>
                        <m:t> </m:t>
                      </m:r>
                      <m:r>
                        <a:rPr lang="en-US" altLang="ko-KR">
                          <a:solidFill>
                            <a:srgbClr val="193EB0"/>
                          </a:solidFill>
                          <a:latin typeface="Cambria Math" panose="02040503050406030204" pitchFamily="18" charset="0"/>
                        </a:rPr>
                        <m:t>𝐿𝑖𝑘𝑒𝑙𝑖h𝑜𝑜𝑑</m:t>
                      </m:r>
                      <m:r>
                        <a:rPr lang="en-US" altLang="ko-KR">
                          <a:latin typeface="Cambria Math" panose="02040503050406030204" pitchFamily="18" charset="0"/>
                        </a:rPr>
                        <m:t>=−</m:t>
                      </m:r>
                      <m:f>
                        <m:fPr>
                          <m:ctrlPr>
                            <a:rPr lang="en-US" altLang="ko-KR" i="1">
                              <a:latin typeface="Cambria Math" panose="02040503050406030204" pitchFamily="18" charset="0"/>
                            </a:rPr>
                          </m:ctrlPr>
                        </m:fPr>
                        <m:num>
                          <m:r>
                            <a:rPr lang="en-US" altLang="ko-KR">
                              <a:latin typeface="Cambria Math" panose="02040503050406030204" pitchFamily="18" charset="0"/>
                            </a:rPr>
                            <m:t>𝑛</m:t>
                          </m:r>
                        </m:num>
                        <m:den>
                          <m:r>
                            <a:rPr lang="en-US" altLang="ko-KR">
                              <a:latin typeface="Cambria Math" panose="02040503050406030204" pitchFamily="18" charset="0"/>
                            </a:rPr>
                            <m:t>2</m:t>
                          </m:r>
                        </m:den>
                      </m:f>
                      <m:d>
                        <m:dPr>
                          <m:ctrlPr>
                            <a:rPr lang="en-US" altLang="ko-KR" i="1">
                              <a:latin typeface="Cambria Math" panose="02040503050406030204" pitchFamily="18" charset="0"/>
                            </a:rPr>
                          </m:ctrlPr>
                        </m:dPr>
                        <m:e>
                          <m:r>
                            <a:rPr lang="en-US" altLang="ko-KR">
                              <a:latin typeface="Cambria Math" panose="02040503050406030204" pitchFamily="18" charset="0"/>
                            </a:rPr>
                            <m:t>1+</m:t>
                          </m:r>
                          <m:r>
                            <a:rPr lang="en-US" altLang="ko-KR">
                              <a:latin typeface="Cambria Math" panose="02040503050406030204" pitchFamily="18" charset="0"/>
                            </a:rPr>
                            <m:t>𝐿𝑛</m:t>
                          </m:r>
                          <m:d>
                            <m:dPr>
                              <m:ctrlPr>
                                <a:rPr lang="en-US" altLang="ko-KR" i="1">
                                  <a:latin typeface="Cambria Math" panose="02040503050406030204" pitchFamily="18" charset="0"/>
                                </a:rPr>
                              </m:ctrlPr>
                            </m:dPr>
                            <m:e>
                              <m:r>
                                <a:rPr lang="en-US" altLang="ko-KR">
                                  <a:latin typeface="Cambria Math" panose="02040503050406030204" pitchFamily="18" charset="0"/>
                                </a:rPr>
                                <m:t>2</m:t>
                              </m:r>
                              <m:r>
                                <a:rPr lang="en-US" altLang="ko-KR">
                                  <a:latin typeface="Cambria Math" panose="02040503050406030204" pitchFamily="18" charset="0"/>
                                </a:rPr>
                                <m:t>𝜋</m:t>
                              </m:r>
                            </m:e>
                          </m:d>
                          <m:r>
                            <a:rPr lang="en-US" altLang="ko-KR">
                              <a:latin typeface="Cambria Math" panose="02040503050406030204" pitchFamily="18" charset="0"/>
                            </a:rPr>
                            <m:t>+</m:t>
                          </m:r>
                          <m:r>
                            <a:rPr lang="en-US" altLang="ko-KR">
                              <a:latin typeface="Cambria Math" panose="02040503050406030204" pitchFamily="18" charset="0"/>
                            </a:rPr>
                            <m:t>𝐿𝑛</m:t>
                          </m:r>
                          <m:d>
                            <m:dPr>
                              <m:ctrlPr>
                                <a:rPr lang="en-US" altLang="ko-KR" i="1">
                                  <a:latin typeface="Cambria Math" panose="02040503050406030204" pitchFamily="18" charset="0"/>
                                </a:rPr>
                              </m:ctrlPr>
                            </m:dPr>
                            <m:e>
                              <m:f>
                                <m:fPr>
                                  <m:ctrlPr>
                                    <a:rPr lang="en-US" altLang="ko-KR" i="1">
                                      <a:latin typeface="Cambria Math" panose="02040503050406030204" pitchFamily="18" charset="0"/>
                                    </a:rPr>
                                  </m:ctrlPr>
                                </m:fPr>
                                <m:num>
                                  <m:r>
                                    <a:rPr lang="en-US" altLang="ko-KR">
                                      <a:latin typeface="Cambria Math" panose="02040503050406030204" pitchFamily="18" charset="0"/>
                                    </a:rPr>
                                    <m:t>𝑆𝑆𝐸</m:t>
                                  </m:r>
                                </m:num>
                                <m:den>
                                  <m:r>
                                    <a:rPr lang="en-US" altLang="ko-KR">
                                      <a:latin typeface="Cambria Math" panose="02040503050406030204" pitchFamily="18" charset="0"/>
                                    </a:rPr>
                                    <m:t>𝑛</m:t>
                                  </m:r>
                                </m:den>
                              </m:f>
                            </m:e>
                          </m:d>
                        </m:e>
                      </m:d>
                    </m:oMath>
                  </m:oMathPara>
                </a14:m>
                <a:endParaRPr lang="en-US" altLang="ko-KR" dirty="0"/>
              </a:p>
            </p:txBody>
          </p:sp>
        </mc:Choice>
        <mc:Fallback xmlns="">
          <p:sp>
            <p:nvSpPr>
              <p:cNvPr id="17" name="내용 개체 틀 2">
                <a:extLst>
                  <a:ext uri="{FF2B5EF4-FFF2-40B4-BE49-F238E27FC236}">
                    <a16:creationId xmlns:a16="http://schemas.microsoft.com/office/drawing/2014/main" id="{C69FD316-2B3D-4D0D-A475-DB299295CC8D}"/>
                  </a:ext>
                </a:extLst>
              </p:cNvPr>
              <p:cNvSpPr txBox="1">
                <a:spLocks noRot="1" noChangeAspect="1" noMove="1" noResize="1" noEditPoints="1" noAdjustHandles="1" noChangeArrowheads="1" noChangeShapeType="1" noTextEdit="1"/>
              </p:cNvSpPr>
              <p:nvPr/>
            </p:nvSpPr>
            <p:spPr>
              <a:xfrm>
                <a:off x="2619829" y="4658338"/>
                <a:ext cx="4663163" cy="831318"/>
              </a:xfrm>
              <a:prstGeom prst="rect">
                <a:avLst/>
              </a:prstGeom>
              <a:blipFill>
                <a:blip r:embed="rId6"/>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28431262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tuyến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9" name="직사각형 8">
            <a:extLst>
              <a:ext uri="{FF2B5EF4-FFF2-40B4-BE49-F238E27FC236}">
                <a16:creationId xmlns:a16="http://schemas.microsoft.com/office/drawing/2014/main" id="{FB4F96C9-7484-4D21-BBEA-0901BDAC067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Tiêu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chí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thông</a:t>
            </a:r>
            <a:r>
              <a:rPr lang="en-US" altLang="ko-KR" sz="1400" dirty="0">
                <a:solidFill>
                  <a:schemeClr val="tx1"/>
                </a:solidFill>
                <a:latin typeface="SamsungOne 400" panose="020B0503030303020204" pitchFamily="34" charset="0"/>
                <a:ea typeface="SamsungOne 400" panose="020B0503030303020204" pitchFamily="34" charset="0"/>
              </a:rPr>
              <a:t> tin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mô</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hình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hóa</a:t>
            </a:r>
            <a:endParaRPr lang="en-US" altLang="ko-KR" sz="1400" dirty="0">
              <a:solidFill>
                <a:schemeClr val="tx1"/>
              </a:solidFill>
              <a:latin typeface="SamsungOne 400" panose="020B0503030303020204" pitchFamily="34" charset="0"/>
              <a:ea typeface="SamsungOne 400" panose="020B0503030303020204" pitchFamily="34" charset="0"/>
            </a:endParaRPr>
          </a:p>
        </p:txBody>
      </p:sp>
      <p:grpSp>
        <p:nvGrpSpPr>
          <p:cNvPr id="2" name="그룹 1"/>
          <p:cNvGrpSpPr/>
          <p:nvPr/>
        </p:nvGrpSpPr>
        <p:grpSpPr>
          <a:xfrm>
            <a:off x="2827176" y="2024844"/>
            <a:ext cx="4803018" cy="3445056"/>
            <a:chOff x="2995917" y="1773238"/>
            <a:chExt cx="4803018" cy="3445056"/>
          </a:xfrm>
        </p:grpSpPr>
        <mc:AlternateContent xmlns:mc="http://schemas.openxmlformats.org/markup-compatibility/2006" xmlns:a14="http://schemas.microsoft.com/office/drawing/2010/main">
          <mc:Choice Requires="a14">
            <p:sp>
              <p:nvSpPr>
                <p:cNvPr id="8" name="내용 개체 틀 2">
                  <a:extLst>
                    <a:ext uri="{FF2B5EF4-FFF2-40B4-BE49-F238E27FC236}">
                      <a16:creationId xmlns:a16="http://schemas.microsoft.com/office/drawing/2014/main" id="{AFFC3A3E-5FF7-4A8F-A9E7-5294CDD90AE6}"/>
                    </a:ext>
                  </a:extLst>
                </p:cNvPr>
                <p:cNvSpPr txBox="1">
                  <a:spLocks/>
                </p:cNvSpPr>
                <p:nvPr/>
              </p:nvSpPr>
              <p:spPr>
                <a:xfrm>
                  <a:off x="3206401" y="1773238"/>
                  <a:ext cx="3490022" cy="12429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left"/>
                      </m:oMathParaPr>
                      <m:oMath xmlns:m="http://schemas.openxmlformats.org/officeDocument/2006/math">
                        <m:r>
                          <a:rPr lang="en-US" altLang="ko-KR">
                            <a:solidFill>
                              <a:srgbClr val="262626"/>
                            </a:solidFill>
                            <a:latin typeface="Cambria Math" panose="02040503050406030204" pitchFamily="18" charset="0"/>
                          </a:rPr>
                          <m:t>𝐴𝐼𝐶</m:t>
                        </m:r>
                        <m:r>
                          <a:rPr lang="en-US" altLang="ko-KR">
                            <a:solidFill>
                              <a:srgbClr val="262626"/>
                            </a:solidFill>
                            <a:latin typeface="Cambria Math" panose="02040503050406030204" pitchFamily="18" charset="0"/>
                          </a:rPr>
                          <m:t>=−2</m:t>
                        </m:r>
                        <m:f>
                          <m:fPr>
                            <m:ctrlPr>
                              <a:rPr lang="en-US" altLang="ko-KR" i="1">
                                <a:solidFill>
                                  <a:srgbClr val="262626"/>
                                </a:solidFill>
                                <a:latin typeface="Cambria Math" panose="02040503050406030204" pitchFamily="18" charset="0"/>
                              </a:rPr>
                            </m:ctrlPr>
                          </m:fPr>
                          <m:num>
                            <m:r>
                              <a:rPr lang="en-US" altLang="ko-KR">
                                <a:solidFill>
                                  <a:srgbClr val="193EB0"/>
                                </a:solidFill>
                                <a:latin typeface="Cambria Math" panose="02040503050406030204" pitchFamily="18" charset="0"/>
                              </a:rPr>
                              <m:t>𝐿𝑜𝑔</m:t>
                            </m:r>
                            <m:r>
                              <a:rPr lang="en-US" altLang="ko-KR">
                                <a:solidFill>
                                  <a:srgbClr val="193EB0"/>
                                </a:solidFill>
                                <a:latin typeface="Cambria Math" panose="02040503050406030204" pitchFamily="18" charset="0"/>
                              </a:rPr>
                              <m:t> </m:t>
                            </m:r>
                            <m:r>
                              <a:rPr lang="en-US" altLang="ko-KR">
                                <a:solidFill>
                                  <a:srgbClr val="193EB0"/>
                                </a:solidFill>
                                <a:latin typeface="Cambria Math" panose="02040503050406030204" pitchFamily="18" charset="0"/>
                              </a:rPr>
                              <m:t>𝑙𝑖𝑘𝑒𝑙𝑖h𝑜𝑜𝑑</m:t>
                            </m:r>
                          </m:num>
                          <m:den>
                            <m:r>
                              <m:rPr>
                                <m:nor/>
                              </m:rPr>
                              <a:rPr lang="en-US" altLang="ko-KR" dirty="0">
                                <a:solidFill>
                                  <a:srgbClr val="193EB0"/>
                                </a:solidFill>
                              </a:rPr>
                              <m:t>n</m:t>
                            </m:r>
                          </m:den>
                        </m:f>
                        <m:r>
                          <a:rPr lang="en-US" altLang="ko-KR">
                            <a:solidFill>
                              <a:srgbClr val="262626"/>
                            </a:solidFill>
                            <a:latin typeface="Cambria Math" panose="02040503050406030204" pitchFamily="18" charset="0"/>
                          </a:rPr>
                          <m:t>+</m:t>
                        </m:r>
                        <m:r>
                          <a:rPr lang="en-US" altLang="ko-KR">
                            <a:solidFill>
                              <a:srgbClr val="FF0000"/>
                            </a:solidFill>
                            <a:latin typeface="Cambria Math" panose="02040503050406030204" pitchFamily="18" charset="0"/>
                          </a:rPr>
                          <m:t>2</m:t>
                        </m:r>
                        <m:f>
                          <m:fPr>
                            <m:ctrlPr>
                              <a:rPr lang="en-US" altLang="ko-KR" i="1">
                                <a:solidFill>
                                  <a:srgbClr val="FF0000"/>
                                </a:solidFill>
                                <a:latin typeface="Cambria Math" panose="02040503050406030204" pitchFamily="18" charset="0"/>
                              </a:rPr>
                            </m:ctrlPr>
                          </m:fPr>
                          <m:num>
                            <m:r>
                              <a:rPr lang="en-US" altLang="ko-KR">
                                <a:solidFill>
                                  <a:srgbClr val="FF0000"/>
                                </a:solidFill>
                                <a:latin typeface="Cambria Math" panose="02040503050406030204" pitchFamily="18" charset="0"/>
                              </a:rPr>
                              <m:t>𝑝</m:t>
                            </m:r>
                          </m:num>
                          <m:den>
                            <m:r>
                              <a:rPr lang="en-US" altLang="ko-KR">
                                <a:solidFill>
                                  <a:srgbClr val="FF0000"/>
                                </a:solidFill>
                                <a:latin typeface="Cambria Math" panose="02040503050406030204" pitchFamily="18" charset="0"/>
                              </a:rPr>
                              <m:t>𝑛</m:t>
                            </m:r>
                          </m:den>
                        </m:f>
                      </m:oMath>
                    </m:oMathPara>
                  </a14:m>
                  <a:endParaRPr lang="en-US" altLang="ko-KR" dirty="0">
                    <a:solidFill>
                      <a:srgbClr val="262626"/>
                    </a:solidFill>
                  </a:endParaRPr>
                </a:p>
                <a:p>
                  <a:pPr/>
                  <a14:m>
                    <m:oMathPara xmlns:m="http://schemas.openxmlformats.org/officeDocument/2006/math">
                      <m:oMathParaPr>
                        <m:jc m:val="left"/>
                      </m:oMathParaPr>
                      <m:oMath xmlns:m="http://schemas.openxmlformats.org/officeDocument/2006/math">
                        <m:r>
                          <a:rPr lang="en-US" altLang="ko-KR">
                            <a:solidFill>
                              <a:srgbClr val="262626"/>
                            </a:solidFill>
                            <a:latin typeface="Cambria Math" panose="02040503050406030204" pitchFamily="18" charset="0"/>
                          </a:rPr>
                          <m:t>𝐵𝐼𝐶</m:t>
                        </m:r>
                        <m:r>
                          <a:rPr lang="en-US" altLang="ko-KR">
                            <a:solidFill>
                              <a:srgbClr val="262626"/>
                            </a:solidFill>
                            <a:latin typeface="Cambria Math" panose="02040503050406030204" pitchFamily="18" charset="0"/>
                          </a:rPr>
                          <m:t>=−2</m:t>
                        </m:r>
                        <m:f>
                          <m:fPr>
                            <m:ctrlPr>
                              <a:rPr lang="en-US" altLang="ko-KR" i="1">
                                <a:solidFill>
                                  <a:srgbClr val="262626"/>
                                </a:solidFill>
                                <a:latin typeface="Cambria Math" panose="02040503050406030204" pitchFamily="18" charset="0"/>
                              </a:rPr>
                            </m:ctrlPr>
                          </m:fPr>
                          <m:num>
                            <m:r>
                              <a:rPr lang="en-US" altLang="ko-KR">
                                <a:solidFill>
                                  <a:srgbClr val="193EB0"/>
                                </a:solidFill>
                                <a:latin typeface="Cambria Math" panose="02040503050406030204" pitchFamily="18" charset="0"/>
                              </a:rPr>
                              <m:t>𝐿𝑜𝑔</m:t>
                            </m:r>
                            <m:r>
                              <a:rPr lang="en-US" altLang="ko-KR">
                                <a:solidFill>
                                  <a:srgbClr val="193EB0"/>
                                </a:solidFill>
                                <a:latin typeface="Cambria Math" panose="02040503050406030204" pitchFamily="18" charset="0"/>
                              </a:rPr>
                              <m:t> </m:t>
                            </m:r>
                            <m:r>
                              <a:rPr lang="en-US" altLang="ko-KR">
                                <a:solidFill>
                                  <a:srgbClr val="193EB0"/>
                                </a:solidFill>
                                <a:latin typeface="Cambria Math" panose="02040503050406030204" pitchFamily="18" charset="0"/>
                              </a:rPr>
                              <m:t>𝑙𝑖𝑘𝑒𝑙𝑖h𝑜𝑜𝑑</m:t>
                            </m:r>
                          </m:num>
                          <m:den>
                            <m:r>
                              <a:rPr lang="en-US" altLang="ko-KR">
                                <a:solidFill>
                                  <a:srgbClr val="193EB0"/>
                                </a:solidFill>
                                <a:latin typeface="Cambria Math" panose="02040503050406030204" pitchFamily="18" charset="0"/>
                              </a:rPr>
                              <m:t>𝑛</m:t>
                            </m:r>
                          </m:den>
                        </m:f>
                        <m:r>
                          <a:rPr lang="en-US" altLang="ko-KR">
                            <a:solidFill>
                              <a:srgbClr val="262626"/>
                            </a:solidFill>
                            <a:latin typeface="Cambria Math" panose="02040503050406030204" pitchFamily="18" charset="0"/>
                          </a:rPr>
                          <m:t>+</m:t>
                        </m:r>
                        <m:r>
                          <a:rPr lang="en-US" altLang="ko-KR">
                            <a:solidFill>
                              <a:srgbClr val="FF0000"/>
                            </a:solidFill>
                            <a:latin typeface="Cambria Math" panose="02040503050406030204" pitchFamily="18" charset="0"/>
                          </a:rPr>
                          <m:t>𝑝</m:t>
                        </m:r>
                        <m:f>
                          <m:fPr>
                            <m:ctrlPr>
                              <a:rPr lang="en-US" altLang="ko-KR" i="1">
                                <a:solidFill>
                                  <a:srgbClr val="FF0000"/>
                                </a:solidFill>
                                <a:latin typeface="Cambria Math" panose="02040503050406030204" pitchFamily="18" charset="0"/>
                              </a:rPr>
                            </m:ctrlPr>
                          </m:fPr>
                          <m:num>
                            <m:r>
                              <a:rPr lang="en-US" altLang="ko-KR">
                                <a:solidFill>
                                  <a:srgbClr val="FF0000"/>
                                </a:solidFill>
                                <a:latin typeface="Cambria Math" panose="02040503050406030204" pitchFamily="18" charset="0"/>
                              </a:rPr>
                              <m:t>𝐿𝑛</m:t>
                            </m:r>
                            <m:d>
                              <m:dPr>
                                <m:ctrlPr>
                                  <a:rPr lang="en-US" altLang="ko-KR" i="1">
                                    <a:solidFill>
                                      <a:srgbClr val="FF0000"/>
                                    </a:solidFill>
                                    <a:latin typeface="Cambria Math" panose="02040503050406030204" pitchFamily="18" charset="0"/>
                                  </a:rPr>
                                </m:ctrlPr>
                              </m:dPr>
                              <m:e>
                                <m:r>
                                  <a:rPr lang="en-US" altLang="ko-KR">
                                    <a:solidFill>
                                      <a:srgbClr val="FF0000"/>
                                    </a:solidFill>
                                    <a:latin typeface="Cambria Math" panose="02040503050406030204" pitchFamily="18" charset="0"/>
                                  </a:rPr>
                                  <m:t>𝑛</m:t>
                                </m:r>
                              </m:e>
                            </m:d>
                          </m:num>
                          <m:den>
                            <m:r>
                              <a:rPr lang="en-US" altLang="ko-KR">
                                <a:solidFill>
                                  <a:srgbClr val="FF0000"/>
                                </a:solidFill>
                                <a:latin typeface="Cambria Math" panose="02040503050406030204" pitchFamily="18" charset="0"/>
                              </a:rPr>
                              <m:t>𝑛</m:t>
                            </m:r>
                          </m:den>
                        </m:f>
                      </m:oMath>
                    </m:oMathPara>
                  </a14:m>
                  <a:endParaRPr lang="en-US" altLang="ko-KR" dirty="0">
                    <a:solidFill>
                      <a:srgbClr val="262626"/>
                    </a:solidFill>
                  </a:endParaRPr>
                </a:p>
              </p:txBody>
            </p:sp>
          </mc:Choice>
          <mc:Fallback xmlns="">
            <p:sp>
              <p:nvSpPr>
                <p:cNvPr id="8" name="내용 개체 틀 2">
                  <a:extLst>
                    <a:ext uri="{FF2B5EF4-FFF2-40B4-BE49-F238E27FC236}">
                      <a16:creationId xmlns:a16="http://schemas.microsoft.com/office/drawing/2014/main" id="{AFFC3A3E-5FF7-4A8F-A9E7-5294CDD90AE6}"/>
                    </a:ext>
                  </a:extLst>
                </p:cNvPr>
                <p:cNvSpPr txBox="1">
                  <a:spLocks noRot="1" noChangeAspect="1" noMove="1" noResize="1" noEditPoints="1" noAdjustHandles="1" noChangeArrowheads="1" noChangeShapeType="1" noTextEdit="1"/>
                </p:cNvSpPr>
                <p:nvPr/>
              </p:nvSpPr>
              <p:spPr>
                <a:xfrm>
                  <a:off x="3206401" y="1773238"/>
                  <a:ext cx="3490022" cy="1242904"/>
                </a:xfrm>
                <a:prstGeom prst="rect">
                  <a:avLst/>
                </a:prstGeom>
                <a:blipFill>
                  <a:blip r:embed="rId4"/>
                  <a:stretch>
                    <a:fillRect/>
                  </a:stretch>
                </a:blipFill>
                <a:ln>
                  <a:noFill/>
                </a:ln>
              </p:spPr>
              <p:txBody>
                <a:bodyPr/>
                <a:lstStyle/>
                <a:p>
                  <a:r>
                    <a:rPr lang="ko-KR" altLang="en-US">
                      <a:noFill/>
                    </a:rPr>
                    <a:t> </a:t>
                  </a:r>
                </a:p>
              </p:txBody>
            </p:sp>
          </mc:Fallback>
        </mc:AlternateContent>
        <p:sp>
          <p:nvSpPr>
            <p:cNvPr id="14" name="Rounded Rectangle 7">
              <a:extLst>
                <a:ext uri="{FF2B5EF4-FFF2-40B4-BE49-F238E27FC236}">
                  <a16:creationId xmlns:a16="http://schemas.microsoft.com/office/drawing/2014/main" id="{5601253F-4E72-498F-AF2E-CDE525B1DCD2}"/>
                </a:ext>
              </a:extLst>
            </p:cNvPr>
            <p:cNvSpPr/>
            <p:nvPr/>
          </p:nvSpPr>
          <p:spPr>
            <a:xfrm>
              <a:off x="4236856" y="1773238"/>
              <a:ext cx="1332148" cy="1242904"/>
            </a:xfrm>
            <a:prstGeom prst="rect">
              <a:avLst/>
            </a:prstGeom>
            <a:noFill/>
            <a:ln w="1905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7">
              <a:extLst>
                <a:ext uri="{FF2B5EF4-FFF2-40B4-BE49-F238E27FC236}">
                  <a16:creationId xmlns:a16="http://schemas.microsoft.com/office/drawing/2014/main" id="{8FCCD572-A4A9-45F8-A3DD-5B0CDF52902A}"/>
                </a:ext>
              </a:extLst>
            </p:cNvPr>
            <p:cNvSpPr/>
            <p:nvPr/>
          </p:nvSpPr>
          <p:spPr>
            <a:xfrm>
              <a:off x="5792414" y="1773238"/>
              <a:ext cx="743524" cy="1242904"/>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그룹 17">
              <a:extLst>
                <a:ext uri="{FF2B5EF4-FFF2-40B4-BE49-F238E27FC236}">
                  <a16:creationId xmlns:a16="http://schemas.microsoft.com/office/drawing/2014/main" id="{304C6F53-2DE1-4497-88C8-A50D30E4F9CD}"/>
                </a:ext>
              </a:extLst>
            </p:cNvPr>
            <p:cNvGrpSpPr/>
            <p:nvPr/>
          </p:nvGrpSpPr>
          <p:grpSpPr>
            <a:xfrm>
              <a:off x="2995917" y="3434628"/>
              <a:ext cx="2451434" cy="1783666"/>
              <a:chOff x="7295226" y="2003056"/>
              <a:chExt cx="2977238" cy="2625112"/>
            </a:xfrm>
          </p:grpSpPr>
          <p:grpSp>
            <p:nvGrpSpPr>
              <p:cNvPr id="19" name="Group 8">
                <a:extLst>
                  <a:ext uri="{FF2B5EF4-FFF2-40B4-BE49-F238E27FC236}">
                    <a16:creationId xmlns:a16="http://schemas.microsoft.com/office/drawing/2014/main" id="{6C5A7489-2AE8-4226-B3E0-5BD013840B74}"/>
                  </a:ext>
                </a:extLst>
              </p:cNvPr>
              <p:cNvGrpSpPr/>
              <p:nvPr/>
            </p:nvGrpSpPr>
            <p:grpSpPr>
              <a:xfrm>
                <a:off x="7896200" y="2003056"/>
                <a:ext cx="2376264" cy="2625112"/>
                <a:chOff x="7896200" y="2492896"/>
                <a:chExt cx="2376264" cy="2625112"/>
              </a:xfrm>
            </p:grpSpPr>
            <p:cxnSp>
              <p:nvCxnSpPr>
                <p:cNvPr id="22" name="Straight Arrow Connector 9">
                  <a:extLst>
                    <a:ext uri="{FF2B5EF4-FFF2-40B4-BE49-F238E27FC236}">
                      <a16:creationId xmlns:a16="http://schemas.microsoft.com/office/drawing/2014/main" id="{F0103BE5-EFD8-4D17-8CCD-E9E1470A6E90}"/>
                    </a:ext>
                  </a:extLst>
                </p:cNvPr>
                <p:cNvCxnSpPr/>
                <p:nvPr/>
              </p:nvCxnSpPr>
              <p:spPr>
                <a:xfrm flipV="1">
                  <a:off x="7896200" y="2492896"/>
                  <a:ext cx="0" cy="2160240"/>
                </a:xfrm>
                <a:prstGeom prst="straightConnector1">
                  <a:avLst/>
                </a:prstGeom>
                <a:ln w="1270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10">
                  <a:extLst>
                    <a:ext uri="{FF2B5EF4-FFF2-40B4-BE49-F238E27FC236}">
                      <a16:creationId xmlns:a16="http://schemas.microsoft.com/office/drawing/2014/main" id="{0A77F8CA-7257-4A03-960E-066DDAFA5EBB}"/>
                    </a:ext>
                  </a:extLst>
                </p:cNvPr>
                <p:cNvCxnSpPr/>
                <p:nvPr/>
              </p:nvCxnSpPr>
              <p:spPr>
                <a:xfrm>
                  <a:off x="7896200" y="4653136"/>
                  <a:ext cx="2376264" cy="0"/>
                </a:xfrm>
                <a:prstGeom prst="straightConnector1">
                  <a:avLst/>
                </a:prstGeom>
                <a:ln w="1270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5661632-1FFD-46B2-9785-7147D4555468}"/>
                        </a:ext>
                      </a:extLst>
                    </p:cNvPr>
                    <p:cNvSpPr txBox="1"/>
                    <p:nvPr/>
                  </p:nvSpPr>
                  <p:spPr>
                    <a:xfrm>
                      <a:off x="8778940" y="4710334"/>
                      <a:ext cx="1318703" cy="407674"/>
                    </a:xfrm>
                    <a:prstGeom prst="rect">
                      <a:avLst/>
                    </a:prstGeom>
                    <a:noFill/>
                  </p:spPr>
                  <p:txBody>
                    <a:bodyPr wrap="non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dirty="0" err="1"/>
                        <a:t>Phức</a:t>
                      </a:r>
                      <a:r>
                        <a:rPr lang="en-US" dirty="0"/>
                        <a:t> </a:t>
                      </a:r>
                      <a:r>
                        <a:rPr lang="en-US" dirty="0" err="1"/>
                        <a:t>tạp</a:t>
                      </a:r>
                      <a:r>
                        <a:rPr lang="en-US" dirty="0"/>
                        <a:t> (~</a:t>
                      </a:r>
                      <a14:m>
                        <m:oMath xmlns:m="http://schemas.openxmlformats.org/officeDocument/2006/math">
                          <m:r>
                            <a:rPr lang="en-US" dirty="0">
                              <a:latin typeface="Cambria Math" panose="02040503050406030204" pitchFamily="18" charset="0"/>
                            </a:rPr>
                            <m:t>𝑝</m:t>
                          </m:r>
                        </m:oMath>
                      </a14:m>
                      <a:r>
                        <a:rPr lang="en-US" dirty="0"/>
                        <a:t>)</a:t>
                      </a:r>
                    </a:p>
                  </p:txBody>
                </p:sp>
              </mc:Choice>
              <mc:Fallback xmlns="">
                <p:sp>
                  <p:nvSpPr>
                    <p:cNvPr id="27" name="TextBox 26">
                      <a:extLst>
                        <a:ext uri="{FF2B5EF4-FFF2-40B4-BE49-F238E27FC236}">
                          <a16:creationId xmlns:a16="http://schemas.microsoft.com/office/drawing/2014/main" id="{75661632-1FFD-46B2-9785-7147D4555468}"/>
                        </a:ext>
                      </a:extLst>
                    </p:cNvPr>
                    <p:cNvSpPr txBox="1">
                      <a:spLocks noRot="1" noChangeAspect="1" noMove="1" noResize="1" noEditPoints="1" noAdjustHandles="1" noChangeArrowheads="1" noChangeShapeType="1" noTextEdit="1"/>
                    </p:cNvSpPr>
                    <p:nvPr/>
                  </p:nvSpPr>
                  <p:spPr>
                    <a:xfrm>
                      <a:off x="8778940" y="4710334"/>
                      <a:ext cx="1318703" cy="407674"/>
                    </a:xfrm>
                    <a:prstGeom prst="rect">
                      <a:avLst/>
                    </a:prstGeom>
                    <a:blipFill>
                      <a:blip r:embed="rId5"/>
                      <a:stretch>
                        <a:fillRect/>
                      </a:stretch>
                    </a:blipFill>
                  </p:spPr>
                  <p:txBody>
                    <a:bodyPr/>
                    <a:lstStyle/>
                    <a:p>
                      <a:r>
                        <a:rPr lang="en-001">
                          <a:noFill/>
                        </a:rPr>
                        <a:t> </a:t>
                      </a:r>
                    </a:p>
                  </p:txBody>
                </p:sp>
              </mc:Fallback>
            </mc:AlternateContent>
          </p:grpSp>
          <p:cxnSp>
            <p:nvCxnSpPr>
              <p:cNvPr id="20" name="Straight Connector 12">
                <a:extLst>
                  <a:ext uri="{FF2B5EF4-FFF2-40B4-BE49-F238E27FC236}">
                    <a16:creationId xmlns:a16="http://schemas.microsoft.com/office/drawing/2014/main" id="{47370F47-F333-4AE2-A070-6428D7DE2680}"/>
                  </a:ext>
                </a:extLst>
              </p:cNvPr>
              <p:cNvCxnSpPr/>
              <p:nvPr/>
            </p:nvCxnSpPr>
            <p:spPr>
              <a:xfrm>
                <a:off x="8112224" y="3155184"/>
                <a:ext cx="1656184" cy="648072"/>
              </a:xfrm>
              <a:prstGeom prst="line">
                <a:avLst/>
              </a:prstGeom>
              <a:ln w="25400">
                <a:solidFill>
                  <a:srgbClr val="193EB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5554109-4C33-41E4-9467-034B8C0E653F}"/>
                  </a:ext>
                </a:extLst>
              </p:cNvPr>
              <p:cNvSpPr txBox="1"/>
              <p:nvPr/>
            </p:nvSpPr>
            <p:spPr>
              <a:xfrm>
                <a:off x="7295226" y="2624684"/>
                <a:ext cx="596956" cy="905941"/>
              </a:xfrm>
              <a:prstGeom prst="rect">
                <a:avLst/>
              </a:prstGeom>
              <a:noFill/>
            </p:spPr>
            <p:txBody>
              <a:bodyPr wrap="squar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pPr algn="ctr">
                  <a:spcAft>
                    <a:spcPts val="1200"/>
                  </a:spcAft>
                </a:pPr>
                <a:r>
                  <a:rPr lang="en-US" altLang="ko-KR" dirty="0"/>
                  <a:t>AIC</a:t>
                </a:r>
              </a:p>
              <a:p>
                <a:pPr algn="ctr">
                  <a:spcAft>
                    <a:spcPts val="1200"/>
                  </a:spcAft>
                </a:pPr>
                <a:r>
                  <a:rPr lang="en-US" altLang="ko-KR" dirty="0"/>
                  <a:t> BIC</a:t>
                </a:r>
                <a:endParaRPr lang="ko-KR" altLang="en-US" dirty="0"/>
              </a:p>
            </p:txBody>
          </p:sp>
        </p:grpSp>
        <p:grpSp>
          <p:nvGrpSpPr>
            <p:cNvPr id="28" name="그룹 27">
              <a:extLst>
                <a:ext uri="{FF2B5EF4-FFF2-40B4-BE49-F238E27FC236}">
                  <a16:creationId xmlns:a16="http://schemas.microsoft.com/office/drawing/2014/main" id="{69FB73FB-DFE9-46D4-AA4F-1A29692DF30F}"/>
                </a:ext>
              </a:extLst>
            </p:cNvPr>
            <p:cNvGrpSpPr/>
            <p:nvPr/>
          </p:nvGrpSpPr>
          <p:grpSpPr>
            <a:xfrm>
              <a:off x="5347501" y="3434628"/>
              <a:ext cx="2451434" cy="1783666"/>
              <a:chOff x="5229827" y="4313800"/>
              <a:chExt cx="2451434" cy="1783666"/>
            </a:xfrm>
          </p:grpSpPr>
          <p:grpSp>
            <p:nvGrpSpPr>
              <p:cNvPr id="29" name="그룹 28">
                <a:extLst>
                  <a:ext uri="{FF2B5EF4-FFF2-40B4-BE49-F238E27FC236}">
                    <a16:creationId xmlns:a16="http://schemas.microsoft.com/office/drawing/2014/main" id="{546E63CA-C299-40D9-A6FC-83A5FFEC7B8D}"/>
                  </a:ext>
                </a:extLst>
              </p:cNvPr>
              <p:cNvGrpSpPr/>
              <p:nvPr/>
            </p:nvGrpSpPr>
            <p:grpSpPr>
              <a:xfrm>
                <a:off x="5229827" y="4313800"/>
                <a:ext cx="2451434" cy="1783666"/>
                <a:chOff x="7295226" y="2003056"/>
                <a:chExt cx="2977238" cy="2625112"/>
              </a:xfrm>
            </p:grpSpPr>
            <p:grpSp>
              <p:nvGrpSpPr>
                <p:cNvPr id="31" name="Group 8">
                  <a:extLst>
                    <a:ext uri="{FF2B5EF4-FFF2-40B4-BE49-F238E27FC236}">
                      <a16:creationId xmlns:a16="http://schemas.microsoft.com/office/drawing/2014/main" id="{3A129385-4F13-414B-90AC-9EC583881CBB}"/>
                    </a:ext>
                  </a:extLst>
                </p:cNvPr>
                <p:cNvGrpSpPr/>
                <p:nvPr/>
              </p:nvGrpSpPr>
              <p:grpSpPr>
                <a:xfrm>
                  <a:off x="7896200" y="2003056"/>
                  <a:ext cx="2376264" cy="2625112"/>
                  <a:chOff x="7896200" y="2492896"/>
                  <a:chExt cx="2376264" cy="2625112"/>
                </a:xfrm>
              </p:grpSpPr>
              <p:cxnSp>
                <p:nvCxnSpPr>
                  <p:cNvPr id="33" name="Straight Arrow Connector 9">
                    <a:extLst>
                      <a:ext uri="{FF2B5EF4-FFF2-40B4-BE49-F238E27FC236}">
                        <a16:creationId xmlns:a16="http://schemas.microsoft.com/office/drawing/2014/main" id="{21FBECA7-C062-48ED-89F8-6D8FD784457A}"/>
                      </a:ext>
                    </a:extLst>
                  </p:cNvPr>
                  <p:cNvCxnSpPr/>
                  <p:nvPr/>
                </p:nvCxnSpPr>
                <p:spPr>
                  <a:xfrm flipV="1">
                    <a:off x="7896200" y="2492896"/>
                    <a:ext cx="0" cy="2160240"/>
                  </a:xfrm>
                  <a:prstGeom prst="straightConnector1">
                    <a:avLst/>
                  </a:prstGeom>
                  <a:ln w="1270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10">
                    <a:extLst>
                      <a:ext uri="{FF2B5EF4-FFF2-40B4-BE49-F238E27FC236}">
                        <a16:creationId xmlns:a16="http://schemas.microsoft.com/office/drawing/2014/main" id="{D3CFCE45-14E2-4709-8EAC-53445CDCCCEA}"/>
                      </a:ext>
                    </a:extLst>
                  </p:cNvPr>
                  <p:cNvCxnSpPr/>
                  <p:nvPr/>
                </p:nvCxnSpPr>
                <p:spPr>
                  <a:xfrm>
                    <a:off x="7896200" y="4653136"/>
                    <a:ext cx="2376264" cy="0"/>
                  </a:xfrm>
                  <a:prstGeom prst="straightConnector1">
                    <a:avLst/>
                  </a:prstGeom>
                  <a:ln w="1270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661A49F-0862-44CF-B740-254539071C5D}"/>
                          </a:ext>
                        </a:extLst>
                      </p:cNvPr>
                      <p:cNvSpPr txBox="1"/>
                      <p:nvPr/>
                    </p:nvSpPr>
                    <p:spPr>
                      <a:xfrm>
                        <a:off x="8778940" y="4710334"/>
                        <a:ext cx="1318703" cy="407674"/>
                      </a:xfrm>
                      <a:prstGeom prst="rect">
                        <a:avLst/>
                      </a:prstGeom>
                      <a:noFill/>
                    </p:spPr>
                    <p:txBody>
                      <a:bodyPr wrap="non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dirty="0" err="1"/>
                          <a:t>Phức</a:t>
                        </a:r>
                        <a:r>
                          <a:rPr lang="en-US" dirty="0"/>
                          <a:t> </a:t>
                        </a:r>
                        <a:r>
                          <a:rPr lang="en-US" dirty="0" err="1"/>
                          <a:t>tạp</a:t>
                        </a:r>
                        <a:r>
                          <a:rPr lang="en-US" dirty="0"/>
                          <a:t> (~</a:t>
                        </a:r>
                        <a14:m>
                          <m:oMath xmlns:m="http://schemas.openxmlformats.org/officeDocument/2006/math">
                            <m:r>
                              <a:rPr lang="en-US" dirty="0">
                                <a:latin typeface="Cambria Math" panose="02040503050406030204" pitchFamily="18" charset="0"/>
                              </a:rPr>
                              <m:t>𝑝</m:t>
                            </m:r>
                          </m:oMath>
                        </a14:m>
                        <a:r>
                          <a:rPr lang="en-US" dirty="0"/>
                          <a:t>)</a:t>
                        </a:r>
                      </a:p>
                    </p:txBody>
                  </p:sp>
                </mc:Choice>
                <mc:Fallback xmlns="">
                  <p:sp>
                    <p:nvSpPr>
                      <p:cNvPr id="35" name="TextBox 34">
                        <a:extLst>
                          <a:ext uri="{FF2B5EF4-FFF2-40B4-BE49-F238E27FC236}">
                            <a16:creationId xmlns:a16="http://schemas.microsoft.com/office/drawing/2014/main" id="{5661A49F-0862-44CF-B740-254539071C5D}"/>
                          </a:ext>
                        </a:extLst>
                      </p:cNvPr>
                      <p:cNvSpPr txBox="1">
                        <a:spLocks noRot="1" noChangeAspect="1" noMove="1" noResize="1" noEditPoints="1" noAdjustHandles="1" noChangeArrowheads="1" noChangeShapeType="1" noTextEdit="1"/>
                      </p:cNvSpPr>
                      <p:nvPr/>
                    </p:nvSpPr>
                    <p:spPr>
                      <a:xfrm>
                        <a:off x="8778940" y="4710334"/>
                        <a:ext cx="1318703" cy="407674"/>
                      </a:xfrm>
                      <a:prstGeom prst="rect">
                        <a:avLst/>
                      </a:prstGeom>
                      <a:blipFill>
                        <a:blip r:embed="rId6"/>
                        <a:stretch>
                          <a:fillRect/>
                        </a:stretch>
                      </a:blipFill>
                    </p:spPr>
                    <p:txBody>
                      <a:bodyPr/>
                      <a:lstStyle/>
                      <a:p>
                        <a:r>
                          <a:rPr lang="en-001">
                            <a:noFill/>
                          </a:rPr>
                          <a:t> </a:t>
                        </a:r>
                      </a:p>
                    </p:txBody>
                  </p:sp>
                </mc:Fallback>
              </mc:AlternateContent>
            </p:grpSp>
            <p:sp>
              <p:nvSpPr>
                <p:cNvPr id="32" name="TextBox 31">
                  <a:extLst>
                    <a:ext uri="{FF2B5EF4-FFF2-40B4-BE49-F238E27FC236}">
                      <a16:creationId xmlns:a16="http://schemas.microsoft.com/office/drawing/2014/main" id="{29E7A4C8-5C3C-4F7E-A34E-4DFAC125D7C2}"/>
                    </a:ext>
                  </a:extLst>
                </p:cNvPr>
                <p:cNvSpPr txBox="1"/>
                <p:nvPr/>
              </p:nvSpPr>
              <p:spPr>
                <a:xfrm>
                  <a:off x="7295226" y="2624684"/>
                  <a:ext cx="596956" cy="905941"/>
                </a:xfrm>
                <a:prstGeom prst="rect">
                  <a:avLst/>
                </a:prstGeom>
                <a:noFill/>
              </p:spPr>
              <p:txBody>
                <a:bodyPr wrap="squar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pPr algn="ctr">
                    <a:spcAft>
                      <a:spcPts val="1200"/>
                    </a:spcAft>
                  </a:pPr>
                  <a:r>
                    <a:rPr lang="en-US" altLang="ko-KR" dirty="0"/>
                    <a:t>AIC</a:t>
                  </a:r>
                </a:p>
                <a:p>
                  <a:pPr algn="ctr">
                    <a:spcAft>
                      <a:spcPts val="1200"/>
                    </a:spcAft>
                  </a:pPr>
                  <a:r>
                    <a:rPr lang="en-US" altLang="ko-KR" dirty="0"/>
                    <a:t> BIC</a:t>
                  </a:r>
                  <a:endParaRPr lang="ko-KR" altLang="en-US" dirty="0"/>
                </a:p>
              </p:txBody>
            </p:sp>
          </p:grpSp>
          <p:cxnSp>
            <p:nvCxnSpPr>
              <p:cNvPr id="30" name="Straight Connector 18">
                <a:extLst>
                  <a:ext uri="{FF2B5EF4-FFF2-40B4-BE49-F238E27FC236}">
                    <a16:creationId xmlns:a16="http://schemas.microsoft.com/office/drawing/2014/main" id="{1270B271-CA42-475A-949C-04CA9F336713}"/>
                  </a:ext>
                </a:extLst>
              </p:cNvPr>
              <p:cNvCxnSpPr/>
              <p:nvPr/>
            </p:nvCxnSpPr>
            <p:spPr>
              <a:xfrm flipV="1">
                <a:off x="5877537" y="5035001"/>
                <a:ext cx="1363689" cy="48926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6" name="아래쪽 화살표 61">
              <a:extLst>
                <a:ext uri="{FF2B5EF4-FFF2-40B4-BE49-F238E27FC236}">
                  <a16:creationId xmlns:a16="http://schemas.microsoft.com/office/drawing/2014/main" id="{830E73F7-7328-4F95-A7BC-FEA38ED2C4CA}"/>
                </a:ext>
              </a:extLst>
            </p:cNvPr>
            <p:cNvSpPr/>
            <p:nvPr/>
          </p:nvSpPr>
          <p:spPr>
            <a:xfrm>
              <a:off x="4848493" y="3160578"/>
              <a:ext cx="205838" cy="291878"/>
            </a:xfrm>
            <a:prstGeom prst="downArrow">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아래쪽 화살표 62">
              <a:extLst>
                <a:ext uri="{FF2B5EF4-FFF2-40B4-BE49-F238E27FC236}">
                  <a16:creationId xmlns:a16="http://schemas.microsoft.com/office/drawing/2014/main" id="{C64AC4C9-57B3-4594-A858-C403DEE5A370}"/>
                </a:ext>
              </a:extLst>
            </p:cNvPr>
            <p:cNvSpPr/>
            <p:nvPr/>
          </p:nvSpPr>
          <p:spPr>
            <a:xfrm>
              <a:off x="6061257" y="3160578"/>
              <a:ext cx="205838" cy="29187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5523605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tuyến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9" name="직사각형 8">
            <a:extLst>
              <a:ext uri="{FF2B5EF4-FFF2-40B4-BE49-F238E27FC236}">
                <a16:creationId xmlns:a16="http://schemas.microsoft.com/office/drawing/2014/main" id="{FB4F96C9-7484-4D21-BBEA-0901BDAC067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Tiêu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chí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thông</a:t>
            </a:r>
            <a:r>
              <a:rPr lang="en-US" altLang="ko-KR" sz="1400" dirty="0">
                <a:solidFill>
                  <a:schemeClr val="tx1"/>
                </a:solidFill>
                <a:latin typeface="SamsungOne 400" panose="020B0503030303020204" pitchFamily="34" charset="0"/>
                <a:ea typeface="SamsungOne 400" panose="020B0503030303020204" pitchFamily="34" charset="0"/>
              </a:rPr>
              <a:t> tin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mô</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hình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hóa</a:t>
            </a:r>
            <a:endParaRPr lang="en-US" altLang="ko-KR" sz="1400" dirty="0">
              <a:solidFill>
                <a:schemeClr val="tx1"/>
              </a:solidFill>
              <a:latin typeface="SamsungOne 400" panose="020B0503030303020204" pitchFamily="34" charset="0"/>
              <a:ea typeface="SamsungOne 400" panose="020B0503030303020204" pitchFamily="34" charset="0"/>
            </a:endParaRPr>
          </a:p>
        </p:txBody>
      </p:sp>
      <p:grpSp>
        <p:nvGrpSpPr>
          <p:cNvPr id="3" name="그룹 2"/>
          <p:cNvGrpSpPr/>
          <p:nvPr/>
        </p:nvGrpSpPr>
        <p:grpSpPr>
          <a:xfrm>
            <a:off x="2899184" y="1952836"/>
            <a:ext cx="4743719" cy="3511436"/>
            <a:chOff x="3206401" y="1773238"/>
            <a:chExt cx="4743719" cy="3511436"/>
          </a:xfrm>
        </p:grpSpPr>
        <mc:AlternateContent xmlns:mc="http://schemas.openxmlformats.org/markup-compatibility/2006" xmlns:a14="http://schemas.microsoft.com/office/drawing/2010/main">
          <mc:Choice Requires="a14">
            <p:sp>
              <p:nvSpPr>
                <p:cNvPr id="8" name="내용 개체 틀 2">
                  <a:extLst>
                    <a:ext uri="{FF2B5EF4-FFF2-40B4-BE49-F238E27FC236}">
                      <a16:creationId xmlns:a16="http://schemas.microsoft.com/office/drawing/2014/main" id="{AFFC3A3E-5FF7-4A8F-A9E7-5294CDD90AE6}"/>
                    </a:ext>
                  </a:extLst>
                </p:cNvPr>
                <p:cNvSpPr txBox="1">
                  <a:spLocks/>
                </p:cNvSpPr>
                <p:nvPr/>
              </p:nvSpPr>
              <p:spPr>
                <a:xfrm>
                  <a:off x="3206401" y="1773238"/>
                  <a:ext cx="3490022" cy="12429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left"/>
                      </m:oMathParaPr>
                      <m:oMath xmlns:m="http://schemas.openxmlformats.org/officeDocument/2006/math">
                        <m:r>
                          <a:rPr lang="en-US" altLang="ko-KR">
                            <a:solidFill>
                              <a:srgbClr val="262626"/>
                            </a:solidFill>
                            <a:latin typeface="Cambria Math" panose="02040503050406030204" pitchFamily="18" charset="0"/>
                          </a:rPr>
                          <m:t>𝐴𝐼𝐶</m:t>
                        </m:r>
                        <m:r>
                          <a:rPr lang="en-US" altLang="ko-KR">
                            <a:solidFill>
                              <a:srgbClr val="262626"/>
                            </a:solidFill>
                            <a:latin typeface="Cambria Math" panose="02040503050406030204" pitchFamily="18" charset="0"/>
                          </a:rPr>
                          <m:t>=−2</m:t>
                        </m:r>
                        <m:f>
                          <m:fPr>
                            <m:ctrlPr>
                              <a:rPr lang="en-US" altLang="ko-KR" i="1">
                                <a:solidFill>
                                  <a:srgbClr val="262626"/>
                                </a:solidFill>
                                <a:latin typeface="Cambria Math" panose="02040503050406030204" pitchFamily="18" charset="0"/>
                              </a:rPr>
                            </m:ctrlPr>
                          </m:fPr>
                          <m:num>
                            <m:r>
                              <a:rPr lang="en-US" altLang="ko-KR">
                                <a:solidFill>
                                  <a:srgbClr val="193EB0"/>
                                </a:solidFill>
                                <a:latin typeface="Cambria Math" panose="02040503050406030204" pitchFamily="18" charset="0"/>
                              </a:rPr>
                              <m:t>𝐿𝑜𝑔</m:t>
                            </m:r>
                            <m:r>
                              <a:rPr lang="en-US" altLang="ko-KR">
                                <a:solidFill>
                                  <a:srgbClr val="193EB0"/>
                                </a:solidFill>
                                <a:latin typeface="Cambria Math" panose="02040503050406030204" pitchFamily="18" charset="0"/>
                              </a:rPr>
                              <m:t> </m:t>
                            </m:r>
                            <m:r>
                              <a:rPr lang="en-US" altLang="ko-KR">
                                <a:solidFill>
                                  <a:srgbClr val="193EB0"/>
                                </a:solidFill>
                                <a:latin typeface="Cambria Math" panose="02040503050406030204" pitchFamily="18" charset="0"/>
                              </a:rPr>
                              <m:t>𝑙𝑖𝑘𝑒𝑙𝑖h𝑜𝑜𝑑</m:t>
                            </m:r>
                          </m:num>
                          <m:den>
                            <m:r>
                              <m:rPr>
                                <m:nor/>
                              </m:rPr>
                              <a:rPr lang="en-US" altLang="ko-KR" dirty="0">
                                <a:solidFill>
                                  <a:srgbClr val="193EB0"/>
                                </a:solidFill>
                              </a:rPr>
                              <m:t>n</m:t>
                            </m:r>
                          </m:den>
                        </m:f>
                        <m:r>
                          <a:rPr lang="en-US" altLang="ko-KR">
                            <a:solidFill>
                              <a:srgbClr val="262626"/>
                            </a:solidFill>
                            <a:latin typeface="Cambria Math" panose="02040503050406030204" pitchFamily="18" charset="0"/>
                          </a:rPr>
                          <m:t>+</m:t>
                        </m:r>
                        <m:r>
                          <a:rPr lang="en-US" altLang="ko-KR">
                            <a:solidFill>
                              <a:srgbClr val="FF0000"/>
                            </a:solidFill>
                            <a:latin typeface="Cambria Math" panose="02040503050406030204" pitchFamily="18" charset="0"/>
                          </a:rPr>
                          <m:t>2</m:t>
                        </m:r>
                        <m:f>
                          <m:fPr>
                            <m:ctrlPr>
                              <a:rPr lang="en-US" altLang="ko-KR" i="1">
                                <a:solidFill>
                                  <a:srgbClr val="FF0000"/>
                                </a:solidFill>
                                <a:latin typeface="Cambria Math" panose="02040503050406030204" pitchFamily="18" charset="0"/>
                              </a:rPr>
                            </m:ctrlPr>
                          </m:fPr>
                          <m:num>
                            <m:r>
                              <a:rPr lang="en-US" altLang="ko-KR">
                                <a:solidFill>
                                  <a:srgbClr val="FF0000"/>
                                </a:solidFill>
                                <a:latin typeface="Cambria Math" panose="02040503050406030204" pitchFamily="18" charset="0"/>
                              </a:rPr>
                              <m:t>𝑝</m:t>
                            </m:r>
                          </m:num>
                          <m:den>
                            <m:r>
                              <a:rPr lang="en-US" altLang="ko-KR">
                                <a:solidFill>
                                  <a:srgbClr val="FF0000"/>
                                </a:solidFill>
                                <a:latin typeface="Cambria Math" panose="02040503050406030204" pitchFamily="18" charset="0"/>
                              </a:rPr>
                              <m:t>𝑛</m:t>
                            </m:r>
                          </m:den>
                        </m:f>
                      </m:oMath>
                    </m:oMathPara>
                  </a14:m>
                  <a:endParaRPr lang="en-US" altLang="ko-KR" dirty="0">
                    <a:solidFill>
                      <a:srgbClr val="262626"/>
                    </a:solidFill>
                  </a:endParaRPr>
                </a:p>
                <a:p>
                  <a:pPr/>
                  <a14:m>
                    <m:oMathPara xmlns:m="http://schemas.openxmlformats.org/officeDocument/2006/math">
                      <m:oMathParaPr>
                        <m:jc m:val="left"/>
                      </m:oMathParaPr>
                      <m:oMath xmlns:m="http://schemas.openxmlformats.org/officeDocument/2006/math">
                        <m:r>
                          <a:rPr lang="en-US" altLang="ko-KR">
                            <a:solidFill>
                              <a:srgbClr val="262626"/>
                            </a:solidFill>
                            <a:latin typeface="Cambria Math" panose="02040503050406030204" pitchFamily="18" charset="0"/>
                          </a:rPr>
                          <m:t>𝐵𝐼𝐶</m:t>
                        </m:r>
                        <m:r>
                          <a:rPr lang="en-US" altLang="ko-KR">
                            <a:solidFill>
                              <a:srgbClr val="262626"/>
                            </a:solidFill>
                            <a:latin typeface="Cambria Math" panose="02040503050406030204" pitchFamily="18" charset="0"/>
                          </a:rPr>
                          <m:t>=−2</m:t>
                        </m:r>
                        <m:f>
                          <m:fPr>
                            <m:ctrlPr>
                              <a:rPr lang="en-US" altLang="ko-KR" i="1">
                                <a:solidFill>
                                  <a:srgbClr val="262626"/>
                                </a:solidFill>
                                <a:latin typeface="Cambria Math" panose="02040503050406030204" pitchFamily="18" charset="0"/>
                              </a:rPr>
                            </m:ctrlPr>
                          </m:fPr>
                          <m:num>
                            <m:r>
                              <a:rPr lang="en-US" altLang="ko-KR">
                                <a:solidFill>
                                  <a:srgbClr val="193EB0"/>
                                </a:solidFill>
                                <a:latin typeface="Cambria Math" panose="02040503050406030204" pitchFamily="18" charset="0"/>
                              </a:rPr>
                              <m:t>𝐿𝑜𝑔</m:t>
                            </m:r>
                            <m:r>
                              <a:rPr lang="en-US" altLang="ko-KR">
                                <a:solidFill>
                                  <a:srgbClr val="193EB0"/>
                                </a:solidFill>
                                <a:latin typeface="Cambria Math" panose="02040503050406030204" pitchFamily="18" charset="0"/>
                              </a:rPr>
                              <m:t> </m:t>
                            </m:r>
                            <m:r>
                              <a:rPr lang="en-US" altLang="ko-KR">
                                <a:solidFill>
                                  <a:srgbClr val="193EB0"/>
                                </a:solidFill>
                                <a:latin typeface="Cambria Math" panose="02040503050406030204" pitchFamily="18" charset="0"/>
                              </a:rPr>
                              <m:t>𝑙𝑖𝑘𝑒𝑙𝑖h𝑜𝑜𝑑</m:t>
                            </m:r>
                          </m:num>
                          <m:den>
                            <m:r>
                              <a:rPr lang="en-US" altLang="ko-KR">
                                <a:solidFill>
                                  <a:srgbClr val="193EB0"/>
                                </a:solidFill>
                                <a:latin typeface="Cambria Math" panose="02040503050406030204" pitchFamily="18" charset="0"/>
                              </a:rPr>
                              <m:t>𝑛</m:t>
                            </m:r>
                          </m:den>
                        </m:f>
                        <m:r>
                          <a:rPr lang="en-US" altLang="ko-KR">
                            <a:solidFill>
                              <a:srgbClr val="262626"/>
                            </a:solidFill>
                            <a:latin typeface="Cambria Math" panose="02040503050406030204" pitchFamily="18" charset="0"/>
                          </a:rPr>
                          <m:t>+</m:t>
                        </m:r>
                        <m:r>
                          <a:rPr lang="en-US" altLang="ko-KR">
                            <a:solidFill>
                              <a:srgbClr val="FF0000"/>
                            </a:solidFill>
                            <a:latin typeface="Cambria Math" panose="02040503050406030204" pitchFamily="18" charset="0"/>
                          </a:rPr>
                          <m:t>𝑝</m:t>
                        </m:r>
                        <m:f>
                          <m:fPr>
                            <m:ctrlPr>
                              <a:rPr lang="en-US" altLang="ko-KR" i="1">
                                <a:solidFill>
                                  <a:srgbClr val="FF0000"/>
                                </a:solidFill>
                                <a:latin typeface="Cambria Math" panose="02040503050406030204" pitchFamily="18" charset="0"/>
                              </a:rPr>
                            </m:ctrlPr>
                          </m:fPr>
                          <m:num>
                            <m:r>
                              <a:rPr lang="en-US" altLang="ko-KR">
                                <a:solidFill>
                                  <a:srgbClr val="FF0000"/>
                                </a:solidFill>
                                <a:latin typeface="Cambria Math" panose="02040503050406030204" pitchFamily="18" charset="0"/>
                              </a:rPr>
                              <m:t>𝐿𝑛</m:t>
                            </m:r>
                            <m:d>
                              <m:dPr>
                                <m:ctrlPr>
                                  <a:rPr lang="en-US" altLang="ko-KR" i="1">
                                    <a:solidFill>
                                      <a:srgbClr val="FF0000"/>
                                    </a:solidFill>
                                    <a:latin typeface="Cambria Math" panose="02040503050406030204" pitchFamily="18" charset="0"/>
                                  </a:rPr>
                                </m:ctrlPr>
                              </m:dPr>
                              <m:e>
                                <m:r>
                                  <a:rPr lang="en-US" altLang="ko-KR">
                                    <a:solidFill>
                                      <a:srgbClr val="FF0000"/>
                                    </a:solidFill>
                                    <a:latin typeface="Cambria Math" panose="02040503050406030204" pitchFamily="18" charset="0"/>
                                  </a:rPr>
                                  <m:t>𝑛</m:t>
                                </m:r>
                              </m:e>
                            </m:d>
                          </m:num>
                          <m:den>
                            <m:r>
                              <a:rPr lang="en-US" altLang="ko-KR">
                                <a:solidFill>
                                  <a:srgbClr val="FF0000"/>
                                </a:solidFill>
                                <a:latin typeface="Cambria Math" panose="02040503050406030204" pitchFamily="18" charset="0"/>
                              </a:rPr>
                              <m:t>𝑛</m:t>
                            </m:r>
                          </m:den>
                        </m:f>
                      </m:oMath>
                    </m:oMathPara>
                  </a14:m>
                  <a:endParaRPr lang="en-US" altLang="ko-KR" dirty="0">
                    <a:solidFill>
                      <a:srgbClr val="262626"/>
                    </a:solidFill>
                  </a:endParaRPr>
                </a:p>
              </p:txBody>
            </p:sp>
          </mc:Choice>
          <mc:Fallback xmlns="">
            <p:sp>
              <p:nvSpPr>
                <p:cNvPr id="8" name="내용 개체 틀 2">
                  <a:extLst>
                    <a:ext uri="{FF2B5EF4-FFF2-40B4-BE49-F238E27FC236}">
                      <a16:creationId xmlns:a16="http://schemas.microsoft.com/office/drawing/2014/main" id="{AFFC3A3E-5FF7-4A8F-A9E7-5294CDD90AE6}"/>
                    </a:ext>
                  </a:extLst>
                </p:cNvPr>
                <p:cNvSpPr txBox="1">
                  <a:spLocks noRot="1" noChangeAspect="1" noMove="1" noResize="1" noEditPoints="1" noAdjustHandles="1" noChangeArrowheads="1" noChangeShapeType="1" noTextEdit="1"/>
                </p:cNvSpPr>
                <p:nvPr/>
              </p:nvSpPr>
              <p:spPr>
                <a:xfrm>
                  <a:off x="3206401" y="1773238"/>
                  <a:ext cx="3490022" cy="1242904"/>
                </a:xfrm>
                <a:prstGeom prst="rect">
                  <a:avLst/>
                </a:prstGeom>
                <a:blipFill>
                  <a:blip r:embed="rId4"/>
                  <a:stretch>
                    <a:fillRect/>
                  </a:stretch>
                </a:blipFill>
                <a:ln>
                  <a:noFill/>
                </a:ln>
              </p:spPr>
              <p:txBody>
                <a:bodyPr/>
                <a:lstStyle/>
                <a:p>
                  <a:r>
                    <a:rPr lang="ko-KR" altLang="en-US">
                      <a:noFill/>
                    </a:rPr>
                    <a:t> </a:t>
                  </a:r>
                </a:p>
              </p:txBody>
            </p:sp>
          </mc:Fallback>
        </mc:AlternateContent>
        <p:sp>
          <p:nvSpPr>
            <p:cNvPr id="45" name="Rounded Rectangle 7">
              <a:extLst>
                <a:ext uri="{FF2B5EF4-FFF2-40B4-BE49-F238E27FC236}">
                  <a16:creationId xmlns:a16="http://schemas.microsoft.com/office/drawing/2014/main" id="{8F0C343B-F76E-42D3-85F1-65170F2B7F5B}"/>
                </a:ext>
              </a:extLst>
            </p:cNvPr>
            <p:cNvSpPr/>
            <p:nvPr/>
          </p:nvSpPr>
          <p:spPr>
            <a:xfrm>
              <a:off x="3943300" y="1773238"/>
              <a:ext cx="2753122" cy="1242903"/>
            </a:xfrm>
            <a:prstGeom prst="rect">
              <a:avLst/>
            </a:pr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아래쪽 화살표 62">
              <a:extLst>
                <a:ext uri="{FF2B5EF4-FFF2-40B4-BE49-F238E27FC236}">
                  <a16:creationId xmlns:a16="http://schemas.microsoft.com/office/drawing/2014/main" id="{EF6180B6-D5A3-45ED-9919-527246E4F420}"/>
                </a:ext>
              </a:extLst>
            </p:cNvPr>
            <p:cNvSpPr/>
            <p:nvPr/>
          </p:nvSpPr>
          <p:spPr>
            <a:xfrm>
              <a:off x="5216121" y="3145190"/>
              <a:ext cx="205838" cy="29187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11E95ECE-14A5-45C5-917D-EC4C1B02EE90}"/>
                </a:ext>
              </a:extLst>
            </p:cNvPr>
            <p:cNvGrpSpPr/>
            <p:nvPr/>
          </p:nvGrpSpPr>
          <p:grpSpPr>
            <a:xfrm>
              <a:off x="3902485" y="3501008"/>
              <a:ext cx="4047635" cy="1783666"/>
              <a:chOff x="3902485" y="3501008"/>
              <a:chExt cx="4047635" cy="1783666"/>
            </a:xfrm>
          </p:grpSpPr>
          <p:grpSp>
            <p:nvGrpSpPr>
              <p:cNvPr id="47" name="그룹 46">
                <a:extLst>
                  <a:ext uri="{FF2B5EF4-FFF2-40B4-BE49-F238E27FC236}">
                    <a16:creationId xmlns:a16="http://schemas.microsoft.com/office/drawing/2014/main" id="{FDF024B8-2DF0-4CDF-97F6-C38E5D1E9203}"/>
                  </a:ext>
                </a:extLst>
              </p:cNvPr>
              <p:cNvGrpSpPr/>
              <p:nvPr/>
            </p:nvGrpSpPr>
            <p:grpSpPr>
              <a:xfrm>
                <a:off x="3902485" y="3501008"/>
                <a:ext cx="2451434" cy="1783666"/>
                <a:chOff x="7295226" y="2003056"/>
                <a:chExt cx="2977238" cy="2625112"/>
              </a:xfrm>
            </p:grpSpPr>
            <p:grpSp>
              <p:nvGrpSpPr>
                <p:cNvPr id="48" name="Group 8">
                  <a:extLst>
                    <a:ext uri="{FF2B5EF4-FFF2-40B4-BE49-F238E27FC236}">
                      <a16:creationId xmlns:a16="http://schemas.microsoft.com/office/drawing/2014/main" id="{FFD6B719-4F3E-4F02-81FA-7335E2572355}"/>
                    </a:ext>
                  </a:extLst>
                </p:cNvPr>
                <p:cNvGrpSpPr/>
                <p:nvPr/>
              </p:nvGrpSpPr>
              <p:grpSpPr>
                <a:xfrm>
                  <a:off x="7896200" y="2003056"/>
                  <a:ext cx="2376264" cy="2625112"/>
                  <a:chOff x="7896200" y="2492896"/>
                  <a:chExt cx="2376264" cy="2625112"/>
                </a:xfrm>
              </p:grpSpPr>
              <p:cxnSp>
                <p:nvCxnSpPr>
                  <p:cNvPr id="50" name="Straight Arrow Connector 9">
                    <a:extLst>
                      <a:ext uri="{FF2B5EF4-FFF2-40B4-BE49-F238E27FC236}">
                        <a16:creationId xmlns:a16="http://schemas.microsoft.com/office/drawing/2014/main" id="{89316F35-F23F-4427-81A9-5C1319B42CEB}"/>
                      </a:ext>
                    </a:extLst>
                  </p:cNvPr>
                  <p:cNvCxnSpPr/>
                  <p:nvPr/>
                </p:nvCxnSpPr>
                <p:spPr>
                  <a:xfrm flipV="1">
                    <a:off x="7896200" y="2492896"/>
                    <a:ext cx="0" cy="2160240"/>
                  </a:xfrm>
                  <a:prstGeom prst="straightConnector1">
                    <a:avLst/>
                  </a:prstGeom>
                  <a:ln w="1270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10">
                    <a:extLst>
                      <a:ext uri="{FF2B5EF4-FFF2-40B4-BE49-F238E27FC236}">
                        <a16:creationId xmlns:a16="http://schemas.microsoft.com/office/drawing/2014/main" id="{F93F0C8E-18FA-4401-B18B-03E8A42C519A}"/>
                      </a:ext>
                    </a:extLst>
                  </p:cNvPr>
                  <p:cNvCxnSpPr/>
                  <p:nvPr/>
                </p:nvCxnSpPr>
                <p:spPr>
                  <a:xfrm>
                    <a:off x="7896200" y="4653136"/>
                    <a:ext cx="2376264" cy="0"/>
                  </a:xfrm>
                  <a:prstGeom prst="straightConnector1">
                    <a:avLst/>
                  </a:prstGeom>
                  <a:ln w="1270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5B62026-1ADF-41F7-884F-9907AB30A951}"/>
                          </a:ext>
                        </a:extLst>
                      </p:cNvPr>
                      <p:cNvSpPr txBox="1"/>
                      <p:nvPr/>
                    </p:nvSpPr>
                    <p:spPr>
                      <a:xfrm>
                        <a:off x="8778940" y="4710334"/>
                        <a:ext cx="1318703" cy="407674"/>
                      </a:xfrm>
                      <a:prstGeom prst="rect">
                        <a:avLst/>
                      </a:prstGeom>
                      <a:noFill/>
                    </p:spPr>
                    <p:txBody>
                      <a:bodyPr wrap="non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dirty="0" err="1"/>
                          <a:t>Phức</a:t>
                        </a:r>
                        <a:r>
                          <a:rPr lang="en-US" dirty="0"/>
                          <a:t> </a:t>
                        </a:r>
                        <a:r>
                          <a:rPr lang="en-US" dirty="0" err="1"/>
                          <a:t>tạp</a:t>
                        </a:r>
                        <a:r>
                          <a:rPr lang="en-US" dirty="0"/>
                          <a:t> (~</a:t>
                        </a:r>
                        <a14:m>
                          <m:oMath xmlns:m="http://schemas.openxmlformats.org/officeDocument/2006/math">
                            <m:r>
                              <a:rPr lang="en-US" dirty="0">
                                <a:latin typeface="Cambria Math" panose="02040503050406030204" pitchFamily="18" charset="0"/>
                              </a:rPr>
                              <m:t>𝑝</m:t>
                            </m:r>
                          </m:oMath>
                        </a14:m>
                        <a:r>
                          <a:rPr lang="en-US" dirty="0"/>
                          <a:t>)</a:t>
                        </a:r>
                      </a:p>
                    </p:txBody>
                  </p:sp>
                </mc:Choice>
                <mc:Fallback xmlns="">
                  <p:sp>
                    <p:nvSpPr>
                      <p:cNvPr id="52" name="TextBox 51">
                        <a:extLst>
                          <a:ext uri="{FF2B5EF4-FFF2-40B4-BE49-F238E27FC236}">
                            <a16:creationId xmlns:a16="http://schemas.microsoft.com/office/drawing/2014/main" id="{75B62026-1ADF-41F7-884F-9907AB30A951}"/>
                          </a:ext>
                        </a:extLst>
                      </p:cNvPr>
                      <p:cNvSpPr txBox="1">
                        <a:spLocks noRot="1" noChangeAspect="1" noMove="1" noResize="1" noEditPoints="1" noAdjustHandles="1" noChangeArrowheads="1" noChangeShapeType="1" noTextEdit="1"/>
                      </p:cNvSpPr>
                      <p:nvPr/>
                    </p:nvSpPr>
                    <p:spPr>
                      <a:xfrm>
                        <a:off x="8778940" y="4710334"/>
                        <a:ext cx="1318703" cy="407674"/>
                      </a:xfrm>
                      <a:prstGeom prst="rect">
                        <a:avLst/>
                      </a:prstGeom>
                      <a:blipFill>
                        <a:blip r:embed="rId5"/>
                        <a:stretch>
                          <a:fillRect/>
                        </a:stretch>
                      </a:blipFill>
                    </p:spPr>
                    <p:txBody>
                      <a:bodyPr/>
                      <a:lstStyle/>
                      <a:p>
                        <a:r>
                          <a:rPr lang="en-001">
                            <a:noFill/>
                          </a:rPr>
                          <a:t> </a:t>
                        </a:r>
                      </a:p>
                    </p:txBody>
                  </p:sp>
                </mc:Fallback>
              </mc:AlternateContent>
            </p:grpSp>
            <p:sp>
              <p:nvSpPr>
                <p:cNvPr id="49" name="TextBox 48">
                  <a:extLst>
                    <a:ext uri="{FF2B5EF4-FFF2-40B4-BE49-F238E27FC236}">
                      <a16:creationId xmlns:a16="http://schemas.microsoft.com/office/drawing/2014/main" id="{2501EEE8-58F9-43BE-BDD2-7059DDC696DB}"/>
                    </a:ext>
                  </a:extLst>
                </p:cNvPr>
                <p:cNvSpPr txBox="1"/>
                <p:nvPr/>
              </p:nvSpPr>
              <p:spPr>
                <a:xfrm>
                  <a:off x="7295226" y="2624684"/>
                  <a:ext cx="596956" cy="905941"/>
                </a:xfrm>
                <a:prstGeom prst="rect">
                  <a:avLst/>
                </a:prstGeom>
                <a:noFill/>
              </p:spPr>
              <p:txBody>
                <a:bodyPr wrap="squar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pPr algn="ctr">
                    <a:spcAft>
                      <a:spcPts val="1200"/>
                    </a:spcAft>
                  </a:pPr>
                  <a:r>
                    <a:rPr lang="en-US" altLang="ko-KR" dirty="0"/>
                    <a:t>AIC</a:t>
                  </a:r>
                </a:p>
                <a:p>
                  <a:pPr algn="ctr">
                    <a:spcAft>
                      <a:spcPts val="1200"/>
                    </a:spcAft>
                  </a:pPr>
                  <a:r>
                    <a:rPr lang="en-US" altLang="ko-KR" dirty="0"/>
                    <a:t> BIC</a:t>
                  </a:r>
                  <a:endParaRPr lang="ko-KR" altLang="en-US" dirty="0"/>
                </a:p>
              </p:txBody>
            </p:sp>
          </p:grpSp>
          <p:grpSp>
            <p:nvGrpSpPr>
              <p:cNvPr id="53" name="그룹 52">
                <a:extLst>
                  <a:ext uri="{FF2B5EF4-FFF2-40B4-BE49-F238E27FC236}">
                    <a16:creationId xmlns:a16="http://schemas.microsoft.com/office/drawing/2014/main" id="{31619D58-C66B-4476-8E00-32050598C4EC}"/>
                  </a:ext>
                </a:extLst>
              </p:cNvPr>
              <p:cNvGrpSpPr/>
              <p:nvPr/>
            </p:nvGrpSpPr>
            <p:grpSpPr>
              <a:xfrm>
                <a:off x="4469370" y="4045445"/>
                <a:ext cx="1738089" cy="690892"/>
                <a:chOff x="4266956" y="4858237"/>
                <a:chExt cx="1802920" cy="690892"/>
              </a:xfrm>
            </p:grpSpPr>
            <p:sp>
              <p:nvSpPr>
                <p:cNvPr id="54" name="Freeform 12">
                  <a:extLst>
                    <a:ext uri="{FF2B5EF4-FFF2-40B4-BE49-F238E27FC236}">
                      <a16:creationId xmlns:a16="http://schemas.microsoft.com/office/drawing/2014/main" id="{24FB3BD7-5098-4C23-B0BE-6951E9E7C261}"/>
                    </a:ext>
                  </a:extLst>
                </p:cNvPr>
                <p:cNvSpPr/>
                <p:nvPr/>
              </p:nvSpPr>
              <p:spPr>
                <a:xfrm>
                  <a:off x="4266956" y="4858237"/>
                  <a:ext cx="1802920" cy="303395"/>
                </a:xfrm>
                <a:custGeom>
                  <a:avLst/>
                  <a:gdLst>
                    <a:gd name="connsiteX0" fmla="*/ 0 w 1802920"/>
                    <a:gd name="connsiteY0" fmla="*/ 0 h 379567"/>
                    <a:gd name="connsiteX1" fmla="*/ 897147 w 1802920"/>
                    <a:gd name="connsiteY1" fmla="*/ 379562 h 379567"/>
                    <a:gd name="connsiteX2" fmla="*/ 1802920 w 1802920"/>
                    <a:gd name="connsiteY2" fmla="*/ 8626 h 379567"/>
                  </a:gdLst>
                  <a:ahLst/>
                  <a:cxnLst>
                    <a:cxn ang="0">
                      <a:pos x="connsiteX0" y="connsiteY0"/>
                    </a:cxn>
                    <a:cxn ang="0">
                      <a:pos x="connsiteX1" y="connsiteY1"/>
                    </a:cxn>
                    <a:cxn ang="0">
                      <a:pos x="connsiteX2" y="connsiteY2"/>
                    </a:cxn>
                  </a:cxnLst>
                  <a:rect l="l" t="t" r="r" b="b"/>
                  <a:pathLst>
                    <a:path w="1802920" h="379567">
                      <a:moveTo>
                        <a:pt x="0" y="0"/>
                      </a:moveTo>
                      <a:cubicBezTo>
                        <a:pt x="298330" y="189062"/>
                        <a:pt x="596660" y="378124"/>
                        <a:pt x="897147" y="379562"/>
                      </a:cubicBezTo>
                      <a:cubicBezTo>
                        <a:pt x="1197634" y="381000"/>
                        <a:pt x="1738222" y="83388"/>
                        <a:pt x="1802920" y="8626"/>
                      </a:cubicBezTo>
                    </a:path>
                  </a:pathLst>
                </a:cu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5" name="Oval 13">
                  <a:extLst>
                    <a:ext uri="{FF2B5EF4-FFF2-40B4-BE49-F238E27FC236}">
                      <a16:creationId xmlns:a16="http://schemas.microsoft.com/office/drawing/2014/main" id="{AF1ECA9A-0A9F-47A4-88EB-D2883EB2571C}"/>
                    </a:ext>
                  </a:extLst>
                </p:cNvPr>
                <p:cNvSpPr/>
                <p:nvPr/>
              </p:nvSpPr>
              <p:spPr>
                <a:xfrm>
                  <a:off x="5077488" y="5056773"/>
                  <a:ext cx="149371" cy="144000"/>
                </a:xfrm>
                <a:prstGeom prst="ellipse">
                  <a:avLst/>
                </a:prstGeom>
                <a:solidFill>
                  <a:srgbClr val="FF0000">
                    <a:alpha val="46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56" name="Straight Connector 24">
                  <a:extLst>
                    <a:ext uri="{FF2B5EF4-FFF2-40B4-BE49-F238E27FC236}">
                      <a16:creationId xmlns:a16="http://schemas.microsoft.com/office/drawing/2014/main" id="{9E28B683-C651-4609-8FA8-5C2EAB0FB911}"/>
                    </a:ext>
                  </a:extLst>
                </p:cNvPr>
                <p:cNvCxnSpPr/>
                <p:nvPr/>
              </p:nvCxnSpPr>
              <p:spPr>
                <a:xfrm>
                  <a:off x="4376721" y="5031113"/>
                  <a:ext cx="1656184" cy="518016"/>
                </a:xfrm>
                <a:prstGeom prst="line">
                  <a:avLst/>
                </a:prstGeom>
                <a:ln w="25400">
                  <a:solidFill>
                    <a:srgbClr val="193EB0">
                      <a:alpha val="3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25">
                  <a:extLst>
                    <a:ext uri="{FF2B5EF4-FFF2-40B4-BE49-F238E27FC236}">
                      <a16:creationId xmlns:a16="http://schemas.microsoft.com/office/drawing/2014/main" id="{C13DFEB5-5C71-412B-BB2D-DA29B3FEED15}"/>
                    </a:ext>
                  </a:extLst>
                </p:cNvPr>
                <p:cNvCxnSpPr/>
                <p:nvPr/>
              </p:nvCxnSpPr>
              <p:spPr>
                <a:xfrm flipV="1">
                  <a:off x="4376721" y="4973555"/>
                  <a:ext cx="1656184" cy="575573"/>
                </a:xfrm>
                <a:prstGeom prst="line">
                  <a:avLst/>
                </a:prstGeom>
                <a:ln w="254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grpSp>
          <p:sp>
            <p:nvSpPr>
              <p:cNvPr id="58" name="직사각형 57">
                <a:extLst>
                  <a:ext uri="{FF2B5EF4-FFF2-40B4-BE49-F238E27FC236}">
                    <a16:creationId xmlns:a16="http://schemas.microsoft.com/office/drawing/2014/main" id="{A325D850-0512-4EDC-8F3D-08D12B221152}"/>
                  </a:ext>
                </a:extLst>
              </p:cNvPr>
              <p:cNvSpPr/>
              <p:nvPr/>
            </p:nvSpPr>
            <p:spPr>
              <a:xfrm>
                <a:off x="6455800" y="4045445"/>
                <a:ext cx="1494320" cy="276999"/>
              </a:xfrm>
              <a:prstGeom prst="rect">
                <a:avLst/>
              </a:prstGeom>
              <a:noFill/>
            </p:spPr>
            <p:txBody>
              <a:bodyPr wrap="none" rtlCol="0">
                <a:spAutoFit/>
                <a:scene3d>
                  <a:camera prst="orthographicFront"/>
                  <a:lightRig rig="threePt" dir="t"/>
                </a:scene3d>
                <a:sp3d>
                  <a:bevelT w="0" h="6350"/>
                  <a:bevelB w="0" h="0"/>
                </a:sp3d>
              </a:bodyPr>
              <a:lstStyle/>
              <a:p>
                <a:r>
                  <a:rPr lang="ko-KR" altLang="en-US" sz="1200" dirty="0">
                    <a:solidFill>
                      <a:srgbClr val="FF0000"/>
                    </a:solidFill>
                    <a:latin typeface="SamsungOne 700" panose="020B0803030303020204" pitchFamily="34" charset="0"/>
                    <a:ea typeface="SamsungOne 700" panose="020B0803030303020204" pitchFamily="34" charset="0"/>
                    <a:sym typeface="Symbol" panose="05050102010706020507" pitchFamily="18" charset="2"/>
                  </a:rPr>
                  <a:t>⇨</a:t>
                </a:r>
                <a:r>
                  <a:rPr lang="ko-KR" altLang="en-US" sz="1200" dirty="0">
                    <a:solidFill>
                      <a:schemeClr val="tx1">
                        <a:lumMod val="85000"/>
                        <a:lumOff val="15000"/>
                      </a:schemeClr>
                    </a:solidFill>
                    <a:latin typeface="SamsungOne 700" panose="020B0803030303020204" pitchFamily="34" charset="0"/>
                    <a:ea typeface="SamsungOne 700" panose="020B0803030303020204" pitchFamily="34" charset="0"/>
                    <a:sym typeface="Symbol" panose="05050102010706020507" pitchFamily="18" charset="2"/>
                  </a:rPr>
                  <a:t> </a:t>
                </a:r>
                <a:r>
                  <a:rPr lang="en-US" altLang="ko-KR" sz="1200" dirty="0" err="1">
                    <a:solidFill>
                      <a:schemeClr val="tx1">
                        <a:lumMod val="85000"/>
                        <a:lumOff val="15000"/>
                      </a:schemeClr>
                    </a:solidFill>
                    <a:latin typeface="SamsungOne 700" panose="020B0803030303020204" pitchFamily="34" charset="0"/>
                    <a:ea typeface="SamsungOne 700" panose="020B0803030303020204" pitchFamily="34" charset="0"/>
                  </a:rPr>
                  <a:t>Có</a:t>
                </a:r>
                <a:r>
                  <a:rPr lang="en-US" altLang="ko-KR" sz="1200" dirty="0">
                    <a:solidFill>
                      <a:schemeClr val="tx1">
                        <a:lumMod val="85000"/>
                        <a:lumOff val="15000"/>
                      </a:schemeClr>
                    </a:solidFill>
                    <a:latin typeface="SamsungOne 700" panose="020B0803030303020204" pitchFamily="34" charset="0"/>
                    <a:ea typeface="SamsungOne 700" panose="020B0803030303020204" pitchFamily="34" charset="0"/>
                  </a:rPr>
                  <a:t> </a:t>
                </a:r>
                <a:r>
                  <a:rPr lang="en-US" altLang="ko-KR" sz="1200" dirty="0" err="1">
                    <a:solidFill>
                      <a:schemeClr val="tx1">
                        <a:lumMod val="85000"/>
                        <a:lumOff val="15000"/>
                      </a:schemeClr>
                    </a:solidFill>
                    <a:latin typeface="SamsungOne 700" panose="020B0803030303020204" pitchFamily="34" charset="0"/>
                    <a:ea typeface="SamsungOne 700" panose="020B0803030303020204" pitchFamily="34" charset="0"/>
                  </a:rPr>
                  <a:t>mức</a:t>
                </a:r>
                <a:r>
                  <a:rPr lang="en-US" altLang="ko-KR" sz="1200" dirty="0">
                    <a:solidFill>
                      <a:schemeClr val="tx1">
                        <a:lumMod val="85000"/>
                        <a:lumOff val="15000"/>
                      </a:schemeClr>
                    </a:solidFill>
                    <a:latin typeface="SamsungOne 700" panose="020B0803030303020204" pitchFamily="34" charset="0"/>
                    <a:ea typeface="SamsungOne 700" panose="020B0803030303020204" pitchFamily="34" charset="0"/>
                  </a:rPr>
                  <a:t> </a:t>
                </a:r>
                <a:r>
                  <a:rPr lang="en-US" altLang="ko-KR" sz="1200" dirty="0" err="1">
                    <a:solidFill>
                      <a:schemeClr val="tx1">
                        <a:lumMod val="85000"/>
                        <a:lumOff val="15000"/>
                      </a:schemeClr>
                    </a:solidFill>
                    <a:latin typeface="SamsungOne 700" panose="020B0803030303020204" pitchFamily="34" charset="0"/>
                    <a:ea typeface="SamsungOne 700" panose="020B0803030303020204" pitchFamily="34" charset="0"/>
                  </a:rPr>
                  <a:t>tối</a:t>
                </a:r>
                <a:r>
                  <a:rPr lang="en-US" altLang="ko-KR" sz="1200" dirty="0">
                    <a:solidFill>
                      <a:schemeClr val="tx1">
                        <a:lumMod val="85000"/>
                        <a:lumOff val="15000"/>
                      </a:schemeClr>
                    </a:solidFill>
                    <a:latin typeface="SamsungOne 700" panose="020B0803030303020204" pitchFamily="34" charset="0"/>
                    <a:ea typeface="SamsungOne 700" panose="020B0803030303020204" pitchFamily="34" charset="0"/>
                  </a:rPr>
                  <a:t> </a:t>
                </a:r>
                <a:r>
                  <a:rPr lang="en-US" altLang="ko-KR" sz="1200" dirty="0" err="1">
                    <a:solidFill>
                      <a:schemeClr val="tx1">
                        <a:lumMod val="85000"/>
                        <a:lumOff val="15000"/>
                      </a:schemeClr>
                    </a:solidFill>
                    <a:latin typeface="SamsungOne 700" panose="020B0803030303020204" pitchFamily="34" charset="0"/>
                    <a:ea typeface="SamsungOne 700" panose="020B0803030303020204" pitchFamily="34" charset="0"/>
                  </a:rPr>
                  <a:t>thiểu</a:t>
                </a:r>
                <a:r>
                  <a:rPr lang="en-US" altLang="ko-KR" sz="1200" dirty="0">
                    <a:solidFill>
                      <a:schemeClr val="tx1">
                        <a:lumMod val="85000"/>
                        <a:lumOff val="15000"/>
                      </a:schemeClr>
                    </a:solidFill>
                    <a:latin typeface="SamsungOne 700" panose="020B0803030303020204" pitchFamily="34" charset="0"/>
                    <a:ea typeface="SamsungOne 700" panose="020B0803030303020204" pitchFamily="34" charset="0"/>
                  </a:rPr>
                  <a:t>.</a:t>
                </a:r>
                <a:endParaRPr lang="ko-KR" altLang="en-US" sz="1200" dirty="0">
                  <a:solidFill>
                    <a:schemeClr val="tx1">
                      <a:lumMod val="85000"/>
                      <a:lumOff val="15000"/>
                    </a:schemeClr>
                  </a:solidFill>
                  <a:latin typeface="SamsungOne 700" panose="020B0803030303020204" pitchFamily="34" charset="0"/>
                  <a:ea typeface="SamsungOne 700" panose="020B0803030303020204" pitchFamily="34" charset="0"/>
                </a:endParaRPr>
              </a:p>
            </p:txBody>
          </p:sp>
        </p:grpSp>
      </p:grpSp>
    </p:spTree>
    <p:extLst>
      <p:ext uri="{BB962C8B-B14F-4D97-AF65-F5344CB8AC3E}">
        <p14:creationId xmlns:p14="http://schemas.microsoft.com/office/powerpoint/2010/main" val="224635959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tuyến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9" name="직사각형 8">
            <a:extLst>
              <a:ext uri="{FF2B5EF4-FFF2-40B4-BE49-F238E27FC236}">
                <a16:creationId xmlns:a16="http://schemas.microsoft.com/office/drawing/2014/main" id="{FB4F96C9-7484-4D21-BBEA-0901BDAC067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Phân tích dư lượng</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21" name="직사각형 20">
            <a:extLst>
              <a:ext uri="{FF2B5EF4-FFF2-40B4-BE49-F238E27FC236}">
                <a16:creationId xmlns:a16="http://schemas.microsoft.com/office/drawing/2014/main" id="{96908231-325C-49C7-81DE-4C7133CBA6B9}"/>
              </a:ext>
            </a:extLst>
          </p:cNvPr>
          <p:cNvSpPr/>
          <p:nvPr/>
        </p:nvSpPr>
        <p:spPr>
          <a:xfrm>
            <a:off x="671261" y="4449724"/>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Dư lượng là sự khác biệt giữa các dự đoán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srgbClr val="193EB0"/>
                </a:solidFill>
                <a:latin typeface="SamsungOne 400" panose="020B0503030303020204" pitchFamily="34" charset="0"/>
                <a:ea typeface="SamsungOne 400" panose="020B0503030303020204" pitchFamily="34" charset="0"/>
              </a:rPr>
              <a:t>𝑦 ̂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thực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tế</a:t>
            </a:r>
            <a:r>
              <a:rPr lang="en-US" altLang="ko-KR" sz="1300" dirty="0">
                <a:solidFill>
                  <a:srgbClr val="FF0000"/>
                </a:solidFill>
                <a:latin typeface="SamsungOne 400" panose="020B0503030303020204" pitchFamily="34" charset="0"/>
                <a:ea typeface="SamsungOne 400" panose="020B0503030303020204" pitchFamily="34" charset="0"/>
              </a:rPr>
              <a:t> </a:t>
            </a:r>
            <a:r>
              <a:rPr lang="ko-KR" altLang="en-US" sz="1300" dirty="0">
                <a:solidFill>
                  <a:srgbClr val="FF0000"/>
                </a:solidFill>
                <a:latin typeface="SamsungOne 400" panose="020B0503030303020204" pitchFamily="34" charset="0"/>
                <a:ea typeface="SamsungOne 400" panose="020B0503030303020204" pitchFamily="34" charset="0"/>
              </a:rPr>
              <a:t>𝑦</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Chúng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tôi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dễ</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dàng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phát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hiện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ngoại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lệ</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trong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𝑌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đi chệch đáng kể so với xu hướng chính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22" name="그룹 21">
            <a:extLst>
              <a:ext uri="{FF2B5EF4-FFF2-40B4-BE49-F238E27FC236}">
                <a16:creationId xmlns:a16="http://schemas.microsoft.com/office/drawing/2014/main" id="{304AF678-1DBA-4666-82CE-24F6452CE877}"/>
              </a:ext>
            </a:extLst>
          </p:cNvPr>
          <p:cNvGrpSpPr/>
          <p:nvPr/>
        </p:nvGrpSpPr>
        <p:grpSpPr>
          <a:xfrm>
            <a:off x="3306008" y="1988840"/>
            <a:ext cx="3290808" cy="2422456"/>
            <a:chOff x="1666313" y="3648531"/>
            <a:chExt cx="3290808" cy="2422456"/>
          </a:xfrm>
        </p:grpSpPr>
        <p:grpSp>
          <p:nvGrpSpPr>
            <p:cNvPr id="26" name="Group 21">
              <a:extLst>
                <a:ext uri="{FF2B5EF4-FFF2-40B4-BE49-F238E27FC236}">
                  <a16:creationId xmlns:a16="http://schemas.microsoft.com/office/drawing/2014/main" id="{BD323A31-9F96-461F-A7C5-DBD2B6CBFD1A}"/>
                </a:ext>
              </a:extLst>
            </p:cNvPr>
            <p:cNvGrpSpPr/>
            <p:nvPr/>
          </p:nvGrpSpPr>
          <p:grpSpPr>
            <a:xfrm>
              <a:off x="1666313" y="3648531"/>
              <a:ext cx="3290808" cy="2422456"/>
              <a:chOff x="3164912" y="3848762"/>
              <a:chExt cx="3290808" cy="2422456"/>
            </a:xfrm>
          </p:grpSpPr>
          <p:cxnSp>
            <p:nvCxnSpPr>
              <p:cNvPr id="33" name="Straight Arrow Connector 16">
                <a:extLst>
                  <a:ext uri="{FF2B5EF4-FFF2-40B4-BE49-F238E27FC236}">
                    <a16:creationId xmlns:a16="http://schemas.microsoft.com/office/drawing/2014/main" id="{59725C08-0969-4969-9FBA-A1F73B4A1E84}"/>
                  </a:ext>
                </a:extLst>
              </p:cNvPr>
              <p:cNvCxnSpPr/>
              <p:nvPr/>
            </p:nvCxnSpPr>
            <p:spPr>
              <a:xfrm flipV="1">
                <a:off x="3503712" y="3884750"/>
                <a:ext cx="0" cy="1999360"/>
              </a:xfrm>
              <a:prstGeom prst="straightConnector1">
                <a:avLst/>
              </a:prstGeom>
              <a:ln w="1270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17">
                <a:extLst>
                  <a:ext uri="{FF2B5EF4-FFF2-40B4-BE49-F238E27FC236}">
                    <a16:creationId xmlns:a16="http://schemas.microsoft.com/office/drawing/2014/main" id="{AA641DA8-A54E-44FC-BC74-3DC77C9F9481}"/>
                  </a:ext>
                </a:extLst>
              </p:cNvPr>
              <p:cNvCxnSpPr/>
              <p:nvPr/>
            </p:nvCxnSpPr>
            <p:spPr>
              <a:xfrm>
                <a:off x="3503712" y="5882355"/>
                <a:ext cx="2952008" cy="0"/>
              </a:xfrm>
              <a:prstGeom prst="straightConnector1">
                <a:avLst/>
              </a:prstGeom>
              <a:ln w="1270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24E220A-8A4E-4CD5-9B7F-E7BFA7143B9A}"/>
                  </a:ext>
                </a:extLst>
              </p:cNvPr>
              <p:cNvSpPr txBox="1"/>
              <p:nvPr/>
            </p:nvSpPr>
            <p:spPr>
              <a:xfrm>
                <a:off x="6145339" y="5963441"/>
                <a:ext cx="292068" cy="307777"/>
              </a:xfrm>
              <a:prstGeom prst="rect">
                <a:avLst/>
              </a:prstGeom>
              <a:noFill/>
            </p:spPr>
            <p:txBody>
              <a:bodyPr wrap="none" rtlCol="0">
                <a:spAutoFit/>
                <a:scene3d>
                  <a:camera prst="orthographicFront"/>
                  <a:lightRig rig="threePt" dir="t"/>
                </a:scene3d>
                <a:sp3d>
                  <a:bevelT w="0" h="6350"/>
                  <a:bevelB w="0" h="0"/>
                </a:sp3d>
              </a:bodyPr>
              <a:lstStyle>
                <a:defPPr>
                  <a:defRPr lang="en-US"/>
                </a:defPPr>
                <a:lvl1pPr>
                  <a:defRPr sz="12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sz="1400" dirty="0"/>
                  <a:t>X</a:t>
                </a:r>
                <a:endParaRPr lang="ko-KR" altLang="en-US" sz="1400" dirty="0"/>
              </a:p>
            </p:txBody>
          </p:sp>
          <p:sp>
            <p:nvSpPr>
              <p:cNvPr id="36" name="TextBox 35">
                <a:extLst>
                  <a:ext uri="{FF2B5EF4-FFF2-40B4-BE49-F238E27FC236}">
                    <a16:creationId xmlns:a16="http://schemas.microsoft.com/office/drawing/2014/main" id="{9A14B7C4-B080-415F-88ED-B1A8F46B886C}"/>
                  </a:ext>
                </a:extLst>
              </p:cNvPr>
              <p:cNvSpPr txBox="1"/>
              <p:nvPr/>
            </p:nvSpPr>
            <p:spPr>
              <a:xfrm>
                <a:off x="3164912" y="3848762"/>
                <a:ext cx="287258" cy="307777"/>
              </a:xfrm>
              <a:prstGeom prst="rect">
                <a:avLst/>
              </a:prstGeom>
              <a:noFill/>
            </p:spPr>
            <p:txBody>
              <a:bodyPr wrap="none" rtlCol="0">
                <a:spAutoFit/>
                <a:scene3d>
                  <a:camera prst="orthographicFront"/>
                  <a:lightRig rig="threePt" dir="t"/>
                </a:scene3d>
                <a:sp3d>
                  <a:bevelT w="0" h="6350"/>
                  <a:bevelB w="0" h="0"/>
                </a:sp3d>
              </a:bodyPr>
              <a:lstStyle>
                <a:defPPr>
                  <a:defRPr lang="en-US"/>
                </a:defPPr>
                <a:lvl1pPr>
                  <a:defRPr sz="14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dirty="0"/>
                  <a:t>Y</a:t>
                </a:r>
                <a:endParaRPr lang="ko-KR" altLang="en-US" dirty="0"/>
              </a:p>
            </p:txBody>
          </p:sp>
        </p:grpSp>
        <p:cxnSp>
          <p:nvCxnSpPr>
            <p:cNvPr id="27" name="Straight Connector 19">
              <a:extLst>
                <a:ext uri="{FF2B5EF4-FFF2-40B4-BE49-F238E27FC236}">
                  <a16:creationId xmlns:a16="http://schemas.microsoft.com/office/drawing/2014/main" id="{607A4928-96EE-44DE-8D3B-19F59619AA11}"/>
                </a:ext>
              </a:extLst>
            </p:cNvPr>
            <p:cNvCxnSpPr/>
            <p:nvPr/>
          </p:nvCxnSpPr>
          <p:spPr>
            <a:xfrm flipV="1">
              <a:off x="2189285" y="4127321"/>
              <a:ext cx="2365130" cy="1411833"/>
            </a:xfrm>
            <a:prstGeom prst="line">
              <a:avLst/>
            </a:prstGeom>
            <a:ln w="19050">
              <a:solidFill>
                <a:srgbClr val="193EB0"/>
              </a:solidFill>
            </a:ln>
          </p:spPr>
          <p:style>
            <a:lnRef idx="1">
              <a:schemeClr val="accent1"/>
            </a:lnRef>
            <a:fillRef idx="0">
              <a:schemeClr val="accent1"/>
            </a:fillRef>
            <a:effectRef idx="0">
              <a:schemeClr val="accent1"/>
            </a:effectRef>
            <a:fontRef idx="minor">
              <a:schemeClr val="tx1"/>
            </a:fontRef>
          </p:style>
        </p:cxnSp>
        <p:sp>
          <p:nvSpPr>
            <p:cNvPr id="28" name="Oval 34">
              <a:extLst>
                <a:ext uri="{FF2B5EF4-FFF2-40B4-BE49-F238E27FC236}">
                  <a16:creationId xmlns:a16="http://schemas.microsoft.com/office/drawing/2014/main" id="{55CDFF5F-4C28-47E8-BEB8-930D8ACF23EA}"/>
                </a:ext>
              </a:extLst>
            </p:cNvPr>
            <p:cNvSpPr/>
            <p:nvPr/>
          </p:nvSpPr>
          <p:spPr>
            <a:xfrm>
              <a:off x="2444805" y="5350657"/>
              <a:ext cx="188497" cy="188497"/>
            </a:xfrm>
            <a:prstGeom prst="ellipse">
              <a:avLst/>
            </a:prstGeom>
            <a:solidFill>
              <a:srgbClr val="FF0000">
                <a:alpha val="50000"/>
              </a:srgbClr>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4">
              <a:extLst>
                <a:ext uri="{FF2B5EF4-FFF2-40B4-BE49-F238E27FC236}">
                  <a16:creationId xmlns:a16="http://schemas.microsoft.com/office/drawing/2014/main" id="{A16BFA52-14B3-41C3-A18D-7922C31C3AD4}"/>
                </a:ext>
              </a:extLst>
            </p:cNvPr>
            <p:cNvSpPr/>
            <p:nvPr/>
          </p:nvSpPr>
          <p:spPr>
            <a:xfrm>
              <a:off x="3148189" y="4946211"/>
              <a:ext cx="188497" cy="188497"/>
            </a:xfrm>
            <a:prstGeom prst="ellipse">
              <a:avLst/>
            </a:prstGeom>
            <a:solidFill>
              <a:srgbClr val="FF0000">
                <a:alpha val="50000"/>
              </a:srgbClr>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34">
              <a:extLst>
                <a:ext uri="{FF2B5EF4-FFF2-40B4-BE49-F238E27FC236}">
                  <a16:creationId xmlns:a16="http://schemas.microsoft.com/office/drawing/2014/main" id="{22389170-99FB-4BF0-904D-56B54EF2F54F}"/>
                </a:ext>
              </a:extLst>
            </p:cNvPr>
            <p:cNvSpPr/>
            <p:nvPr/>
          </p:nvSpPr>
          <p:spPr>
            <a:xfrm>
              <a:off x="3772443" y="3970264"/>
              <a:ext cx="188497" cy="188497"/>
            </a:xfrm>
            <a:prstGeom prst="ellipse">
              <a:avLst/>
            </a:prstGeom>
            <a:solidFill>
              <a:srgbClr val="FF0000">
                <a:alpha val="50000"/>
              </a:srgbClr>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4">
              <a:extLst>
                <a:ext uri="{FF2B5EF4-FFF2-40B4-BE49-F238E27FC236}">
                  <a16:creationId xmlns:a16="http://schemas.microsoft.com/office/drawing/2014/main" id="{F1B24C49-7250-4524-87F1-706406383CD4}"/>
                </a:ext>
              </a:extLst>
            </p:cNvPr>
            <p:cNvSpPr/>
            <p:nvPr/>
          </p:nvSpPr>
          <p:spPr>
            <a:xfrm>
              <a:off x="4458243" y="4207657"/>
              <a:ext cx="188497" cy="188497"/>
            </a:xfrm>
            <a:prstGeom prst="ellipse">
              <a:avLst/>
            </a:prstGeom>
            <a:solidFill>
              <a:srgbClr val="FF0000">
                <a:alpha val="50000"/>
              </a:srgbClr>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위쪽/아래쪽 화살표 32">
              <a:extLst>
                <a:ext uri="{FF2B5EF4-FFF2-40B4-BE49-F238E27FC236}">
                  <a16:creationId xmlns:a16="http://schemas.microsoft.com/office/drawing/2014/main" id="{84F98CEB-A90E-48A3-8DA0-95E004103BAB}"/>
                </a:ext>
              </a:extLst>
            </p:cNvPr>
            <p:cNvSpPr/>
            <p:nvPr/>
          </p:nvSpPr>
          <p:spPr>
            <a:xfrm>
              <a:off x="3825040" y="4179699"/>
              <a:ext cx="83302" cy="335187"/>
            </a:xfrm>
            <a:prstGeom prst="upDownArrow">
              <a:avLst>
                <a:gd name="adj1" fmla="val 42376"/>
                <a:gd name="adj2" fmla="val 7286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1518815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tuyến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9" name="직사각형 8">
            <a:extLst>
              <a:ext uri="{FF2B5EF4-FFF2-40B4-BE49-F238E27FC236}">
                <a16:creationId xmlns:a16="http://schemas.microsoft.com/office/drawing/2014/main" id="{FB4F96C9-7484-4D21-BBEA-0901BDAC067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Phân tích dư lượng</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2" name="직사각형 11">
            <a:extLst>
              <a:ext uri="{FF2B5EF4-FFF2-40B4-BE49-F238E27FC236}">
                <a16:creationId xmlns:a16="http://schemas.microsoft.com/office/drawing/2014/main" id="{7589D0E7-E999-4C47-8E99-20109E6DC1C5}"/>
              </a:ext>
            </a:extLst>
          </p:cNvPr>
          <p:cNvSpPr/>
          <p:nvPr/>
        </p:nvSpPr>
        <p:spPr>
          <a:xfrm>
            <a:off x="671261"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Lý do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phân tích dư lượng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0975" lvl="1">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phát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hiện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ngoại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lệ</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trong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𝑌</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0975" lvl="1">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minh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định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của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hồi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quy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tuyến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tính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7" name="내용 개체 틀 2">
            <a:extLst>
              <a:ext uri="{FF2B5EF4-FFF2-40B4-BE49-F238E27FC236}">
                <a16:creationId xmlns:a16="http://schemas.microsoft.com/office/drawing/2014/main" id="{DFF655E6-EAE5-4C97-9FAC-50B6565FFCA4}"/>
              </a:ext>
            </a:extLst>
          </p:cNvPr>
          <p:cNvSpPr txBox="1">
            <a:spLocks/>
          </p:cNvSpPr>
          <p:nvPr/>
        </p:nvSpPr>
        <p:spPr>
          <a:xfrm>
            <a:off x="1026976" y="2708182"/>
            <a:ext cx="5495764" cy="8976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a:spcAft>
                <a:spcPts val="800"/>
              </a:spcAft>
              <a:buClr>
                <a:srgbClr val="193EB0"/>
              </a:buCl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Phần dư nên được phân phối bình thường tập trung vào khoảng giá trị 0.
Dư lượng nên được phân phối với một phương sai không đổi.
Phần dư nên được phân phối ngẫu nhiên mà không có mẫu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2583736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hành</a:t>
            </a:r>
            <a:r>
              <a:rPr lang="en-US" altLang="ko-KR" sz="1400" dirty="0">
                <a:solidFill>
                  <a:schemeClr val="tx1"/>
                </a:solidFill>
                <a:latin typeface="SamsungOne 400" panose="020B0503030303020204" pitchFamily="34" charset="0"/>
                <a:ea typeface="SamsungOne 400" panose="020B0503030303020204" pitchFamily="34" charset="0"/>
              </a:rPr>
              <a:t> scikit-learn</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14" name="모서리가 둥근 직사각형 4">
            <a:extLst>
              <a:ext uri="{FF2B5EF4-FFF2-40B4-BE49-F238E27FC236}">
                <a16:creationId xmlns:a16="http://schemas.microsoft.com/office/drawing/2014/main" id="{945E03E8-06CF-4F53-9165-A7818728F674}"/>
              </a:ext>
            </a:extLst>
          </p:cNvPr>
          <p:cNvSpPr/>
          <p:nvPr/>
        </p:nvSpPr>
        <p:spPr>
          <a:xfrm>
            <a:off x="666749" y="2119511"/>
            <a:ext cx="8677275" cy="235437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26" name="직사각형 25">
            <a:extLst>
              <a:ext uri="{FF2B5EF4-FFF2-40B4-BE49-F238E27FC236}">
                <a16:creationId xmlns:a16="http://schemas.microsoft.com/office/drawing/2014/main" id="{E0E9A875-855D-4DD3-BA61-C3F6A0D3F901}"/>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Sử</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dụng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train_test_split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tách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dữ</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nhằm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tạo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đánh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giá</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pic>
        <p:nvPicPr>
          <p:cNvPr id="27" name="그림 26">
            <a:extLst>
              <a:ext uri="{FF2B5EF4-FFF2-40B4-BE49-F238E27FC236}">
                <a16:creationId xmlns:a16="http://schemas.microsoft.com/office/drawing/2014/main" id="{F67E93C1-65CA-4DB0-9CA1-B8656567AC3A}"/>
              </a:ext>
            </a:extLst>
          </p:cNvPr>
          <p:cNvPicPr>
            <a:picLocks noChangeAspect="1"/>
          </p:cNvPicPr>
          <p:nvPr/>
        </p:nvPicPr>
        <p:blipFill rotWithShape="1">
          <a:blip r:embed="rId4"/>
          <a:srcRect l="1317" t="3308" r="26254"/>
          <a:stretch/>
        </p:blipFill>
        <p:spPr>
          <a:xfrm>
            <a:off x="810951" y="2213734"/>
            <a:ext cx="8533073" cy="2139962"/>
          </a:xfrm>
          <a:prstGeom prst="rect">
            <a:avLst/>
          </a:prstGeom>
          <a:ln>
            <a:noFill/>
          </a:ln>
        </p:spPr>
      </p:pic>
    </p:spTree>
    <p:extLst>
      <p:ext uri="{BB962C8B-B14F-4D97-AF65-F5344CB8AC3E}">
        <p14:creationId xmlns:p14="http://schemas.microsoft.com/office/powerpoint/2010/main" val="15084657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Quá</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tuyến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9" name="직사각형 8">
            <a:extLst>
              <a:ext uri="{FF2B5EF4-FFF2-40B4-BE49-F238E27FC236}">
                <a16:creationId xmlns:a16="http://schemas.microsoft.com/office/drawing/2014/main" id="{FB4F96C9-7484-4D21-BBEA-0901BDAC067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Phân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tích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đòn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bẩy</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92691514-6585-43EB-87B3-5CE51BED937A}"/>
              </a:ext>
            </a:extLst>
          </p:cNvPr>
          <p:cNvSpPr/>
          <p:nvPr/>
        </p:nvSpPr>
        <p:spPr>
          <a:xfrm>
            <a:off x="676178" y="2660033"/>
            <a:ext cx="863082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quy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tắc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tổng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0" name="직사각형 9">
            <a:extLst>
              <a:ext uri="{FF2B5EF4-FFF2-40B4-BE49-F238E27FC236}">
                <a16:creationId xmlns:a16="http://schemas.microsoft.com/office/drawing/2014/main" id="{992993E2-608D-4D62-B5A8-21D13276D717}"/>
              </a:ext>
            </a:extLst>
          </p:cNvPr>
          <p:cNvSpPr/>
          <p:nvPr/>
        </p:nvSpPr>
        <p:spPr>
          <a:xfrm>
            <a:off x="676178" y="4642377"/>
            <a:ext cx="863082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Đòn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bẩy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biết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X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trung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tâm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bao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=&gt;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Phát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hiện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ngoại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lệ</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trong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mc:AlternateContent xmlns:mc="http://schemas.openxmlformats.org/markup-compatibility/2006" xmlns:a14="http://schemas.microsoft.com/office/drawing/2010/main">
        <mc:Choice Requires="a14">
          <p:sp>
            <p:nvSpPr>
              <p:cNvPr id="11" name="내용 개체 틀 2">
                <a:extLst>
                  <a:ext uri="{FF2B5EF4-FFF2-40B4-BE49-F238E27FC236}">
                    <a16:creationId xmlns:a16="http://schemas.microsoft.com/office/drawing/2014/main" id="{91E187C0-6644-445F-B5FA-62DCC8C2F7EE}"/>
                  </a:ext>
                </a:extLst>
              </p:cNvPr>
              <p:cNvSpPr txBox="1">
                <a:spLocks/>
              </p:cNvSpPr>
              <p:nvPr/>
            </p:nvSpPr>
            <p:spPr>
              <a:xfrm>
                <a:off x="2890225" y="2057045"/>
                <a:ext cx="4268633" cy="4183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14:m>
                  <m:oMath xmlns:m="http://schemas.openxmlformats.org/officeDocument/2006/math">
                    <m:r>
                      <a:rPr lang="en-US" altLang="ko-KR">
                        <a:latin typeface="Cambria Math" panose="02040503050406030204" pitchFamily="18" charset="0"/>
                      </a:rPr>
                      <m:t>𝐿𝑒𝑣𝑒𝑟𝑎𝑔𝑒</m:t>
                    </m:r>
                    <m:r>
                      <a:rPr lang="en-US" altLang="ko-KR">
                        <a:latin typeface="Cambria Math" panose="02040503050406030204" pitchFamily="18" charset="0"/>
                      </a:rPr>
                      <m:t>=</m:t>
                    </m:r>
                    <m:sSub>
                      <m:sSubPr>
                        <m:ctrlPr>
                          <a:rPr lang="en-US" altLang="ko-KR" i="1">
                            <a:latin typeface="Cambria Math" panose="02040503050406030204" pitchFamily="18" charset="0"/>
                          </a:rPr>
                        </m:ctrlPr>
                      </m:sSubPr>
                      <m:e>
                        <m:r>
                          <a:rPr lang="en-US" altLang="ko-KR">
                            <a:latin typeface="Cambria Math" panose="02040503050406030204" pitchFamily="18" charset="0"/>
                          </a:rPr>
                          <m:t>𝐻</m:t>
                        </m:r>
                      </m:e>
                      <m:sub>
                        <m:r>
                          <a:rPr lang="en-US" altLang="ko-KR">
                            <a:latin typeface="Cambria Math" panose="02040503050406030204" pitchFamily="18" charset="0"/>
                          </a:rPr>
                          <m:t>𝑖𝑖</m:t>
                        </m:r>
                      </m:sub>
                    </m:sSub>
                  </m:oMath>
                </a14:m>
                <a:r>
                  <a:rPr lang="en-US" altLang="ko-KR" dirty="0"/>
                  <a:t>   ,  </a:t>
                </a:r>
                <a:r>
                  <a:rPr lang="vi-VN" altLang="ko-KR" dirty="0"/>
                  <a:t>trong đó</a:t>
                </a:r>
                <a:r>
                  <a:rPr lang="en-US" altLang="ko-KR" dirty="0"/>
                  <a:t> </a:t>
                </a:r>
                <a14:m>
                  <m:oMath xmlns:m="http://schemas.openxmlformats.org/officeDocument/2006/math">
                    <m:acc>
                      <m:accPr>
                        <m:chr m:val="̃"/>
                        <m:ctrlPr>
                          <a:rPr lang="en-US" altLang="ko-KR" i="1">
                            <a:latin typeface="Cambria Math" panose="02040503050406030204" pitchFamily="18" charset="0"/>
                          </a:rPr>
                        </m:ctrlPr>
                      </m:accPr>
                      <m:e>
                        <m:r>
                          <a:rPr lang="en-US" altLang="ko-KR">
                            <a:latin typeface="Cambria Math" panose="02040503050406030204" pitchFamily="18" charset="0"/>
                          </a:rPr>
                          <m:t>𝐻</m:t>
                        </m:r>
                      </m:e>
                    </m:acc>
                    <m:r>
                      <a:rPr lang="en-US" altLang="ko-KR">
                        <a:latin typeface="Cambria Math" panose="02040503050406030204" pitchFamily="18" charset="0"/>
                      </a:rPr>
                      <m:t>=</m:t>
                    </m:r>
                    <m:acc>
                      <m:accPr>
                        <m:chr m:val="̃"/>
                        <m:ctrlPr>
                          <a:rPr lang="en-US" altLang="ko-KR" i="1">
                            <a:latin typeface="Cambria Math" panose="02040503050406030204" pitchFamily="18" charset="0"/>
                          </a:rPr>
                        </m:ctrlPr>
                      </m:accPr>
                      <m:e>
                        <m:r>
                          <a:rPr lang="en-US" altLang="ko-KR">
                            <a:latin typeface="Cambria Math" panose="02040503050406030204" pitchFamily="18" charset="0"/>
                          </a:rPr>
                          <m:t>𝑋</m:t>
                        </m:r>
                      </m:e>
                    </m:acc>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sSup>
                              <m:sSupPr>
                                <m:ctrlPr>
                                  <a:rPr lang="en-US" altLang="ko-KR" i="1">
                                    <a:latin typeface="Cambria Math" panose="02040503050406030204" pitchFamily="18" charset="0"/>
                                  </a:rPr>
                                </m:ctrlPr>
                              </m:sSupPr>
                              <m:e>
                                <m:acc>
                                  <m:accPr>
                                    <m:chr m:val="̃"/>
                                    <m:ctrlPr>
                                      <a:rPr lang="en-US" altLang="ko-KR" i="1">
                                        <a:latin typeface="Cambria Math" panose="02040503050406030204" pitchFamily="18" charset="0"/>
                                      </a:rPr>
                                    </m:ctrlPr>
                                  </m:accPr>
                                  <m:e>
                                    <m:r>
                                      <a:rPr lang="en-US" altLang="ko-KR">
                                        <a:latin typeface="Cambria Math" panose="02040503050406030204" pitchFamily="18" charset="0"/>
                                      </a:rPr>
                                      <m:t>𝑋</m:t>
                                    </m:r>
                                  </m:e>
                                </m:acc>
                              </m:e>
                              <m:sup>
                                <m:r>
                                  <a:rPr lang="en-US" altLang="ko-KR">
                                    <a:latin typeface="Cambria Math" panose="02040503050406030204" pitchFamily="18" charset="0"/>
                                  </a:rPr>
                                  <m:t>𝑡</m:t>
                                </m:r>
                              </m:sup>
                            </m:sSup>
                            <m:acc>
                              <m:accPr>
                                <m:chr m:val="̃"/>
                                <m:ctrlPr>
                                  <a:rPr lang="en-US" altLang="ko-KR" i="1">
                                    <a:latin typeface="Cambria Math" panose="02040503050406030204" pitchFamily="18" charset="0"/>
                                  </a:rPr>
                                </m:ctrlPr>
                              </m:accPr>
                              <m:e>
                                <m:r>
                                  <a:rPr lang="en-US" altLang="ko-KR">
                                    <a:latin typeface="Cambria Math" panose="02040503050406030204" pitchFamily="18" charset="0"/>
                                  </a:rPr>
                                  <m:t>𝑋</m:t>
                                </m:r>
                              </m:e>
                            </m:acc>
                          </m:e>
                        </m:d>
                      </m:e>
                      <m:sup>
                        <m:r>
                          <a:rPr lang="en-US" altLang="ko-KR">
                            <a:latin typeface="Cambria Math" panose="02040503050406030204" pitchFamily="18" charset="0"/>
                          </a:rPr>
                          <m:t>−1</m:t>
                        </m:r>
                      </m:sup>
                    </m:sSup>
                    <m:sSup>
                      <m:sSupPr>
                        <m:ctrlPr>
                          <a:rPr lang="en-US" altLang="ko-KR" i="1">
                            <a:latin typeface="Cambria Math" panose="02040503050406030204" pitchFamily="18" charset="0"/>
                          </a:rPr>
                        </m:ctrlPr>
                      </m:sSupPr>
                      <m:e>
                        <m:acc>
                          <m:accPr>
                            <m:chr m:val="̃"/>
                            <m:ctrlPr>
                              <a:rPr lang="en-US" altLang="ko-KR" i="1">
                                <a:latin typeface="Cambria Math" panose="02040503050406030204" pitchFamily="18" charset="0"/>
                              </a:rPr>
                            </m:ctrlPr>
                          </m:accPr>
                          <m:e>
                            <m:r>
                              <a:rPr lang="en-US" altLang="ko-KR">
                                <a:latin typeface="Cambria Math" panose="02040503050406030204" pitchFamily="18" charset="0"/>
                              </a:rPr>
                              <m:t>𝑋</m:t>
                            </m:r>
                          </m:e>
                        </m:acc>
                      </m:e>
                      <m:sup>
                        <m:r>
                          <a:rPr lang="en-US" altLang="ko-KR">
                            <a:latin typeface="Cambria Math" panose="02040503050406030204" pitchFamily="18" charset="0"/>
                          </a:rPr>
                          <m:t>𝑡</m:t>
                        </m:r>
                      </m:sup>
                    </m:sSup>
                  </m:oMath>
                </a14:m>
                <a:endParaRPr lang="en-US" altLang="ko-KR" dirty="0"/>
              </a:p>
            </p:txBody>
          </p:sp>
        </mc:Choice>
        <mc:Fallback xmlns="">
          <p:sp>
            <p:nvSpPr>
              <p:cNvPr id="11" name="내용 개체 틀 2">
                <a:extLst>
                  <a:ext uri="{FF2B5EF4-FFF2-40B4-BE49-F238E27FC236}">
                    <a16:creationId xmlns:a16="http://schemas.microsoft.com/office/drawing/2014/main" id="{91E187C0-6644-445F-B5FA-62DCC8C2F7EE}"/>
                  </a:ext>
                </a:extLst>
              </p:cNvPr>
              <p:cNvSpPr txBox="1">
                <a:spLocks noRot="1" noChangeAspect="1" noMove="1" noResize="1" noEditPoints="1" noAdjustHandles="1" noChangeArrowheads="1" noChangeShapeType="1" noTextEdit="1"/>
              </p:cNvSpPr>
              <p:nvPr/>
            </p:nvSpPr>
            <p:spPr>
              <a:xfrm>
                <a:off x="2890225" y="2057045"/>
                <a:ext cx="4268633" cy="418384"/>
              </a:xfrm>
              <a:prstGeom prst="rect">
                <a:avLst/>
              </a:prstGeom>
              <a:blipFill>
                <a:blip r:embed="rId4"/>
                <a:stretch>
                  <a:fillRect r="-571" b="-13043"/>
                </a:stretch>
              </a:blipFill>
              <a:ln>
                <a:noFill/>
              </a:ln>
            </p:spPr>
            <p:txBody>
              <a:bodyPr/>
              <a:lstStyle/>
              <a:p>
                <a:r>
                  <a:rPr lang="en-001">
                    <a:noFill/>
                  </a:rPr>
                  <a:t> </a:t>
                </a:r>
              </a:p>
            </p:txBody>
          </p:sp>
        </mc:Fallback>
      </mc:AlternateContent>
      <p:grpSp>
        <p:nvGrpSpPr>
          <p:cNvPr id="13" name="그룹 12">
            <a:extLst>
              <a:ext uri="{FF2B5EF4-FFF2-40B4-BE49-F238E27FC236}">
                <a16:creationId xmlns:a16="http://schemas.microsoft.com/office/drawing/2014/main" id="{F9F549A1-9AA1-4AE6-B3E3-2A452915636E}"/>
              </a:ext>
            </a:extLst>
          </p:cNvPr>
          <p:cNvGrpSpPr/>
          <p:nvPr/>
        </p:nvGrpSpPr>
        <p:grpSpPr>
          <a:xfrm>
            <a:off x="3342504" y="3005460"/>
            <a:ext cx="3913163" cy="1580689"/>
            <a:chOff x="3378508" y="3858926"/>
            <a:chExt cx="3913163" cy="1580689"/>
          </a:xfrm>
        </p:grpSpPr>
        <p:grpSp>
          <p:nvGrpSpPr>
            <p:cNvPr id="14" name="그룹 13">
              <a:extLst>
                <a:ext uri="{FF2B5EF4-FFF2-40B4-BE49-F238E27FC236}">
                  <a16:creationId xmlns:a16="http://schemas.microsoft.com/office/drawing/2014/main" id="{ED8A880D-5870-44A2-889F-E73261BB3FE0}"/>
                </a:ext>
              </a:extLst>
            </p:cNvPr>
            <p:cNvGrpSpPr/>
            <p:nvPr/>
          </p:nvGrpSpPr>
          <p:grpSpPr>
            <a:xfrm>
              <a:off x="3378508" y="3858926"/>
              <a:ext cx="3913163" cy="1580689"/>
              <a:chOff x="3644958" y="3858926"/>
              <a:chExt cx="3913163" cy="1580689"/>
            </a:xfrm>
          </p:grpSpPr>
          <mc:AlternateContent xmlns:mc="http://schemas.openxmlformats.org/markup-compatibility/2006" xmlns:a14="http://schemas.microsoft.com/office/drawing/2010/main">
            <mc:Choice Requires="a14">
              <p:sp>
                <p:nvSpPr>
                  <p:cNvPr id="16" name="내용 개체 틀 2">
                    <a:extLst>
                      <a:ext uri="{FF2B5EF4-FFF2-40B4-BE49-F238E27FC236}">
                        <a16:creationId xmlns:a16="http://schemas.microsoft.com/office/drawing/2014/main" id="{A42C84E5-DB5A-4BE1-8CE0-1E9ABA035F8E}"/>
                      </a:ext>
                    </a:extLst>
                  </p:cNvPr>
                  <p:cNvSpPr txBox="1">
                    <a:spLocks/>
                  </p:cNvSpPr>
                  <p:nvPr/>
                </p:nvSpPr>
                <p:spPr>
                  <a:xfrm>
                    <a:off x="3644958" y="4227091"/>
                    <a:ext cx="1282622" cy="8670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nary>
                            <m:naryPr>
                              <m:chr m:val="∑"/>
                              <m:limLoc m:val="undOvr"/>
                              <m:ctrlPr>
                                <a:rPr lang="en-US" altLang="ko-KR" i="1">
                                  <a:latin typeface="Cambria Math" panose="02040503050406030204" pitchFamily="18" charset="0"/>
                                </a:rPr>
                              </m:ctrlPr>
                            </m:naryPr>
                            <m:sub>
                              <m:r>
                                <a:rPr lang="en-US" altLang="ko-KR">
                                  <a:latin typeface="Cambria Math" panose="02040503050406030204" pitchFamily="18" charset="0"/>
                                </a:rPr>
                                <m:t>𝑖</m:t>
                              </m:r>
                              <m:r>
                                <a:rPr lang="en-US" altLang="ko-KR">
                                  <a:latin typeface="Cambria Math" panose="02040503050406030204" pitchFamily="18" charset="0"/>
                                </a:rPr>
                                <m:t>=1</m:t>
                              </m:r>
                            </m:sub>
                            <m:sup>
                              <m:r>
                                <a:rPr lang="en-US" altLang="ko-KR">
                                  <a:latin typeface="Cambria Math" panose="02040503050406030204" pitchFamily="18" charset="0"/>
                                </a:rPr>
                                <m:t>𝑛</m:t>
                              </m:r>
                            </m:sup>
                            <m:e>
                              <m:sSub>
                                <m:sSubPr>
                                  <m:ctrlPr>
                                    <a:rPr lang="en-US" altLang="ko-KR" i="1">
                                      <a:latin typeface="Cambria Math" panose="02040503050406030204" pitchFamily="18" charset="0"/>
                                    </a:rPr>
                                  </m:ctrlPr>
                                </m:sSubPr>
                                <m:e>
                                  <m:r>
                                    <a:rPr lang="en-US" altLang="ko-KR">
                                      <a:latin typeface="Cambria Math" panose="02040503050406030204" pitchFamily="18" charset="0"/>
                                    </a:rPr>
                                    <m:t>𝐻</m:t>
                                  </m:r>
                                </m:e>
                                <m:sub>
                                  <m:r>
                                    <a:rPr lang="en-US" altLang="ko-KR">
                                      <a:latin typeface="Cambria Math" panose="02040503050406030204" pitchFamily="18" charset="0"/>
                                    </a:rPr>
                                    <m:t>𝑖𝑖</m:t>
                                  </m:r>
                                </m:sub>
                              </m:sSub>
                              <m:r>
                                <a:rPr lang="en-US" altLang="ko-KR">
                                  <a:latin typeface="Cambria Math" panose="02040503050406030204" pitchFamily="18" charset="0"/>
                                </a:rPr>
                                <m:t>=</m:t>
                              </m:r>
                              <m:r>
                                <a:rPr lang="en-US" altLang="ko-KR">
                                  <a:latin typeface="Cambria Math" panose="02040503050406030204" pitchFamily="18" charset="0"/>
                                </a:rPr>
                                <m:t>𝑝</m:t>
                              </m:r>
                            </m:e>
                          </m:nary>
                        </m:oMath>
                      </m:oMathPara>
                    </a14:m>
                    <a:endParaRPr lang="en-US" altLang="ko-KR" dirty="0"/>
                  </a:p>
                </p:txBody>
              </p:sp>
            </mc:Choice>
            <mc:Fallback xmlns="">
              <p:sp>
                <p:nvSpPr>
                  <p:cNvPr id="16" name="내용 개체 틀 2">
                    <a:extLst>
                      <a:ext uri="{FF2B5EF4-FFF2-40B4-BE49-F238E27FC236}">
                        <a16:creationId xmlns:a16="http://schemas.microsoft.com/office/drawing/2014/main" id="{A42C84E5-DB5A-4BE1-8CE0-1E9ABA035F8E}"/>
                      </a:ext>
                    </a:extLst>
                  </p:cNvPr>
                  <p:cNvSpPr txBox="1">
                    <a:spLocks noRot="1" noChangeAspect="1" noMove="1" noResize="1" noEditPoints="1" noAdjustHandles="1" noChangeArrowheads="1" noChangeShapeType="1" noTextEdit="1"/>
                  </p:cNvSpPr>
                  <p:nvPr/>
                </p:nvSpPr>
                <p:spPr>
                  <a:xfrm>
                    <a:off x="3644958" y="4227091"/>
                    <a:ext cx="1282622" cy="867097"/>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2CAB018-582E-4D80-AF26-B134BC15606E}"/>
                      </a:ext>
                    </a:extLst>
                  </p:cNvPr>
                  <p:cNvSpPr txBox="1"/>
                  <p:nvPr/>
                </p:nvSpPr>
                <p:spPr>
                  <a:xfrm>
                    <a:off x="5027594" y="3858926"/>
                    <a:ext cx="2530527" cy="1580689"/>
                  </a:xfrm>
                  <a:prstGeom prst="rect">
                    <a:avLst/>
                  </a:prstGeom>
                </p:spPr>
                <p:txBody>
                  <a:bodyPr lIns="0" tIns="0" rIns="0" bIns="0" anchor="ctr" anchorCtr="0">
                    <a:scene3d>
                      <a:camera prst="orthographicFront"/>
                      <a:lightRig rig="threePt" dir="t"/>
                    </a:scene3d>
                    <a:sp3d>
                      <a:bevelT w="0" h="6350"/>
                    </a:sp3d>
                  </a:bodyPr>
                  <a:lstStyle>
                    <a:defPPr>
                      <a:defRPr lang="en-US"/>
                    </a:defPPr>
                    <a:lvl1pPr indent="0" algn="ctr">
                      <a:lnSpc>
                        <a:spcPct val="100000"/>
                      </a:lnSpc>
                      <a:spcBef>
                        <a:spcPts val="0"/>
                      </a:spcBef>
                      <a:spcAft>
                        <a:spcPts val="1500"/>
                      </a:spcAft>
                      <a:buClr>
                        <a:srgbClr val="193EB0"/>
                      </a:buClr>
                      <a:buFont typeface="Arial" panose="020B0604020202020204" pitchFamily="34" charset="0"/>
                      <a:buNone/>
                      <a:defRPr i="1">
                        <a:solidFill>
                          <a:srgbClr val="262626"/>
                        </a:solidFill>
                        <a:latin typeface="SamsungOne 400" panose="020B0503030303020204" pitchFamily="34" charset="0"/>
                        <a:ea typeface="SamsungOne 400" panose="020B0503030303020204" pitchFamily="34" charset="0"/>
                      </a:defRPr>
                    </a:lvl1pPr>
                    <a:lvl2pPr marL="685800" indent="-228600" defTabSz="914400" latinLnBrk="1">
                      <a:lnSpc>
                        <a:spcPct val="90000"/>
                      </a:lnSpc>
                      <a:spcBef>
                        <a:spcPts val="500"/>
                      </a:spcBef>
                      <a:buFont typeface="Arial" panose="020B0604020202020204" pitchFamily="34" charset="0"/>
                      <a:buChar char="•"/>
                      <a:defRPr sz="2400"/>
                    </a:lvl2pPr>
                    <a:lvl3pPr marL="1143000" indent="-228600" defTabSz="914400" latinLnBrk="1">
                      <a:lnSpc>
                        <a:spcPct val="90000"/>
                      </a:lnSpc>
                      <a:spcBef>
                        <a:spcPts val="500"/>
                      </a:spcBef>
                      <a:buFont typeface="Arial" panose="020B0604020202020204" pitchFamily="34" charset="0"/>
                      <a:buChar char="•"/>
                      <a:defRPr sz="2000"/>
                    </a:lvl3pPr>
                    <a:lvl4pPr marL="1600200" indent="-228600" defTabSz="914400" latinLnBrk="1">
                      <a:lnSpc>
                        <a:spcPct val="90000"/>
                      </a:lnSpc>
                      <a:spcBef>
                        <a:spcPts val="500"/>
                      </a:spcBef>
                      <a:buFont typeface="Arial" panose="020B0604020202020204" pitchFamily="34" charset="0"/>
                      <a:buChar char="•"/>
                    </a:lvl4pPr>
                    <a:lvl5pPr marL="2057400" indent="-228600" defTabSz="914400" latinLnBrk="1">
                      <a:lnSpc>
                        <a:spcPct val="90000"/>
                      </a:lnSpc>
                      <a:spcBef>
                        <a:spcPts val="500"/>
                      </a:spcBef>
                      <a:buFont typeface="Arial" panose="020B0604020202020204" pitchFamily="34" charset="0"/>
                      <a:buChar char="•"/>
                    </a:lvl5pPr>
                    <a:lvl6pPr marL="2514600" indent="-228600" defTabSz="914400" latinLnBrk="1">
                      <a:lnSpc>
                        <a:spcPct val="90000"/>
                      </a:lnSpc>
                      <a:spcBef>
                        <a:spcPts val="500"/>
                      </a:spcBef>
                      <a:buFont typeface="Arial" panose="020B0604020202020204" pitchFamily="34" charset="0"/>
                      <a:buChar char="•"/>
                    </a:lvl6pPr>
                    <a:lvl7pPr marL="2971800" indent="-228600" defTabSz="914400" latinLnBrk="1">
                      <a:lnSpc>
                        <a:spcPct val="90000"/>
                      </a:lnSpc>
                      <a:spcBef>
                        <a:spcPts val="500"/>
                      </a:spcBef>
                      <a:buFont typeface="Arial" panose="020B0604020202020204" pitchFamily="34" charset="0"/>
                      <a:buChar char="•"/>
                    </a:lvl7pPr>
                    <a:lvl8pPr marL="3429000" indent="-228600" defTabSz="914400" latinLnBrk="1">
                      <a:lnSpc>
                        <a:spcPct val="90000"/>
                      </a:lnSpc>
                      <a:spcBef>
                        <a:spcPts val="500"/>
                      </a:spcBef>
                      <a:buFont typeface="Arial" panose="020B0604020202020204" pitchFamily="34" charset="0"/>
                      <a:buChar char="•"/>
                    </a:lvl8pPr>
                    <a:lvl9pPr marL="3886200" indent="-228600" defTabSz="914400" latinLnBrk="1">
                      <a:lnSpc>
                        <a:spcPct val="90000"/>
                      </a:lnSpc>
                      <a:spcBef>
                        <a:spcPts val="500"/>
                      </a:spcBef>
                      <a:buFont typeface="Arial" panose="020B0604020202020204" pitchFamily="34" charset="0"/>
                      <a:buChar char="•"/>
                    </a:lvl9pPr>
                  </a:lstStyle>
                  <a:p>
                    <a:r>
                      <a:rPr lang="en-US" altLang="ko-KR" sz="1400" i="0" dirty="0" err="1"/>
                      <a:t>Đòn</a:t>
                    </a:r>
                    <a:r>
                      <a:rPr lang="en-US" altLang="ko-KR" sz="1400" i="0" dirty="0"/>
                      <a:t> </a:t>
                    </a:r>
                    <a:r>
                      <a:rPr lang="en-US" altLang="ko-KR" sz="1400" i="0" dirty="0" err="1"/>
                      <a:t>bẩy</a:t>
                    </a:r>
                    <a:r>
                      <a:rPr lang="en-US" altLang="ko-KR" sz="1400" i="0" dirty="0"/>
                      <a:t> </a:t>
                    </a:r>
                    <a:r>
                      <a:rPr lang="en-US" altLang="ko-KR" sz="1400" i="0" dirty="0" err="1"/>
                      <a:t>trung</a:t>
                    </a:r>
                    <a:r>
                      <a:rPr lang="en-US" altLang="ko-KR" sz="1400" i="0" dirty="0"/>
                      <a:t> </a:t>
                    </a:r>
                    <a:r>
                      <a:rPr lang="en-US" altLang="ko-KR" sz="1400" i="0" dirty="0" err="1"/>
                      <a:t>bình</a:t>
                    </a:r>
                    <a:r>
                      <a:rPr lang="en-US" altLang="ko-KR" sz="1400" i="0" dirty="0">
                        <a:solidFill>
                          <a:srgbClr val="FF0000"/>
                        </a:solidFill>
                      </a:rPr>
                      <a:t> </a:t>
                    </a:r>
                    <a14:m>
                      <m:oMath xmlns:m="http://schemas.openxmlformats.org/officeDocument/2006/math">
                        <m:r>
                          <a:rPr lang="en-US" altLang="ko-KR" sz="1400" i="0">
                            <a:solidFill>
                              <a:srgbClr val="FF0000"/>
                            </a:solidFill>
                            <a:latin typeface="Cambria Math" panose="02040503050406030204" pitchFamily="18" charset="0"/>
                          </a:rPr>
                          <m:t>≅</m:t>
                        </m:r>
                        <m:f>
                          <m:fPr>
                            <m:ctrlPr>
                              <a:rPr lang="en-US" altLang="ko-KR" sz="1400" i="1">
                                <a:latin typeface="Cambria Math" panose="02040503050406030204" pitchFamily="18" charset="0"/>
                              </a:rPr>
                            </m:ctrlPr>
                          </m:fPr>
                          <m:num>
                            <m:r>
                              <m:rPr>
                                <m:sty m:val="p"/>
                              </m:rPr>
                              <a:rPr lang="en-US" altLang="ko-KR" sz="1400" i="0">
                                <a:latin typeface="Cambria Math" panose="02040503050406030204" pitchFamily="18" charset="0"/>
                              </a:rPr>
                              <m:t>p</m:t>
                            </m:r>
                          </m:num>
                          <m:den>
                            <m:r>
                              <m:rPr>
                                <m:sty m:val="p"/>
                              </m:rPr>
                              <a:rPr lang="en-US" altLang="ko-KR" sz="1400" i="0">
                                <a:latin typeface="Cambria Math" panose="02040503050406030204" pitchFamily="18" charset="0"/>
                              </a:rPr>
                              <m:t>n</m:t>
                            </m:r>
                          </m:den>
                        </m:f>
                      </m:oMath>
                    </a14:m>
                    <a:endParaRPr lang="en-US" altLang="ko-KR" sz="1400" i="0" dirty="0"/>
                  </a:p>
                  <a:p>
                    <a:r>
                      <a:rPr lang="en-US" altLang="ko-KR" sz="1400" i="0" dirty="0" err="1"/>
                      <a:t>Đòn</a:t>
                    </a:r>
                    <a:r>
                      <a:rPr lang="en-US" altLang="ko-KR" sz="1400" i="0" dirty="0"/>
                      <a:t> </a:t>
                    </a:r>
                    <a:r>
                      <a:rPr lang="en-US" altLang="ko-KR" sz="1400" i="0" dirty="0" err="1"/>
                      <a:t>bẩy</a:t>
                    </a:r>
                    <a:r>
                      <a:rPr lang="en-US" altLang="ko-KR" sz="1400" i="0" dirty="0"/>
                      <a:t> </a:t>
                    </a:r>
                    <a:r>
                      <a:rPr lang="en-US" altLang="ko-KR" sz="1400" i="0" dirty="0" err="1"/>
                      <a:t>lớn</a:t>
                    </a:r>
                    <a:r>
                      <a:rPr lang="en-US" altLang="ko-KR" sz="1400" i="0" dirty="0">
                        <a:solidFill>
                          <a:srgbClr val="FF0000"/>
                        </a:solidFill>
                      </a:rPr>
                      <a:t> </a:t>
                    </a:r>
                    <a14:m>
                      <m:oMath xmlns:m="http://schemas.openxmlformats.org/officeDocument/2006/math">
                        <m:r>
                          <a:rPr lang="en-US" altLang="ko-KR" sz="1400" i="0">
                            <a:solidFill>
                              <a:srgbClr val="FF0000"/>
                            </a:solidFill>
                            <a:latin typeface="Cambria Math" panose="02040503050406030204" pitchFamily="18" charset="0"/>
                          </a:rPr>
                          <m:t>&gt;</m:t>
                        </m:r>
                        <m:f>
                          <m:fPr>
                            <m:ctrlPr>
                              <a:rPr lang="en-US" altLang="ko-KR" sz="1400" i="1">
                                <a:latin typeface="Cambria Math" panose="02040503050406030204" pitchFamily="18" charset="0"/>
                              </a:rPr>
                            </m:ctrlPr>
                          </m:fPr>
                          <m:num>
                            <m:r>
                              <m:rPr>
                                <m:sty m:val="p"/>
                              </m:rPr>
                              <a:rPr lang="en-US" altLang="ko-KR" sz="1400" i="0">
                                <a:latin typeface="Cambria Math" panose="02040503050406030204" pitchFamily="18" charset="0"/>
                              </a:rPr>
                              <m:t>p</m:t>
                            </m:r>
                          </m:num>
                          <m:den>
                            <m:r>
                              <m:rPr>
                                <m:sty m:val="p"/>
                              </m:rPr>
                              <a:rPr lang="en-US" altLang="ko-KR" sz="1400" i="0">
                                <a:latin typeface="Cambria Math" panose="02040503050406030204" pitchFamily="18" charset="0"/>
                              </a:rPr>
                              <m:t>n</m:t>
                            </m:r>
                          </m:den>
                        </m:f>
                      </m:oMath>
                    </a14:m>
                    <a:endParaRPr lang="en-US" altLang="ko-KR" sz="1400" i="0" dirty="0"/>
                  </a:p>
                  <a:p>
                    <a:r>
                      <a:rPr lang="en-US" altLang="ko-KR" sz="1400" i="0" dirty="0" err="1"/>
                      <a:t>Đòn</a:t>
                    </a:r>
                    <a:r>
                      <a:rPr lang="en-US" altLang="ko-KR" sz="1400" i="0" dirty="0"/>
                      <a:t> </a:t>
                    </a:r>
                    <a:r>
                      <a:rPr lang="en-US" altLang="ko-KR" sz="1400" i="0" dirty="0" err="1"/>
                      <a:t>bẩy</a:t>
                    </a:r>
                    <a:r>
                      <a:rPr lang="en-US" altLang="ko-KR" sz="1400" i="0" dirty="0"/>
                      <a:t> </a:t>
                    </a:r>
                    <a:r>
                      <a:rPr lang="en-US" altLang="ko-KR" sz="1400" i="0" dirty="0" err="1"/>
                      <a:t>nhỏ</a:t>
                    </a:r>
                    <a:r>
                      <a:rPr lang="en-US" altLang="ko-KR" sz="1400" i="0" dirty="0">
                        <a:solidFill>
                          <a:srgbClr val="FF0000"/>
                        </a:solidFill>
                      </a:rPr>
                      <a:t> </a:t>
                    </a:r>
                    <a14:m>
                      <m:oMath xmlns:m="http://schemas.openxmlformats.org/officeDocument/2006/math">
                        <m:r>
                          <a:rPr lang="en-US" altLang="ko-KR" sz="1400" i="0" dirty="0">
                            <a:solidFill>
                              <a:srgbClr val="FF0000"/>
                            </a:solidFill>
                            <a:latin typeface="Cambria Math" panose="02040503050406030204" pitchFamily="18" charset="0"/>
                          </a:rPr>
                          <m:t>&lt;</m:t>
                        </m:r>
                        <m:f>
                          <m:fPr>
                            <m:ctrlPr>
                              <a:rPr lang="en-US" altLang="ko-KR" sz="1400" i="1">
                                <a:latin typeface="Cambria Math" panose="02040503050406030204" pitchFamily="18" charset="0"/>
                              </a:rPr>
                            </m:ctrlPr>
                          </m:fPr>
                          <m:num>
                            <m:r>
                              <m:rPr>
                                <m:sty m:val="p"/>
                              </m:rPr>
                              <a:rPr lang="en-US" altLang="ko-KR" sz="1400" i="0">
                                <a:latin typeface="Cambria Math" panose="02040503050406030204" pitchFamily="18" charset="0"/>
                              </a:rPr>
                              <m:t>p</m:t>
                            </m:r>
                          </m:num>
                          <m:den>
                            <m:r>
                              <m:rPr>
                                <m:sty m:val="p"/>
                              </m:rPr>
                              <a:rPr lang="en-US" altLang="ko-KR" sz="1400" i="0">
                                <a:latin typeface="Cambria Math" panose="02040503050406030204" pitchFamily="18" charset="0"/>
                              </a:rPr>
                              <m:t>n</m:t>
                            </m:r>
                          </m:den>
                        </m:f>
                      </m:oMath>
                    </a14:m>
                    <a:endParaRPr lang="ko-KR" altLang="en-US" sz="1400" i="0" dirty="0"/>
                  </a:p>
                </p:txBody>
              </p:sp>
            </mc:Choice>
            <mc:Fallback xmlns="">
              <p:sp>
                <p:nvSpPr>
                  <p:cNvPr id="17" name="TextBox 16">
                    <a:extLst>
                      <a:ext uri="{FF2B5EF4-FFF2-40B4-BE49-F238E27FC236}">
                        <a16:creationId xmlns:a16="http://schemas.microsoft.com/office/drawing/2014/main" id="{F2CAB018-582E-4D80-AF26-B134BC15606E}"/>
                      </a:ext>
                    </a:extLst>
                  </p:cNvPr>
                  <p:cNvSpPr txBox="1">
                    <a:spLocks noRot="1" noChangeAspect="1" noMove="1" noResize="1" noEditPoints="1" noAdjustHandles="1" noChangeArrowheads="1" noChangeShapeType="1" noTextEdit="1"/>
                  </p:cNvSpPr>
                  <p:nvPr/>
                </p:nvSpPr>
                <p:spPr>
                  <a:xfrm>
                    <a:off x="5027594" y="3858926"/>
                    <a:ext cx="2530527" cy="1580689"/>
                  </a:xfrm>
                  <a:prstGeom prst="rect">
                    <a:avLst/>
                  </a:prstGeom>
                  <a:blipFill>
                    <a:blip r:embed="rId6"/>
                    <a:stretch>
                      <a:fillRect/>
                    </a:stretch>
                  </a:blipFill>
                </p:spPr>
                <p:txBody>
                  <a:bodyPr/>
                  <a:lstStyle/>
                  <a:p>
                    <a:r>
                      <a:rPr lang="en-001">
                        <a:noFill/>
                      </a:rPr>
                      <a:t> </a:t>
                    </a:r>
                  </a:p>
                </p:txBody>
              </p:sp>
            </mc:Fallback>
          </mc:AlternateContent>
        </p:grpSp>
        <p:sp>
          <p:nvSpPr>
            <p:cNvPr id="15" name="오른쪽 중괄호 14">
              <a:extLst>
                <a:ext uri="{FF2B5EF4-FFF2-40B4-BE49-F238E27FC236}">
                  <a16:creationId xmlns:a16="http://schemas.microsoft.com/office/drawing/2014/main" id="{3E36F4B3-ECBE-4BDD-980D-B54510DB27CB}"/>
                </a:ext>
              </a:extLst>
            </p:cNvPr>
            <p:cNvSpPr/>
            <p:nvPr/>
          </p:nvSpPr>
          <p:spPr>
            <a:xfrm rot="10800000" flipV="1">
              <a:off x="4694469" y="4087868"/>
              <a:ext cx="342337" cy="1141357"/>
            </a:xfrm>
            <a:prstGeom prst="rightBrace">
              <a:avLst>
                <a:gd name="adj1" fmla="val 34851"/>
                <a:gd name="adj2" fmla="val 50000"/>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8" name="직사각형 17">
            <a:extLst>
              <a:ext uri="{FF2B5EF4-FFF2-40B4-BE49-F238E27FC236}">
                <a16:creationId xmlns:a16="http://schemas.microsoft.com/office/drawing/2014/main" id="{7846B874-FF81-4271-A777-C5BAB1F51F3E}"/>
              </a:ext>
            </a:extLst>
          </p:cNvPr>
          <p:cNvSpPr/>
          <p:nvPr/>
        </p:nvSpPr>
        <p:spPr>
          <a:xfrm>
            <a:off x="673032"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Đòn bẩy của quan sát thứ i</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11003978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a:solidFill>
                  <a:prstClr val="white">
                    <a:lumMod val="50000"/>
                  </a:prstClr>
                </a:solidFill>
                <a:latin typeface="iCiel Samsung Sharp Sans Regula" pitchFamily="2" charset="0"/>
                <a:ea typeface="iCiel Samsung Sharp Sans Regula" pitchFamily="2" charset="0"/>
                <a:cs typeface="iCiel Samsung Sharp Sans Regula" pitchFamily="2" charset="0"/>
              </a:rPr>
              <a:t>Bài </a:t>
            </a:r>
            <a:r>
              <a:rPr kumimoji="1" lang="en-US" altLang="ko-KR" sz="1999" dirty="0">
                <a:solidFill>
                  <a:prstClr val="white">
                    <a:lumMod val="50000"/>
                  </a:prstClr>
                </a:solidFill>
                <a:latin typeface="iCiel Samsung Sharp Sans Regula" pitchFamily="2" charset="0"/>
                <a:ea typeface="iCiel Samsung Sharp Sans Regula" pitchFamily="2" charset="0"/>
                <a:cs typeface="iCiel Samsung Sharp Sans Regula" pitchFamily="2" charset="0"/>
              </a:rPr>
              <a:t>2. </a:t>
            </a:r>
            <a:endParaRPr kumimoji="1" lang="en-US" altLang="ko-KR" sz="5398" dirty="0">
              <a:solidFill>
                <a:prstClr val="white">
                  <a:lumMod val="50000"/>
                </a:prstClr>
              </a:solidFill>
              <a:latin typeface="iCiel Samsung Sharp Sans Regula" pitchFamily="2" charset="0"/>
              <a:ea typeface="iCiel Samsung Sharp Sans Regula" pitchFamily="2" charset="0"/>
              <a:cs typeface="iCiel Samsung Sharp Sans Regula" pitchFamily="2" charset="0"/>
            </a:endParaRPr>
          </a:p>
        </p:txBody>
      </p:sp>
      <p:sp>
        <p:nvSpPr>
          <p:cNvPr id="7" name="직사각형 133">
            <a:extLst>
              <a:ext uri="{FF2B5EF4-FFF2-40B4-BE49-F238E27FC236}">
                <a16:creationId xmlns:a16="http://schemas.microsoft.com/office/drawing/2014/main" id="{551F01E8-8777-4A7B-AD71-63E7C805C68C}"/>
              </a:ext>
            </a:extLst>
          </p:cNvPr>
          <p:cNvSpPr/>
          <p:nvPr/>
        </p:nvSpPr>
        <p:spPr>
          <a:xfrm>
            <a:off x="989683" y="3212976"/>
            <a:ext cx="8462229"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Ứng</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dụng</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của</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mô</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hình</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học</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có</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giám</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sát</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cho</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Dự</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báo</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số</a:t>
            </a:r>
            <a:r>
              <a:rPr kumimoji="1" lang="ko-KR" altLang="en-US"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p>
        </p:txBody>
      </p:sp>
      <p:sp>
        <p:nvSpPr>
          <p:cNvPr id="8" name="직사각형 7">
            <a:extLst>
              <a:ext uri="{FF2B5EF4-FFF2-40B4-BE49-F238E27FC236}">
                <a16:creationId xmlns:a16="http://schemas.microsoft.com/office/drawing/2014/main" id="{88522452-0F25-4CFF-B4F1-4F97F94CF66D}"/>
              </a:ext>
            </a:extLst>
          </p:cNvPr>
          <p:cNvSpPr/>
          <p:nvPr/>
        </p:nvSpPr>
        <p:spPr>
          <a:xfrm>
            <a:off x="1054111" y="4293096"/>
            <a:ext cx="7317681"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 400" panose="020B0503030303020204" pitchFamily="34" charset="0"/>
                <a:ea typeface="SamsungOne 400" panose="020B0503030303020204" pitchFamily="34" charset="0"/>
              </a:rPr>
              <a:t>2.1. </a:t>
            </a:r>
            <a:r>
              <a:rPr lang="en-US" altLang="ko-KR" dirty="0" err="1">
                <a:solidFill>
                  <a:srgbClr val="A6A6A6"/>
                </a:solidFill>
                <a:latin typeface="SamsungOne 400" panose="020B0503030303020204" pitchFamily="34" charset="0"/>
                <a:ea typeface="SamsungOne 400" panose="020B0503030303020204" pitchFamily="34" charset="0"/>
              </a:rPr>
              <a:t>Huấn</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luyện</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và</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Kiểm</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tra</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với</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Học</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máy</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ea typeface="SamsungOne 400" panose="020B0503030303020204" pitchFamily="34" charset="0"/>
              </a:rPr>
              <a:t>2.2. </a:t>
            </a:r>
            <a:r>
              <a:rPr lang="vi-VN" altLang="ko-KR" dirty="0">
                <a:solidFill>
                  <a:srgbClr val="A6A6A6"/>
                </a:solidFill>
                <a:latin typeface="SamsungOne 400" panose="020B0503030303020204" pitchFamily="34" charset="0"/>
                <a:ea typeface="SamsungOne 400" panose="020B0503030303020204" pitchFamily="34" charset="0"/>
              </a:rPr>
              <a:t>Đại cương về hồi quy tuyến tính</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ea typeface="SamsungOne 400" panose="020B0503030303020204" pitchFamily="34" charset="0"/>
              </a:rPr>
              <a:t>2.3. </a:t>
            </a:r>
            <a:r>
              <a:rPr lang="en-US" altLang="ko-KR" dirty="0" err="1">
                <a:solidFill>
                  <a:srgbClr val="A6A6A6"/>
                </a:solidFill>
                <a:latin typeface="SamsungOne 400" panose="020B0503030303020204" pitchFamily="34" charset="0"/>
                <a:ea typeface="SamsungOne 400" panose="020B0503030303020204" pitchFamily="34" charset="0"/>
              </a:rPr>
              <a:t>Quá</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trình</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phân</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tích</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hồi</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quy</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tuyến</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tính</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2.4.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Các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loại</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hồi</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quy</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khác</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ea typeface="SamsungOne 400" panose="020B0503030303020204" pitchFamily="34" charset="0"/>
              </a:rPr>
              <a:t>2.5. </a:t>
            </a:r>
            <a:r>
              <a:rPr lang="en-US" altLang="ko-KR" dirty="0" err="1">
                <a:solidFill>
                  <a:srgbClr val="A6A6A6"/>
                </a:solidFill>
                <a:latin typeface="SamsungOne 400" panose="020B0503030303020204" pitchFamily="34" charset="0"/>
                <a:ea typeface="SamsungOne 400" panose="020B0503030303020204" pitchFamily="34" charset="0"/>
              </a:rPr>
              <a:t>Thực</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hành</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Học</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có</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giám</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sát</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cho</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Dự</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báo</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số</a:t>
            </a:r>
            <a:endParaRPr lang="ko-KR" altLang="en-US" dirty="0">
              <a:solidFill>
                <a:srgbClr val="A6A6A6"/>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428076141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loại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khác</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Hồi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quy</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chính</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quy</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67" name="직사각형 66">
            <a:extLst>
              <a:ext uri="{FF2B5EF4-FFF2-40B4-BE49-F238E27FC236}">
                <a16:creationId xmlns:a16="http://schemas.microsoft.com/office/drawing/2014/main" id="{904F403B-52D6-4F44-A784-943EE9D951E5}"/>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Đánh đổi độ chênh-phương sai</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9" name="직사각형 8">
            <a:extLst>
              <a:ext uri="{FF2B5EF4-FFF2-40B4-BE49-F238E27FC236}">
                <a16:creationId xmlns:a16="http://schemas.microsoft.com/office/drawing/2014/main" id="{1556F9EB-56AC-4E70-8E24-D3E982038CD6}"/>
              </a:ext>
            </a:extLst>
          </p:cNvPr>
          <p:cNvSpPr/>
          <p:nvPr/>
        </p:nvSpPr>
        <p:spPr>
          <a:xfrm>
            <a:off x="671261" y="508503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Mối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quan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hệ</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đánh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đổi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giữa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b="1" dirty="0" err="1">
                <a:solidFill>
                  <a:schemeClr val="accent4"/>
                </a:solidFill>
                <a:latin typeface="SamsungOne 400" panose="020B0503030303020204" pitchFamily="34" charset="0"/>
                <a:ea typeface="SamsungOne 400" panose="020B0503030303020204" pitchFamily="34" charset="0"/>
              </a:rPr>
              <a:t>Lỗi</a:t>
            </a:r>
            <a:r>
              <a:rPr lang="en-US" altLang="ko-KR" sz="1300" b="1" dirty="0">
                <a:solidFill>
                  <a:schemeClr val="accent4"/>
                </a:solidFill>
                <a:latin typeface="SamsungOne 400" panose="020B0503030303020204" pitchFamily="34" charset="0"/>
                <a:ea typeface="SamsungOne 400" panose="020B0503030303020204" pitchFamily="34" charset="0"/>
              </a:rPr>
              <a:t> </a:t>
            </a:r>
            <a:r>
              <a:rPr lang="en-US" altLang="ko-KR" sz="1300" b="1" dirty="0" err="1">
                <a:solidFill>
                  <a:schemeClr val="accent4"/>
                </a:solidFill>
                <a:latin typeface="SamsungOne 400" panose="020B0503030303020204" pitchFamily="34" charset="0"/>
                <a:ea typeface="SamsungOne 400" panose="020B0503030303020204" pitchFamily="34" charset="0"/>
              </a:rPr>
              <a:t>độ</a:t>
            </a:r>
            <a:r>
              <a:rPr lang="en-US" altLang="ko-KR" sz="1300" b="1" dirty="0">
                <a:solidFill>
                  <a:schemeClr val="accent4"/>
                </a:solidFill>
                <a:latin typeface="SamsungOne 400" panose="020B0503030303020204" pitchFamily="34" charset="0"/>
                <a:ea typeface="SamsungOne 400" panose="020B0503030303020204" pitchFamily="34" charset="0"/>
              </a:rPr>
              <a:t> </a:t>
            </a:r>
            <a:r>
              <a:rPr lang="en-US" altLang="ko-KR" sz="1300" b="1" dirty="0" err="1">
                <a:solidFill>
                  <a:schemeClr val="accent4"/>
                </a:solidFill>
                <a:latin typeface="SamsungOne 400" panose="020B0503030303020204" pitchFamily="34" charset="0"/>
                <a:ea typeface="SamsungOne 400" panose="020B0503030303020204" pitchFamily="34" charset="0"/>
              </a:rPr>
              <a:t>chênh</a:t>
            </a:r>
            <a:r>
              <a:rPr lang="en-US" altLang="ko-KR" sz="1300" b="1" dirty="0">
                <a:solidFill>
                  <a:schemeClr val="accent4"/>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b="1" dirty="0">
                <a:solidFill>
                  <a:srgbClr val="00B050"/>
                </a:solidFill>
                <a:latin typeface="SamsungOne 400" panose="020B0503030303020204" pitchFamily="34" charset="0"/>
                <a:ea typeface="SamsungOne 400" panose="020B0503030303020204" pitchFamily="34" charset="0"/>
              </a:rPr>
              <a:t>Lỗi phương sai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Mục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tiêu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nên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thiểu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b="1" dirty="0" err="1">
                <a:solidFill>
                  <a:srgbClr val="FF0000"/>
                </a:solidFill>
                <a:latin typeface="SamsungOne 400" panose="020B0503030303020204" pitchFamily="34" charset="0"/>
                <a:ea typeface="SamsungOne 400" panose="020B0503030303020204" pitchFamily="34" charset="0"/>
              </a:rPr>
              <a:t>Tổng</a:t>
            </a:r>
            <a:r>
              <a:rPr lang="en-US" altLang="ko-KR" sz="1300" b="1" dirty="0">
                <a:solidFill>
                  <a:srgbClr val="FF0000"/>
                </a:solidFill>
                <a:latin typeface="SamsungOne 400" panose="020B0503030303020204" pitchFamily="34" charset="0"/>
                <a:ea typeface="SamsungOne 400" panose="020B0503030303020204" pitchFamily="34" charset="0"/>
              </a:rPr>
              <a:t> </a:t>
            </a:r>
            <a:r>
              <a:rPr lang="en-US" altLang="ko-KR" sz="1300" b="1" dirty="0" err="1">
                <a:solidFill>
                  <a:srgbClr val="FF0000"/>
                </a:solidFill>
                <a:latin typeface="SamsungOne 400" panose="020B0503030303020204" pitchFamily="34" charset="0"/>
                <a:ea typeface="SamsungOne 400" panose="020B0503030303020204" pitchFamily="34" charset="0"/>
              </a:rPr>
              <a:t>số</a:t>
            </a:r>
            <a:r>
              <a:rPr lang="en-US" altLang="ko-KR" sz="1300" b="1" dirty="0">
                <a:solidFill>
                  <a:srgbClr val="FF0000"/>
                </a:solidFill>
                <a:latin typeface="SamsungOne 400" panose="020B0503030303020204" pitchFamily="34" charset="0"/>
                <a:ea typeface="SamsungOne 400" panose="020B0503030303020204" pitchFamily="34" charset="0"/>
              </a:rPr>
              <a:t> </a:t>
            </a:r>
            <a:r>
              <a:rPr lang="en-US" altLang="ko-KR" sz="1300" b="1" dirty="0" err="1">
                <a:solidFill>
                  <a:srgbClr val="FF0000"/>
                </a:solidFill>
                <a:latin typeface="SamsungOne 400" panose="020B0503030303020204" pitchFamily="34" charset="0"/>
                <a:ea typeface="SamsungOne 400" panose="020B0503030303020204" pitchFamily="34" charset="0"/>
              </a:rPr>
              <a:t>lỗi</a:t>
            </a:r>
            <a:r>
              <a:rPr lang="en-US" altLang="ko-KR" sz="1300" b="1" dirty="0">
                <a:solidFill>
                  <a:srgbClr val="FF0000"/>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b="1" dirty="0" err="1">
                <a:solidFill>
                  <a:schemeClr val="accent4"/>
                </a:solidFill>
                <a:latin typeface="SamsungOne 400" panose="020B0503030303020204" pitchFamily="34" charset="0"/>
                <a:ea typeface="SamsungOne 400" panose="020B0503030303020204" pitchFamily="34" charset="0"/>
              </a:rPr>
              <a:t>Lỗi</a:t>
            </a:r>
            <a:r>
              <a:rPr lang="en-US" altLang="ko-KR" sz="1300" b="1" dirty="0">
                <a:solidFill>
                  <a:schemeClr val="accent4"/>
                </a:solidFill>
                <a:latin typeface="SamsungOne 400" panose="020B0503030303020204" pitchFamily="34" charset="0"/>
                <a:ea typeface="SamsungOne 400" panose="020B0503030303020204" pitchFamily="34" charset="0"/>
              </a:rPr>
              <a:t> </a:t>
            </a:r>
            <a:r>
              <a:rPr lang="en-US" altLang="ko-KR" sz="1300" b="1" dirty="0" err="1">
                <a:solidFill>
                  <a:schemeClr val="accent4"/>
                </a:solidFill>
                <a:latin typeface="SamsungOne 400" panose="020B0503030303020204" pitchFamily="34" charset="0"/>
                <a:ea typeface="SamsungOne 400" panose="020B0503030303020204" pitchFamily="34" charset="0"/>
              </a:rPr>
              <a:t>độ</a:t>
            </a:r>
            <a:r>
              <a:rPr lang="en-US" altLang="ko-KR" sz="1300" b="1" dirty="0">
                <a:solidFill>
                  <a:schemeClr val="accent4"/>
                </a:solidFill>
                <a:latin typeface="SamsungOne 400" panose="020B0503030303020204" pitchFamily="34" charset="0"/>
                <a:ea typeface="SamsungOne 400" panose="020B0503030303020204" pitchFamily="34" charset="0"/>
              </a:rPr>
              <a:t> </a:t>
            </a:r>
            <a:r>
              <a:rPr lang="en-US" altLang="ko-KR" sz="1300" b="1" dirty="0" err="1">
                <a:solidFill>
                  <a:schemeClr val="accent4"/>
                </a:solidFill>
                <a:latin typeface="SamsungOne 400" panose="020B0503030303020204" pitchFamily="34" charset="0"/>
                <a:ea typeface="SamsungOne 400" panose="020B0503030303020204" pitchFamily="34" charset="0"/>
              </a:rPr>
              <a:t>chênh</a:t>
            </a:r>
            <a:r>
              <a:rPr lang="en-US" altLang="ko-KR" sz="1300" b="1" dirty="0">
                <a:solidFill>
                  <a:schemeClr val="accent4"/>
                </a:solidFill>
                <a:latin typeface="SamsungOne 400" panose="020B0503030303020204" pitchFamily="34" charset="0"/>
                <a:ea typeface="SamsungOne 400" panose="020B0503030303020204" pitchFamily="34" charset="0"/>
              </a:rPr>
              <a:t> </a:t>
            </a:r>
            <a:r>
              <a:rPr lang="en-US" altLang="ko-KR" sz="1300" dirty="0">
                <a:solidFill>
                  <a:srgbClr val="FFC000"/>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b="1" dirty="0">
                <a:solidFill>
                  <a:srgbClr val="00B050"/>
                </a:solidFill>
                <a:latin typeface="SamsungOne 400" panose="020B0503030303020204" pitchFamily="34" charset="0"/>
                <a:ea typeface="SamsungOne 400" panose="020B0503030303020204" pitchFamily="34" charset="0"/>
              </a:rPr>
              <a:t>Lỗi phương sai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dirty="0">
              <a:solidFill>
                <a:srgbClr val="00B050"/>
              </a:solidFill>
              <a:latin typeface="SamsungOne 400" panose="020B0503030303020204" pitchFamily="34" charset="0"/>
              <a:ea typeface="SamsungOne 400" panose="020B0503030303020204" pitchFamily="34" charset="0"/>
            </a:endParaRPr>
          </a:p>
        </p:txBody>
      </p:sp>
      <p:pic>
        <p:nvPicPr>
          <p:cNvPr id="10" name="그림 9">
            <a:extLst>
              <a:ext uri="{FF2B5EF4-FFF2-40B4-BE49-F238E27FC236}">
                <a16:creationId xmlns:a16="http://schemas.microsoft.com/office/drawing/2014/main" id="{8E564130-E89E-4FEB-86FB-3FB3EBF890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4892" y="2205038"/>
            <a:ext cx="4113041" cy="2880000"/>
          </a:xfrm>
          <a:prstGeom prst="rect">
            <a:avLst/>
          </a:prstGeom>
        </p:spPr>
      </p:pic>
      <p:sp>
        <p:nvSpPr>
          <p:cNvPr id="11" name="TextBox 10">
            <a:extLst>
              <a:ext uri="{FF2B5EF4-FFF2-40B4-BE49-F238E27FC236}">
                <a16:creationId xmlns:a16="http://schemas.microsoft.com/office/drawing/2014/main" id="{E6F7031C-BC56-4CCF-B5B1-17795B972DC0}"/>
              </a:ext>
            </a:extLst>
          </p:cNvPr>
          <p:cNvSpPr txBox="1"/>
          <p:nvPr/>
        </p:nvSpPr>
        <p:spPr>
          <a:xfrm>
            <a:off x="3900439" y="4702819"/>
            <a:ext cx="1950854" cy="215444"/>
          </a:xfrm>
          <a:prstGeom prst="rect">
            <a:avLst/>
          </a:prstGeom>
          <a:solidFill>
            <a:schemeClr val="bg1"/>
          </a:solidFill>
        </p:spPr>
        <p:txBody>
          <a:bodyPr wrap="none" lIns="0" tIns="0" rIns="0" bIns="0" rtlCol="0">
            <a:spAutoFit/>
          </a:bodyPr>
          <a:lstStyle/>
          <a:p>
            <a:pPr algn="ctr"/>
            <a:r>
              <a:rPr lang="en-US" sz="1400" dirty="0" err="1">
                <a:latin typeface="SamsungOne 400" panose="020B0503030303020204" pitchFamily="34" charset="0"/>
                <a:ea typeface="SamsungOne 400" panose="020B0503030303020204" pitchFamily="34" charset="0"/>
              </a:rPr>
              <a:t>Độ</a:t>
            </a:r>
            <a:r>
              <a:rPr lang="en-US" sz="1400" dirty="0">
                <a:latin typeface="SamsungOne 400" panose="020B0503030303020204" pitchFamily="34" charset="0"/>
                <a:ea typeface="SamsungOne 400" panose="020B0503030303020204" pitchFamily="34" charset="0"/>
              </a:rPr>
              <a:t> </a:t>
            </a:r>
            <a:r>
              <a:rPr lang="en-US" sz="1400" dirty="0" err="1">
                <a:latin typeface="SamsungOne 400" panose="020B0503030303020204" pitchFamily="34" charset="0"/>
                <a:ea typeface="SamsungOne 400" panose="020B0503030303020204" pitchFamily="34" charset="0"/>
              </a:rPr>
              <a:t>phức</a:t>
            </a:r>
            <a:r>
              <a:rPr lang="en-US" sz="1400" dirty="0">
                <a:latin typeface="SamsungOne 400" panose="020B0503030303020204" pitchFamily="34" charset="0"/>
                <a:ea typeface="SamsungOne 400" panose="020B0503030303020204" pitchFamily="34" charset="0"/>
              </a:rPr>
              <a:t> </a:t>
            </a:r>
            <a:r>
              <a:rPr lang="en-US" sz="1400" dirty="0" err="1">
                <a:latin typeface="SamsungOne 400" panose="020B0503030303020204" pitchFamily="34" charset="0"/>
                <a:ea typeface="SamsungOne 400" panose="020B0503030303020204" pitchFamily="34" charset="0"/>
              </a:rPr>
              <a:t>tạp</a:t>
            </a:r>
            <a:r>
              <a:rPr lang="en-US" sz="1400" dirty="0">
                <a:latin typeface="SamsungOne 400" panose="020B0503030303020204" pitchFamily="34" charset="0"/>
                <a:ea typeface="SamsungOne 400" panose="020B0503030303020204" pitchFamily="34" charset="0"/>
              </a:rPr>
              <a:t> </a:t>
            </a:r>
            <a:r>
              <a:rPr lang="en-US" sz="1400" dirty="0" err="1">
                <a:latin typeface="SamsungOne 400" panose="020B0503030303020204" pitchFamily="34" charset="0"/>
                <a:ea typeface="SamsungOne 400" panose="020B0503030303020204" pitchFamily="34" charset="0"/>
              </a:rPr>
              <a:t>của</a:t>
            </a:r>
            <a:r>
              <a:rPr lang="en-US" sz="1400" dirty="0">
                <a:latin typeface="SamsungOne 400" panose="020B0503030303020204" pitchFamily="34" charset="0"/>
                <a:ea typeface="SamsungOne 400" panose="020B0503030303020204" pitchFamily="34" charset="0"/>
              </a:rPr>
              <a:t> </a:t>
            </a:r>
            <a:r>
              <a:rPr lang="en-US" sz="1400" dirty="0" err="1">
                <a:latin typeface="SamsungOne 400" panose="020B0503030303020204" pitchFamily="34" charset="0"/>
                <a:ea typeface="SamsungOne 400" panose="020B0503030303020204" pitchFamily="34" charset="0"/>
              </a:rPr>
              <a:t>mô</a:t>
            </a:r>
            <a:r>
              <a:rPr lang="en-US" sz="1400" dirty="0">
                <a:latin typeface="SamsungOne 400" panose="020B0503030303020204" pitchFamily="34" charset="0"/>
                <a:ea typeface="SamsungOne 400" panose="020B0503030303020204" pitchFamily="34" charset="0"/>
              </a:rPr>
              <a:t> </a:t>
            </a:r>
            <a:r>
              <a:rPr lang="en-US" sz="1400" dirty="0" err="1">
                <a:latin typeface="SamsungOne 400" panose="020B0503030303020204" pitchFamily="34" charset="0"/>
                <a:ea typeface="SamsungOne 400" panose="020B0503030303020204" pitchFamily="34" charset="0"/>
              </a:rPr>
              <a:t>hình</a:t>
            </a:r>
            <a:endParaRPr lang="en-US" sz="1400" dirty="0">
              <a:latin typeface="SamsungOne 400" panose="020B0503030303020204" pitchFamily="34" charset="0"/>
              <a:ea typeface="SamsungOne 400" panose="020B0503030303020204" pitchFamily="34" charset="0"/>
            </a:endParaRPr>
          </a:p>
        </p:txBody>
      </p:sp>
      <p:sp>
        <p:nvSpPr>
          <p:cNvPr id="12" name="TextBox 11">
            <a:extLst>
              <a:ext uri="{FF2B5EF4-FFF2-40B4-BE49-F238E27FC236}">
                <a16:creationId xmlns:a16="http://schemas.microsoft.com/office/drawing/2014/main" id="{65987A10-7405-4674-86D8-B4D379929F2B}"/>
              </a:ext>
            </a:extLst>
          </p:cNvPr>
          <p:cNvSpPr txBox="1"/>
          <p:nvPr/>
        </p:nvSpPr>
        <p:spPr>
          <a:xfrm>
            <a:off x="3560694" y="2274678"/>
            <a:ext cx="857607" cy="184666"/>
          </a:xfrm>
          <a:prstGeom prst="rect">
            <a:avLst/>
          </a:prstGeom>
          <a:solidFill>
            <a:schemeClr val="bg1"/>
          </a:solidFill>
        </p:spPr>
        <p:txBody>
          <a:bodyPr wrap="none" lIns="0" tIns="0" rIns="0" bIns="0" rtlCol="0">
            <a:spAutoFit/>
          </a:bodyPr>
          <a:lstStyle/>
          <a:p>
            <a:pPr algn="ctr"/>
            <a:r>
              <a:rPr lang="en-US" sz="1200" dirty="0" err="1">
                <a:latin typeface="SamsungOne 400" panose="020B0503030303020204" pitchFamily="34" charset="0"/>
                <a:ea typeface="SamsungOne 400" panose="020B0503030303020204" pitchFamily="34" charset="0"/>
              </a:rPr>
              <a:t>Lỗi</a:t>
            </a:r>
            <a:r>
              <a:rPr lang="en-US" sz="1200" dirty="0">
                <a:latin typeface="SamsungOne 400" panose="020B0503030303020204" pitchFamily="34" charset="0"/>
                <a:ea typeface="SamsungOne 400" panose="020B0503030303020204" pitchFamily="34" charset="0"/>
              </a:rPr>
              <a:t> </a:t>
            </a:r>
            <a:r>
              <a:rPr lang="vi-VN" sz="1200" dirty="0">
                <a:latin typeface="SamsungOne 400" panose="020B0503030303020204" pitchFamily="34" charset="0"/>
                <a:ea typeface="SamsungOne 400" panose="020B0503030303020204" pitchFamily="34" charset="0"/>
              </a:rPr>
              <a:t>độ chênh</a:t>
            </a:r>
            <a:endParaRPr lang="en-US" sz="1200" dirty="0">
              <a:latin typeface="SamsungOne 400" panose="020B0503030303020204" pitchFamily="34" charset="0"/>
              <a:ea typeface="SamsungOne 400" panose="020B0503030303020204" pitchFamily="34" charset="0"/>
            </a:endParaRPr>
          </a:p>
        </p:txBody>
      </p:sp>
      <p:sp>
        <p:nvSpPr>
          <p:cNvPr id="13" name="TextBox 12">
            <a:extLst>
              <a:ext uri="{FF2B5EF4-FFF2-40B4-BE49-F238E27FC236}">
                <a16:creationId xmlns:a16="http://schemas.microsoft.com/office/drawing/2014/main" id="{E7739B5E-4E57-44B2-856A-683400DAC251}"/>
              </a:ext>
            </a:extLst>
          </p:cNvPr>
          <p:cNvSpPr txBox="1"/>
          <p:nvPr/>
        </p:nvSpPr>
        <p:spPr>
          <a:xfrm>
            <a:off x="4613776" y="2269466"/>
            <a:ext cx="981038" cy="184666"/>
          </a:xfrm>
          <a:prstGeom prst="rect">
            <a:avLst/>
          </a:prstGeom>
          <a:solidFill>
            <a:schemeClr val="bg1"/>
          </a:solidFill>
        </p:spPr>
        <p:txBody>
          <a:bodyPr wrap="none" lIns="0" tIns="0" rIns="0" bIns="0" rtlCol="0">
            <a:spAutoFit/>
          </a:bodyPr>
          <a:lstStyle/>
          <a:p>
            <a:pPr algn="ctr"/>
            <a:r>
              <a:rPr lang="vi-VN" sz="1200" dirty="0">
                <a:latin typeface="SamsungOne 400" panose="020B0503030303020204" pitchFamily="34" charset="0"/>
                <a:ea typeface="SamsungOne 400" panose="020B0503030303020204" pitchFamily="34" charset="0"/>
              </a:rPr>
              <a:t>Lỗi phương sai</a:t>
            </a:r>
            <a:endParaRPr lang="en-US" sz="1200" dirty="0">
              <a:latin typeface="SamsungOne 400" panose="020B0503030303020204" pitchFamily="34" charset="0"/>
              <a:ea typeface="SamsungOne 400" panose="020B0503030303020204" pitchFamily="34" charset="0"/>
            </a:endParaRPr>
          </a:p>
        </p:txBody>
      </p:sp>
      <p:sp>
        <p:nvSpPr>
          <p:cNvPr id="14" name="TextBox 13">
            <a:extLst>
              <a:ext uri="{FF2B5EF4-FFF2-40B4-BE49-F238E27FC236}">
                <a16:creationId xmlns:a16="http://schemas.microsoft.com/office/drawing/2014/main" id="{95EF5B07-22E1-41C6-92E0-7B80212755A1}"/>
              </a:ext>
            </a:extLst>
          </p:cNvPr>
          <p:cNvSpPr txBox="1"/>
          <p:nvPr/>
        </p:nvSpPr>
        <p:spPr>
          <a:xfrm>
            <a:off x="5852314" y="2269466"/>
            <a:ext cx="727763" cy="184666"/>
          </a:xfrm>
          <a:prstGeom prst="rect">
            <a:avLst/>
          </a:prstGeom>
          <a:solidFill>
            <a:schemeClr val="bg1"/>
          </a:solidFill>
        </p:spPr>
        <p:txBody>
          <a:bodyPr wrap="none" lIns="0" tIns="0" rIns="0" bIns="0" rtlCol="0">
            <a:spAutoFit/>
          </a:bodyPr>
          <a:lstStyle/>
          <a:p>
            <a:pPr algn="ctr"/>
            <a:r>
              <a:rPr lang="en-US" sz="1200" dirty="0" err="1">
                <a:latin typeface="SamsungOne 400" panose="020B0503030303020204" pitchFamily="34" charset="0"/>
                <a:ea typeface="SamsungOne 400" panose="020B0503030303020204" pitchFamily="34" charset="0"/>
              </a:rPr>
              <a:t>Tổng</a:t>
            </a:r>
            <a:r>
              <a:rPr lang="en-US" sz="1200" dirty="0">
                <a:latin typeface="SamsungOne 400" panose="020B0503030303020204" pitchFamily="34" charset="0"/>
                <a:ea typeface="SamsungOne 400" panose="020B0503030303020204" pitchFamily="34" charset="0"/>
              </a:rPr>
              <a:t> </a:t>
            </a:r>
            <a:r>
              <a:rPr lang="en-US" sz="1200" dirty="0" err="1">
                <a:latin typeface="SamsungOne 400" panose="020B0503030303020204" pitchFamily="34" charset="0"/>
                <a:ea typeface="SamsungOne 400" panose="020B0503030303020204" pitchFamily="34" charset="0"/>
              </a:rPr>
              <a:t>số</a:t>
            </a:r>
            <a:r>
              <a:rPr lang="en-US" sz="1200" dirty="0">
                <a:latin typeface="SamsungOne 400" panose="020B0503030303020204" pitchFamily="34" charset="0"/>
                <a:ea typeface="SamsungOne 400" panose="020B0503030303020204" pitchFamily="34" charset="0"/>
              </a:rPr>
              <a:t> </a:t>
            </a:r>
            <a:r>
              <a:rPr lang="en-US" sz="1200" dirty="0" err="1">
                <a:latin typeface="SamsungOne 400" panose="020B0503030303020204" pitchFamily="34" charset="0"/>
                <a:ea typeface="SamsungOne 400" panose="020B0503030303020204" pitchFamily="34" charset="0"/>
              </a:rPr>
              <a:t>lỗi</a:t>
            </a:r>
            <a:endParaRPr lang="en-US" sz="1200" dirty="0">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64248140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loại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khác</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E0855293-054D-4D34-8850-81F44926D993}"/>
                  </a:ext>
                </a:extLst>
              </p:cNvPr>
              <p:cNvSpPr/>
              <p:nvPr/>
            </p:nvSpPr>
            <p:spPr>
              <a:xfrm>
                <a:off x="3962922" y="2709514"/>
                <a:ext cx="1976979" cy="8924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14:m>
                  <m:oMathPara xmlns:m="http://schemas.openxmlformats.org/officeDocument/2006/math">
                    <m:oMathParaPr>
                      <m:jc m:val="center"/>
                    </m:oMathParaPr>
                    <m:oMath xmlns:m="http://schemas.openxmlformats.org/officeDocument/2006/math">
                      <m:r>
                        <a:rPr lang="en-US" altLang="ko-KR" sz="1600">
                          <a:solidFill>
                            <a:srgbClr val="FF0000"/>
                          </a:solidFill>
                          <a:latin typeface="Cambria Math" panose="02040503050406030204" pitchFamily="18" charset="0"/>
                        </a:rPr>
                        <m:t>𝑳</m:t>
                      </m:r>
                      <m:r>
                        <a:rPr lang="en-US" altLang="ko-KR" sz="1600" smtClean="0">
                          <a:solidFill>
                            <a:schemeClr val="tx1"/>
                          </a:solidFill>
                          <a:latin typeface="Cambria Math" panose="02040503050406030204" pitchFamily="18" charset="0"/>
                        </a:rPr>
                        <m:t>=</m:t>
                      </m:r>
                      <m:sSup>
                        <m:sSupPr>
                          <m:ctrlPr>
                            <a:rPr lang="en-US" altLang="ko-KR" sz="1600" i="1">
                              <a:solidFill>
                                <a:schemeClr val="tx1"/>
                              </a:solidFill>
                              <a:latin typeface="Cambria Math" panose="02040503050406030204" pitchFamily="18" charset="0"/>
                            </a:rPr>
                          </m:ctrlPr>
                        </m:sSupPr>
                        <m:e>
                          <m:d>
                            <m:dPr>
                              <m:begChr m:val="|"/>
                              <m:endChr m:val="|"/>
                              <m:ctrlPr>
                                <a:rPr lang="en-US" altLang="ko-KR" sz="1600" i="1">
                                  <a:solidFill>
                                    <a:schemeClr val="tx1"/>
                                  </a:solidFill>
                                  <a:latin typeface="Cambria Math" panose="02040503050406030204" pitchFamily="18" charset="0"/>
                                </a:rPr>
                              </m:ctrlPr>
                            </m:dPr>
                            <m:e>
                              <m:r>
                                <a:rPr lang="ko-KR" altLang="en-US" sz="1600">
                                  <a:solidFill>
                                    <a:schemeClr val="tx1"/>
                                  </a:solidFill>
                                  <a:latin typeface="Cambria Math" panose="02040503050406030204" pitchFamily="18" charset="0"/>
                                </a:rPr>
                                <m:t>𝜺</m:t>
                              </m:r>
                            </m:e>
                          </m:d>
                        </m:e>
                        <m:sup>
                          <m:r>
                            <a:rPr lang="en-US" altLang="ko-KR" sz="1600">
                              <a:solidFill>
                                <a:schemeClr val="tx1"/>
                              </a:solidFill>
                              <a:latin typeface="Cambria Math" panose="02040503050406030204" pitchFamily="18" charset="0"/>
                            </a:rPr>
                            <m:t>2</m:t>
                          </m:r>
                        </m:sup>
                      </m:sSup>
                      <m:r>
                        <a:rPr lang="en-US" altLang="ko-KR" sz="1600">
                          <a:solidFill>
                            <a:schemeClr val="tx1"/>
                          </a:solidFill>
                          <a:latin typeface="Cambria Math" panose="02040503050406030204" pitchFamily="18" charset="0"/>
                        </a:rPr>
                        <m:t>+</m:t>
                      </m:r>
                      <m:r>
                        <a:rPr lang="ko-KR" altLang="en-US" sz="1600">
                          <a:solidFill>
                            <a:srgbClr val="00B050"/>
                          </a:solidFill>
                          <a:latin typeface="Cambria Math" panose="02040503050406030204" pitchFamily="18" charset="0"/>
                        </a:rPr>
                        <m:t>𝝀</m:t>
                      </m:r>
                      <m:nary>
                        <m:naryPr>
                          <m:chr m:val="∑"/>
                          <m:ctrlPr>
                            <a:rPr lang="en-US" altLang="ko-KR" sz="1600" i="1" smtClean="0">
                              <a:solidFill>
                                <a:schemeClr val="tx1"/>
                              </a:solidFill>
                              <a:latin typeface="Cambria Math" panose="02040503050406030204" pitchFamily="18" charset="0"/>
                            </a:rPr>
                          </m:ctrlPr>
                        </m:naryPr>
                        <m:sub>
                          <m:r>
                            <m:rPr>
                              <m:brk m:alnAt="23"/>
                            </m:rPr>
                            <a:rPr lang="en-US" altLang="ko-KR" sz="1600" smtClean="0">
                              <a:solidFill>
                                <a:schemeClr val="tx1"/>
                              </a:solidFill>
                              <a:latin typeface="Cambria Math" panose="02040503050406030204" pitchFamily="18" charset="0"/>
                            </a:rPr>
                            <m:t>𝑖</m:t>
                          </m:r>
                          <m:r>
                            <a:rPr lang="en-US" altLang="ko-KR" sz="1600">
                              <a:solidFill>
                                <a:schemeClr val="tx1"/>
                              </a:solidFill>
                              <a:latin typeface="Cambria Math" panose="02040503050406030204" pitchFamily="18" charset="0"/>
                            </a:rPr>
                            <m:t>=0</m:t>
                          </m:r>
                        </m:sub>
                        <m:sup>
                          <m:r>
                            <a:rPr lang="en-US" altLang="ko-KR" sz="1600">
                              <a:solidFill>
                                <a:schemeClr val="tx1"/>
                              </a:solidFill>
                              <a:latin typeface="Cambria Math" panose="02040503050406030204" pitchFamily="18" charset="0"/>
                            </a:rPr>
                            <m:t>𝑘</m:t>
                          </m:r>
                        </m:sup>
                        <m:e>
                          <m:sSubSup>
                            <m:sSubSupPr>
                              <m:ctrlPr>
                                <a:rPr lang="en-US" altLang="ko-KR" sz="1600" i="1" smtClean="0">
                                  <a:solidFill>
                                    <a:srgbClr val="1429A0"/>
                                  </a:solidFill>
                                  <a:latin typeface="Cambria Math" panose="02040503050406030204" pitchFamily="18" charset="0"/>
                                </a:rPr>
                              </m:ctrlPr>
                            </m:sSubSupPr>
                            <m:e>
                              <m:r>
                                <a:rPr lang="ko-KR" altLang="en-US" sz="1600">
                                  <a:solidFill>
                                    <a:srgbClr val="1429A0"/>
                                  </a:solidFill>
                                  <a:latin typeface="Cambria Math" panose="02040503050406030204" pitchFamily="18" charset="0"/>
                                </a:rPr>
                                <m:t>𝛽</m:t>
                              </m:r>
                            </m:e>
                            <m:sub>
                              <m:r>
                                <a:rPr lang="en-US" altLang="ko-KR" sz="1600">
                                  <a:solidFill>
                                    <a:srgbClr val="1429A0"/>
                                  </a:solidFill>
                                  <a:latin typeface="Cambria Math" panose="02040503050406030204" pitchFamily="18" charset="0"/>
                                </a:rPr>
                                <m:t>𝑖</m:t>
                              </m:r>
                            </m:sub>
                            <m:sup>
                              <m:r>
                                <a:rPr lang="en-US" altLang="ko-KR" sz="1600">
                                  <a:solidFill>
                                    <a:srgbClr val="1429A0"/>
                                  </a:solidFill>
                                  <a:latin typeface="Cambria Math" panose="02040503050406030204" pitchFamily="18" charset="0"/>
                                </a:rPr>
                                <m:t>2</m:t>
                              </m:r>
                            </m:sup>
                          </m:sSubSup>
                        </m:e>
                      </m:nary>
                    </m:oMath>
                  </m:oMathPara>
                </a14:m>
                <a:endParaRPr lang="en-US" altLang="ko-KR" sz="1600" dirty="0">
                  <a:solidFill>
                    <a:schemeClr val="tx1">
                      <a:lumMod val="85000"/>
                      <a:lumOff val="15000"/>
                    </a:schemeClr>
                  </a:solidFill>
                  <a:latin typeface="Cambria Math" panose="02040503050406030204" pitchFamily="18" charset="0"/>
                </a:endParaRPr>
              </a:p>
            </p:txBody>
          </p:sp>
        </mc:Choice>
        <mc:Fallback xmlns="">
          <p:sp>
            <p:nvSpPr>
              <p:cNvPr id="15" name="직사각형 14">
                <a:extLst>
                  <a:ext uri="{FF2B5EF4-FFF2-40B4-BE49-F238E27FC236}">
                    <a16:creationId xmlns:a16="http://schemas.microsoft.com/office/drawing/2014/main" id="{E0855293-054D-4D34-8850-81F44926D993}"/>
                  </a:ext>
                </a:extLst>
              </p:cNvPr>
              <p:cNvSpPr>
                <a:spLocks noRot="1" noChangeAspect="1" noMove="1" noResize="1" noEditPoints="1" noAdjustHandles="1" noChangeArrowheads="1" noChangeShapeType="1" noTextEdit="1"/>
              </p:cNvSpPr>
              <p:nvPr/>
            </p:nvSpPr>
            <p:spPr>
              <a:xfrm>
                <a:off x="3962922" y="2709514"/>
                <a:ext cx="1976979" cy="892488"/>
              </a:xfrm>
              <a:prstGeom prst="rect">
                <a:avLst/>
              </a:prstGeom>
              <a:blipFill>
                <a:blip r:embed="rId3"/>
                <a:stretch>
                  <a:fillRect/>
                </a:stretch>
              </a:blipFill>
              <a:ln>
                <a:noFill/>
              </a:ln>
            </p:spPr>
            <p:txBody>
              <a:bodyPr/>
              <a:lstStyle/>
              <a:p>
                <a:r>
                  <a:rPr lang="ko-KR" altLang="en-US">
                    <a:noFill/>
                  </a:rPr>
                  <a:t> </a:t>
                </a:r>
              </a:p>
            </p:txBody>
          </p:sp>
        </mc:Fallback>
      </mc:AlternateContent>
      <p:sp>
        <p:nvSpPr>
          <p:cNvPr id="16" name="직사각형 15">
            <a:extLst>
              <a:ext uri="{FF2B5EF4-FFF2-40B4-BE49-F238E27FC236}">
                <a16:creationId xmlns:a16="http://schemas.microsoft.com/office/drawing/2014/main" id="{D5DCBC02-A41B-40A9-93FE-CDD67C0F6A9F}"/>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vi-VN" altLang="ko-KR" sz="1400" dirty="0">
                <a:solidFill>
                  <a:schemeClr val="tx1"/>
                </a:solidFill>
                <a:latin typeface="SamsungOne 400" panose="020B0503030303020204" pitchFamily="34" charset="0"/>
                <a:ea typeface="SamsungOne 400" panose="020B0503030303020204" pitchFamily="34" charset="0"/>
              </a:rPr>
              <a:t>Hồi quy Ridge</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7" name="직사각형 16">
            <a:extLst>
              <a:ext uri="{FF2B5EF4-FFF2-40B4-BE49-F238E27FC236}">
                <a16:creationId xmlns:a16="http://schemas.microsoft.com/office/drawing/2014/main" id="{B6CB52F1-E9AE-4500-8808-FAC54750EC3C}"/>
              </a:ext>
            </a:extLst>
          </p:cNvPr>
          <p:cNvSpPr/>
          <p:nvPr/>
        </p:nvSpPr>
        <p:spPr>
          <a:xfrm>
            <a:off x="671261"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Hữu ích khi hồi quy tuyến tính thông thường quá khớp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lỗi độ chênh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srgbClr val="FF0000"/>
                </a:solidFill>
                <a:latin typeface="SamsungOne 400" panose="020B0503030303020204" pitchFamily="34" charset="0"/>
                <a:ea typeface="SamsungOne 400" panose="020B0503030303020204" pitchFamily="34" charset="0"/>
              </a:rPr>
              <a:t>&lt;&lt;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lỗi phương sai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Cần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nhớ</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rằng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pháp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OLS bao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gồm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thiểu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𝜺</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rPr>
              <a:t>2</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Trong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hồi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quy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Ridge,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có thể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thiểu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hàm hụt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sau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đây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18" name="직사각형 17">
                <a:extLst>
                  <a:ext uri="{FF2B5EF4-FFF2-40B4-BE49-F238E27FC236}">
                    <a16:creationId xmlns:a16="http://schemas.microsoft.com/office/drawing/2014/main" id="{8468ECA1-176E-4F59-9284-BE72BE39289F}"/>
                  </a:ext>
                </a:extLst>
              </p:cNvPr>
              <p:cNvSpPr/>
              <p:nvPr/>
            </p:nvSpPr>
            <p:spPr>
              <a:xfrm>
                <a:off x="671261" y="3789040"/>
                <a:ext cx="8632825" cy="3632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Trong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hàm hụt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ko-KR" altLang="en-US" sz="1300" smtClean="0">
                        <a:solidFill>
                          <a:srgbClr val="00B050"/>
                        </a:solidFill>
                        <a:latin typeface="Cambria Math" panose="02040503050406030204" pitchFamily="18" charset="0"/>
                        <a:ea typeface="SamsungOne 400" panose="020B0503030303020204" pitchFamily="34" charset="0"/>
                      </a:rPr>
                      <m:t>𝝀</m:t>
                    </m:r>
                    <m:nary>
                      <m:naryPr>
                        <m:chr m:val="∑"/>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naryPr>
                      <m:sub>
                        <m:r>
                          <m:rPr>
                            <m:brk m:alnAt="23"/>
                          </m:rP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𝑖</m:t>
                        </m:r>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=0</m:t>
                        </m:r>
                      </m:sub>
                      <m:sup>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𝑘</m:t>
                        </m:r>
                      </m:sup>
                      <m:e>
                        <m:sSubSup>
                          <m:sSubSupPr>
                            <m:ctrlPr>
                              <a:rPr lang="en-US" altLang="ko-KR" sz="1300" i="1" smtClean="0">
                                <a:solidFill>
                                  <a:srgbClr val="1429A0"/>
                                </a:solidFill>
                                <a:latin typeface="Cambria Math" panose="02040503050406030204" pitchFamily="18" charset="0"/>
                                <a:ea typeface="SamsungOne 400" panose="020B0503030303020204" pitchFamily="34" charset="0"/>
                              </a:rPr>
                            </m:ctrlPr>
                          </m:sSubSupPr>
                          <m:e>
                            <m:r>
                              <a:rPr lang="ko-KR" altLang="en-US" sz="1300">
                                <a:solidFill>
                                  <a:srgbClr val="1429A0"/>
                                </a:solidFill>
                                <a:latin typeface="Cambria Math" panose="02040503050406030204" pitchFamily="18" charset="0"/>
                                <a:ea typeface="SamsungOne 400" panose="020B0503030303020204" pitchFamily="34" charset="0"/>
                              </a:rPr>
                              <m:t>𝛽</m:t>
                            </m:r>
                          </m:e>
                          <m:sub>
                            <m:r>
                              <a:rPr lang="en-US" altLang="ko-KR" sz="1300">
                                <a:solidFill>
                                  <a:srgbClr val="1429A0"/>
                                </a:solidFill>
                                <a:latin typeface="Cambria Math" panose="02040503050406030204" pitchFamily="18" charset="0"/>
                                <a:ea typeface="SamsungOne 400" panose="020B0503030303020204" pitchFamily="34" charset="0"/>
                              </a:rPr>
                              <m:t>𝑖</m:t>
                            </m:r>
                          </m:sub>
                          <m:sup>
                            <m:r>
                              <a:rPr lang="en-US" altLang="ko-KR" sz="1300">
                                <a:solidFill>
                                  <a:srgbClr val="1429A0"/>
                                </a:solidFill>
                                <a:latin typeface="Cambria Math" panose="02040503050406030204" pitchFamily="18" charset="0"/>
                                <a:ea typeface="SamsungOne 400" panose="020B0503030303020204" pitchFamily="34" charset="0"/>
                              </a:rPr>
                              <m:t>2</m:t>
                            </m:r>
                          </m:sup>
                        </m:sSubSup>
                      </m:e>
                    </m:nary>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được bao gồm dưới dạng phạt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srgbClr val="1429A0"/>
                    </a:solidFill>
                    <a:latin typeface="SamsungOne 400" panose="020B0503030303020204" pitchFamily="34" charset="0"/>
                    <a:ea typeface="SamsungOne 400" panose="020B0503030303020204" pitchFamily="34" charset="0"/>
                  </a:rPr>
                  <a:t>L2</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chính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quy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hóa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18" name="직사각형 17">
                <a:extLst>
                  <a:ext uri="{FF2B5EF4-FFF2-40B4-BE49-F238E27FC236}">
                    <a16:creationId xmlns:a16="http://schemas.microsoft.com/office/drawing/2014/main" id="{8468ECA1-176E-4F59-9284-BE72BE39289F}"/>
                  </a:ext>
                </a:extLst>
              </p:cNvPr>
              <p:cNvSpPr>
                <a:spLocks noRot="1" noChangeAspect="1" noMove="1" noResize="1" noEditPoints="1" noAdjustHandles="1" noChangeArrowheads="1" noChangeShapeType="1" noTextEdit="1"/>
              </p:cNvSpPr>
              <p:nvPr/>
            </p:nvSpPr>
            <p:spPr>
              <a:xfrm>
                <a:off x="671261" y="3789040"/>
                <a:ext cx="8632825" cy="363223"/>
              </a:xfrm>
              <a:prstGeom prst="rect">
                <a:avLst/>
              </a:prstGeom>
              <a:blipFill>
                <a:blip r:embed="rId5"/>
                <a:stretch>
                  <a:fillRect/>
                </a:stretch>
              </a:blipFill>
              <a:ln>
                <a:noFill/>
              </a:ln>
            </p:spPr>
            <p:txBody>
              <a:bodyPr/>
              <a:lstStyle/>
              <a:p>
                <a:r>
                  <a:rPr lang="en-001">
                    <a:noFill/>
                  </a:rPr>
                  <a:t> </a:t>
                </a:r>
              </a:p>
            </p:txBody>
          </p:sp>
        </mc:Fallback>
      </mc:AlternateContent>
    </p:spTree>
    <p:extLst>
      <p:ext uri="{BB962C8B-B14F-4D97-AF65-F5344CB8AC3E}">
        <p14:creationId xmlns:p14="http://schemas.microsoft.com/office/powerpoint/2010/main" val="405273976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loại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khác</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E0855293-054D-4D34-8850-81F44926D993}"/>
                  </a:ext>
                </a:extLst>
              </p:cNvPr>
              <p:cNvSpPr/>
              <p:nvPr/>
            </p:nvSpPr>
            <p:spPr>
              <a:xfrm>
                <a:off x="3962922" y="2102888"/>
                <a:ext cx="1976979" cy="8924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14:m>
                  <m:oMathPara xmlns:m="http://schemas.openxmlformats.org/officeDocument/2006/math">
                    <m:oMathParaPr>
                      <m:jc m:val="center"/>
                    </m:oMathParaPr>
                    <m:oMath xmlns:m="http://schemas.openxmlformats.org/officeDocument/2006/math">
                      <m:r>
                        <a:rPr lang="en-US" altLang="ko-KR" sz="1600">
                          <a:solidFill>
                            <a:srgbClr val="FF0000"/>
                          </a:solidFill>
                          <a:latin typeface="Cambria Math" panose="02040503050406030204" pitchFamily="18" charset="0"/>
                        </a:rPr>
                        <m:t>𝑳</m:t>
                      </m:r>
                      <m:r>
                        <a:rPr lang="en-US" altLang="ko-KR" sz="1600" smtClean="0">
                          <a:solidFill>
                            <a:schemeClr val="tx1"/>
                          </a:solidFill>
                          <a:latin typeface="Cambria Math" panose="02040503050406030204" pitchFamily="18" charset="0"/>
                        </a:rPr>
                        <m:t>=</m:t>
                      </m:r>
                      <m:sSup>
                        <m:sSupPr>
                          <m:ctrlPr>
                            <a:rPr lang="en-US" altLang="ko-KR" sz="1600" i="1">
                              <a:solidFill>
                                <a:schemeClr val="tx1"/>
                              </a:solidFill>
                              <a:latin typeface="Cambria Math" panose="02040503050406030204" pitchFamily="18" charset="0"/>
                            </a:rPr>
                          </m:ctrlPr>
                        </m:sSupPr>
                        <m:e>
                          <m:d>
                            <m:dPr>
                              <m:begChr m:val="|"/>
                              <m:endChr m:val="|"/>
                              <m:ctrlPr>
                                <a:rPr lang="en-US" altLang="ko-KR" sz="1600" i="1">
                                  <a:solidFill>
                                    <a:schemeClr val="tx1"/>
                                  </a:solidFill>
                                  <a:latin typeface="Cambria Math" panose="02040503050406030204" pitchFamily="18" charset="0"/>
                                </a:rPr>
                              </m:ctrlPr>
                            </m:dPr>
                            <m:e>
                              <m:r>
                                <a:rPr lang="ko-KR" altLang="en-US" sz="1600">
                                  <a:solidFill>
                                    <a:schemeClr val="tx1"/>
                                  </a:solidFill>
                                  <a:latin typeface="Cambria Math" panose="02040503050406030204" pitchFamily="18" charset="0"/>
                                </a:rPr>
                                <m:t>𝜺</m:t>
                              </m:r>
                            </m:e>
                          </m:d>
                        </m:e>
                        <m:sup>
                          <m:r>
                            <a:rPr lang="en-US" altLang="ko-KR" sz="1600">
                              <a:solidFill>
                                <a:schemeClr val="tx1"/>
                              </a:solidFill>
                              <a:latin typeface="Cambria Math" panose="02040503050406030204" pitchFamily="18" charset="0"/>
                            </a:rPr>
                            <m:t>2</m:t>
                          </m:r>
                        </m:sup>
                      </m:sSup>
                      <m:r>
                        <a:rPr lang="en-US" altLang="ko-KR" sz="1600">
                          <a:solidFill>
                            <a:schemeClr val="tx1"/>
                          </a:solidFill>
                          <a:latin typeface="Cambria Math" panose="02040503050406030204" pitchFamily="18" charset="0"/>
                        </a:rPr>
                        <m:t>+</m:t>
                      </m:r>
                      <m:r>
                        <a:rPr lang="ko-KR" altLang="en-US" sz="1600">
                          <a:solidFill>
                            <a:srgbClr val="00B050"/>
                          </a:solidFill>
                          <a:latin typeface="Cambria Math" panose="02040503050406030204" pitchFamily="18" charset="0"/>
                        </a:rPr>
                        <m:t>𝝀</m:t>
                      </m:r>
                      <m:nary>
                        <m:naryPr>
                          <m:chr m:val="∑"/>
                          <m:ctrlPr>
                            <a:rPr lang="en-US" altLang="ko-KR" sz="1600" i="1" smtClean="0">
                              <a:solidFill>
                                <a:schemeClr val="tx1"/>
                              </a:solidFill>
                              <a:latin typeface="Cambria Math" panose="02040503050406030204" pitchFamily="18" charset="0"/>
                            </a:rPr>
                          </m:ctrlPr>
                        </m:naryPr>
                        <m:sub>
                          <m:r>
                            <m:rPr>
                              <m:brk m:alnAt="23"/>
                            </m:rPr>
                            <a:rPr lang="en-US" altLang="ko-KR" sz="1600" smtClean="0">
                              <a:solidFill>
                                <a:schemeClr val="tx1"/>
                              </a:solidFill>
                              <a:latin typeface="Cambria Math" panose="02040503050406030204" pitchFamily="18" charset="0"/>
                            </a:rPr>
                            <m:t>𝑖</m:t>
                          </m:r>
                          <m:r>
                            <a:rPr lang="en-US" altLang="ko-KR" sz="1600">
                              <a:solidFill>
                                <a:schemeClr val="tx1"/>
                              </a:solidFill>
                              <a:latin typeface="Cambria Math" panose="02040503050406030204" pitchFamily="18" charset="0"/>
                            </a:rPr>
                            <m:t>=0</m:t>
                          </m:r>
                        </m:sub>
                        <m:sup>
                          <m:r>
                            <a:rPr lang="en-US" altLang="ko-KR" sz="1600">
                              <a:solidFill>
                                <a:schemeClr val="tx1"/>
                              </a:solidFill>
                              <a:latin typeface="Cambria Math" panose="02040503050406030204" pitchFamily="18" charset="0"/>
                            </a:rPr>
                            <m:t>𝑘</m:t>
                          </m:r>
                        </m:sup>
                        <m:e>
                          <m:sSubSup>
                            <m:sSubSupPr>
                              <m:ctrlPr>
                                <a:rPr lang="en-US" altLang="ko-KR" sz="1600" i="1" smtClean="0">
                                  <a:solidFill>
                                    <a:srgbClr val="1429A0"/>
                                  </a:solidFill>
                                  <a:latin typeface="Cambria Math" panose="02040503050406030204" pitchFamily="18" charset="0"/>
                                </a:rPr>
                              </m:ctrlPr>
                            </m:sSubSupPr>
                            <m:e>
                              <m:r>
                                <a:rPr lang="ko-KR" altLang="en-US" sz="1600">
                                  <a:solidFill>
                                    <a:srgbClr val="1429A0"/>
                                  </a:solidFill>
                                  <a:latin typeface="Cambria Math" panose="02040503050406030204" pitchFamily="18" charset="0"/>
                                </a:rPr>
                                <m:t>𝛽</m:t>
                              </m:r>
                            </m:e>
                            <m:sub>
                              <m:r>
                                <a:rPr lang="en-US" altLang="ko-KR" sz="1600">
                                  <a:solidFill>
                                    <a:srgbClr val="1429A0"/>
                                  </a:solidFill>
                                  <a:latin typeface="Cambria Math" panose="02040503050406030204" pitchFamily="18" charset="0"/>
                                </a:rPr>
                                <m:t>𝑖</m:t>
                              </m:r>
                            </m:sub>
                            <m:sup>
                              <m:r>
                                <a:rPr lang="en-US" altLang="ko-KR" sz="1600">
                                  <a:solidFill>
                                    <a:srgbClr val="1429A0"/>
                                  </a:solidFill>
                                  <a:latin typeface="Cambria Math" panose="02040503050406030204" pitchFamily="18" charset="0"/>
                                </a:rPr>
                                <m:t>2</m:t>
                              </m:r>
                            </m:sup>
                          </m:sSubSup>
                        </m:e>
                      </m:nary>
                    </m:oMath>
                  </m:oMathPara>
                </a14:m>
                <a:endParaRPr lang="en-US" altLang="ko-KR" sz="1600" dirty="0">
                  <a:solidFill>
                    <a:schemeClr val="tx1">
                      <a:lumMod val="85000"/>
                      <a:lumOff val="15000"/>
                    </a:schemeClr>
                  </a:solidFill>
                  <a:latin typeface="Cambria Math" panose="02040503050406030204" pitchFamily="18" charset="0"/>
                </a:endParaRPr>
              </a:p>
            </p:txBody>
          </p:sp>
        </mc:Choice>
        <mc:Fallback xmlns="">
          <p:sp>
            <p:nvSpPr>
              <p:cNvPr id="15" name="직사각형 14">
                <a:extLst>
                  <a:ext uri="{FF2B5EF4-FFF2-40B4-BE49-F238E27FC236}">
                    <a16:creationId xmlns:a16="http://schemas.microsoft.com/office/drawing/2014/main" id="{E0855293-054D-4D34-8850-81F44926D993}"/>
                  </a:ext>
                </a:extLst>
              </p:cNvPr>
              <p:cNvSpPr>
                <a:spLocks noRot="1" noChangeAspect="1" noMove="1" noResize="1" noEditPoints="1" noAdjustHandles="1" noChangeArrowheads="1" noChangeShapeType="1" noTextEdit="1"/>
              </p:cNvSpPr>
              <p:nvPr/>
            </p:nvSpPr>
            <p:spPr>
              <a:xfrm>
                <a:off x="3962922" y="2102888"/>
                <a:ext cx="1976979" cy="892488"/>
              </a:xfrm>
              <a:prstGeom prst="rect">
                <a:avLst/>
              </a:prstGeom>
              <a:blipFill>
                <a:blip r:embed="rId3"/>
                <a:stretch>
                  <a:fillRect/>
                </a:stretch>
              </a:blipFill>
              <a:ln>
                <a:noFill/>
              </a:ln>
            </p:spPr>
            <p:txBody>
              <a:bodyPr/>
              <a:lstStyle/>
              <a:p>
                <a:r>
                  <a:rPr lang="ko-KR" altLang="en-US">
                    <a:noFill/>
                  </a:rPr>
                  <a:t> </a:t>
                </a:r>
              </a:p>
            </p:txBody>
          </p:sp>
        </mc:Fallback>
      </mc:AlternateContent>
      <p:sp>
        <p:nvSpPr>
          <p:cNvPr id="16" name="직사각형 15">
            <a:extLst>
              <a:ext uri="{FF2B5EF4-FFF2-40B4-BE49-F238E27FC236}">
                <a16:creationId xmlns:a16="http://schemas.microsoft.com/office/drawing/2014/main" id="{D5DCBC02-A41B-40A9-93FE-CDD67C0F6A9F}"/>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err="1">
                <a:solidFill>
                  <a:schemeClr val="tx1"/>
                </a:solidFill>
                <a:latin typeface="SamsungOne 400" panose="020B0503030303020204" pitchFamily="34" charset="0"/>
                <a:ea typeface="SamsungOne 400" panose="020B0503030303020204" pitchFamily="34" charset="0"/>
              </a:rPr>
              <a:t>Hồi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quy</a:t>
            </a:r>
            <a:r>
              <a:rPr lang="en-US" altLang="ko-KR" sz="1400" dirty="0">
                <a:solidFill>
                  <a:schemeClr val="tx1"/>
                </a:solidFill>
                <a:latin typeface="SamsungOne 400" panose="020B0503030303020204" pitchFamily="34" charset="0"/>
                <a:ea typeface="SamsungOne 400" panose="020B0503030303020204" pitchFamily="34" charset="0"/>
              </a:rPr>
              <a:t> Ridge</a:t>
            </a:r>
          </a:p>
        </p:txBody>
      </p:sp>
      <p:sp>
        <p:nvSpPr>
          <p:cNvPr id="17" name="직사각형 16">
            <a:extLst>
              <a:ext uri="{FF2B5EF4-FFF2-40B4-BE49-F238E27FC236}">
                <a16:creationId xmlns:a16="http://schemas.microsoft.com/office/drawing/2014/main" id="{B6CB52F1-E9AE-4500-8808-FAC54750EC3C}"/>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Chỉ 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srgbClr val="00B050"/>
                </a:solidFill>
                <a:latin typeface="SamsungOne 400" panose="020B0503030303020204" pitchFamily="34" charset="0"/>
                <a:ea typeface="SamsungOne 400" panose="020B0503030303020204" pitchFamily="34" charset="0"/>
                <a:sym typeface="Symbol" panose="05050102010706020507" pitchFamily="18" charset="2"/>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dương tính và lớn hơn hạn chế hơn nữa các hệ số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𝛽</a:t>
            </a:r>
            <a:r>
              <a:rPr lang="vi-VN" altLang="ko-KR" sz="1300" baseline="-25000" dirty="0">
                <a:solidFill>
                  <a:prstClr val="black">
                    <a:lumMod val="85000"/>
                    <a:lumOff val="15000"/>
                  </a:prstClr>
                </a:solidFill>
                <a:latin typeface="SamsungOne 400" panose="020B0503030303020204" pitchFamily="34" charset="0"/>
                <a:ea typeface="SamsungOne 400" panose="020B0503030303020204" pitchFamily="34" charset="0"/>
              </a:rPr>
              <a:t>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giảm lỗi phương sai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q</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uá</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khớp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8CB63D64-135F-40A2-BC7A-F6D5B07F4FE0}"/>
                  </a:ext>
                </a:extLst>
              </p:cNvPr>
              <p:cNvSpPr/>
              <p:nvPr/>
            </p:nvSpPr>
            <p:spPr>
              <a:xfrm>
                <a:off x="3092427" y="3555900"/>
                <a:ext cx="3717968" cy="3385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14:m>
                  <m:oMathPara xmlns:m="http://schemas.openxmlformats.org/officeDocument/2006/math">
                    <m:oMathParaPr>
                      <m:jc m:val="centerGroup"/>
                    </m:oMathParaPr>
                    <m:oMath xmlns:m="http://schemas.openxmlformats.org/officeDocument/2006/math">
                      <m:r>
                        <a:rPr lang="en-US" altLang="ko-KR" sz="1600">
                          <a:solidFill>
                            <a:srgbClr val="262626"/>
                          </a:solidFill>
                          <a:latin typeface="Cambria Math" panose="02040503050406030204" pitchFamily="18" charset="0"/>
                        </a:rPr>
                        <m:t>𝑌</m:t>
                      </m:r>
                      <m:r>
                        <a:rPr lang="en-US" altLang="ko-KR" sz="1600">
                          <a:solidFill>
                            <a:srgbClr val="262626"/>
                          </a:solidFill>
                          <a:latin typeface="Cambria Math" panose="02040503050406030204" pitchFamily="18" charset="0"/>
                        </a:rPr>
                        <m:t>=</m:t>
                      </m:r>
                      <m:sSub>
                        <m:sSubPr>
                          <m:ctrlPr>
                            <a:rPr lang="ko-KR" altLang="ko-KR" sz="1600" i="1">
                              <a:solidFill>
                                <a:srgbClr val="262626"/>
                              </a:solidFill>
                              <a:latin typeface="Cambria Math" panose="02040503050406030204" pitchFamily="18" charset="0"/>
                            </a:rPr>
                          </m:ctrlPr>
                        </m:sSubPr>
                        <m:e>
                          <m:sSub>
                            <m:sSubPr>
                              <m:ctrlPr>
                                <a:rPr lang="ko-KR" altLang="ko-KR" sz="1600" i="1">
                                  <a:solidFill>
                                    <a:srgbClr val="00B050"/>
                                  </a:solidFill>
                                  <a:latin typeface="Cambria Math" panose="02040503050406030204" pitchFamily="18" charset="0"/>
                                </a:rPr>
                              </m:ctrlPr>
                            </m:sSubPr>
                            <m:e>
                              <m:r>
                                <a:rPr lang="en-US" altLang="ko-KR" sz="1600">
                                  <a:solidFill>
                                    <a:srgbClr val="00B050"/>
                                  </a:solidFill>
                                  <a:latin typeface="Cambria Math" panose="02040503050406030204" pitchFamily="18" charset="0"/>
                                </a:rPr>
                                <m:t>𝛽</m:t>
                              </m:r>
                            </m:e>
                            <m:sub>
                              <m:r>
                                <a:rPr lang="en-US" altLang="ko-KR" sz="1600">
                                  <a:solidFill>
                                    <a:srgbClr val="00B050"/>
                                  </a:solidFill>
                                  <a:latin typeface="Cambria Math" panose="02040503050406030204" pitchFamily="18" charset="0"/>
                                </a:rPr>
                                <m:t>0</m:t>
                              </m:r>
                            </m:sub>
                          </m:sSub>
                          <m:r>
                            <a:rPr lang="en-US" altLang="ko-KR" sz="1600">
                              <a:solidFill>
                                <a:srgbClr val="262626"/>
                              </a:solidFill>
                              <a:latin typeface="Cambria Math" panose="02040503050406030204" pitchFamily="18" charset="0"/>
                            </a:rPr>
                            <m:t>+</m:t>
                          </m:r>
                          <m:r>
                            <a:rPr lang="en-US" altLang="ko-KR" sz="1600">
                              <a:solidFill>
                                <a:srgbClr val="00B050"/>
                              </a:solidFill>
                              <a:latin typeface="Cambria Math" panose="02040503050406030204" pitchFamily="18" charset="0"/>
                            </a:rPr>
                            <m:t>𝛽</m:t>
                          </m:r>
                        </m:e>
                        <m:sub>
                          <m:r>
                            <a:rPr lang="en-US" altLang="ko-KR" sz="1600">
                              <a:solidFill>
                                <a:srgbClr val="00B050"/>
                              </a:solidFill>
                              <a:latin typeface="Cambria Math" panose="02040503050406030204" pitchFamily="18" charset="0"/>
                            </a:rPr>
                            <m:t>1</m:t>
                          </m:r>
                        </m:sub>
                      </m:sSub>
                      <m:sSub>
                        <m:sSubPr>
                          <m:ctrlPr>
                            <a:rPr lang="ko-KR" altLang="ko-KR" sz="1600" i="1">
                              <a:solidFill>
                                <a:srgbClr val="262626"/>
                              </a:solidFill>
                              <a:latin typeface="Cambria Math" panose="02040503050406030204" pitchFamily="18" charset="0"/>
                            </a:rPr>
                          </m:ctrlPr>
                        </m:sSubPr>
                        <m:e>
                          <m:r>
                            <a:rPr lang="en-US" altLang="ko-KR" sz="1600">
                              <a:solidFill>
                                <a:srgbClr val="262626"/>
                              </a:solidFill>
                              <a:latin typeface="Cambria Math" panose="02040503050406030204" pitchFamily="18" charset="0"/>
                            </a:rPr>
                            <m:t>𝑋</m:t>
                          </m:r>
                        </m:e>
                        <m:sub>
                          <m:r>
                            <a:rPr lang="en-US" altLang="ko-KR" sz="1600">
                              <a:solidFill>
                                <a:srgbClr val="262626"/>
                              </a:solidFill>
                              <a:latin typeface="Cambria Math" panose="02040503050406030204" pitchFamily="18" charset="0"/>
                            </a:rPr>
                            <m:t>1</m:t>
                          </m:r>
                        </m:sub>
                      </m:sSub>
                      <m:r>
                        <a:rPr lang="en-US" altLang="ko-KR" sz="1600">
                          <a:solidFill>
                            <a:srgbClr val="262626"/>
                          </a:solidFill>
                          <a:latin typeface="Cambria Math" panose="02040503050406030204" pitchFamily="18" charset="0"/>
                        </a:rPr>
                        <m:t>+</m:t>
                      </m:r>
                      <m:sSub>
                        <m:sSubPr>
                          <m:ctrlPr>
                            <a:rPr lang="ko-KR" altLang="ko-KR" sz="1600" i="1">
                              <a:solidFill>
                                <a:srgbClr val="262626"/>
                              </a:solidFill>
                              <a:latin typeface="Cambria Math" panose="02040503050406030204" pitchFamily="18" charset="0"/>
                            </a:rPr>
                          </m:ctrlPr>
                        </m:sSubPr>
                        <m:e>
                          <m:r>
                            <a:rPr lang="en-US" altLang="ko-KR" sz="1600">
                              <a:solidFill>
                                <a:srgbClr val="00B050"/>
                              </a:solidFill>
                              <a:latin typeface="Cambria Math" panose="02040503050406030204" pitchFamily="18" charset="0"/>
                            </a:rPr>
                            <m:t>𝛽</m:t>
                          </m:r>
                        </m:e>
                        <m:sub>
                          <m:r>
                            <a:rPr lang="en-US" altLang="ko-KR" sz="1600">
                              <a:solidFill>
                                <a:srgbClr val="00B050"/>
                              </a:solidFill>
                              <a:latin typeface="Cambria Math" panose="02040503050406030204" pitchFamily="18" charset="0"/>
                            </a:rPr>
                            <m:t>2</m:t>
                          </m:r>
                        </m:sub>
                      </m:sSub>
                      <m:sSub>
                        <m:sSubPr>
                          <m:ctrlPr>
                            <a:rPr lang="ko-KR" altLang="ko-KR" sz="1600" i="1">
                              <a:solidFill>
                                <a:srgbClr val="262626"/>
                              </a:solidFill>
                              <a:latin typeface="Cambria Math" panose="02040503050406030204" pitchFamily="18" charset="0"/>
                            </a:rPr>
                          </m:ctrlPr>
                        </m:sSubPr>
                        <m:e>
                          <m:r>
                            <a:rPr lang="en-US" altLang="ko-KR" sz="1600">
                              <a:solidFill>
                                <a:srgbClr val="262626"/>
                              </a:solidFill>
                              <a:latin typeface="Cambria Math" panose="02040503050406030204" pitchFamily="18" charset="0"/>
                            </a:rPr>
                            <m:t>𝑋</m:t>
                          </m:r>
                        </m:e>
                        <m:sub>
                          <m:r>
                            <a:rPr lang="en-US" altLang="ko-KR" sz="1600">
                              <a:solidFill>
                                <a:srgbClr val="262626"/>
                              </a:solidFill>
                              <a:latin typeface="Cambria Math" panose="02040503050406030204" pitchFamily="18" charset="0"/>
                            </a:rPr>
                            <m:t>2</m:t>
                          </m:r>
                        </m:sub>
                      </m:sSub>
                      <m:r>
                        <a:rPr lang="en-US" altLang="ko-KR" sz="1600">
                          <a:solidFill>
                            <a:srgbClr val="262626"/>
                          </a:solidFill>
                          <a:latin typeface="Cambria Math" panose="02040503050406030204" pitchFamily="18" charset="0"/>
                        </a:rPr>
                        <m:t>+⋯+</m:t>
                      </m:r>
                      <m:sSub>
                        <m:sSubPr>
                          <m:ctrlPr>
                            <a:rPr lang="ko-KR" altLang="ko-KR" sz="1600" i="1">
                              <a:solidFill>
                                <a:srgbClr val="00B050"/>
                              </a:solidFill>
                              <a:latin typeface="Cambria Math" panose="02040503050406030204" pitchFamily="18" charset="0"/>
                            </a:rPr>
                          </m:ctrlPr>
                        </m:sSubPr>
                        <m:e>
                          <m:r>
                            <a:rPr lang="en-US" altLang="ko-KR" sz="1600">
                              <a:solidFill>
                                <a:srgbClr val="00B050"/>
                              </a:solidFill>
                              <a:latin typeface="Cambria Math" panose="02040503050406030204" pitchFamily="18" charset="0"/>
                            </a:rPr>
                            <m:t>𝛽</m:t>
                          </m:r>
                        </m:e>
                        <m:sub>
                          <m:r>
                            <a:rPr lang="en-US" altLang="ko-KR" sz="1600">
                              <a:solidFill>
                                <a:srgbClr val="00B050"/>
                              </a:solidFill>
                              <a:latin typeface="Cambria Math" panose="02040503050406030204" pitchFamily="18" charset="0"/>
                            </a:rPr>
                            <m:t>𝑘</m:t>
                          </m:r>
                        </m:sub>
                      </m:sSub>
                      <m:sSub>
                        <m:sSubPr>
                          <m:ctrlPr>
                            <a:rPr lang="ko-KR" altLang="ko-KR" sz="1600" i="1">
                              <a:solidFill>
                                <a:srgbClr val="262626"/>
                              </a:solidFill>
                              <a:latin typeface="Cambria Math" panose="02040503050406030204" pitchFamily="18" charset="0"/>
                            </a:rPr>
                          </m:ctrlPr>
                        </m:sSubPr>
                        <m:e>
                          <m:r>
                            <a:rPr lang="en-US" altLang="ko-KR" sz="1600">
                              <a:solidFill>
                                <a:srgbClr val="262626"/>
                              </a:solidFill>
                              <a:latin typeface="Cambria Math" panose="02040503050406030204" pitchFamily="18" charset="0"/>
                            </a:rPr>
                            <m:t>𝑋</m:t>
                          </m:r>
                        </m:e>
                        <m:sub>
                          <m:r>
                            <a:rPr lang="en-US" altLang="ko-KR" sz="1600">
                              <a:solidFill>
                                <a:srgbClr val="262626"/>
                              </a:solidFill>
                              <a:latin typeface="Cambria Math" panose="02040503050406030204" pitchFamily="18" charset="0"/>
                            </a:rPr>
                            <m:t>𝑘</m:t>
                          </m:r>
                        </m:sub>
                      </m:sSub>
                      <m:r>
                        <a:rPr lang="en-US" altLang="ko-KR" sz="1600">
                          <a:solidFill>
                            <a:srgbClr val="262626"/>
                          </a:solidFill>
                          <a:latin typeface="Cambria Math" panose="02040503050406030204" pitchFamily="18" charset="0"/>
                        </a:rPr>
                        <m:t>+</m:t>
                      </m:r>
                      <m:r>
                        <a:rPr lang="ko-KR" altLang="en-US" sz="1600">
                          <a:solidFill>
                            <a:srgbClr val="262626"/>
                          </a:solidFill>
                          <a:latin typeface="Cambria Math" panose="02040503050406030204" pitchFamily="18" charset="0"/>
                        </a:rPr>
                        <m:t>𝜀</m:t>
                      </m:r>
                    </m:oMath>
                  </m:oMathPara>
                </a14:m>
                <a:endParaRPr lang="en-US" altLang="ko-KR" sz="1600" dirty="0">
                  <a:solidFill>
                    <a:srgbClr val="262626"/>
                  </a:solidFill>
                </a:endParaRPr>
              </a:p>
            </p:txBody>
          </p:sp>
        </mc:Choice>
        <mc:Fallback xmlns="">
          <p:sp>
            <p:nvSpPr>
              <p:cNvPr id="9" name="직사각형 8">
                <a:extLst>
                  <a:ext uri="{FF2B5EF4-FFF2-40B4-BE49-F238E27FC236}">
                    <a16:creationId xmlns:a16="http://schemas.microsoft.com/office/drawing/2014/main" id="{8CB63D64-135F-40A2-BC7A-F6D5B07F4FE0}"/>
                  </a:ext>
                </a:extLst>
              </p:cNvPr>
              <p:cNvSpPr>
                <a:spLocks noRot="1" noChangeAspect="1" noMove="1" noResize="1" noEditPoints="1" noAdjustHandles="1" noChangeArrowheads="1" noChangeShapeType="1" noTextEdit="1"/>
              </p:cNvSpPr>
              <p:nvPr/>
            </p:nvSpPr>
            <p:spPr>
              <a:xfrm>
                <a:off x="3092427" y="3555900"/>
                <a:ext cx="3717968" cy="338554"/>
              </a:xfrm>
              <a:prstGeom prst="rect">
                <a:avLst/>
              </a:prstGeom>
              <a:blipFill>
                <a:blip r:embed="rId5"/>
                <a:stretch>
                  <a:fillRect b="-10714"/>
                </a:stretch>
              </a:blipFill>
              <a:ln>
                <a:noFill/>
              </a:ln>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id="{2E3D8181-9BD5-4914-94DA-5DAF30E769D4}"/>
              </a:ext>
            </a:extLst>
          </p:cNvPr>
          <p:cNvGrpSpPr/>
          <p:nvPr/>
        </p:nvGrpSpPr>
        <p:grpSpPr>
          <a:xfrm>
            <a:off x="3727276" y="3243831"/>
            <a:ext cx="2212625" cy="984209"/>
            <a:chOff x="3727276" y="3243831"/>
            <a:chExt cx="2212625" cy="984209"/>
          </a:xfrm>
        </p:grpSpPr>
        <p:cxnSp>
          <p:nvCxnSpPr>
            <p:cNvPr id="10" name="Straight Arrow Connector 15">
              <a:extLst>
                <a:ext uri="{FF2B5EF4-FFF2-40B4-BE49-F238E27FC236}">
                  <a16:creationId xmlns:a16="http://schemas.microsoft.com/office/drawing/2014/main" id="{4BEFA8DC-0B91-4617-B4F8-3AE33BBC0671}"/>
                </a:ext>
              </a:extLst>
            </p:cNvPr>
            <p:cNvCxnSpPr>
              <a:cxnSpLocks/>
            </p:cNvCxnSpPr>
            <p:nvPr/>
          </p:nvCxnSpPr>
          <p:spPr>
            <a:xfrm flipV="1">
              <a:off x="3727276" y="3243831"/>
              <a:ext cx="1336" cy="260872"/>
            </a:xfrm>
            <a:prstGeom prst="straightConnector1">
              <a:avLst/>
            </a:prstGeom>
            <a:ln w="12700">
              <a:solidFill>
                <a:srgbClr val="FF0000"/>
              </a:solidFill>
              <a:headEnd type="triangl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6">
              <a:extLst>
                <a:ext uri="{FF2B5EF4-FFF2-40B4-BE49-F238E27FC236}">
                  <a16:creationId xmlns:a16="http://schemas.microsoft.com/office/drawing/2014/main" id="{9D3A8B16-6F57-462D-B4A3-90D1A10D0D11}"/>
                </a:ext>
              </a:extLst>
            </p:cNvPr>
            <p:cNvCxnSpPr>
              <a:cxnSpLocks/>
            </p:cNvCxnSpPr>
            <p:nvPr/>
          </p:nvCxnSpPr>
          <p:spPr>
            <a:xfrm flipV="1">
              <a:off x="4193421" y="3243831"/>
              <a:ext cx="1336" cy="260872"/>
            </a:xfrm>
            <a:prstGeom prst="straightConnector1">
              <a:avLst/>
            </a:prstGeom>
            <a:ln w="12700">
              <a:solidFill>
                <a:srgbClr val="FF0000"/>
              </a:solidFill>
              <a:headEnd type="triangl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7">
              <a:extLst>
                <a:ext uri="{FF2B5EF4-FFF2-40B4-BE49-F238E27FC236}">
                  <a16:creationId xmlns:a16="http://schemas.microsoft.com/office/drawing/2014/main" id="{BC1E697F-99CF-4462-9A2D-2715174FA1FC}"/>
                </a:ext>
              </a:extLst>
            </p:cNvPr>
            <p:cNvCxnSpPr>
              <a:cxnSpLocks/>
            </p:cNvCxnSpPr>
            <p:nvPr/>
          </p:nvCxnSpPr>
          <p:spPr>
            <a:xfrm flipV="1">
              <a:off x="4859388" y="3243831"/>
              <a:ext cx="1336" cy="260872"/>
            </a:xfrm>
            <a:prstGeom prst="straightConnector1">
              <a:avLst/>
            </a:prstGeom>
            <a:ln w="12700">
              <a:solidFill>
                <a:srgbClr val="FF0000"/>
              </a:solidFill>
              <a:headEnd type="triangl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8">
              <a:extLst>
                <a:ext uri="{FF2B5EF4-FFF2-40B4-BE49-F238E27FC236}">
                  <a16:creationId xmlns:a16="http://schemas.microsoft.com/office/drawing/2014/main" id="{D0710876-109B-4830-9353-C72DA2093622}"/>
                </a:ext>
              </a:extLst>
            </p:cNvPr>
            <p:cNvCxnSpPr>
              <a:cxnSpLocks/>
            </p:cNvCxnSpPr>
            <p:nvPr/>
          </p:nvCxnSpPr>
          <p:spPr>
            <a:xfrm flipV="1">
              <a:off x="5938565" y="3243831"/>
              <a:ext cx="1336" cy="260872"/>
            </a:xfrm>
            <a:prstGeom prst="straightConnector1">
              <a:avLst/>
            </a:prstGeom>
            <a:ln w="12700">
              <a:solidFill>
                <a:srgbClr val="FF0000"/>
              </a:solidFill>
              <a:headEnd type="triangl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7">
              <a:extLst>
                <a:ext uri="{FF2B5EF4-FFF2-40B4-BE49-F238E27FC236}">
                  <a16:creationId xmlns:a16="http://schemas.microsoft.com/office/drawing/2014/main" id="{E92D26FF-91BC-45E9-B126-BE9C0FF12DC9}"/>
                </a:ext>
              </a:extLst>
            </p:cNvPr>
            <p:cNvCxnSpPr>
              <a:cxnSpLocks/>
            </p:cNvCxnSpPr>
            <p:nvPr/>
          </p:nvCxnSpPr>
          <p:spPr>
            <a:xfrm flipV="1">
              <a:off x="3727276" y="3967168"/>
              <a:ext cx="1336" cy="260872"/>
            </a:xfrm>
            <a:prstGeom prst="straightConnector1">
              <a:avLst/>
            </a:prstGeom>
            <a:ln w="1270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9">
              <a:extLst>
                <a:ext uri="{FF2B5EF4-FFF2-40B4-BE49-F238E27FC236}">
                  <a16:creationId xmlns:a16="http://schemas.microsoft.com/office/drawing/2014/main" id="{54FB3552-1886-4D3C-957E-3046FFEFFC0C}"/>
                </a:ext>
              </a:extLst>
            </p:cNvPr>
            <p:cNvCxnSpPr>
              <a:cxnSpLocks/>
            </p:cNvCxnSpPr>
            <p:nvPr/>
          </p:nvCxnSpPr>
          <p:spPr>
            <a:xfrm flipV="1">
              <a:off x="4193421" y="3967168"/>
              <a:ext cx="1336" cy="260872"/>
            </a:xfrm>
            <a:prstGeom prst="straightConnector1">
              <a:avLst/>
            </a:prstGeom>
            <a:ln w="1270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0">
              <a:extLst>
                <a:ext uri="{FF2B5EF4-FFF2-40B4-BE49-F238E27FC236}">
                  <a16:creationId xmlns:a16="http://schemas.microsoft.com/office/drawing/2014/main" id="{D1313184-C1B2-4403-B70E-7FC7B9205C48}"/>
                </a:ext>
              </a:extLst>
            </p:cNvPr>
            <p:cNvCxnSpPr>
              <a:cxnSpLocks/>
            </p:cNvCxnSpPr>
            <p:nvPr/>
          </p:nvCxnSpPr>
          <p:spPr>
            <a:xfrm flipV="1">
              <a:off x="4859388" y="3967168"/>
              <a:ext cx="1336" cy="260872"/>
            </a:xfrm>
            <a:prstGeom prst="straightConnector1">
              <a:avLst/>
            </a:prstGeom>
            <a:ln w="1270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11">
              <a:extLst>
                <a:ext uri="{FF2B5EF4-FFF2-40B4-BE49-F238E27FC236}">
                  <a16:creationId xmlns:a16="http://schemas.microsoft.com/office/drawing/2014/main" id="{AB4BCA7D-D874-4811-8433-F0EEE165C48A}"/>
                </a:ext>
              </a:extLst>
            </p:cNvPr>
            <p:cNvCxnSpPr>
              <a:cxnSpLocks/>
            </p:cNvCxnSpPr>
            <p:nvPr/>
          </p:nvCxnSpPr>
          <p:spPr>
            <a:xfrm flipV="1">
              <a:off x="5938565" y="3967168"/>
              <a:ext cx="1336" cy="260872"/>
            </a:xfrm>
            <a:prstGeom prst="straightConnector1">
              <a:avLst/>
            </a:prstGeom>
            <a:ln w="1270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내용 개체 틀 2">
                <a:extLst>
                  <a:ext uri="{FF2B5EF4-FFF2-40B4-BE49-F238E27FC236}">
                    <a16:creationId xmlns:a16="http://schemas.microsoft.com/office/drawing/2014/main" id="{D417BF39-7CAE-4BF2-8809-6E13BB3ADD48}"/>
                  </a:ext>
                </a:extLst>
              </p:cNvPr>
              <p:cNvSpPr txBox="1">
                <a:spLocks/>
              </p:cNvSpPr>
              <p:nvPr/>
            </p:nvSpPr>
            <p:spPr>
              <a:xfrm>
                <a:off x="671000" y="4511382"/>
                <a:ext cx="5935361"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defPPr>
                  <a:defRPr lang="en-US"/>
                </a:defPPr>
                <a:lvl1pPr marL="182526" indent="-182526">
                  <a:spcAft>
                    <a:spcPts val="800"/>
                  </a:spcAft>
                  <a:buClr>
                    <a:srgbClr val="193EB0"/>
                  </a:buClr>
                  <a:buFont typeface="SamsungOne 400" panose="020B0503030303020204" pitchFamily="34" charset="0"/>
                  <a:buChar char="‣"/>
                  <a:defRPr sz="1300">
                    <a:solidFill>
                      <a:prstClr val="black">
                        <a:lumMod val="85000"/>
                        <a:lumOff val="15000"/>
                      </a:prst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sym typeface="Symbol" panose="05050102010706020507" pitchFamily="18" charset="2"/>
                  </a:rPr>
                  <a:t>Tuy</a:t>
                </a:r>
                <a:r>
                  <a:rPr lang="en-US" altLang="ko-KR" dirty="0">
                    <a:sym typeface="Symbol" panose="05050102010706020507" pitchFamily="18" charset="2"/>
                  </a:rPr>
                  <a:t> </a:t>
                </a:r>
                <a:r>
                  <a:rPr lang="en-US" altLang="ko-KR" dirty="0" err="1">
                    <a:sym typeface="Symbol" panose="05050102010706020507" pitchFamily="18" charset="2"/>
                  </a:rPr>
                  <a:t>nhiên</a:t>
                </a:r>
                <a:r>
                  <a:rPr lang="en-US" altLang="ko-KR" dirty="0">
                    <a:sym typeface="Symbol" panose="05050102010706020507" pitchFamily="18" charset="2"/>
                  </a:rPr>
                  <a:t>, </a:t>
                </a:r>
                <a:r>
                  <a:rPr lang="ko-KR" altLang="en-US" dirty="0">
                    <a:solidFill>
                      <a:srgbClr val="00B050"/>
                    </a:solidFill>
                    <a:sym typeface="Symbol" panose="05050102010706020507" pitchFamily="18" charset="2"/>
                  </a:rPr>
                  <a:t></a:t>
                </a:r>
                <a:r>
                  <a:rPr lang="ko-KR" altLang="en-US" dirty="0">
                    <a:sym typeface="Symbol" panose="05050102010706020507" pitchFamily="18" charset="2"/>
                  </a:rPr>
                  <a:t> </a:t>
                </a:r>
                <a:r>
                  <a:rPr lang="en-US" altLang="ko-KR" dirty="0" err="1">
                    <a:sym typeface="Symbol" panose="05050102010706020507" pitchFamily="18" charset="2"/>
                  </a:rPr>
                  <a:t>quá</a:t>
                </a:r>
                <a:r>
                  <a:rPr lang="en-US" altLang="ko-KR" dirty="0">
                    <a:sym typeface="Symbol" panose="05050102010706020507" pitchFamily="18" charset="2"/>
                  </a:rPr>
                  <a:t> </a:t>
                </a:r>
                <a:r>
                  <a:rPr lang="en-US" altLang="ko-KR" dirty="0" err="1">
                    <a:sym typeface="Symbol" panose="05050102010706020507" pitchFamily="18" charset="2"/>
                  </a:rPr>
                  <a:t>lớn</a:t>
                </a:r>
                <a:r>
                  <a:rPr lang="en-US" altLang="ko-KR" dirty="0">
                    <a:sym typeface="Symbol" panose="05050102010706020507" pitchFamily="18" charset="2"/>
                  </a:rPr>
                  <a:t> </a:t>
                </a:r>
                <a:r>
                  <a:rPr lang="en-US" altLang="ko-KR" dirty="0" err="1">
                    <a:sym typeface="Symbol" panose="05050102010706020507" pitchFamily="18" charset="2"/>
                  </a:rPr>
                  <a:t>có</a:t>
                </a:r>
                <a:r>
                  <a:rPr lang="en-US" altLang="ko-KR" dirty="0">
                    <a:sym typeface="Symbol" panose="05050102010706020507" pitchFamily="18" charset="2"/>
                  </a:rPr>
                  <a:t> </a:t>
                </a:r>
                <a:r>
                  <a:rPr lang="en-US" altLang="ko-KR" dirty="0" err="1">
                    <a:sym typeface="Symbol" panose="05050102010706020507" pitchFamily="18" charset="2"/>
                  </a:rPr>
                  <a:t>thể</a:t>
                </a:r>
                <a:r>
                  <a:rPr lang="en-US" altLang="ko-KR" dirty="0">
                    <a:sym typeface="Symbol" panose="05050102010706020507" pitchFamily="18" charset="2"/>
                  </a:rPr>
                  <a:t> </a:t>
                </a:r>
                <a:r>
                  <a:rPr lang="en-US" altLang="ko-KR" dirty="0" err="1">
                    <a:sym typeface="Symbol" panose="05050102010706020507" pitchFamily="18" charset="2"/>
                  </a:rPr>
                  <a:t>làm</a:t>
                </a:r>
                <a:r>
                  <a:rPr lang="en-US" altLang="ko-KR" dirty="0">
                    <a:sym typeface="Symbol" panose="05050102010706020507" pitchFamily="18" charset="2"/>
                  </a:rPr>
                  <a:t> </a:t>
                </a:r>
                <a:r>
                  <a:rPr lang="en-US" altLang="ko-KR" dirty="0" err="1">
                    <a:sym typeface="Symbol" panose="05050102010706020507" pitchFamily="18" charset="2"/>
                  </a:rPr>
                  <a:t>cho</a:t>
                </a:r>
                <a:r>
                  <a:rPr lang="en-US" altLang="ko-KR" dirty="0">
                    <a:sym typeface="Symbol" panose="05050102010706020507" pitchFamily="18" charset="2"/>
                  </a:rPr>
                  <a:t> </a:t>
                </a:r>
                <a:r>
                  <a:rPr lang="en-US" altLang="ko-KR" dirty="0" err="1">
                    <a:sym typeface="Symbol" panose="05050102010706020507" pitchFamily="18" charset="2"/>
                  </a:rPr>
                  <a:t>mô</a:t>
                </a:r>
                <a:r>
                  <a:rPr lang="en-US" altLang="ko-KR" dirty="0">
                    <a:sym typeface="Symbol" panose="05050102010706020507" pitchFamily="18" charset="2"/>
                  </a:rPr>
                  <a:t> </a:t>
                </a:r>
                <a:r>
                  <a:rPr lang="en-US" altLang="ko-KR" dirty="0" err="1">
                    <a:sym typeface="Symbol" panose="05050102010706020507" pitchFamily="18" charset="2"/>
                  </a:rPr>
                  <a:t>hình</a:t>
                </a:r>
                <a:r>
                  <a:rPr lang="en-US" altLang="ko-KR" dirty="0">
                    <a:sym typeface="Symbol" panose="05050102010706020507" pitchFamily="18" charset="2"/>
                  </a:rPr>
                  <a:t> </a:t>
                </a:r>
                <a:r>
                  <a:rPr lang="en-US" altLang="ko-KR" dirty="0" err="1">
                    <a:sym typeface="Symbol" panose="05050102010706020507" pitchFamily="18" charset="2"/>
                  </a:rPr>
                  <a:t>quá</a:t>
                </a:r>
                <a:r>
                  <a:rPr lang="en-US" altLang="ko-KR" dirty="0">
                    <a:sym typeface="Symbol" panose="05050102010706020507" pitchFamily="18" charset="2"/>
                  </a:rPr>
                  <a:t> "</a:t>
                </a:r>
                <a:r>
                  <a:rPr lang="vi-VN" altLang="ko-KR" dirty="0">
                    <a:sym typeface="Symbol" panose="05050102010706020507" pitchFamily="18" charset="2"/>
                  </a:rPr>
                  <a:t>chênh</a:t>
                </a:r>
                <a:r>
                  <a:rPr lang="en-US" altLang="ko-KR" dirty="0">
                    <a:sym typeface="Symbol" panose="05050102010706020507" pitchFamily="18" charset="2"/>
                  </a:rPr>
                  <a:t>.”</a:t>
                </a:r>
              </a:p>
              <a:p>
                <a:r>
                  <a:rPr lang="en-US" altLang="ko-KR" dirty="0" err="1">
                    <a:sym typeface="Symbol" panose="05050102010706020507" pitchFamily="18" charset="2"/>
                  </a:rPr>
                  <a:t>Ngay</a:t>
                </a:r>
                <a:r>
                  <a:rPr lang="en-US" altLang="ko-KR" dirty="0">
                    <a:sym typeface="Symbol" panose="05050102010706020507" pitchFamily="18" charset="2"/>
                  </a:rPr>
                  <a:t> </a:t>
                </a:r>
                <a:r>
                  <a:rPr lang="en-US" altLang="ko-KR" dirty="0" err="1">
                    <a:sym typeface="Symbol" panose="05050102010706020507" pitchFamily="18" charset="2"/>
                  </a:rPr>
                  <a:t>cả</a:t>
                </a:r>
                <a:r>
                  <a:rPr lang="en-US" altLang="ko-KR" dirty="0">
                    <a:sym typeface="Symbol" panose="05050102010706020507" pitchFamily="18" charset="2"/>
                  </a:rPr>
                  <a:t> </a:t>
                </a:r>
                <a:r>
                  <a:rPr lang="en-US" altLang="ko-KR" dirty="0" err="1">
                    <a:sym typeface="Symbol" panose="05050102010706020507" pitchFamily="18" charset="2"/>
                  </a:rPr>
                  <a:t>khi</a:t>
                </a:r>
                <a:r>
                  <a:rPr lang="en-US" altLang="ko-KR" dirty="0">
                    <a:sym typeface="Symbol" panose="05050102010706020507" pitchFamily="18" charset="2"/>
                  </a:rPr>
                  <a:t> </a:t>
                </a:r>
                <a:r>
                  <a:rPr lang="ko-KR" altLang="en-US" dirty="0">
                    <a:solidFill>
                      <a:srgbClr val="00B050"/>
                    </a:solidFill>
                    <a:sym typeface="Symbol" panose="05050102010706020507" pitchFamily="18" charset="2"/>
                  </a:rPr>
                  <a:t></a:t>
                </a:r>
                <a:r>
                  <a:rPr lang="ko-KR" altLang="en-US" dirty="0">
                    <a:sym typeface="Symbol" panose="05050102010706020507" pitchFamily="18" charset="2"/>
                  </a:rPr>
                  <a:t> </a:t>
                </a:r>
                <a:r>
                  <a:rPr lang="en-US" altLang="ko-KR" dirty="0" err="1">
                    <a:sym typeface="Symbol" panose="05050102010706020507" pitchFamily="18" charset="2"/>
                  </a:rPr>
                  <a:t>lớn</a:t>
                </a:r>
                <a:r>
                  <a:rPr lang="en-US" altLang="ko-KR" dirty="0">
                    <a:sym typeface="Symbol" panose="05050102010706020507" pitchFamily="18" charset="2"/>
                  </a:rPr>
                  <a:t>, </a:t>
                </a:r>
                <a:r>
                  <a:rPr lang="en-US" altLang="ko-KR" dirty="0" err="1">
                    <a:sym typeface="Symbol" panose="05050102010706020507" pitchFamily="18" charset="2"/>
                  </a:rPr>
                  <a:t>các</a:t>
                </a:r>
                <a:r>
                  <a:rPr lang="en-US" altLang="ko-KR" dirty="0">
                    <a:sym typeface="Symbol" panose="05050102010706020507" pitchFamily="18" charset="2"/>
                  </a:rPr>
                  <a:t> </a:t>
                </a:r>
                <a:r>
                  <a:rPr lang="en-US" altLang="ko-KR" dirty="0" err="1">
                    <a:sym typeface="Symbol" panose="05050102010706020507" pitchFamily="18" charset="2"/>
                  </a:rPr>
                  <a:t>hệ</a:t>
                </a:r>
                <a:r>
                  <a:rPr lang="en-US" altLang="ko-KR" dirty="0">
                    <a:sym typeface="Symbol" panose="05050102010706020507" pitchFamily="18" charset="2"/>
                  </a:rPr>
                  <a:t> </a:t>
                </a:r>
                <a:r>
                  <a:rPr lang="en-US" altLang="ko-KR" dirty="0" err="1">
                    <a:sym typeface="Symbol" panose="05050102010706020507" pitchFamily="18" charset="2"/>
                  </a:rPr>
                  <a:t>số</a:t>
                </a:r>
                <a:r>
                  <a:rPr lang="en-US" altLang="ko-KR" dirty="0">
                    <a:sym typeface="Symbol" panose="05050102010706020507" pitchFamily="18" charset="2"/>
                  </a:rPr>
                  <a:t> </a:t>
                </a:r>
                <a14:m>
                  <m:oMath xmlns:m="http://schemas.openxmlformats.org/officeDocument/2006/math">
                    <m:sSub>
                      <m:sSubPr>
                        <m:ctrlPr>
                          <a:rPr lang="en-US" altLang="ko-KR" i="1">
                            <a:latin typeface="Cambria Math" panose="02040503050406030204" pitchFamily="18" charset="0"/>
                            <a:sym typeface="Symbol" panose="05050102010706020507" pitchFamily="18" charset="2"/>
                          </a:rPr>
                        </m:ctrlPr>
                      </m:sSubPr>
                      <m:e>
                        <m:r>
                          <a:rPr lang="ko-KR" altLang="en-US">
                            <a:latin typeface="Cambria Math" panose="02040503050406030204" pitchFamily="18" charset="0"/>
                            <a:sym typeface="Symbol" panose="05050102010706020507" pitchFamily="18" charset="2"/>
                          </a:rPr>
                          <m:t>𝛽</m:t>
                        </m:r>
                      </m:e>
                      <m:sub>
                        <m:r>
                          <a:rPr lang="en-US" altLang="ko-KR">
                            <a:latin typeface="Cambria Math" panose="02040503050406030204" pitchFamily="18" charset="0"/>
                            <a:sym typeface="Symbol" panose="05050102010706020507" pitchFamily="18" charset="2"/>
                          </a:rPr>
                          <m:t>𝑖</m:t>
                        </m:r>
                      </m:sub>
                    </m:sSub>
                  </m:oMath>
                </a14:m>
                <a:r>
                  <a:rPr lang="en-US" altLang="ko-KR" dirty="0">
                    <a:sym typeface="Symbol" panose="05050102010706020507" pitchFamily="18" charset="2"/>
                  </a:rPr>
                  <a:t> </a:t>
                </a:r>
                <a:r>
                  <a:rPr lang="en-US" altLang="ko-KR" dirty="0">
                    <a:solidFill>
                      <a:srgbClr val="193EB0"/>
                    </a:solidFill>
                    <a:sym typeface="Symbol" panose="05050102010706020507" pitchFamily="18" charset="2"/>
                  </a:rPr>
                  <a:t>không bao giờ trở </a:t>
                </a:r>
                <a:r>
                  <a:rPr lang="en-US" altLang="ko-KR" dirty="0" err="1">
                    <a:solidFill>
                      <a:srgbClr val="193EB0"/>
                    </a:solidFill>
                    <a:sym typeface="Symbol" panose="05050102010706020507" pitchFamily="18" charset="2"/>
                  </a:rPr>
                  <a:t>thành</a:t>
                </a:r>
                <a:r>
                  <a:rPr lang="en-US" altLang="ko-KR" dirty="0">
                    <a:solidFill>
                      <a:srgbClr val="193EB0"/>
                    </a:solidFill>
                    <a:sym typeface="Symbol" panose="05050102010706020507" pitchFamily="18" charset="2"/>
                  </a:rPr>
                  <a:t> </a:t>
                </a:r>
                <a:r>
                  <a:rPr lang="en-US" altLang="ko-KR" dirty="0" err="1">
                    <a:sym typeface="Symbol" panose="05050102010706020507" pitchFamily="18" charset="2"/>
                  </a:rPr>
                  <a:t>chính</a:t>
                </a:r>
                <a:r>
                  <a:rPr lang="en-US" altLang="ko-KR" dirty="0">
                    <a:sym typeface="Symbol" panose="05050102010706020507" pitchFamily="18" charset="2"/>
                  </a:rPr>
                  <a:t> </a:t>
                </a:r>
                <a:r>
                  <a:rPr lang="en-US" altLang="ko-KR" dirty="0" err="1">
                    <a:sym typeface="Symbol" panose="05050102010706020507" pitchFamily="18" charset="2"/>
                  </a:rPr>
                  <a:t>xác</a:t>
                </a:r>
                <a:r>
                  <a:rPr lang="en-US" altLang="ko-KR" dirty="0">
                    <a:sym typeface="Symbol" panose="05050102010706020507" pitchFamily="18" charset="2"/>
                  </a:rPr>
                  <a:t> </a:t>
                </a:r>
                <a:r>
                  <a:rPr lang="en-US" altLang="ko-KR" dirty="0" err="1">
                    <a:sym typeface="Symbol" panose="05050102010706020507" pitchFamily="18" charset="2"/>
                  </a:rPr>
                  <a:t>bằng</a:t>
                </a:r>
                <a:r>
                  <a:rPr lang="en-US" altLang="ko-KR" dirty="0">
                    <a:sym typeface="Symbol" panose="05050102010706020507" pitchFamily="18" charset="2"/>
                  </a:rPr>
                  <a:t> </a:t>
                </a:r>
                <a:r>
                  <a:rPr lang="en-US" altLang="ko-KR" dirty="0">
                    <a:solidFill>
                      <a:srgbClr val="193EB0"/>
                    </a:solidFill>
                    <a:sym typeface="Symbol" panose="05050102010706020507" pitchFamily="18" charset="2"/>
                  </a:rPr>
                  <a:t>zero</a:t>
                </a:r>
                <a:r>
                  <a:rPr lang="en-US" altLang="ko-KR" dirty="0">
                    <a:sym typeface="Symbol" panose="05050102010706020507" pitchFamily="18" charset="2"/>
                  </a:rPr>
                  <a:t>.</a:t>
                </a:r>
                <a:endParaRPr lang="en-US" altLang="ko-KR" dirty="0">
                  <a:solidFill>
                    <a:srgbClr val="193EB0"/>
                  </a:solidFill>
                </a:endParaRPr>
              </a:p>
            </p:txBody>
          </p:sp>
        </mc:Choice>
        <mc:Fallback xmlns="">
          <p:sp>
            <p:nvSpPr>
              <p:cNvPr id="22" name="내용 개체 틀 2">
                <a:extLst>
                  <a:ext uri="{FF2B5EF4-FFF2-40B4-BE49-F238E27FC236}">
                    <a16:creationId xmlns:a16="http://schemas.microsoft.com/office/drawing/2014/main" id="{D417BF39-7CAE-4BF2-8809-6E13BB3ADD48}"/>
                  </a:ext>
                </a:extLst>
              </p:cNvPr>
              <p:cNvSpPr txBox="1">
                <a:spLocks noRot="1" noChangeAspect="1" noMove="1" noResize="1" noEditPoints="1" noAdjustHandles="1" noChangeArrowheads="1" noChangeShapeType="1" noTextEdit="1"/>
              </p:cNvSpPr>
              <p:nvPr/>
            </p:nvSpPr>
            <p:spPr>
              <a:xfrm>
                <a:off x="671000" y="4511382"/>
                <a:ext cx="5935361" cy="648074"/>
              </a:xfrm>
              <a:prstGeom prst="rect">
                <a:avLst/>
              </a:prstGeom>
              <a:blipFill>
                <a:blip r:embed="rId6"/>
                <a:stretch>
                  <a:fillRect/>
                </a:stretch>
              </a:blipFill>
              <a:ln>
                <a:noFill/>
              </a:ln>
            </p:spPr>
            <p:txBody>
              <a:bodyPr/>
              <a:lstStyle/>
              <a:p>
                <a:r>
                  <a:rPr lang="en-001">
                    <a:noFill/>
                  </a:rPr>
                  <a:t> </a:t>
                </a:r>
              </a:p>
            </p:txBody>
          </p:sp>
        </mc:Fallback>
      </mc:AlternateContent>
    </p:spTree>
    <p:extLst>
      <p:ext uri="{BB962C8B-B14F-4D97-AF65-F5344CB8AC3E}">
        <p14:creationId xmlns:p14="http://schemas.microsoft.com/office/powerpoint/2010/main" val="424017476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loại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khác</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E0855293-054D-4D34-8850-81F44926D993}"/>
                  </a:ext>
                </a:extLst>
              </p:cNvPr>
              <p:cNvSpPr/>
              <p:nvPr/>
            </p:nvSpPr>
            <p:spPr>
              <a:xfrm>
                <a:off x="3962922" y="2494516"/>
                <a:ext cx="2110028" cy="7898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14:m>
                  <m:oMathPara xmlns:m="http://schemas.openxmlformats.org/officeDocument/2006/math">
                    <m:oMathParaPr>
                      <m:jc m:val="centerGroup"/>
                    </m:oMathParaPr>
                    <m:oMath xmlns:m="http://schemas.openxmlformats.org/officeDocument/2006/math">
                      <m:r>
                        <a:rPr lang="en-US" altLang="ko-KR" sz="1600">
                          <a:solidFill>
                            <a:srgbClr val="FF0000"/>
                          </a:solidFill>
                          <a:latin typeface="Cambria Math" panose="02040503050406030204" pitchFamily="18" charset="0"/>
                        </a:rPr>
                        <m:t>𝑳</m:t>
                      </m:r>
                      <m:r>
                        <a:rPr lang="en-US" altLang="ko-KR" sz="1600" smtClean="0">
                          <a:solidFill>
                            <a:schemeClr val="tx1"/>
                          </a:solidFill>
                          <a:latin typeface="Cambria Math" panose="02040503050406030204" pitchFamily="18" charset="0"/>
                        </a:rPr>
                        <m:t>=</m:t>
                      </m:r>
                      <m:sSup>
                        <m:sSupPr>
                          <m:ctrlPr>
                            <a:rPr lang="en-US" altLang="ko-KR" sz="1600" i="1">
                              <a:solidFill>
                                <a:schemeClr val="tx1"/>
                              </a:solidFill>
                              <a:latin typeface="Cambria Math" panose="02040503050406030204" pitchFamily="18" charset="0"/>
                            </a:rPr>
                          </m:ctrlPr>
                        </m:sSupPr>
                        <m:e>
                          <m:d>
                            <m:dPr>
                              <m:begChr m:val="|"/>
                              <m:endChr m:val="|"/>
                              <m:ctrlPr>
                                <a:rPr lang="en-US" altLang="ko-KR" sz="1600" i="1">
                                  <a:solidFill>
                                    <a:schemeClr val="tx1"/>
                                  </a:solidFill>
                                  <a:latin typeface="Cambria Math" panose="02040503050406030204" pitchFamily="18" charset="0"/>
                                </a:rPr>
                              </m:ctrlPr>
                            </m:dPr>
                            <m:e>
                              <m:r>
                                <a:rPr lang="ko-KR" altLang="en-US" sz="1600">
                                  <a:solidFill>
                                    <a:schemeClr val="tx1"/>
                                  </a:solidFill>
                                  <a:latin typeface="Cambria Math" panose="02040503050406030204" pitchFamily="18" charset="0"/>
                                </a:rPr>
                                <m:t>𝜺</m:t>
                              </m:r>
                            </m:e>
                          </m:d>
                        </m:e>
                        <m:sup>
                          <m:r>
                            <a:rPr lang="en-US" altLang="ko-KR" sz="1600">
                              <a:solidFill>
                                <a:schemeClr val="tx1"/>
                              </a:solidFill>
                              <a:latin typeface="Cambria Math" panose="02040503050406030204" pitchFamily="18" charset="0"/>
                            </a:rPr>
                            <m:t>2</m:t>
                          </m:r>
                        </m:sup>
                      </m:sSup>
                      <m:r>
                        <a:rPr lang="en-US" altLang="ko-KR" sz="1600">
                          <a:solidFill>
                            <a:schemeClr val="tx1"/>
                          </a:solidFill>
                          <a:latin typeface="Cambria Math" panose="02040503050406030204" pitchFamily="18" charset="0"/>
                        </a:rPr>
                        <m:t>+</m:t>
                      </m:r>
                      <m:r>
                        <a:rPr lang="ko-KR" altLang="en-US" sz="1600">
                          <a:solidFill>
                            <a:srgbClr val="00B050"/>
                          </a:solidFill>
                          <a:latin typeface="Cambria Math" panose="02040503050406030204" pitchFamily="18" charset="0"/>
                        </a:rPr>
                        <m:t>𝝀</m:t>
                      </m:r>
                      <m:nary>
                        <m:naryPr>
                          <m:chr m:val="∑"/>
                          <m:ctrlPr>
                            <a:rPr lang="en-US" altLang="ko-KR" sz="1600" i="1" smtClean="0">
                              <a:solidFill>
                                <a:schemeClr val="tx1"/>
                              </a:solidFill>
                              <a:latin typeface="Cambria Math" panose="02040503050406030204" pitchFamily="18" charset="0"/>
                            </a:rPr>
                          </m:ctrlPr>
                        </m:naryPr>
                        <m:sub>
                          <m:r>
                            <m:rPr>
                              <m:brk m:alnAt="23"/>
                            </m:rPr>
                            <a:rPr lang="en-US" altLang="ko-KR" sz="1600">
                              <a:solidFill>
                                <a:schemeClr val="tx1"/>
                              </a:solidFill>
                              <a:latin typeface="Cambria Math" panose="02040503050406030204" pitchFamily="18" charset="0"/>
                            </a:rPr>
                            <m:t>𝑖</m:t>
                          </m:r>
                          <m:r>
                            <a:rPr lang="en-US" altLang="ko-KR" sz="1600">
                              <a:solidFill>
                                <a:schemeClr val="tx1"/>
                              </a:solidFill>
                              <a:latin typeface="Cambria Math" panose="02040503050406030204" pitchFamily="18" charset="0"/>
                            </a:rPr>
                            <m:t>=0</m:t>
                          </m:r>
                        </m:sub>
                        <m:sup>
                          <m:r>
                            <a:rPr lang="en-US" altLang="ko-KR" sz="1600">
                              <a:solidFill>
                                <a:schemeClr val="tx1"/>
                              </a:solidFill>
                              <a:latin typeface="Cambria Math" panose="02040503050406030204" pitchFamily="18" charset="0"/>
                            </a:rPr>
                            <m:t>𝑘</m:t>
                          </m:r>
                        </m:sup>
                        <m:e>
                          <m:sSubSup>
                            <m:sSubSupPr>
                              <m:ctrlPr>
                                <a:rPr lang="en-US" altLang="ko-KR" sz="1600" i="1" smtClean="0">
                                  <a:solidFill>
                                    <a:srgbClr val="1429A0"/>
                                  </a:solidFill>
                                  <a:latin typeface="Cambria Math" panose="02040503050406030204" pitchFamily="18" charset="0"/>
                                </a:rPr>
                              </m:ctrlPr>
                            </m:sSubSupPr>
                            <m:e>
                              <m:r>
                                <a:rPr lang="en-US" altLang="ko-KR" sz="1600" i="1">
                                  <a:solidFill>
                                    <a:srgbClr val="1429A0"/>
                                  </a:solidFill>
                                  <a:latin typeface="Cambria Math" panose="02040503050406030204" pitchFamily="18" charset="0"/>
                                </a:rPr>
                                <m:t>|</m:t>
                              </m:r>
                              <m:r>
                                <a:rPr lang="ko-KR" altLang="en-US" sz="1600">
                                  <a:solidFill>
                                    <a:srgbClr val="1429A0"/>
                                  </a:solidFill>
                                  <a:latin typeface="Cambria Math" panose="02040503050406030204" pitchFamily="18" charset="0"/>
                                </a:rPr>
                                <m:t>𝛽</m:t>
                              </m:r>
                            </m:e>
                            <m:sub>
                              <m:r>
                                <a:rPr lang="en-US" altLang="ko-KR" sz="1600">
                                  <a:solidFill>
                                    <a:srgbClr val="1429A0"/>
                                  </a:solidFill>
                                  <a:latin typeface="Cambria Math" panose="02040503050406030204" pitchFamily="18" charset="0"/>
                                </a:rPr>
                                <m:t>𝑖</m:t>
                              </m:r>
                            </m:sub>
                            <m:sup>
                              <m:r>
                                <a:rPr lang="en-US" altLang="ko-KR" sz="1600">
                                  <a:solidFill>
                                    <a:srgbClr val="1429A0"/>
                                  </a:solidFill>
                                  <a:latin typeface="Cambria Math" panose="02040503050406030204" pitchFamily="18" charset="0"/>
                                </a:rPr>
                                <m:t>2</m:t>
                              </m:r>
                            </m:sup>
                          </m:sSubSup>
                          <m:r>
                            <a:rPr lang="en-US" altLang="ko-KR" sz="1600" i="1">
                              <a:solidFill>
                                <a:srgbClr val="1429A0"/>
                              </a:solidFill>
                              <a:latin typeface="Cambria Math" panose="02040503050406030204" pitchFamily="18" charset="0"/>
                            </a:rPr>
                            <m:t>|</m:t>
                          </m:r>
                        </m:e>
                      </m:nary>
                    </m:oMath>
                  </m:oMathPara>
                </a14:m>
                <a:endParaRPr lang="en-US" altLang="ko-KR" sz="1600" dirty="0"/>
              </a:p>
            </p:txBody>
          </p:sp>
        </mc:Choice>
        <mc:Fallback xmlns="">
          <p:sp>
            <p:nvSpPr>
              <p:cNvPr id="15" name="직사각형 14">
                <a:extLst>
                  <a:ext uri="{FF2B5EF4-FFF2-40B4-BE49-F238E27FC236}">
                    <a16:creationId xmlns:a16="http://schemas.microsoft.com/office/drawing/2014/main" id="{E0855293-054D-4D34-8850-81F44926D993}"/>
                  </a:ext>
                </a:extLst>
              </p:cNvPr>
              <p:cNvSpPr>
                <a:spLocks noRot="1" noChangeAspect="1" noMove="1" noResize="1" noEditPoints="1" noAdjustHandles="1" noChangeArrowheads="1" noChangeShapeType="1" noTextEdit="1"/>
              </p:cNvSpPr>
              <p:nvPr/>
            </p:nvSpPr>
            <p:spPr>
              <a:xfrm>
                <a:off x="3962922" y="2494516"/>
                <a:ext cx="2110028" cy="789896"/>
              </a:xfrm>
              <a:prstGeom prst="rect">
                <a:avLst/>
              </a:prstGeom>
              <a:blipFill>
                <a:blip r:embed="rId3"/>
                <a:stretch>
                  <a:fillRect/>
                </a:stretch>
              </a:blipFill>
              <a:ln>
                <a:noFill/>
              </a:ln>
            </p:spPr>
            <p:txBody>
              <a:bodyPr/>
              <a:lstStyle/>
              <a:p>
                <a:r>
                  <a:rPr lang="ko-KR" altLang="en-US">
                    <a:noFill/>
                  </a:rPr>
                  <a:t> </a:t>
                </a:r>
              </a:p>
            </p:txBody>
          </p:sp>
        </mc:Fallback>
      </mc:AlternateContent>
      <p:sp>
        <p:nvSpPr>
          <p:cNvPr id="16" name="직사각형 15">
            <a:extLst>
              <a:ext uri="{FF2B5EF4-FFF2-40B4-BE49-F238E27FC236}">
                <a16:creationId xmlns:a16="http://schemas.microsoft.com/office/drawing/2014/main" id="{D5DCBC02-A41B-40A9-93FE-CDD67C0F6A9F}"/>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err="1">
                <a:solidFill>
                  <a:schemeClr val="tx1"/>
                </a:solidFill>
                <a:latin typeface="SamsungOne 400" panose="020B0503030303020204" pitchFamily="34" charset="0"/>
                <a:ea typeface="SamsungOne 400" panose="020B0503030303020204" pitchFamily="34" charset="0"/>
              </a:rPr>
              <a:t>Hồi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quy</a:t>
            </a:r>
            <a:r>
              <a:rPr lang="en-US" altLang="ko-KR" sz="1400" dirty="0">
                <a:solidFill>
                  <a:schemeClr val="tx1"/>
                </a:solidFill>
                <a:latin typeface="SamsungOne 400" panose="020B0503030303020204" pitchFamily="34" charset="0"/>
                <a:ea typeface="SamsungOne 400" panose="020B0503030303020204" pitchFamily="34" charset="0"/>
              </a:rPr>
              <a:t> Lasso</a:t>
            </a:r>
          </a:p>
        </p:txBody>
      </p:sp>
      <p:sp>
        <p:nvSpPr>
          <p:cNvPr id="17" name="직사각형 16">
            <a:extLst>
              <a:ext uri="{FF2B5EF4-FFF2-40B4-BE49-F238E27FC236}">
                <a16:creationId xmlns:a16="http://schemas.microsoft.com/office/drawing/2014/main" id="{B6CB52F1-E9AE-4500-8808-FAC54750EC3C}"/>
              </a:ext>
            </a:extLst>
          </p:cNvPr>
          <p:cNvSpPr/>
          <p:nvPr/>
        </p:nvSpPr>
        <p:spPr>
          <a:xfrm>
            <a:off x="671261"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Hữu ích khi hồi quy tuyến tính thông thường overfits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lỗi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độ</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chênh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srgbClr val="FF0000"/>
                </a:solidFill>
                <a:latin typeface="SamsungOne 400" panose="020B0503030303020204" pitchFamily="34" charset="0"/>
                <a:ea typeface="SamsungOne 400" panose="020B0503030303020204" pitchFamily="34" charset="0"/>
              </a:rPr>
              <a:t>&lt;&lt;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Lỗi phương sai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Trong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Hồi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quy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Lasso,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có thể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thiểu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hàm hụt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sau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đây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22" name="내용 개체 틀 2">
                <a:extLst>
                  <a:ext uri="{FF2B5EF4-FFF2-40B4-BE49-F238E27FC236}">
                    <a16:creationId xmlns:a16="http://schemas.microsoft.com/office/drawing/2014/main" id="{D417BF39-7CAE-4BF2-8809-6E13BB3ADD48}"/>
                  </a:ext>
                </a:extLst>
              </p:cNvPr>
              <p:cNvSpPr txBox="1">
                <a:spLocks/>
              </p:cNvSpPr>
              <p:nvPr/>
            </p:nvSpPr>
            <p:spPr>
              <a:xfrm>
                <a:off x="671000" y="3555279"/>
                <a:ext cx="8633086" cy="12696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defPPr>
                  <a:defRPr lang="en-US"/>
                </a:defPPr>
                <a:lvl1pPr marL="182526" indent="-182526">
                  <a:spcAft>
                    <a:spcPts val="800"/>
                  </a:spcAft>
                  <a:buClr>
                    <a:srgbClr val="193EB0"/>
                  </a:buClr>
                  <a:buFont typeface="SamsungOne 400" panose="020B0503030303020204" pitchFamily="34" charset="0"/>
                  <a:buChar char="‣"/>
                  <a:defRPr sz="1300">
                    <a:solidFill>
                      <a:prstClr val="black">
                        <a:lumMod val="85000"/>
                        <a:lumOff val="15000"/>
                      </a:prst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Trong </a:t>
                </a:r>
                <a:r>
                  <a:rPr lang="vi-VN" altLang="ko-KR" dirty="0"/>
                  <a:t>hàm hụt</a:t>
                </a:r>
                <a:r>
                  <a:rPr lang="en-US" altLang="ko-KR" dirty="0"/>
                  <a:t>,</a:t>
                </a:r>
                <a:r>
                  <a:rPr lang="en-US" altLang="ko-KR" dirty="0">
                    <a:solidFill>
                      <a:srgbClr val="00B050"/>
                    </a:solidFill>
                  </a:rPr>
                  <a:t> </a:t>
                </a:r>
                <a14:m>
                  <m:oMath xmlns:m="http://schemas.openxmlformats.org/officeDocument/2006/math">
                    <m:r>
                      <a:rPr lang="ko-KR" altLang="en-US">
                        <a:solidFill>
                          <a:srgbClr val="00B050"/>
                        </a:solidFill>
                        <a:latin typeface="Cambria Math" panose="02040503050406030204" pitchFamily="18" charset="0"/>
                      </a:rPr>
                      <m:t>𝝀</m:t>
                    </m:r>
                    <m:nary>
                      <m:naryPr>
                        <m:chr m:val="∑"/>
                        <m:ctrlPr>
                          <a:rPr lang="en-US" altLang="ko-KR" i="1">
                            <a:latin typeface="Cambria Math" panose="02040503050406030204" pitchFamily="18" charset="0"/>
                          </a:rPr>
                        </m:ctrlPr>
                      </m:naryPr>
                      <m:sub>
                        <m:r>
                          <m:rPr>
                            <m:brk m:alnAt="23"/>
                          </m:rPr>
                          <a:rPr lang="en-US" altLang="ko-KR">
                            <a:latin typeface="Cambria Math" panose="02040503050406030204" pitchFamily="18" charset="0"/>
                          </a:rPr>
                          <m:t>𝑖</m:t>
                        </m:r>
                        <m:r>
                          <a:rPr lang="en-US" altLang="ko-KR">
                            <a:latin typeface="Cambria Math" panose="02040503050406030204" pitchFamily="18" charset="0"/>
                          </a:rPr>
                          <m:t>=0</m:t>
                        </m:r>
                      </m:sub>
                      <m:sup>
                        <m:r>
                          <a:rPr lang="en-US" altLang="ko-KR">
                            <a:latin typeface="Cambria Math" panose="02040503050406030204" pitchFamily="18" charset="0"/>
                          </a:rPr>
                          <m:t>𝑘</m:t>
                        </m:r>
                      </m:sup>
                      <m:e>
                        <m:d>
                          <m:dPr>
                            <m:begChr m:val="|"/>
                            <m:endChr m:val="|"/>
                            <m:ctrlPr>
                              <a:rPr lang="en-US" altLang="ko-KR" i="1" smtClean="0">
                                <a:solidFill>
                                  <a:srgbClr val="193EB0"/>
                                </a:solidFill>
                                <a:latin typeface="Cambria Math" panose="02040503050406030204" pitchFamily="18" charset="0"/>
                              </a:rPr>
                            </m:ctrlPr>
                          </m:dPr>
                          <m:e>
                            <m:sSub>
                              <m:sSubPr>
                                <m:ctrlPr>
                                  <a:rPr lang="en-US" altLang="ko-KR" i="1">
                                    <a:solidFill>
                                      <a:srgbClr val="193EB0"/>
                                    </a:solidFill>
                                    <a:latin typeface="Cambria Math" panose="02040503050406030204" pitchFamily="18" charset="0"/>
                                    <a:sym typeface="Symbol" panose="05050102010706020507" pitchFamily="18" charset="2"/>
                                  </a:rPr>
                                </m:ctrlPr>
                              </m:sSubPr>
                              <m:e>
                                <m:r>
                                  <a:rPr lang="ko-KR" altLang="en-US">
                                    <a:solidFill>
                                      <a:srgbClr val="193EB0"/>
                                    </a:solidFill>
                                    <a:latin typeface="Cambria Math" panose="02040503050406030204" pitchFamily="18" charset="0"/>
                                    <a:sym typeface="Symbol" panose="05050102010706020507" pitchFamily="18" charset="2"/>
                                  </a:rPr>
                                  <m:t>𝛽</m:t>
                                </m:r>
                              </m:e>
                              <m:sub>
                                <m:r>
                                  <a:rPr lang="en-US" altLang="ko-KR">
                                    <a:solidFill>
                                      <a:srgbClr val="193EB0"/>
                                    </a:solidFill>
                                    <a:latin typeface="Cambria Math" panose="02040503050406030204" pitchFamily="18" charset="0"/>
                                    <a:sym typeface="Symbol" panose="05050102010706020507" pitchFamily="18" charset="2"/>
                                  </a:rPr>
                                  <m:t>𝑖</m:t>
                                </m:r>
                              </m:sub>
                            </m:sSub>
                          </m:e>
                        </m:d>
                      </m:e>
                    </m:nary>
                  </m:oMath>
                </a14:m>
                <a:r>
                  <a:rPr lang="en-US" altLang="ko-KR" dirty="0"/>
                  <a:t> </a:t>
                </a:r>
                <a:r>
                  <a:rPr lang="vi-VN" altLang="ko-KR" dirty="0"/>
                  <a:t>được bao gồm dưới dạng phạt</a:t>
                </a:r>
                <a:r>
                  <a:rPr lang="en-US" altLang="ko-KR" dirty="0"/>
                  <a:t>: “</a:t>
                </a:r>
                <a:r>
                  <a:rPr lang="en-US" altLang="ko-KR" dirty="0">
                    <a:solidFill>
                      <a:srgbClr val="193EB0"/>
                    </a:solidFill>
                  </a:rPr>
                  <a:t>L1</a:t>
                </a:r>
                <a:r>
                  <a:rPr lang="en-US" altLang="ko-KR" dirty="0"/>
                  <a:t> </a:t>
                </a:r>
                <a:r>
                  <a:rPr lang="en-US" altLang="ko-KR" dirty="0" err="1"/>
                  <a:t>chính</a:t>
                </a:r>
                <a:r>
                  <a:rPr lang="en-US" altLang="ko-KR" dirty="0"/>
                  <a:t> </a:t>
                </a:r>
                <a:r>
                  <a:rPr lang="en-US" altLang="ko-KR" dirty="0" err="1"/>
                  <a:t>quy</a:t>
                </a:r>
                <a:r>
                  <a:rPr lang="en-US" altLang="ko-KR" dirty="0"/>
                  <a:t> </a:t>
                </a:r>
                <a:r>
                  <a:rPr lang="en-US" altLang="ko-KR" dirty="0" err="1"/>
                  <a:t>hóa</a:t>
                </a:r>
                <a:r>
                  <a:rPr lang="en-US" altLang="ko-KR" dirty="0"/>
                  <a:t>.”</a:t>
                </a:r>
              </a:p>
              <a:p>
                <a:r>
                  <a:rPr lang="vi-VN" altLang="ko-KR" dirty="0"/>
                  <a:t>Chỉ số</a:t>
                </a:r>
                <a:r>
                  <a:rPr lang="en-US" altLang="ko-KR" dirty="0"/>
                  <a:t> </a:t>
                </a:r>
                <a:r>
                  <a:rPr lang="ko-KR" altLang="en-US" dirty="0">
                    <a:solidFill>
                      <a:srgbClr val="00B050"/>
                    </a:solidFill>
                    <a:sym typeface="Symbol" panose="05050102010706020507" pitchFamily="18" charset="2"/>
                  </a:rPr>
                  <a:t></a:t>
                </a:r>
                <a:r>
                  <a:rPr lang="en-US" altLang="ko-KR" dirty="0"/>
                  <a:t> </a:t>
                </a:r>
                <a:r>
                  <a:rPr lang="vi-VN" altLang="ko-KR" dirty="0"/>
                  <a:t>dương tính và lớn hơn hạn chế hơn nữa các hệ số </a:t>
                </a:r>
                <a:r>
                  <a:rPr lang="ko-KR" altLang="en-US" dirty="0"/>
                  <a:t>𝛽</a:t>
                </a:r>
                <a:r>
                  <a:rPr lang="vi-VN" altLang="ko-KR" baseline="-25000" dirty="0"/>
                  <a:t>i</a:t>
                </a:r>
                <a:r>
                  <a:rPr lang="en-US" altLang="ko-KR" dirty="0"/>
                  <a:t>,</a:t>
                </a:r>
                <a:r>
                  <a:rPr lang="ko-KR" altLang="en-US" dirty="0"/>
                  <a:t> </a:t>
                </a:r>
                <a:r>
                  <a:rPr lang="vi-VN" altLang="ko-KR" dirty="0"/>
                  <a:t>giảm lỗi phương sai</a:t>
                </a:r>
                <a:r>
                  <a:rPr lang="en-US" altLang="ko-KR" dirty="0"/>
                  <a:t> (</a:t>
                </a:r>
                <a:r>
                  <a:rPr lang="vi-VN" altLang="ko-KR" dirty="0"/>
                  <a:t>q</a:t>
                </a:r>
                <a:r>
                  <a:rPr lang="en-US" altLang="ko-KR" dirty="0" err="1"/>
                  <a:t>uá</a:t>
                </a:r>
                <a:r>
                  <a:rPr lang="en-US" altLang="ko-KR" dirty="0"/>
                  <a:t> </a:t>
                </a:r>
                <a:r>
                  <a:rPr lang="en-US" altLang="ko-KR" dirty="0" err="1"/>
                  <a:t>khớp</a:t>
                </a:r>
                <a:r>
                  <a:rPr lang="en-US" altLang="ko-KR" dirty="0"/>
                  <a:t>)</a:t>
                </a:r>
                <a:r>
                  <a:rPr lang="en-US" altLang="ko-KR" dirty="0">
                    <a:sym typeface="Symbol" panose="05050102010706020507" pitchFamily="18" charset="2"/>
                  </a:rPr>
                  <a:t>.</a:t>
                </a:r>
              </a:p>
              <a:p>
                <a:r>
                  <a:rPr lang="en-US" altLang="ko-KR" dirty="0" err="1">
                    <a:sym typeface="Symbol" panose="05050102010706020507" pitchFamily="18" charset="2"/>
                  </a:rPr>
                  <a:t>Tuy</a:t>
                </a:r>
                <a:r>
                  <a:rPr lang="en-US" altLang="ko-KR" dirty="0">
                    <a:sym typeface="Symbol" panose="05050102010706020507" pitchFamily="18" charset="2"/>
                  </a:rPr>
                  <a:t> </a:t>
                </a:r>
                <a:r>
                  <a:rPr lang="en-US" altLang="ko-KR" dirty="0" err="1">
                    <a:sym typeface="Symbol" panose="05050102010706020507" pitchFamily="18" charset="2"/>
                  </a:rPr>
                  <a:t>nhiên</a:t>
                </a:r>
                <a:r>
                  <a:rPr lang="en-US" altLang="ko-KR" dirty="0">
                    <a:sym typeface="Symbol" panose="05050102010706020507" pitchFamily="18" charset="2"/>
                  </a:rPr>
                  <a:t>, </a:t>
                </a:r>
                <a:r>
                  <a:rPr lang="ko-KR" altLang="en-US" dirty="0">
                    <a:solidFill>
                      <a:srgbClr val="00B050"/>
                    </a:solidFill>
                    <a:sym typeface="Symbol" panose="05050102010706020507" pitchFamily="18" charset="2"/>
                  </a:rPr>
                  <a:t></a:t>
                </a:r>
                <a:r>
                  <a:rPr lang="ko-KR" altLang="en-US" dirty="0">
                    <a:sym typeface="Symbol" panose="05050102010706020507" pitchFamily="18" charset="2"/>
                  </a:rPr>
                  <a:t> </a:t>
                </a:r>
                <a:r>
                  <a:rPr lang="en-US" altLang="ko-KR" dirty="0" err="1">
                    <a:sym typeface="Symbol" panose="05050102010706020507" pitchFamily="18" charset="2"/>
                  </a:rPr>
                  <a:t>quá</a:t>
                </a:r>
                <a:r>
                  <a:rPr lang="en-US" altLang="ko-KR" dirty="0">
                    <a:sym typeface="Symbol" panose="05050102010706020507" pitchFamily="18" charset="2"/>
                  </a:rPr>
                  <a:t> </a:t>
                </a:r>
                <a:r>
                  <a:rPr lang="en-US" altLang="ko-KR" dirty="0" err="1">
                    <a:sym typeface="Symbol" panose="05050102010706020507" pitchFamily="18" charset="2"/>
                  </a:rPr>
                  <a:t>lớn</a:t>
                </a:r>
                <a:r>
                  <a:rPr lang="en-US" altLang="ko-KR" dirty="0">
                    <a:sym typeface="Symbol" panose="05050102010706020507" pitchFamily="18" charset="2"/>
                  </a:rPr>
                  <a:t> </a:t>
                </a:r>
                <a:r>
                  <a:rPr lang="en-US" altLang="ko-KR" dirty="0" err="1">
                    <a:sym typeface="Symbol" panose="05050102010706020507" pitchFamily="18" charset="2"/>
                  </a:rPr>
                  <a:t>có</a:t>
                </a:r>
                <a:r>
                  <a:rPr lang="en-US" altLang="ko-KR" dirty="0">
                    <a:sym typeface="Symbol" panose="05050102010706020507" pitchFamily="18" charset="2"/>
                  </a:rPr>
                  <a:t> </a:t>
                </a:r>
                <a:r>
                  <a:rPr lang="en-US" altLang="ko-KR" dirty="0" err="1">
                    <a:sym typeface="Symbol" panose="05050102010706020507" pitchFamily="18" charset="2"/>
                  </a:rPr>
                  <a:t>thể</a:t>
                </a:r>
                <a:r>
                  <a:rPr lang="en-US" altLang="ko-KR" dirty="0">
                    <a:sym typeface="Symbol" panose="05050102010706020507" pitchFamily="18" charset="2"/>
                  </a:rPr>
                  <a:t> </a:t>
                </a:r>
                <a:r>
                  <a:rPr lang="en-US" altLang="ko-KR" dirty="0" err="1">
                    <a:sym typeface="Symbol" panose="05050102010706020507" pitchFamily="18" charset="2"/>
                  </a:rPr>
                  <a:t>làm</a:t>
                </a:r>
                <a:r>
                  <a:rPr lang="en-US" altLang="ko-KR" dirty="0">
                    <a:sym typeface="Symbol" panose="05050102010706020507" pitchFamily="18" charset="2"/>
                  </a:rPr>
                  <a:t> </a:t>
                </a:r>
                <a:r>
                  <a:rPr lang="en-US" altLang="ko-KR" dirty="0" err="1">
                    <a:sym typeface="Symbol" panose="05050102010706020507" pitchFamily="18" charset="2"/>
                  </a:rPr>
                  <a:t>cho</a:t>
                </a:r>
                <a:r>
                  <a:rPr lang="en-US" altLang="ko-KR" dirty="0">
                    <a:sym typeface="Symbol" panose="05050102010706020507" pitchFamily="18" charset="2"/>
                  </a:rPr>
                  <a:t> </a:t>
                </a:r>
                <a:r>
                  <a:rPr lang="en-US" altLang="ko-KR" dirty="0" err="1">
                    <a:sym typeface="Symbol" panose="05050102010706020507" pitchFamily="18" charset="2"/>
                  </a:rPr>
                  <a:t>mô</a:t>
                </a:r>
                <a:r>
                  <a:rPr lang="en-US" altLang="ko-KR" dirty="0">
                    <a:sym typeface="Symbol" panose="05050102010706020507" pitchFamily="18" charset="2"/>
                  </a:rPr>
                  <a:t> </a:t>
                </a:r>
                <a:r>
                  <a:rPr lang="en-US" altLang="ko-KR" dirty="0" err="1">
                    <a:sym typeface="Symbol" panose="05050102010706020507" pitchFamily="18" charset="2"/>
                  </a:rPr>
                  <a:t>hình</a:t>
                </a:r>
                <a:r>
                  <a:rPr lang="en-US" altLang="ko-KR" dirty="0">
                    <a:sym typeface="Symbol" panose="05050102010706020507" pitchFamily="18" charset="2"/>
                  </a:rPr>
                  <a:t> </a:t>
                </a:r>
                <a:r>
                  <a:rPr lang="en-US" altLang="ko-KR" dirty="0" err="1">
                    <a:sym typeface="Symbol" panose="05050102010706020507" pitchFamily="18" charset="2"/>
                  </a:rPr>
                  <a:t>quá</a:t>
                </a:r>
                <a:r>
                  <a:rPr lang="en-US" altLang="ko-KR" dirty="0">
                    <a:sym typeface="Symbol" panose="05050102010706020507" pitchFamily="18" charset="2"/>
                  </a:rPr>
                  <a:t> "</a:t>
                </a:r>
                <a:r>
                  <a:rPr lang="vi-VN" altLang="ko-KR" dirty="0">
                    <a:sym typeface="Symbol" panose="05050102010706020507" pitchFamily="18" charset="2"/>
                  </a:rPr>
                  <a:t>chênh</a:t>
                </a:r>
                <a:r>
                  <a:rPr lang="en-US" altLang="ko-KR" dirty="0">
                    <a:sym typeface="Symbol" panose="05050102010706020507" pitchFamily="18" charset="2"/>
                  </a:rPr>
                  <a:t>.”</a:t>
                </a:r>
              </a:p>
              <a:p>
                <a:r>
                  <a:rPr lang="vi-VN" altLang="ko-KR" dirty="0">
                    <a:sym typeface="Symbol" panose="05050102010706020507" pitchFamily="18" charset="2"/>
                  </a:rPr>
                  <a:t>K</a:t>
                </a:r>
                <a:r>
                  <a:rPr lang="en-US" altLang="ko-KR" dirty="0">
                    <a:sym typeface="Symbol" panose="05050102010706020507" pitchFamily="18" charset="2"/>
                  </a:rPr>
                  <a:t>hi </a:t>
                </a:r>
                <a:r>
                  <a:rPr lang="ko-KR" altLang="en-US" dirty="0">
                    <a:solidFill>
                      <a:srgbClr val="00B050"/>
                    </a:solidFill>
                    <a:sym typeface="Symbol" panose="05050102010706020507" pitchFamily="18" charset="2"/>
                  </a:rPr>
                  <a:t></a:t>
                </a:r>
                <a:r>
                  <a:rPr lang="ko-KR" altLang="en-US" dirty="0">
                    <a:sym typeface="Symbol" panose="05050102010706020507" pitchFamily="18" charset="2"/>
                  </a:rPr>
                  <a:t> </a:t>
                </a:r>
                <a:r>
                  <a:rPr lang="en-US" altLang="ko-KR" dirty="0" err="1">
                    <a:sym typeface="Symbol" panose="05050102010706020507" pitchFamily="18" charset="2"/>
                  </a:rPr>
                  <a:t>lớn</a:t>
                </a:r>
                <a:r>
                  <a:rPr lang="en-US" altLang="ko-KR" dirty="0">
                    <a:sym typeface="Symbol" panose="05050102010706020507" pitchFamily="18" charset="2"/>
                  </a:rPr>
                  <a:t>, </a:t>
                </a:r>
                <a:r>
                  <a:rPr lang="en-US" altLang="ko-KR" dirty="0" err="1">
                    <a:sym typeface="Symbol" panose="05050102010706020507" pitchFamily="18" charset="2"/>
                  </a:rPr>
                  <a:t>các</a:t>
                </a:r>
                <a:r>
                  <a:rPr lang="en-US" altLang="ko-KR" dirty="0">
                    <a:sym typeface="Symbol" panose="05050102010706020507" pitchFamily="18" charset="2"/>
                  </a:rPr>
                  <a:t> </a:t>
                </a:r>
                <a:r>
                  <a:rPr lang="en-US" altLang="ko-KR" dirty="0" err="1">
                    <a:sym typeface="Symbol" panose="05050102010706020507" pitchFamily="18" charset="2"/>
                  </a:rPr>
                  <a:t>hệ</a:t>
                </a:r>
                <a:r>
                  <a:rPr lang="en-US" altLang="ko-KR" dirty="0">
                    <a:sym typeface="Symbol" panose="05050102010706020507" pitchFamily="18" charset="2"/>
                  </a:rPr>
                  <a:t> </a:t>
                </a:r>
                <a:r>
                  <a:rPr lang="en-US" altLang="ko-KR" dirty="0" err="1">
                    <a:sym typeface="Symbol" panose="05050102010706020507" pitchFamily="18" charset="2"/>
                  </a:rPr>
                  <a:t>số</a:t>
                </a:r>
                <a:r>
                  <a:rPr lang="en-US" altLang="ko-KR" dirty="0">
                    <a:sym typeface="Symbol" panose="05050102010706020507" pitchFamily="18" charset="2"/>
                  </a:rPr>
                  <a:t> </a:t>
                </a:r>
                <a14:m>
                  <m:oMath xmlns:m="http://schemas.openxmlformats.org/officeDocument/2006/math">
                    <m:sSub>
                      <m:sSubPr>
                        <m:ctrlPr>
                          <a:rPr lang="en-US" altLang="ko-KR" i="1">
                            <a:latin typeface="Cambria Math" panose="02040503050406030204" pitchFamily="18" charset="0"/>
                            <a:sym typeface="Symbol" panose="05050102010706020507" pitchFamily="18" charset="2"/>
                          </a:rPr>
                        </m:ctrlPr>
                      </m:sSubPr>
                      <m:e>
                        <m:r>
                          <a:rPr lang="ko-KR" altLang="en-US">
                            <a:latin typeface="Cambria Math" panose="02040503050406030204" pitchFamily="18" charset="0"/>
                            <a:sym typeface="Symbol" panose="05050102010706020507" pitchFamily="18" charset="2"/>
                          </a:rPr>
                          <m:t>𝛽</m:t>
                        </m:r>
                      </m:e>
                      <m:sub>
                        <m:r>
                          <a:rPr lang="en-US" altLang="ko-KR">
                            <a:latin typeface="Cambria Math" panose="02040503050406030204" pitchFamily="18" charset="0"/>
                            <a:sym typeface="Symbol" panose="05050102010706020507" pitchFamily="18" charset="2"/>
                          </a:rPr>
                          <m:t>𝑖</m:t>
                        </m:r>
                      </m:sub>
                    </m:sSub>
                  </m:oMath>
                </a14:m>
                <a:r>
                  <a:rPr lang="en-US" altLang="ko-KR" dirty="0">
                    <a:sym typeface="Symbol" panose="05050102010706020507" pitchFamily="18" charset="2"/>
                  </a:rPr>
                  <a:t> </a:t>
                </a:r>
                <a:r>
                  <a:rPr lang="vi-VN" altLang="ko-KR" dirty="0">
                    <a:solidFill>
                      <a:srgbClr val="193EB0"/>
                    </a:solidFill>
                    <a:sym typeface="Symbol" panose="05050102010706020507" pitchFamily="18" charset="2"/>
                  </a:rPr>
                  <a:t>có thể </a:t>
                </a:r>
                <a:r>
                  <a:rPr lang="en-US" altLang="ko-KR" dirty="0" err="1">
                    <a:solidFill>
                      <a:srgbClr val="193EB0"/>
                    </a:solidFill>
                    <a:sym typeface="Symbol" panose="05050102010706020507" pitchFamily="18" charset="2"/>
                  </a:rPr>
                  <a:t>trở</a:t>
                </a:r>
                <a:r>
                  <a:rPr lang="en-US" altLang="ko-KR" dirty="0">
                    <a:solidFill>
                      <a:srgbClr val="193EB0"/>
                    </a:solidFill>
                    <a:sym typeface="Symbol" panose="05050102010706020507" pitchFamily="18" charset="2"/>
                  </a:rPr>
                  <a:t> </a:t>
                </a:r>
                <a:r>
                  <a:rPr lang="en-US" altLang="ko-KR" dirty="0" err="1">
                    <a:solidFill>
                      <a:srgbClr val="193EB0"/>
                    </a:solidFill>
                    <a:sym typeface="Symbol" panose="05050102010706020507" pitchFamily="18" charset="2"/>
                  </a:rPr>
                  <a:t>thành</a:t>
                </a:r>
                <a:r>
                  <a:rPr lang="en-US" altLang="ko-KR" dirty="0">
                    <a:solidFill>
                      <a:srgbClr val="193EB0"/>
                    </a:solidFill>
                    <a:sym typeface="Symbol" panose="05050102010706020507" pitchFamily="18" charset="2"/>
                  </a:rPr>
                  <a:t> </a:t>
                </a:r>
                <a:r>
                  <a:rPr lang="en-US" altLang="ko-KR" dirty="0" err="1">
                    <a:sym typeface="Symbol" panose="05050102010706020507" pitchFamily="18" charset="2"/>
                  </a:rPr>
                  <a:t>chính</a:t>
                </a:r>
                <a:r>
                  <a:rPr lang="en-US" altLang="ko-KR" dirty="0">
                    <a:sym typeface="Symbol" panose="05050102010706020507" pitchFamily="18" charset="2"/>
                  </a:rPr>
                  <a:t> </a:t>
                </a:r>
                <a:r>
                  <a:rPr lang="en-US" altLang="ko-KR" dirty="0" err="1">
                    <a:sym typeface="Symbol" panose="05050102010706020507" pitchFamily="18" charset="2"/>
                  </a:rPr>
                  <a:t>xác</a:t>
                </a:r>
                <a:r>
                  <a:rPr lang="en-US" altLang="ko-KR" dirty="0">
                    <a:sym typeface="Symbol" panose="05050102010706020507" pitchFamily="18" charset="2"/>
                  </a:rPr>
                  <a:t> </a:t>
                </a:r>
                <a:r>
                  <a:rPr lang="en-US" altLang="ko-KR" dirty="0" err="1">
                    <a:sym typeface="Symbol" panose="05050102010706020507" pitchFamily="18" charset="2"/>
                  </a:rPr>
                  <a:t>bằng</a:t>
                </a:r>
                <a:r>
                  <a:rPr lang="en-US" altLang="ko-KR" dirty="0">
                    <a:sym typeface="Symbol" panose="05050102010706020507" pitchFamily="18" charset="2"/>
                  </a:rPr>
                  <a:t> </a:t>
                </a:r>
                <a:r>
                  <a:rPr lang="en-US" altLang="ko-KR" dirty="0">
                    <a:solidFill>
                      <a:srgbClr val="193EB0"/>
                    </a:solidFill>
                    <a:sym typeface="Symbol" panose="05050102010706020507" pitchFamily="18" charset="2"/>
                  </a:rPr>
                  <a:t>zero</a:t>
                </a:r>
                <a:r>
                  <a:rPr lang="en-US" altLang="ko-KR" dirty="0">
                    <a:sym typeface="Symbol" panose="05050102010706020507" pitchFamily="18" charset="2"/>
                  </a:rPr>
                  <a:t>.</a:t>
                </a:r>
                <a:r>
                  <a:rPr lang="en-US" altLang="ko-KR" dirty="0">
                    <a:solidFill>
                      <a:srgbClr val="193EB0"/>
                    </a:solidFill>
                  </a:rPr>
                  <a:t>  </a:t>
                </a:r>
              </a:p>
            </p:txBody>
          </p:sp>
        </mc:Choice>
        <mc:Fallback xmlns="">
          <p:sp>
            <p:nvSpPr>
              <p:cNvPr id="22" name="내용 개체 틀 2">
                <a:extLst>
                  <a:ext uri="{FF2B5EF4-FFF2-40B4-BE49-F238E27FC236}">
                    <a16:creationId xmlns:a16="http://schemas.microsoft.com/office/drawing/2014/main" id="{D417BF39-7CAE-4BF2-8809-6E13BB3ADD48}"/>
                  </a:ext>
                </a:extLst>
              </p:cNvPr>
              <p:cNvSpPr txBox="1">
                <a:spLocks noRot="1" noChangeAspect="1" noMove="1" noResize="1" noEditPoints="1" noAdjustHandles="1" noChangeArrowheads="1" noChangeShapeType="1" noTextEdit="1"/>
              </p:cNvSpPr>
              <p:nvPr/>
            </p:nvSpPr>
            <p:spPr>
              <a:xfrm>
                <a:off x="671000" y="3555279"/>
                <a:ext cx="8633086" cy="1269654"/>
              </a:xfrm>
              <a:prstGeom prst="rect">
                <a:avLst/>
              </a:prstGeom>
              <a:blipFill>
                <a:blip r:embed="rId5"/>
                <a:stretch>
                  <a:fillRect/>
                </a:stretch>
              </a:blipFill>
              <a:ln>
                <a:noFill/>
              </a:ln>
            </p:spPr>
            <p:txBody>
              <a:bodyPr/>
              <a:lstStyle/>
              <a:p>
                <a:r>
                  <a:rPr lang="en-001">
                    <a:noFill/>
                  </a:rPr>
                  <a:t> </a:t>
                </a:r>
              </a:p>
            </p:txBody>
          </p:sp>
        </mc:Fallback>
      </mc:AlternateContent>
    </p:spTree>
    <p:extLst>
      <p:ext uri="{BB962C8B-B14F-4D97-AF65-F5344CB8AC3E}">
        <p14:creationId xmlns:p14="http://schemas.microsoft.com/office/powerpoint/2010/main" val="10921349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loại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khác</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Hồi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quy</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đa</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thức</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67" name="직사각형 66">
            <a:extLst>
              <a:ext uri="{FF2B5EF4-FFF2-40B4-BE49-F238E27FC236}">
                <a16:creationId xmlns:a16="http://schemas.microsoft.com/office/drawing/2014/main" id="{904F403B-52D6-4F44-A784-943EE9D951E5}"/>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Hồi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quy</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đa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thức</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9" name="직사각형 8">
            <a:extLst>
              <a:ext uri="{FF2B5EF4-FFF2-40B4-BE49-F238E27FC236}">
                <a16:creationId xmlns:a16="http://schemas.microsoft.com/office/drawing/2014/main" id="{1556F9EB-56AC-4E70-8E24-D3E982038CD6}"/>
              </a:ext>
            </a:extLst>
          </p:cNvPr>
          <p:cNvSpPr/>
          <p:nvPr/>
        </p:nvSpPr>
        <p:spPr>
          <a:xfrm>
            <a:off x="671261" y="4321585"/>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Chúng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tôi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nhận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thấy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rằng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srgbClr val="FF0000"/>
                </a:solidFill>
                <a:latin typeface="SamsungOne 400" panose="020B0503030303020204" pitchFamily="34" charset="0"/>
                <a:ea typeface="SamsungOne 400" panose="020B0503030303020204" pitchFamily="34" charset="0"/>
              </a:rPr>
              <a:t>chỉ</a:t>
            </a:r>
            <a:r>
              <a:rPr lang="en-US" altLang="ko-KR" sz="1300" dirty="0">
                <a:solidFill>
                  <a:srgbClr val="FF0000"/>
                </a:solidFill>
                <a:latin typeface="SamsungOne 400" panose="020B0503030303020204" pitchFamily="34" charset="0"/>
                <a:ea typeface="SamsungOne 400" panose="020B0503030303020204" pitchFamily="34" charset="0"/>
              </a:rPr>
              <a:t> </a:t>
            </a:r>
            <a:r>
              <a:rPr lang="en-US" altLang="ko-KR" sz="1300" dirty="0" err="1">
                <a:solidFill>
                  <a:srgbClr val="FF0000"/>
                </a:solidFill>
                <a:latin typeface="SamsungOne 400" panose="020B0503030303020204" pitchFamily="34" charset="0"/>
                <a:ea typeface="SamsungOne 400" panose="020B0503030303020204" pitchFamily="34" charset="0"/>
              </a:rPr>
              <a:t>có</a:t>
            </a:r>
            <a:r>
              <a:rPr lang="en-US" altLang="ko-KR" sz="1300" dirty="0">
                <a:solidFill>
                  <a:srgbClr val="FF0000"/>
                </a:solidFill>
                <a:latin typeface="SamsungOne 400" panose="020B0503030303020204" pitchFamily="34" charset="0"/>
                <a:ea typeface="SamsungOne 400" panose="020B0503030303020204" pitchFamily="34" charset="0"/>
              </a:rPr>
              <a:t> </a:t>
            </a:r>
            <a:r>
              <a:rPr lang="en-US" altLang="ko-KR" sz="1300" dirty="0" err="1">
                <a:solidFill>
                  <a:srgbClr val="FF0000"/>
                </a:solidFill>
                <a:latin typeface="SamsungOne 400" panose="020B0503030303020204" pitchFamily="34" charset="0"/>
                <a:ea typeface="SamsungOne 400" panose="020B0503030303020204" pitchFamily="34" charset="0"/>
              </a:rPr>
              <a:t>một</a:t>
            </a:r>
            <a:r>
              <a:rPr lang="en-US" altLang="ko-KR" sz="1300" dirty="0">
                <a:solidFill>
                  <a:srgbClr val="FF0000"/>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biến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thích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Khi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lũy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thừa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thức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quá</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cao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q</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uá</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khớp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phát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sinh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sp>
        <p:nvSpPr>
          <p:cNvPr id="15" name="직사각형 14">
            <a:extLst>
              <a:ext uri="{FF2B5EF4-FFF2-40B4-BE49-F238E27FC236}">
                <a16:creationId xmlns:a16="http://schemas.microsoft.com/office/drawing/2014/main" id="{CE3BFAF3-CCDA-4617-992B-C1D66947E1B0}"/>
              </a:ext>
            </a:extLst>
          </p:cNvPr>
          <p:cNvSpPr/>
          <p:nvPr/>
        </p:nvSpPr>
        <p:spPr>
          <a:xfrm>
            <a:off x="672080" y="2204864"/>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Hữu ích khi hồi quy tuyến tính thông thường chưa khớp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lỗi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độ</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chênh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&gt;&gt;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Lỗi phương sai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Chúng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hóa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mối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quan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hệ</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giữa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𝑋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𝑌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ử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dụng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thức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16" name="내용 개체 틀 2">
                <a:extLst>
                  <a:ext uri="{FF2B5EF4-FFF2-40B4-BE49-F238E27FC236}">
                    <a16:creationId xmlns:a16="http://schemas.microsoft.com/office/drawing/2014/main" id="{4FBA5162-A4C8-41F8-B793-5C05D030D7F5}"/>
                  </a:ext>
                </a:extLst>
              </p:cNvPr>
              <p:cNvSpPr txBox="1">
                <a:spLocks/>
              </p:cNvSpPr>
              <p:nvPr/>
            </p:nvSpPr>
            <p:spPr>
              <a:xfrm>
                <a:off x="3315896" y="3017892"/>
                <a:ext cx="3249443" cy="11387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a:latin typeface="Cambria Math" panose="02040503050406030204" pitchFamily="18" charset="0"/>
                        </a:rPr>
                        <m:t>𝑌</m:t>
                      </m:r>
                      <m:r>
                        <a:rPr lang="en-US" altLang="ko-KR">
                          <a:latin typeface="Cambria Math" panose="02040503050406030204" pitchFamily="18" charset="0"/>
                        </a:rPr>
                        <m:t>=</m:t>
                      </m:r>
                      <m:sSub>
                        <m:sSubPr>
                          <m:ctrlPr>
                            <a:rPr lang="ko-KR" altLang="ko-KR" i="1">
                              <a:latin typeface="Cambria Math" panose="02040503050406030204" pitchFamily="18" charset="0"/>
                            </a:rPr>
                          </m:ctrlPr>
                        </m:sSubPr>
                        <m:e>
                          <m:sSub>
                            <m:sSubPr>
                              <m:ctrlPr>
                                <a:rPr lang="ko-KR" altLang="ko-KR" i="1">
                                  <a:latin typeface="Cambria Math" panose="02040503050406030204" pitchFamily="18" charset="0"/>
                                </a:rPr>
                              </m:ctrlPr>
                            </m:sSubPr>
                            <m:e>
                              <m:r>
                                <a:rPr lang="en-US" altLang="ko-KR">
                                  <a:latin typeface="Cambria Math" panose="02040503050406030204" pitchFamily="18" charset="0"/>
                                </a:rPr>
                                <m:t>𝛽</m:t>
                              </m:r>
                            </m:e>
                            <m:sub>
                              <m:r>
                                <a:rPr lang="en-US" altLang="ko-KR">
                                  <a:latin typeface="Cambria Math" panose="02040503050406030204" pitchFamily="18" charset="0"/>
                                </a:rPr>
                                <m:t>0</m:t>
                              </m:r>
                            </m:sub>
                          </m:sSub>
                          <m:r>
                            <a:rPr lang="en-US" altLang="ko-KR">
                              <a:latin typeface="Cambria Math" panose="02040503050406030204" pitchFamily="18" charset="0"/>
                            </a:rPr>
                            <m:t>+</m:t>
                          </m:r>
                          <m:r>
                            <a:rPr lang="en-US" altLang="ko-KR">
                              <a:latin typeface="Cambria Math" panose="02040503050406030204" pitchFamily="18" charset="0"/>
                            </a:rPr>
                            <m:t>𝛽</m:t>
                          </m:r>
                        </m:e>
                        <m:sub>
                          <m:r>
                            <a:rPr lang="en-US" altLang="ko-KR">
                              <a:latin typeface="Cambria Math" panose="02040503050406030204" pitchFamily="18" charset="0"/>
                            </a:rPr>
                            <m:t>1</m:t>
                          </m:r>
                        </m:sub>
                      </m:sSub>
                      <m:r>
                        <a:rPr lang="en-US" altLang="ko-KR" smtClean="0">
                          <a:solidFill>
                            <a:srgbClr val="1429A0"/>
                          </a:solidFill>
                          <a:latin typeface="Cambria Math" panose="02040503050406030204" pitchFamily="18" charset="0"/>
                        </a:rPr>
                        <m:t>𝑋</m:t>
                      </m:r>
                      <m:r>
                        <a:rPr lang="en-US" altLang="ko-KR">
                          <a:latin typeface="Cambria Math" panose="02040503050406030204" pitchFamily="18" charset="0"/>
                        </a:rPr>
                        <m:t>+</m:t>
                      </m:r>
                      <m:r>
                        <a:rPr lang="ko-KR" altLang="en-US">
                          <a:latin typeface="Cambria Math" panose="02040503050406030204" pitchFamily="18" charset="0"/>
                        </a:rPr>
                        <m:t>𝜀</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a:latin typeface="Cambria Math" panose="02040503050406030204" pitchFamily="18" charset="0"/>
                        </a:rPr>
                        <m:t>𝑌</m:t>
                      </m:r>
                      <m:r>
                        <a:rPr lang="en-US" altLang="ko-KR">
                          <a:latin typeface="Cambria Math" panose="02040503050406030204" pitchFamily="18" charset="0"/>
                        </a:rPr>
                        <m:t>=</m:t>
                      </m:r>
                      <m:sSub>
                        <m:sSubPr>
                          <m:ctrlPr>
                            <a:rPr lang="ko-KR" altLang="ko-KR" i="1">
                              <a:latin typeface="Cambria Math" panose="02040503050406030204" pitchFamily="18" charset="0"/>
                            </a:rPr>
                          </m:ctrlPr>
                        </m:sSubPr>
                        <m:e>
                          <m:sSub>
                            <m:sSubPr>
                              <m:ctrlPr>
                                <a:rPr lang="ko-KR" altLang="ko-KR" i="1">
                                  <a:latin typeface="Cambria Math" panose="02040503050406030204" pitchFamily="18" charset="0"/>
                                </a:rPr>
                              </m:ctrlPr>
                            </m:sSubPr>
                            <m:e>
                              <m:r>
                                <a:rPr lang="en-US" altLang="ko-KR">
                                  <a:latin typeface="Cambria Math" panose="02040503050406030204" pitchFamily="18" charset="0"/>
                                </a:rPr>
                                <m:t>𝛽</m:t>
                              </m:r>
                            </m:e>
                            <m:sub>
                              <m:r>
                                <a:rPr lang="en-US" altLang="ko-KR">
                                  <a:latin typeface="Cambria Math" panose="02040503050406030204" pitchFamily="18" charset="0"/>
                                </a:rPr>
                                <m:t>0</m:t>
                              </m:r>
                            </m:sub>
                          </m:sSub>
                          <m:r>
                            <a:rPr lang="en-US" altLang="ko-KR">
                              <a:latin typeface="Cambria Math" panose="02040503050406030204" pitchFamily="18" charset="0"/>
                            </a:rPr>
                            <m:t>+</m:t>
                          </m:r>
                          <m:r>
                            <a:rPr lang="en-US" altLang="ko-KR">
                              <a:latin typeface="Cambria Math" panose="02040503050406030204" pitchFamily="18" charset="0"/>
                            </a:rPr>
                            <m:t>𝛽</m:t>
                          </m:r>
                        </m:e>
                        <m:sub>
                          <m:r>
                            <a:rPr lang="en-US" altLang="ko-KR">
                              <a:latin typeface="Cambria Math" panose="02040503050406030204" pitchFamily="18" charset="0"/>
                            </a:rPr>
                            <m:t>1</m:t>
                          </m:r>
                        </m:sub>
                      </m:sSub>
                      <m:r>
                        <a:rPr lang="en-US" altLang="ko-KR" smtClean="0">
                          <a:solidFill>
                            <a:srgbClr val="1429A0"/>
                          </a:solidFill>
                          <a:latin typeface="Cambria Math" panose="02040503050406030204" pitchFamily="18" charset="0"/>
                        </a:rPr>
                        <m:t>𝑋</m:t>
                      </m:r>
                      <m:r>
                        <a:rPr lang="en-US" altLang="ko-KR">
                          <a:latin typeface="Cambria Math" panose="02040503050406030204" pitchFamily="18" charset="0"/>
                        </a:rPr>
                        <m:t>+</m:t>
                      </m:r>
                      <m:sSub>
                        <m:sSubPr>
                          <m:ctrlPr>
                            <a:rPr lang="ko-KR" altLang="ko-KR" i="1">
                              <a:latin typeface="Cambria Math" panose="02040503050406030204" pitchFamily="18" charset="0"/>
                            </a:rPr>
                          </m:ctrlPr>
                        </m:sSubPr>
                        <m:e>
                          <m:r>
                            <a:rPr lang="en-US" altLang="ko-KR">
                              <a:latin typeface="Cambria Math" panose="02040503050406030204" pitchFamily="18" charset="0"/>
                            </a:rPr>
                            <m:t>𝛽</m:t>
                          </m:r>
                        </m:e>
                        <m:sub>
                          <m:r>
                            <a:rPr lang="en-US" altLang="ko-KR">
                              <a:latin typeface="Cambria Math" panose="02040503050406030204" pitchFamily="18" charset="0"/>
                            </a:rPr>
                            <m:t>2</m:t>
                          </m:r>
                        </m:sub>
                      </m:sSub>
                      <m:sSup>
                        <m:sSupPr>
                          <m:ctrlPr>
                            <a:rPr lang="en-US" altLang="ko-KR" i="1" smtClean="0">
                              <a:solidFill>
                                <a:srgbClr val="1429A0"/>
                              </a:solidFill>
                              <a:latin typeface="Cambria Math" panose="02040503050406030204" pitchFamily="18" charset="0"/>
                            </a:rPr>
                          </m:ctrlPr>
                        </m:sSupPr>
                        <m:e>
                          <m:r>
                            <a:rPr lang="en-US" altLang="ko-KR">
                              <a:solidFill>
                                <a:srgbClr val="1429A0"/>
                              </a:solidFill>
                              <a:latin typeface="Cambria Math" panose="02040503050406030204" pitchFamily="18" charset="0"/>
                            </a:rPr>
                            <m:t>𝑋</m:t>
                          </m:r>
                        </m:e>
                        <m:sup>
                          <m:r>
                            <a:rPr lang="en-US" altLang="ko-KR">
                              <a:solidFill>
                                <a:srgbClr val="1429A0"/>
                              </a:solidFill>
                              <a:latin typeface="Cambria Math" panose="02040503050406030204" pitchFamily="18" charset="0"/>
                            </a:rPr>
                            <m:t>2</m:t>
                          </m:r>
                        </m:sup>
                      </m:sSup>
                      <m:r>
                        <a:rPr lang="en-US" altLang="ko-KR">
                          <a:latin typeface="Cambria Math" panose="02040503050406030204" pitchFamily="18" charset="0"/>
                        </a:rPr>
                        <m:t>+</m:t>
                      </m:r>
                      <m:r>
                        <a:rPr lang="ko-KR" altLang="en-US">
                          <a:latin typeface="Cambria Math" panose="02040503050406030204" pitchFamily="18" charset="0"/>
                        </a:rPr>
                        <m:t>𝜀</m:t>
                      </m:r>
                    </m:oMath>
                  </m:oMathPara>
                </a14:m>
                <a:endParaRPr lang="en-US" altLang="ko-KR" dirty="0"/>
              </a:p>
              <a:p>
                <a:pPr/>
                <a14:m>
                  <m:oMathPara xmlns:m="http://schemas.openxmlformats.org/officeDocument/2006/math">
                    <m:oMathParaPr>
                      <m:jc m:val="centerGroup"/>
                    </m:oMathParaPr>
                    <m:oMath xmlns:m="http://schemas.openxmlformats.org/officeDocument/2006/math">
                      <m:r>
                        <a:rPr lang="en-US" altLang="ko-KR">
                          <a:latin typeface="Cambria Math" panose="02040503050406030204" pitchFamily="18" charset="0"/>
                        </a:rPr>
                        <m:t>𝑌</m:t>
                      </m:r>
                      <m:r>
                        <a:rPr lang="en-US" altLang="ko-KR">
                          <a:latin typeface="Cambria Math" panose="02040503050406030204" pitchFamily="18" charset="0"/>
                        </a:rPr>
                        <m:t>=</m:t>
                      </m:r>
                      <m:sSub>
                        <m:sSubPr>
                          <m:ctrlPr>
                            <a:rPr lang="ko-KR" altLang="ko-KR" i="1">
                              <a:latin typeface="Cambria Math" panose="02040503050406030204" pitchFamily="18" charset="0"/>
                            </a:rPr>
                          </m:ctrlPr>
                        </m:sSubPr>
                        <m:e>
                          <m:sSub>
                            <m:sSubPr>
                              <m:ctrlPr>
                                <a:rPr lang="ko-KR" altLang="ko-KR" i="1">
                                  <a:latin typeface="Cambria Math" panose="02040503050406030204" pitchFamily="18" charset="0"/>
                                </a:rPr>
                              </m:ctrlPr>
                            </m:sSubPr>
                            <m:e>
                              <m:r>
                                <a:rPr lang="en-US" altLang="ko-KR">
                                  <a:latin typeface="Cambria Math" panose="02040503050406030204" pitchFamily="18" charset="0"/>
                                </a:rPr>
                                <m:t>𝛽</m:t>
                              </m:r>
                            </m:e>
                            <m:sub>
                              <m:r>
                                <a:rPr lang="en-US" altLang="ko-KR">
                                  <a:latin typeface="Cambria Math" panose="02040503050406030204" pitchFamily="18" charset="0"/>
                                </a:rPr>
                                <m:t>0</m:t>
                              </m:r>
                            </m:sub>
                          </m:sSub>
                          <m:r>
                            <a:rPr lang="en-US" altLang="ko-KR">
                              <a:latin typeface="Cambria Math" panose="02040503050406030204" pitchFamily="18" charset="0"/>
                            </a:rPr>
                            <m:t>+</m:t>
                          </m:r>
                          <m:r>
                            <a:rPr lang="en-US" altLang="ko-KR">
                              <a:latin typeface="Cambria Math" panose="02040503050406030204" pitchFamily="18" charset="0"/>
                            </a:rPr>
                            <m:t>𝛽</m:t>
                          </m:r>
                        </m:e>
                        <m:sub>
                          <m:r>
                            <a:rPr lang="en-US" altLang="ko-KR">
                              <a:latin typeface="Cambria Math" panose="02040503050406030204" pitchFamily="18" charset="0"/>
                            </a:rPr>
                            <m:t>1</m:t>
                          </m:r>
                        </m:sub>
                      </m:sSub>
                      <m:r>
                        <a:rPr lang="en-US" altLang="ko-KR" smtClean="0">
                          <a:solidFill>
                            <a:srgbClr val="1429A0"/>
                          </a:solidFill>
                          <a:latin typeface="Cambria Math" panose="02040503050406030204" pitchFamily="18" charset="0"/>
                        </a:rPr>
                        <m:t>𝑋</m:t>
                      </m:r>
                      <m:r>
                        <a:rPr lang="en-US" altLang="ko-KR">
                          <a:latin typeface="Cambria Math" panose="02040503050406030204" pitchFamily="18" charset="0"/>
                        </a:rPr>
                        <m:t>+</m:t>
                      </m:r>
                      <m:sSub>
                        <m:sSubPr>
                          <m:ctrlPr>
                            <a:rPr lang="ko-KR" altLang="ko-KR" i="1">
                              <a:latin typeface="Cambria Math" panose="02040503050406030204" pitchFamily="18" charset="0"/>
                            </a:rPr>
                          </m:ctrlPr>
                        </m:sSubPr>
                        <m:e>
                          <m:r>
                            <a:rPr lang="en-US" altLang="ko-KR">
                              <a:latin typeface="Cambria Math" panose="02040503050406030204" pitchFamily="18" charset="0"/>
                            </a:rPr>
                            <m:t>𝛽</m:t>
                          </m:r>
                        </m:e>
                        <m:sub>
                          <m:r>
                            <a:rPr lang="en-US" altLang="ko-KR">
                              <a:latin typeface="Cambria Math" panose="02040503050406030204" pitchFamily="18" charset="0"/>
                            </a:rPr>
                            <m:t>2</m:t>
                          </m:r>
                        </m:sub>
                      </m:sSub>
                      <m:sSup>
                        <m:sSupPr>
                          <m:ctrlPr>
                            <a:rPr lang="en-US" altLang="ko-KR" i="1" smtClean="0">
                              <a:solidFill>
                                <a:srgbClr val="1429A0"/>
                              </a:solidFill>
                              <a:latin typeface="Cambria Math" panose="02040503050406030204" pitchFamily="18" charset="0"/>
                            </a:rPr>
                          </m:ctrlPr>
                        </m:sSupPr>
                        <m:e>
                          <m:r>
                            <a:rPr lang="en-US" altLang="ko-KR">
                              <a:solidFill>
                                <a:srgbClr val="1429A0"/>
                              </a:solidFill>
                              <a:latin typeface="Cambria Math" panose="02040503050406030204" pitchFamily="18" charset="0"/>
                            </a:rPr>
                            <m:t>𝑋</m:t>
                          </m:r>
                        </m:e>
                        <m:sup>
                          <m:r>
                            <a:rPr lang="en-US" altLang="ko-KR">
                              <a:solidFill>
                                <a:srgbClr val="1429A0"/>
                              </a:solidFill>
                              <a:latin typeface="Cambria Math" panose="02040503050406030204" pitchFamily="18" charset="0"/>
                            </a:rPr>
                            <m:t>2</m:t>
                          </m:r>
                        </m:sup>
                      </m:sSup>
                      <m:r>
                        <a:rPr lang="en-US" altLang="ko-KR">
                          <a:latin typeface="Cambria Math" panose="02040503050406030204" pitchFamily="18" charset="0"/>
                        </a:rPr>
                        <m:t>+</m:t>
                      </m:r>
                      <m:sSub>
                        <m:sSubPr>
                          <m:ctrlPr>
                            <a:rPr lang="ko-KR" altLang="ko-KR" i="1">
                              <a:latin typeface="Cambria Math" panose="02040503050406030204" pitchFamily="18" charset="0"/>
                            </a:rPr>
                          </m:ctrlPr>
                        </m:sSubPr>
                        <m:e>
                          <m:r>
                            <a:rPr lang="en-US" altLang="ko-KR">
                              <a:latin typeface="Cambria Math" panose="02040503050406030204" pitchFamily="18" charset="0"/>
                            </a:rPr>
                            <m:t>𝛽</m:t>
                          </m:r>
                        </m:e>
                        <m:sub>
                          <m:r>
                            <a:rPr lang="en-US" altLang="ko-KR">
                              <a:latin typeface="Cambria Math" panose="02040503050406030204" pitchFamily="18" charset="0"/>
                            </a:rPr>
                            <m:t>3</m:t>
                          </m:r>
                        </m:sub>
                      </m:sSub>
                      <m:sSup>
                        <m:sSupPr>
                          <m:ctrlPr>
                            <a:rPr lang="en-US" altLang="ko-KR" i="1" smtClean="0">
                              <a:solidFill>
                                <a:srgbClr val="1429A0"/>
                              </a:solidFill>
                              <a:latin typeface="Cambria Math" panose="02040503050406030204" pitchFamily="18" charset="0"/>
                            </a:rPr>
                          </m:ctrlPr>
                        </m:sSupPr>
                        <m:e>
                          <m:r>
                            <a:rPr lang="en-US" altLang="ko-KR">
                              <a:solidFill>
                                <a:srgbClr val="1429A0"/>
                              </a:solidFill>
                              <a:latin typeface="Cambria Math" panose="02040503050406030204" pitchFamily="18" charset="0"/>
                            </a:rPr>
                            <m:t>𝑋</m:t>
                          </m:r>
                        </m:e>
                        <m:sup>
                          <m:r>
                            <a:rPr lang="en-US" altLang="ko-KR">
                              <a:solidFill>
                                <a:srgbClr val="1429A0"/>
                              </a:solidFill>
                              <a:latin typeface="Cambria Math" panose="02040503050406030204" pitchFamily="18" charset="0"/>
                            </a:rPr>
                            <m:t>3</m:t>
                          </m:r>
                        </m:sup>
                      </m:sSup>
                      <m:r>
                        <a:rPr lang="en-US" altLang="ko-KR">
                          <a:latin typeface="Cambria Math" panose="02040503050406030204" pitchFamily="18" charset="0"/>
                        </a:rPr>
                        <m:t>+</m:t>
                      </m:r>
                      <m:r>
                        <a:rPr lang="ko-KR" altLang="en-US">
                          <a:latin typeface="Cambria Math" panose="02040503050406030204" pitchFamily="18" charset="0"/>
                        </a:rPr>
                        <m:t>𝜀</m:t>
                      </m:r>
                    </m:oMath>
                  </m:oMathPara>
                </a14:m>
                <a:endParaRPr lang="en-US" altLang="ko-KR" dirty="0"/>
              </a:p>
            </p:txBody>
          </p:sp>
        </mc:Choice>
        <mc:Fallback xmlns="">
          <p:sp>
            <p:nvSpPr>
              <p:cNvPr id="16" name="내용 개체 틀 2">
                <a:extLst>
                  <a:ext uri="{FF2B5EF4-FFF2-40B4-BE49-F238E27FC236}">
                    <a16:creationId xmlns:a16="http://schemas.microsoft.com/office/drawing/2014/main" id="{4FBA5162-A4C8-41F8-B793-5C05D030D7F5}"/>
                  </a:ext>
                </a:extLst>
              </p:cNvPr>
              <p:cNvSpPr txBox="1">
                <a:spLocks noRot="1" noChangeAspect="1" noMove="1" noResize="1" noEditPoints="1" noAdjustHandles="1" noChangeArrowheads="1" noChangeShapeType="1" noTextEdit="1"/>
              </p:cNvSpPr>
              <p:nvPr/>
            </p:nvSpPr>
            <p:spPr>
              <a:xfrm>
                <a:off x="3315896" y="3017892"/>
                <a:ext cx="3249443" cy="1138773"/>
              </a:xfrm>
              <a:prstGeom prst="rect">
                <a:avLst/>
              </a:prstGeom>
              <a:blipFill>
                <a:blip r:embed="rId4"/>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90204300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loại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khác</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Hồi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quy</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Poisson</a:t>
            </a:r>
          </a:p>
        </p:txBody>
      </p:sp>
      <p:sp>
        <p:nvSpPr>
          <p:cNvPr id="67" name="직사각형 66">
            <a:extLst>
              <a:ext uri="{FF2B5EF4-FFF2-40B4-BE49-F238E27FC236}">
                <a16:creationId xmlns:a16="http://schemas.microsoft.com/office/drawing/2014/main" id="{904F403B-52D6-4F44-A784-943EE9D951E5}"/>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Hồi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quy</a:t>
            </a:r>
            <a:r>
              <a:rPr lang="en-US" altLang="ko-KR" sz="1400" dirty="0">
                <a:solidFill>
                  <a:schemeClr val="tx1"/>
                </a:solidFill>
                <a:latin typeface="SamsungOne 400" panose="020B0503030303020204" pitchFamily="34" charset="0"/>
                <a:ea typeface="SamsungOne 400" panose="020B0503030303020204" pitchFamily="34" charset="0"/>
              </a:rPr>
              <a:t> Poisson</a:t>
            </a:r>
          </a:p>
        </p:txBody>
      </p:sp>
      <p:sp>
        <p:nvSpPr>
          <p:cNvPr id="9" name="직사각형 8">
            <a:extLst>
              <a:ext uri="{FF2B5EF4-FFF2-40B4-BE49-F238E27FC236}">
                <a16:creationId xmlns:a16="http://schemas.microsoft.com/office/drawing/2014/main" id="{1556F9EB-56AC-4E70-8E24-D3E982038CD6}"/>
              </a:ext>
            </a:extLst>
          </p:cNvPr>
          <p:cNvSpPr/>
          <p:nvPr/>
        </p:nvSpPr>
        <p:spPr>
          <a:xfrm>
            <a:off x="671261" y="328867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G</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iả</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định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rằng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Y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tuân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theo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phân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phối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Poisson.</a:t>
            </a:r>
          </a:p>
        </p:txBody>
      </p:sp>
      <p:sp>
        <p:nvSpPr>
          <p:cNvPr id="15" name="직사각형 14">
            <a:extLst>
              <a:ext uri="{FF2B5EF4-FFF2-40B4-BE49-F238E27FC236}">
                <a16:creationId xmlns:a16="http://schemas.microsoft.com/office/drawing/2014/main" id="{CE3BFAF3-CCDA-4617-992B-C1D66947E1B0}"/>
              </a:ext>
            </a:extLst>
          </p:cNvPr>
          <p:cNvSpPr/>
          <p:nvPr/>
        </p:nvSpPr>
        <p:spPr>
          <a:xfrm>
            <a:off x="672080" y="2204864"/>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Hữu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ích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khi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chúng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muốn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lập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phản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hồi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𝑌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đại diện cho số lượng hoặc tần 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16" name="내용 개체 틀 2">
                <a:extLst>
                  <a:ext uri="{FF2B5EF4-FFF2-40B4-BE49-F238E27FC236}">
                    <a16:creationId xmlns:a16="http://schemas.microsoft.com/office/drawing/2014/main" id="{4FBA5162-A4C8-41F8-B793-5C05D030D7F5}"/>
                  </a:ext>
                </a:extLst>
              </p:cNvPr>
              <p:cNvSpPr txBox="1">
                <a:spLocks/>
              </p:cNvSpPr>
              <p:nvPr/>
            </p:nvSpPr>
            <p:spPr>
              <a:xfrm>
                <a:off x="2828317" y="2663818"/>
                <a:ext cx="4246191" cy="4411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a:latin typeface="Cambria Math" panose="02040503050406030204" pitchFamily="18" charset="0"/>
                        </a:rPr>
                        <m:t>𝐿𝑜𝑔</m:t>
                      </m:r>
                      <m:r>
                        <a:rPr lang="en-US" altLang="ko-KR">
                          <a:latin typeface="Cambria Math" panose="02040503050406030204" pitchFamily="18" charset="0"/>
                        </a:rPr>
                        <m:t>(</m:t>
                      </m:r>
                      <m:r>
                        <a:rPr lang="ko-KR" altLang="en-US">
                          <a:solidFill>
                            <a:srgbClr val="FF0000"/>
                          </a:solidFill>
                          <a:latin typeface="Cambria Math" panose="02040503050406030204" pitchFamily="18" charset="0"/>
                        </a:rPr>
                        <m:t>𝜆</m:t>
                      </m:r>
                      <m:r>
                        <a:rPr lang="en-US" altLang="ko-KR">
                          <a:latin typeface="Cambria Math" panose="02040503050406030204" pitchFamily="18" charset="0"/>
                        </a:rPr>
                        <m:t>)=</m:t>
                      </m:r>
                      <m:sSub>
                        <m:sSubPr>
                          <m:ctrlPr>
                            <a:rPr lang="ko-KR" altLang="ko-KR" i="1">
                              <a:latin typeface="Cambria Math" panose="02040503050406030204" pitchFamily="18" charset="0"/>
                            </a:rPr>
                          </m:ctrlPr>
                        </m:sSubPr>
                        <m:e>
                          <m:sSub>
                            <m:sSubPr>
                              <m:ctrlPr>
                                <a:rPr lang="ko-KR" altLang="ko-KR" i="1">
                                  <a:latin typeface="Cambria Math" panose="02040503050406030204" pitchFamily="18" charset="0"/>
                                </a:rPr>
                              </m:ctrlPr>
                            </m:sSubPr>
                            <m:e>
                              <m:r>
                                <a:rPr lang="en-US" altLang="ko-KR">
                                  <a:latin typeface="Cambria Math" panose="02040503050406030204" pitchFamily="18" charset="0"/>
                                </a:rPr>
                                <m:t>𝛽</m:t>
                              </m:r>
                            </m:e>
                            <m:sub>
                              <m:r>
                                <a:rPr lang="en-US" altLang="ko-KR">
                                  <a:latin typeface="Cambria Math" panose="02040503050406030204" pitchFamily="18" charset="0"/>
                                </a:rPr>
                                <m:t>0</m:t>
                              </m:r>
                            </m:sub>
                          </m:sSub>
                          <m:r>
                            <a:rPr lang="en-US" altLang="ko-KR">
                              <a:latin typeface="Cambria Math" panose="02040503050406030204" pitchFamily="18" charset="0"/>
                            </a:rPr>
                            <m:t>+</m:t>
                          </m:r>
                          <m:r>
                            <a:rPr lang="en-US" altLang="ko-KR">
                              <a:latin typeface="Cambria Math" panose="02040503050406030204" pitchFamily="18" charset="0"/>
                            </a:rPr>
                            <m:t>𝛽</m:t>
                          </m:r>
                        </m:e>
                        <m:sub>
                          <m:r>
                            <a:rPr lang="en-US" altLang="ko-KR">
                              <a:latin typeface="Cambria Math" panose="02040503050406030204" pitchFamily="18" charset="0"/>
                            </a:rPr>
                            <m:t>1</m:t>
                          </m:r>
                        </m:sub>
                      </m:sSub>
                      <m:sSub>
                        <m:sSubPr>
                          <m:ctrlPr>
                            <a:rPr lang="ko-KR" altLang="ko-KR" i="1">
                              <a:latin typeface="Cambria Math" panose="02040503050406030204" pitchFamily="18" charset="0"/>
                            </a:rPr>
                          </m:ctrlPr>
                        </m:sSubPr>
                        <m:e>
                          <m:r>
                            <a:rPr lang="en-US" altLang="ko-KR">
                              <a:latin typeface="Cambria Math" panose="02040503050406030204" pitchFamily="18" charset="0"/>
                            </a:rPr>
                            <m:t>𝑋</m:t>
                          </m:r>
                        </m:e>
                        <m:sub>
                          <m:r>
                            <a:rPr lang="en-US" altLang="ko-KR">
                              <a:latin typeface="Cambria Math" panose="02040503050406030204" pitchFamily="18" charset="0"/>
                            </a:rPr>
                            <m:t>1</m:t>
                          </m:r>
                        </m:sub>
                      </m:sSub>
                      <m:r>
                        <a:rPr lang="en-US" altLang="ko-KR">
                          <a:latin typeface="Cambria Math" panose="02040503050406030204" pitchFamily="18" charset="0"/>
                        </a:rPr>
                        <m:t>+</m:t>
                      </m:r>
                      <m:sSub>
                        <m:sSubPr>
                          <m:ctrlPr>
                            <a:rPr lang="ko-KR" altLang="ko-KR" i="1">
                              <a:latin typeface="Cambria Math" panose="02040503050406030204" pitchFamily="18" charset="0"/>
                            </a:rPr>
                          </m:ctrlPr>
                        </m:sSubPr>
                        <m:e>
                          <m:r>
                            <a:rPr lang="en-US" altLang="ko-KR">
                              <a:latin typeface="Cambria Math" panose="02040503050406030204" pitchFamily="18" charset="0"/>
                            </a:rPr>
                            <m:t>𝛽</m:t>
                          </m:r>
                        </m:e>
                        <m:sub>
                          <m:r>
                            <a:rPr lang="en-US" altLang="ko-KR">
                              <a:latin typeface="Cambria Math" panose="02040503050406030204" pitchFamily="18" charset="0"/>
                            </a:rPr>
                            <m:t>2</m:t>
                          </m:r>
                        </m:sub>
                      </m:sSub>
                      <m:sSub>
                        <m:sSubPr>
                          <m:ctrlPr>
                            <a:rPr lang="ko-KR" altLang="ko-KR" i="1">
                              <a:latin typeface="Cambria Math" panose="02040503050406030204" pitchFamily="18" charset="0"/>
                            </a:rPr>
                          </m:ctrlPr>
                        </m:sSubPr>
                        <m:e>
                          <m:r>
                            <a:rPr lang="en-US" altLang="ko-KR">
                              <a:latin typeface="Cambria Math" panose="02040503050406030204" pitchFamily="18" charset="0"/>
                            </a:rPr>
                            <m:t>𝑋</m:t>
                          </m:r>
                        </m:e>
                        <m:sub>
                          <m:r>
                            <a:rPr lang="en-US" altLang="ko-KR">
                              <a:latin typeface="Cambria Math" panose="02040503050406030204" pitchFamily="18" charset="0"/>
                            </a:rPr>
                            <m:t>2</m:t>
                          </m:r>
                        </m:sub>
                      </m:sSub>
                      <m:r>
                        <a:rPr lang="en-US" altLang="ko-KR">
                          <a:latin typeface="Cambria Math" panose="02040503050406030204" pitchFamily="18" charset="0"/>
                        </a:rPr>
                        <m:t>+⋯+</m:t>
                      </m:r>
                      <m:sSub>
                        <m:sSubPr>
                          <m:ctrlPr>
                            <a:rPr lang="ko-KR" altLang="ko-KR" i="1">
                              <a:latin typeface="Cambria Math" panose="02040503050406030204" pitchFamily="18" charset="0"/>
                            </a:rPr>
                          </m:ctrlPr>
                        </m:sSubPr>
                        <m:e>
                          <m:r>
                            <a:rPr lang="en-US" altLang="ko-KR">
                              <a:latin typeface="Cambria Math" panose="02040503050406030204" pitchFamily="18" charset="0"/>
                            </a:rPr>
                            <m:t>𝛽</m:t>
                          </m:r>
                        </m:e>
                        <m:sub>
                          <m:r>
                            <a:rPr lang="en-US" altLang="ko-KR">
                              <a:latin typeface="Cambria Math" panose="02040503050406030204" pitchFamily="18" charset="0"/>
                            </a:rPr>
                            <m:t>𝐾</m:t>
                          </m:r>
                        </m:sub>
                      </m:sSub>
                      <m:sSub>
                        <m:sSubPr>
                          <m:ctrlPr>
                            <a:rPr lang="ko-KR" altLang="ko-KR" i="1">
                              <a:latin typeface="Cambria Math" panose="02040503050406030204" pitchFamily="18" charset="0"/>
                            </a:rPr>
                          </m:ctrlPr>
                        </m:sSubPr>
                        <m:e>
                          <m:r>
                            <a:rPr lang="en-US" altLang="ko-KR">
                              <a:latin typeface="Cambria Math" panose="02040503050406030204" pitchFamily="18" charset="0"/>
                            </a:rPr>
                            <m:t>𝑋</m:t>
                          </m:r>
                        </m:e>
                        <m:sub>
                          <m:r>
                            <a:rPr lang="en-US" altLang="ko-KR">
                              <a:latin typeface="Cambria Math" panose="02040503050406030204" pitchFamily="18" charset="0"/>
                            </a:rPr>
                            <m:t>𝐾</m:t>
                          </m:r>
                        </m:sub>
                      </m:sSub>
                      <m:r>
                        <a:rPr lang="en-US" altLang="ko-KR">
                          <a:latin typeface="Cambria Math" panose="02040503050406030204" pitchFamily="18" charset="0"/>
                        </a:rPr>
                        <m:t>+</m:t>
                      </m:r>
                      <m:r>
                        <a:rPr lang="ko-KR" altLang="en-US">
                          <a:latin typeface="Cambria Math" panose="02040503050406030204" pitchFamily="18" charset="0"/>
                        </a:rPr>
                        <m:t>𝜀</m:t>
                      </m:r>
                    </m:oMath>
                  </m:oMathPara>
                </a14:m>
                <a:endParaRPr lang="en-US" altLang="ko-KR" dirty="0"/>
              </a:p>
            </p:txBody>
          </p:sp>
        </mc:Choice>
        <mc:Fallback xmlns="">
          <p:sp>
            <p:nvSpPr>
              <p:cNvPr id="16" name="내용 개체 틀 2">
                <a:extLst>
                  <a:ext uri="{FF2B5EF4-FFF2-40B4-BE49-F238E27FC236}">
                    <a16:creationId xmlns:a16="http://schemas.microsoft.com/office/drawing/2014/main" id="{4FBA5162-A4C8-41F8-B793-5C05D030D7F5}"/>
                  </a:ext>
                </a:extLst>
              </p:cNvPr>
              <p:cNvSpPr txBox="1">
                <a:spLocks noRot="1" noChangeAspect="1" noMove="1" noResize="1" noEditPoints="1" noAdjustHandles="1" noChangeArrowheads="1" noChangeShapeType="1" noTextEdit="1"/>
              </p:cNvSpPr>
              <p:nvPr/>
            </p:nvSpPr>
            <p:spPr>
              <a:xfrm>
                <a:off x="2828317" y="2663818"/>
                <a:ext cx="4246191" cy="441146"/>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내용 개체 틀 2">
                <a:extLst>
                  <a:ext uri="{FF2B5EF4-FFF2-40B4-BE49-F238E27FC236}">
                    <a16:creationId xmlns:a16="http://schemas.microsoft.com/office/drawing/2014/main" id="{B2F1A884-7AC6-4174-950A-0C3CDAE2F192}"/>
                  </a:ext>
                </a:extLst>
              </p:cNvPr>
              <p:cNvSpPr txBox="1">
                <a:spLocks/>
              </p:cNvSpPr>
              <p:nvPr/>
            </p:nvSpPr>
            <p:spPr>
              <a:xfrm>
                <a:off x="4161096" y="3677972"/>
                <a:ext cx="1559044" cy="7434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a:latin typeface="Cambria Math" panose="02040503050406030204" pitchFamily="18" charset="0"/>
                        </a:rPr>
                        <m:t>𝑃</m:t>
                      </m:r>
                      <m:d>
                        <m:dPr>
                          <m:ctrlPr>
                            <a:rPr lang="en-US" altLang="ko-KR" i="1">
                              <a:latin typeface="Cambria Math" panose="02040503050406030204" pitchFamily="18" charset="0"/>
                            </a:rPr>
                          </m:ctrlPr>
                        </m:dPr>
                        <m:e>
                          <m:r>
                            <a:rPr lang="en-US" altLang="ko-KR">
                              <a:latin typeface="Cambria Math" panose="02040503050406030204" pitchFamily="18" charset="0"/>
                            </a:rPr>
                            <m:t>𝑦</m:t>
                          </m:r>
                        </m:e>
                      </m:d>
                      <m:r>
                        <a:rPr lang="en-US" altLang="ko-KR">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r>
                                <a:rPr lang="en-US" altLang="ko-KR">
                                  <a:solidFill>
                                    <a:srgbClr val="FF0000"/>
                                  </a:solidFill>
                                  <a:latin typeface="Cambria Math" panose="02040503050406030204" pitchFamily="18" charset="0"/>
                                </a:rPr>
                                <m:t>𝜆</m:t>
                              </m:r>
                            </m:e>
                            <m:sup>
                              <m:r>
                                <a:rPr lang="en-US" altLang="ko-KR">
                                  <a:latin typeface="Cambria Math" panose="02040503050406030204" pitchFamily="18" charset="0"/>
                                </a:rPr>
                                <m:t>𝑦</m:t>
                              </m:r>
                            </m:sup>
                          </m:sSup>
                          <m:sSup>
                            <m:sSupPr>
                              <m:ctrlPr>
                                <a:rPr lang="en-US" altLang="ko-KR" i="1">
                                  <a:latin typeface="Cambria Math" panose="02040503050406030204" pitchFamily="18" charset="0"/>
                                </a:rPr>
                              </m:ctrlPr>
                            </m:sSupPr>
                            <m:e>
                              <m:r>
                                <a:rPr lang="en-US" altLang="ko-KR">
                                  <a:latin typeface="Cambria Math" panose="02040503050406030204" pitchFamily="18" charset="0"/>
                                </a:rPr>
                                <m:t>𝑒</m:t>
                              </m:r>
                            </m:e>
                            <m:sup>
                              <m:r>
                                <a:rPr lang="en-US" altLang="ko-KR">
                                  <a:latin typeface="Cambria Math" panose="02040503050406030204" pitchFamily="18" charset="0"/>
                                </a:rPr>
                                <m:t>−</m:t>
                              </m:r>
                              <m:r>
                                <a:rPr lang="en-US" altLang="ko-KR">
                                  <a:solidFill>
                                    <a:srgbClr val="FF0000"/>
                                  </a:solidFill>
                                  <a:latin typeface="Cambria Math" panose="02040503050406030204" pitchFamily="18" charset="0"/>
                                </a:rPr>
                                <m:t>𝜆</m:t>
                              </m:r>
                            </m:sup>
                          </m:sSup>
                        </m:num>
                        <m:den>
                          <m:r>
                            <a:rPr lang="en-US" altLang="ko-KR">
                              <a:latin typeface="Cambria Math" panose="02040503050406030204" pitchFamily="18" charset="0"/>
                            </a:rPr>
                            <m:t>𝑦</m:t>
                          </m:r>
                          <m:r>
                            <a:rPr lang="en-US" altLang="ko-KR">
                              <a:latin typeface="Cambria Math" panose="02040503050406030204" pitchFamily="18" charset="0"/>
                            </a:rPr>
                            <m:t>!</m:t>
                          </m:r>
                        </m:den>
                      </m:f>
                    </m:oMath>
                  </m:oMathPara>
                </a14:m>
                <a:endParaRPr lang="en-US" altLang="ko-KR" dirty="0"/>
              </a:p>
            </p:txBody>
          </p:sp>
        </mc:Choice>
        <mc:Fallback xmlns="">
          <p:sp>
            <p:nvSpPr>
              <p:cNvPr id="10" name="내용 개체 틀 2">
                <a:extLst>
                  <a:ext uri="{FF2B5EF4-FFF2-40B4-BE49-F238E27FC236}">
                    <a16:creationId xmlns:a16="http://schemas.microsoft.com/office/drawing/2014/main" id="{B2F1A884-7AC6-4174-950A-0C3CDAE2F192}"/>
                  </a:ext>
                </a:extLst>
              </p:cNvPr>
              <p:cNvSpPr txBox="1">
                <a:spLocks noRot="1" noChangeAspect="1" noMove="1" noResize="1" noEditPoints="1" noAdjustHandles="1" noChangeArrowheads="1" noChangeShapeType="1" noTextEdit="1"/>
              </p:cNvSpPr>
              <p:nvPr/>
            </p:nvSpPr>
            <p:spPr>
              <a:xfrm>
                <a:off x="4161096" y="3677972"/>
                <a:ext cx="1559044" cy="743409"/>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AB8A348D-B69F-48B5-8CEE-C8EBA6F9637A}"/>
                  </a:ext>
                </a:extLst>
              </p:cNvPr>
              <p:cNvSpPr/>
              <p:nvPr/>
            </p:nvSpPr>
            <p:spPr>
              <a:xfrm>
                <a:off x="671261" y="4528165"/>
                <a:ext cx="8632825" cy="971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0975" lvl="1">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Trung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ko-KR" altLang="en-US" sz="1300" smtClean="0">
                        <a:solidFill>
                          <a:srgbClr val="FF0000"/>
                        </a:solidFill>
                        <a:latin typeface="Cambria Math" panose="02040503050406030204" pitchFamily="18" charset="0"/>
                        <a:ea typeface="SamsungOne 400" panose="020B0503030303020204" pitchFamily="34" charset="0"/>
                      </a:rPr>
                      <m:t>𝜆</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0975" lvl="1">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Phương sai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
                      <a:rPr lang="ko-KR" altLang="en-US" sz="1300" smtClean="0">
                        <a:solidFill>
                          <a:srgbClr val="FF0000"/>
                        </a:solidFill>
                        <a:latin typeface="Cambria Math" panose="02040503050406030204" pitchFamily="18" charset="0"/>
                        <a:ea typeface="SamsungOne 400" panose="020B0503030303020204" pitchFamily="34" charset="0"/>
                      </a:rPr>
                      <m:t>𝜆</m:t>
                    </m:r>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0975" lvl="1">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Độ</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lệch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chuẩn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a:solidFill>
                          <a:prstClr val="black">
                            <a:lumMod val="85000"/>
                            <a:lumOff val="15000"/>
                          </a:prstClr>
                        </a:solidFill>
                        <a:latin typeface="Cambria Math" panose="02040503050406030204" pitchFamily="18" charset="0"/>
                        <a:ea typeface="SamsungOne 400" panose="020B0503030303020204" pitchFamily="34" charset="0"/>
                      </a:rPr>
                      <m:t>=</m:t>
                    </m:r>
                    <m:rad>
                      <m:radPr>
                        <m:degHide m:val="on"/>
                        <m:ctrlPr>
                          <a:rPr lang="en-US" altLang="ko-KR" sz="1300" i="1">
                            <a:solidFill>
                              <a:prstClr val="black">
                                <a:lumMod val="85000"/>
                                <a:lumOff val="15000"/>
                              </a:prstClr>
                            </a:solidFill>
                            <a:latin typeface="Cambria Math" panose="02040503050406030204" pitchFamily="18" charset="0"/>
                            <a:ea typeface="SamsungOne 400" panose="020B0503030303020204" pitchFamily="34" charset="0"/>
                          </a:rPr>
                        </m:ctrlPr>
                      </m:radPr>
                      <m:deg/>
                      <m:e>
                        <m:r>
                          <a:rPr lang="ko-KR" altLang="en-US" sz="1300" smtClean="0">
                            <a:solidFill>
                              <a:srgbClr val="FF0000"/>
                            </a:solidFill>
                            <a:latin typeface="Cambria Math" panose="02040503050406030204" pitchFamily="18" charset="0"/>
                            <a:ea typeface="SamsungOne 400" panose="020B0503030303020204" pitchFamily="34" charset="0"/>
                          </a:rPr>
                          <m:t>𝜆</m:t>
                        </m:r>
                      </m:e>
                    </m:rad>
                  </m:oMath>
                </a14:m>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1" name="직사각형 10">
                <a:extLst>
                  <a:ext uri="{FF2B5EF4-FFF2-40B4-BE49-F238E27FC236}">
                    <a16:creationId xmlns:a16="http://schemas.microsoft.com/office/drawing/2014/main" id="{AB8A348D-B69F-48B5-8CEE-C8EBA6F9637A}"/>
                  </a:ext>
                </a:extLst>
              </p:cNvPr>
              <p:cNvSpPr>
                <a:spLocks noRot="1" noChangeAspect="1" noMove="1" noResize="1" noEditPoints="1" noAdjustHandles="1" noChangeArrowheads="1" noChangeShapeType="1" noTextEdit="1"/>
              </p:cNvSpPr>
              <p:nvPr/>
            </p:nvSpPr>
            <p:spPr>
              <a:xfrm>
                <a:off x="671261" y="4528165"/>
                <a:ext cx="8632825" cy="971658"/>
              </a:xfrm>
              <a:prstGeom prst="rect">
                <a:avLst/>
              </a:prstGeom>
              <a:blipFill>
                <a:blip r:embed="rId6"/>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39315539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a:solidFill>
                  <a:prstClr val="white">
                    <a:lumMod val="50000"/>
                  </a:prstClr>
                </a:solidFill>
                <a:latin typeface="iCiel Samsung Sharp Sans Regula" pitchFamily="2" charset="0"/>
                <a:ea typeface="iCiel Samsung Sharp Sans Regula" pitchFamily="2" charset="0"/>
                <a:cs typeface="iCiel Samsung Sharp Sans Regula" pitchFamily="2" charset="0"/>
              </a:rPr>
              <a:t>Bài </a:t>
            </a:r>
            <a:r>
              <a:rPr kumimoji="1" lang="en-US" altLang="ko-KR" sz="1999" dirty="0">
                <a:solidFill>
                  <a:prstClr val="white">
                    <a:lumMod val="50000"/>
                  </a:prstClr>
                </a:solidFill>
                <a:latin typeface="iCiel Samsung Sharp Sans Regula" pitchFamily="2" charset="0"/>
                <a:ea typeface="iCiel Samsung Sharp Sans Regula" pitchFamily="2" charset="0"/>
                <a:cs typeface="iCiel Samsung Sharp Sans Regula" pitchFamily="2" charset="0"/>
              </a:rPr>
              <a:t>2. </a:t>
            </a:r>
            <a:endParaRPr kumimoji="1" lang="en-US" altLang="ko-KR" sz="5398" dirty="0">
              <a:solidFill>
                <a:prstClr val="white">
                  <a:lumMod val="50000"/>
                </a:prstClr>
              </a:solidFill>
              <a:latin typeface="iCiel Samsung Sharp Sans Regula" pitchFamily="2" charset="0"/>
              <a:ea typeface="iCiel Samsung Sharp Sans Regula" pitchFamily="2" charset="0"/>
              <a:cs typeface="iCiel Samsung Sharp Sans Regula" pitchFamily="2" charset="0"/>
            </a:endParaRPr>
          </a:p>
        </p:txBody>
      </p:sp>
      <p:sp>
        <p:nvSpPr>
          <p:cNvPr id="5" name="직사각형 133">
            <a:extLst>
              <a:ext uri="{FF2B5EF4-FFF2-40B4-BE49-F238E27FC236}">
                <a16:creationId xmlns:a16="http://schemas.microsoft.com/office/drawing/2014/main" id="{551F01E8-8777-4A7B-AD71-63E7C805C68C}"/>
              </a:ext>
            </a:extLst>
          </p:cNvPr>
          <p:cNvSpPr/>
          <p:nvPr/>
        </p:nvSpPr>
        <p:spPr>
          <a:xfrm>
            <a:off x="989683" y="3212976"/>
            <a:ext cx="8462229"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Ứng</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dụng</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của</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mô</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hình</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học</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có</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giám</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sát</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cho</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Dự</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báo</a:t>
            </a:r>
            <a:r>
              <a:rPr kumimoji="1" lang="en-US" altLang="ko-KR"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000" dirty="0" err="1">
                <a:solidFill>
                  <a:prstClr val="black"/>
                </a:solidFill>
                <a:latin typeface="iCiel Samsung Sharp Sans Regula" pitchFamily="2" charset="0"/>
                <a:ea typeface="맑은 고딕" panose="020B0503020000020004" pitchFamily="50" charset="-127"/>
                <a:cs typeface="iCiel Samsung Sharp Sans Regula" pitchFamily="2" charset="0"/>
              </a:rPr>
              <a:t>số</a:t>
            </a:r>
            <a:r>
              <a:rPr kumimoji="1" lang="ko-KR" altLang="en-US" sz="3000" dirty="0">
                <a:solidFill>
                  <a:prstClr val="black"/>
                </a:solidFill>
                <a:latin typeface="iCiel Samsung Sharp Sans Regula" pitchFamily="2" charset="0"/>
                <a:ea typeface="맑은 고딕" panose="020B0503020000020004" pitchFamily="50" charset="-127"/>
                <a:cs typeface="iCiel Samsung Sharp Sans Regula" pitchFamily="2" charset="0"/>
              </a:rPr>
              <a:t> </a:t>
            </a:r>
          </a:p>
        </p:txBody>
      </p:sp>
      <p:sp>
        <p:nvSpPr>
          <p:cNvPr id="6" name="직사각형 5">
            <a:extLst>
              <a:ext uri="{FF2B5EF4-FFF2-40B4-BE49-F238E27FC236}">
                <a16:creationId xmlns:a16="http://schemas.microsoft.com/office/drawing/2014/main" id="{88522452-0F25-4CFF-B4F1-4F97F94CF66D}"/>
              </a:ext>
            </a:extLst>
          </p:cNvPr>
          <p:cNvSpPr/>
          <p:nvPr/>
        </p:nvSpPr>
        <p:spPr>
          <a:xfrm>
            <a:off x="1054111" y="4293096"/>
            <a:ext cx="8325793"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 400" panose="020B0503030303020204" pitchFamily="34" charset="0"/>
                <a:ea typeface="SamsungOne 400" panose="020B0503030303020204" pitchFamily="34" charset="0"/>
              </a:rPr>
              <a:t>2.1. </a:t>
            </a:r>
            <a:r>
              <a:rPr lang="en-US" altLang="ko-KR" dirty="0" err="1">
                <a:solidFill>
                  <a:srgbClr val="A6A6A6"/>
                </a:solidFill>
                <a:latin typeface="SamsungOne 400" panose="020B0503030303020204" pitchFamily="34" charset="0"/>
                <a:ea typeface="SamsungOne 400" panose="020B0503030303020204" pitchFamily="34" charset="0"/>
              </a:rPr>
              <a:t>Huấn</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luyện</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và</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Kiểm</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tra</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với</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Học</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máy</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ea typeface="SamsungOne 400" panose="020B0503030303020204" pitchFamily="34" charset="0"/>
              </a:rPr>
              <a:t>2.2. </a:t>
            </a:r>
            <a:r>
              <a:rPr lang="vi-VN" altLang="ko-KR" dirty="0">
                <a:solidFill>
                  <a:srgbClr val="A6A6A6"/>
                </a:solidFill>
                <a:latin typeface="SamsungOne 400" panose="020B0503030303020204" pitchFamily="34" charset="0"/>
                <a:ea typeface="SamsungOne 400" panose="020B0503030303020204" pitchFamily="34" charset="0"/>
              </a:rPr>
              <a:t>Đại cương về hồi quy tuyến tính</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ea typeface="SamsungOne 400" panose="020B0503030303020204" pitchFamily="34" charset="0"/>
              </a:rPr>
              <a:t>2.3. </a:t>
            </a:r>
            <a:r>
              <a:rPr lang="en-US" altLang="ko-KR" dirty="0" err="1">
                <a:solidFill>
                  <a:srgbClr val="A6A6A6"/>
                </a:solidFill>
                <a:latin typeface="SamsungOne 400" panose="020B0503030303020204" pitchFamily="34" charset="0"/>
                <a:ea typeface="SamsungOne 400" panose="020B0503030303020204" pitchFamily="34" charset="0"/>
              </a:rPr>
              <a:t>Quá</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trình</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phân</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tích</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hồi</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quy</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tuyến</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tính</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ea typeface="SamsungOne 400" panose="020B0503030303020204" pitchFamily="34" charset="0"/>
              </a:rPr>
              <a:t>2.4. </a:t>
            </a:r>
            <a:r>
              <a:rPr lang="en-US" altLang="ko-KR" dirty="0" err="1">
                <a:solidFill>
                  <a:srgbClr val="A6A6A6"/>
                </a:solidFill>
                <a:latin typeface="SamsungOne 400" panose="020B0503030303020204" pitchFamily="34" charset="0"/>
                <a:ea typeface="SamsungOne 400" panose="020B0503030303020204" pitchFamily="34" charset="0"/>
              </a:rPr>
              <a:t>Các</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loại</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hồi</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quy</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khác</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2.5.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Thực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hành</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Học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có</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giám</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sát</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cho</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Dự</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báo</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số</a:t>
            </a:r>
            <a:endParaRPr kumimoji="1" lang="ko-KR" altLang="en-US" dirty="0">
              <a:solidFill>
                <a:prstClr val="black">
                  <a:lumMod val="75000"/>
                  <a:lumOff val="25000"/>
                </a:prstClr>
              </a:solidFill>
              <a:latin typeface="SamsungOne-700" panose="020B0803030303020204" pitchFamily="34" charset="0"/>
              <a:ea typeface="SamsungOne-700" panose="020B0803030303020204" pitchFamily="34" charset="0"/>
            </a:endParaRPr>
          </a:p>
        </p:txBody>
      </p:sp>
    </p:spTree>
    <p:extLst>
      <p:ext uri="{BB962C8B-B14F-4D97-AF65-F5344CB8AC3E}">
        <p14:creationId xmlns:p14="http://schemas.microsoft.com/office/powerpoint/2010/main" val="323557490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2.5.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Thực</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có</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giám</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sát</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cho</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Dự</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báo</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số</a:t>
              </a:r>
              <a:endParaRPr lang="ko-KR" altLang="en-US" spc="-4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02</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63014" y="1304764"/>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Thực</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hành</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Học</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có</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giám</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sát</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cho</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Dự</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báo</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số</a:t>
            </a:r>
            <a:endParaRPr lang="ko-KR" altLang="en-US" sz="2400" dirty="0">
              <a:solidFill>
                <a:schemeClr val="tx1">
                  <a:lumMod val="95000"/>
                  <a:lumOff val="5000"/>
                </a:schemeClr>
              </a:solidFill>
              <a:latin typeface="iCiel Samsung Sharp Sans Regula" pitchFamily="2" charset="0"/>
              <a:ea typeface="Samsung Sharp Sans" pitchFamily="2" charset="0"/>
              <a:cs typeface="iCiel Samsung Sharp Sans Regula" pitchFamily="2" charset="0"/>
            </a:endParaRPr>
          </a:p>
        </p:txBody>
      </p:sp>
      <p:sp>
        <p:nvSpPr>
          <p:cNvPr id="67" name="직사각형 66">
            <a:extLst>
              <a:ext uri="{FF2B5EF4-FFF2-40B4-BE49-F238E27FC236}">
                <a16:creationId xmlns:a16="http://schemas.microsoft.com/office/drawing/2014/main" id="{904F403B-52D6-4F44-A784-943EE9D951E5}"/>
              </a:ext>
            </a:extLst>
          </p:cNvPr>
          <p:cNvSpPr/>
          <p:nvPr/>
        </p:nvSpPr>
        <p:spPr>
          <a:xfrm>
            <a:off x="558800" y="2173178"/>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Nạp</a:t>
            </a:r>
            <a:r>
              <a:rPr lang="en-US" altLang="ko-KR" sz="1400" dirty="0">
                <a:solidFill>
                  <a:schemeClr val="tx1"/>
                </a:solidFill>
                <a:latin typeface="SamsungOne 400" panose="020B0503030303020204" pitchFamily="34" charset="0"/>
                <a:ea typeface="SamsungOne 400" panose="020B0503030303020204" pitchFamily="34" charset="0"/>
              </a:rPr>
              <a:t> </a:t>
            </a:r>
            <a:r>
              <a:rPr lang="vi-VN" altLang="ko-KR" sz="1400" dirty="0">
                <a:solidFill>
                  <a:schemeClr val="tx1"/>
                </a:solidFill>
                <a:latin typeface="SamsungOne 400" panose="020B0503030303020204" pitchFamily="34" charset="0"/>
                <a:ea typeface="SamsungOne 400" panose="020B0503030303020204" pitchFamily="34" charset="0"/>
              </a:rPr>
              <a:t>module</a:t>
            </a:r>
            <a:r>
              <a:rPr lang="en-US" altLang="ko-KR" sz="1400" dirty="0">
                <a:solidFill>
                  <a:schemeClr val="tx1"/>
                </a:solidFill>
                <a:latin typeface="SamsungOne 400" panose="020B0503030303020204" pitchFamily="34" charset="0"/>
                <a:ea typeface="SamsungOne 400" panose="020B0503030303020204" pitchFamily="34" charset="0"/>
              </a:rPr>
              <a:t>.</a:t>
            </a:r>
          </a:p>
        </p:txBody>
      </p:sp>
      <p:grpSp>
        <p:nvGrpSpPr>
          <p:cNvPr id="2" name="그룹 1"/>
          <p:cNvGrpSpPr/>
          <p:nvPr/>
        </p:nvGrpSpPr>
        <p:grpSpPr>
          <a:xfrm>
            <a:off x="666749" y="2474929"/>
            <a:ext cx="8677276" cy="1710155"/>
            <a:chOff x="666749" y="2444627"/>
            <a:chExt cx="8677276" cy="1710155"/>
          </a:xfrm>
        </p:grpSpPr>
        <p:sp>
          <p:nvSpPr>
            <p:cNvPr id="15" name="모서리가 둥근 직사각형 4">
              <a:extLst>
                <a:ext uri="{FF2B5EF4-FFF2-40B4-BE49-F238E27FC236}">
                  <a16:creationId xmlns:a16="http://schemas.microsoft.com/office/drawing/2014/main" id="{52115D30-37BA-4FC7-BCAE-E1B4A2EFCDE9}"/>
                </a:ext>
              </a:extLst>
            </p:cNvPr>
            <p:cNvSpPr/>
            <p:nvPr/>
          </p:nvSpPr>
          <p:spPr>
            <a:xfrm>
              <a:off x="666749" y="2444627"/>
              <a:ext cx="8677276" cy="171015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a16="http://schemas.microsoft.com/office/drawing/2014/main" id="{D456A4B5-AC3C-4516-A098-DB7BBF2AAA57}"/>
                </a:ext>
              </a:extLst>
            </p:cNvPr>
            <p:cNvPicPr>
              <a:picLocks noChangeAspect="1"/>
            </p:cNvPicPr>
            <p:nvPr/>
          </p:nvPicPr>
          <p:blipFill rotWithShape="1">
            <a:blip r:embed="rId4"/>
            <a:srcRect l="1939" r="22039"/>
            <a:stretch/>
          </p:blipFill>
          <p:spPr>
            <a:xfrm>
              <a:off x="847725" y="2492896"/>
              <a:ext cx="8496300" cy="1612578"/>
            </a:xfrm>
            <a:prstGeom prst="rect">
              <a:avLst/>
            </a:prstGeom>
            <a:ln>
              <a:noFill/>
            </a:ln>
          </p:spPr>
        </p:pic>
      </p:grpSp>
    </p:spTree>
    <p:extLst>
      <p:ext uri="{BB962C8B-B14F-4D97-AF65-F5344CB8AC3E}">
        <p14:creationId xmlns:p14="http://schemas.microsoft.com/office/powerpoint/2010/main" val="1225350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hành</a:t>
            </a:r>
            <a:r>
              <a:rPr lang="en-US" altLang="ko-KR" sz="1400" dirty="0">
                <a:solidFill>
                  <a:schemeClr val="tx1"/>
                </a:solidFill>
                <a:latin typeface="SamsungOne 400" panose="020B0503030303020204" pitchFamily="34" charset="0"/>
                <a:ea typeface="SamsungOne 400" panose="020B0503030303020204" pitchFamily="34" charset="0"/>
              </a:rPr>
              <a:t> scikit-learn</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7" name="모서리가 둥근 직사각형 4">
            <a:extLst>
              <a:ext uri="{FF2B5EF4-FFF2-40B4-BE49-F238E27FC236}">
                <a16:creationId xmlns:a16="http://schemas.microsoft.com/office/drawing/2014/main" id="{549F4C64-5AF0-43ED-A9ED-34D502BF364D}"/>
              </a:ext>
            </a:extLst>
          </p:cNvPr>
          <p:cNvSpPr/>
          <p:nvPr/>
        </p:nvSpPr>
        <p:spPr>
          <a:xfrm>
            <a:off x="666749" y="1773238"/>
            <a:ext cx="8677276" cy="227465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9" name="그룹 28">
            <a:extLst>
              <a:ext uri="{FF2B5EF4-FFF2-40B4-BE49-F238E27FC236}">
                <a16:creationId xmlns:a16="http://schemas.microsoft.com/office/drawing/2014/main" id="{4DDB9215-7094-4D99-81C3-DCB38F26D9E1}"/>
              </a:ext>
            </a:extLst>
          </p:cNvPr>
          <p:cNvGrpSpPr/>
          <p:nvPr/>
        </p:nvGrpSpPr>
        <p:grpSpPr>
          <a:xfrm>
            <a:off x="666750" y="4149080"/>
            <a:ext cx="8677275" cy="1381484"/>
            <a:chOff x="559817" y="3081410"/>
            <a:chExt cx="8677275" cy="1381484"/>
          </a:xfrm>
        </p:grpSpPr>
        <p:sp>
          <p:nvSpPr>
            <p:cNvPr id="30" name="모서리가 둥근 직사각형 4">
              <a:extLst>
                <a:ext uri="{FF2B5EF4-FFF2-40B4-BE49-F238E27FC236}">
                  <a16:creationId xmlns:a16="http://schemas.microsoft.com/office/drawing/2014/main" id="{5300AF98-9FD4-4797-801E-4258A2EBC62F}"/>
                </a:ext>
              </a:extLst>
            </p:cNvPr>
            <p:cNvSpPr/>
            <p:nvPr/>
          </p:nvSpPr>
          <p:spPr>
            <a:xfrm>
              <a:off x="559817" y="3081410"/>
              <a:ext cx="8677275" cy="13814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1" name="Picture 2" descr="Byte - Free electronics icons">
              <a:extLst>
                <a:ext uri="{FF2B5EF4-FFF2-40B4-BE49-F238E27FC236}">
                  <a16:creationId xmlns:a16="http://schemas.microsoft.com/office/drawing/2014/main" id="{B6BC5E5C-C30B-44BF-AA13-A5369D7D418B}"/>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B108FD9-E660-4196-B341-AABF41E2D17C}"/>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11</a:t>
              </a:r>
              <a:endParaRPr lang="ko-KR" altLang="en-US" sz="1300" b="1" dirty="0">
                <a:solidFill>
                  <a:prstClr val="black">
                    <a:lumMod val="85000"/>
                    <a:lumOff val="15000"/>
                  </a:prstClr>
                </a:solidFill>
                <a:latin typeface="SamsungOne 400" panose="020B0503030303020204" pitchFamily="34" charset="0"/>
                <a:cs typeface="iCiel Samsung Sharp Sans Bold" pitchFamily="2" charset="0"/>
              </a:endParaRPr>
            </a:p>
          </p:txBody>
        </p:sp>
        <p:sp>
          <p:nvSpPr>
            <p:cNvPr id="33" name="TextBox 32">
              <a:extLst>
                <a:ext uri="{FF2B5EF4-FFF2-40B4-BE49-F238E27FC236}">
                  <a16:creationId xmlns:a16="http://schemas.microsoft.com/office/drawing/2014/main" id="{7C16F72E-94B1-4813-8ABC-44548D8359E2}"/>
                </a:ext>
              </a:extLst>
            </p:cNvPr>
            <p:cNvSpPr txBox="1"/>
            <p:nvPr/>
          </p:nvSpPr>
          <p:spPr>
            <a:xfrm>
              <a:off x="1036273" y="3467475"/>
              <a:ext cx="8167303" cy="21544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400" dirty="0">
                  <a:solidFill>
                    <a:prstClr val="black">
                      <a:lumMod val="85000"/>
                      <a:lumOff val="15000"/>
                    </a:prstClr>
                  </a:solidFill>
                  <a:latin typeface="SamsungOne 400" panose="020B0503030303020204" pitchFamily="34" charset="0"/>
                </a:rPr>
                <a:t>426 giá trị quan sát được (75%) trong tổng số 569 quan sát được tìm thấy</a:t>
              </a:r>
              <a:r>
                <a:rPr lang="en-US" altLang="ko-KR" sz="1400" dirty="0">
                  <a:solidFill>
                    <a:prstClr val="black">
                      <a:lumMod val="85000"/>
                      <a:lumOff val="15000"/>
                    </a:prstClr>
                  </a:solidFill>
                  <a:latin typeface="SamsungOne 400" panose="020B0503030303020204" pitchFamily="34" charset="0"/>
                  <a:ea typeface="+mn-ea"/>
                  <a:cs typeface="+mn-cs"/>
                </a:rPr>
                <a:t>.</a:t>
              </a:r>
            </a:p>
          </p:txBody>
        </p:sp>
        <p:pic>
          <p:nvPicPr>
            <p:cNvPr id="28" name="Picture 2" descr="Byte - Free electronics icons">
              <a:extLst>
                <a:ext uri="{FF2B5EF4-FFF2-40B4-BE49-F238E27FC236}">
                  <a16:creationId xmlns:a16="http://schemas.microsoft.com/office/drawing/2014/main" id="{81263D13-5EB9-4BEF-934D-8065AE54371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811639"/>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79488786-E790-4D11-B906-C73803E73B88}"/>
                </a:ext>
              </a:extLst>
            </p:cNvPr>
            <p:cNvSpPr txBox="1"/>
            <p:nvPr/>
          </p:nvSpPr>
          <p:spPr>
            <a:xfrm>
              <a:off x="907642" y="3778818"/>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13</a:t>
              </a:r>
              <a:endParaRPr lang="ko-KR" altLang="en-US" sz="1300" b="1" dirty="0">
                <a:solidFill>
                  <a:prstClr val="black">
                    <a:lumMod val="85000"/>
                    <a:lumOff val="15000"/>
                  </a:prstClr>
                </a:solidFill>
                <a:latin typeface="SamsungOne 400" panose="020B0503030303020204" pitchFamily="34" charset="0"/>
                <a:cs typeface="iCiel Samsung Sharp Sans Bold" pitchFamily="2" charset="0"/>
              </a:endParaRPr>
            </a:p>
          </p:txBody>
        </p:sp>
        <p:sp>
          <p:nvSpPr>
            <p:cNvPr id="37" name="TextBox 36">
              <a:extLst>
                <a:ext uri="{FF2B5EF4-FFF2-40B4-BE49-F238E27FC236}">
                  <a16:creationId xmlns:a16="http://schemas.microsoft.com/office/drawing/2014/main" id="{5AD53559-30E2-4FF2-B4B3-DD47F62FF7E8}"/>
                </a:ext>
              </a:extLst>
            </p:cNvPr>
            <p:cNvSpPr txBox="1"/>
            <p:nvPr/>
          </p:nvSpPr>
          <p:spPr>
            <a:xfrm>
              <a:off x="1036273" y="4078217"/>
              <a:ext cx="8167303" cy="21544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400" dirty="0">
                  <a:solidFill>
                    <a:prstClr val="black">
                      <a:lumMod val="85000"/>
                      <a:lumOff val="15000"/>
                    </a:prstClr>
                  </a:solidFill>
                  <a:latin typeface="SamsungOne 400" panose="020B0503030303020204" pitchFamily="34" charset="0"/>
                </a:rPr>
                <a:t>143 giá trị quan sát được (25%) trong tổng số 569 quan sát được tìm thấy</a:t>
              </a:r>
              <a:r>
                <a:rPr lang="en-US" altLang="ko-KR" sz="1400" dirty="0">
                  <a:solidFill>
                    <a:prstClr val="black">
                      <a:lumMod val="85000"/>
                      <a:lumOff val="15000"/>
                    </a:prstClr>
                  </a:solidFill>
                  <a:latin typeface="SamsungOne 400" panose="020B0503030303020204" pitchFamily="34" charset="0"/>
                </a:rPr>
                <a:t>.</a:t>
              </a:r>
              <a:endParaRPr lang="en-US" altLang="ko-KR" sz="1400" dirty="0">
                <a:solidFill>
                  <a:prstClr val="black">
                    <a:lumMod val="85000"/>
                    <a:lumOff val="15000"/>
                  </a:prstClr>
                </a:solidFill>
                <a:latin typeface="SamsungOne 400" panose="020B0503030303020204" pitchFamily="34" charset="0"/>
                <a:ea typeface="+mn-ea"/>
                <a:cs typeface="+mn-cs"/>
              </a:endParaRPr>
            </a:p>
          </p:txBody>
        </p:sp>
      </p:grpSp>
      <p:pic>
        <p:nvPicPr>
          <p:cNvPr id="26" name="그림 25">
            <a:extLst>
              <a:ext uri="{FF2B5EF4-FFF2-40B4-BE49-F238E27FC236}">
                <a16:creationId xmlns:a16="http://schemas.microsoft.com/office/drawing/2014/main" id="{0787ED74-89E4-41A8-98B9-DCE5A319A994}"/>
              </a:ext>
            </a:extLst>
          </p:cNvPr>
          <p:cNvPicPr>
            <a:picLocks noChangeAspect="1"/>
          </p:cNvPicPr>
          <p:nvPr/>
        </p:nvPicPr>
        <p:blipFill rotWithShape="1">
          <a:blip r:embed="rId5"/>
          <a:srcRect l="787" r="23753" b="3609"/>
          <a:stretch/>
        </p:blipFill>
        <p:spPr>
          <a:xfrm>
            <a:off x="765810" y="1808821"/>
            <a:ext cx="8578215" cy="2160240"/>
          </a:xfrm>
          <a:prstGeom prst="rect">
            <a:avLst/>
          </a:prstGeom>
          <a:ln>
            <a:noFill/>
          </a:ln>
        </p:spPr>
      </p:pic>
    </p:spTree>
    <p:extLst>
      <p:ext uri="{BB962C8B-B14F-4D97-AF65-F5344CB8AC3E}">
        <p14:creationId xmlns:p14="http://schemas.microsoft.com/office/powerpoint/2010/main" val="114962874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Bài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luyện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tập</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#0302</a:t>
            </a:r>
          </a:p>
        </p:txBody>
      </p:sp>
      <p:grpSp>
        <p:nvGrpSpPr>
          <p:cNvPr id="11" name="그룹 10">
            <a:extLst>
              <a:ext uri="{FF2B5EF4-FFF2-40B4-BE49-F238E27FC236}">
                <a16:creationId xmlns:a16="http://schemas.microsoft.com/office/drawing/2014/main"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dirty="0">
                    <a:solidFill>
                      <a:schemeClr val="bg1"/>
                    </a:solidFill>
                    <a:latin typeface="SamsungOne 700" panose="020B0803030303020204" pitchFamily="34" charset="0"/>
                    <a:ea typeface="SamsungOne 700" panose="020B0803030303020204" pitchFamily="34" charset="0"/>
                    <a:cs typeface="iCiel Samsung Sharp Sans Regula" pitchFamily="2" charset="0"/>
                  </a:rPr>
                  <a:t>Làm theo các bước hướng dẫn trong file </a:t>
                </a:r>
                <a:r>
                  <a:rPr lang="en-US" altLang="ko-KR" sz="2000" dirty="0">
                    <a:solidFill>
                      <a:schemeClr val="bg1"/>
                    </a:solidFill>
                    <a:latin typeface="SamsungOne 700" panose="020B0803030303020204" pitchFamily="34" charset="0"/>
                    <a:ea typeface="SamsungOne 700" panose="020B0803030303020204" pitchFamily="34" charset="0"/>
                    <a:cs typeface="iCiel Samsung Sharp Sans Regula" pitchFamily="2" charset="0"/>
                  </a:rPr>
                  <a:t>'ex_0302.ipynb’.</a:t>
                </a:r>
              </a:p>
            </p:txBody>
          </p:sp>
        </p:grpSp>
        <p:pic>
          <p:nvPicPr>
            <p:cNvPr id="16" name="그림 15" descr="텍스트, 클립아트이(가) 표시된 사진&#10;&#10;자동 생성된 설명">
              <a:extLst>
                <a:ext uri="{FF2B5EF4-FFF2-40B4-BE49-F238E27FC236}">
                  <a16:creationId xmlns:a16="http://schemas.microsoft.com/office/drawing/2014/main"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2.5.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Thực</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có</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giám</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sát</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cho</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Dự</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báo</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số</a:t>
              </a:r>
              <a:endParaRPr lang="ko-KR" altLang="en-US" spc="-4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35625606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Bài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luyện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tập</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#0303</a:t>
            </a:r>
          </a:p>
        </p:txBody>
      </p:sp>
      <p:grpSp>
        <p:nvGrpSpPr>
          <p:cNvPr id="11" name="그룹 10">
            <a:extLst>
              <a:ext uri="{FF2B5EF4-FFF2-40B4-BE49-F238E27FC236}">
                <a16:creationId xmlns:a16="http://schemas.microsoft.com/office/drawing/2014/main"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dirty="0">
                    <a:solidFill>
                      <a:schemeClr val="bg1"/>
                    </a:solidFill>
                    <a:latin typeface="SamsungOne 700" panose="020B0803030303020204" pitchFamily="34" charset="0"/>
                    <a:ea typeface="SamsungOne 700" panose="020B0803030303020204" pitchFamily="34" charset="0"/>
                    <a:cs typeface="iCiel Samsung Sharp Sans Regula" pitchFamily="2" charset="0"/>
                  </a:rPr>
                  <a:t>Làm theo các bước hướng dẫn trong file </a:t>
                </a:r>
                <a:r>
                  <a:rPr lang="en-US" altLang="ko-KR" sz="2000" dirty="0">
                    <a:solidFill>
                      <a:schemeClr val="bg1"/>
                    </a:solidFill>
                    <a:latin typeface="SamsungOne 700" panose="020B0803030303020204" pitchFamily="34" charset="0"/>
                    <a:ea typeface="SamsungOne 700" panose="020B0803030303020204" pitchFamily="34" charset="0"/>
                    <a:cs typeface="iCiel Samsung Sharp Sans Regula" pitchFamily="2" charset="0"/>
                  </a:rPr>
                  <a:t>'ex_0303.ipynb’.</a:t>
                </a:r>
              </a:p>
            </p:txBody>
          </p:sp>
        </p:grpSp>
        <p:pic>
          <p:nvPicPr>
            <p:cNvPr id="16" name="그림 15" descr="텍스트, 클립아트이(가) 표시된 사진&#10;&#10;자동 생성된 설명">
              <a:extLst>
                <a:ext uri="{FF2B5EF4-FFF2-40B4-BE49-F238E27FC236}">
                  <a16:creationId xmlns:a16="http://schemas.microsoft.com/office/drawing/2014/main"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2.5.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Thực</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có</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giám</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sát</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cho</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Dự</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báo</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số</a:t>
              </a:r>
              <a:endParaRPr lang="ko-KR" altLang="en-US" spc="-4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12931273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Bài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luyện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tập</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#0304</a:t>
            </a:r>
          </a:p>
        </p:txBody>
      </p:sp>
      <p:grpSp>
        <p:nvGrpSpPr>
          <p:cNvPr id="11" name="그룹 10">
            <a:extLst>
              <a:ext uri="{FF2B5EF4-FFF2-40B4-BE49-F238E27FC236}">
                <a16:creationId xmlns:a16="http://schemas.microsoft.com/office/drawing/2014/main"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dirty="0">
                    <a:solidFill>
                      <a:schemeClr val="bg1"/>
                    </a:solidFill>
                    <a:latin typeface="SamsungOne 700" panose="020B0803030303020204" pitchFamily="34" charset="0"/>
                    <a:ea typeface="SamsungOne 700" panose="020B0803030303020204" pitchFamily="34" charset="0"/>
                    <a:cs typeface="iCiel Samsung Sharp Sans Regula" pitchFamily="2" charset="0"/>
                  </a:rPr>
                  <a:t>Làm theo các bước hướng dẫn trong file </a:t>
                </a:r>
                <a:r>
                  <a:rPr lang="en-US" altLang="ko-KR" sz="2000" dirty="0">
                    <a:solidFill>
                      <a:schemeClr val="bg1"/>
                    </a:solidFill>
                    <a:latin typeface="SamsungOne 700" panose="020B0803030303020204" pitchFamily="34" charset="0"/>
                    <a:ea typeface="SamsungOne 700" panose="020B0803030303020204" pitchFamily="34" charset="0"/>
                    <a:cs typeface="iCiel Samsung Sharp Sans Regula" pitchFamily="2" charset="0"/>
                  </a:rPr>
                  <a:t>'ex_0304.ipynb’.</a:t>
                </a:r>
              </a:p>
            </p:txBody>
          </p:sp>
        </p:grpSp>
        <p:pic>
          <p:nvPicPr>
            <p:cNvPr id="16" name="그림 15" descr="텍스트, 클립아트이(가) 표시된 사진&#10;&#10;자동 생성된 설명">
              <a:extLst>
                <a:ext uri="{FF2B5EF4-FFF2-40B4-BE49-F238E27FC236}">
                  <a16:creationId xmlns:a16="http://schemas.microsoft.com/office/drawing/2014/main"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2.5.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Thực</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có</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giám</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sát</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cho</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Dự</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báo</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số</a:t>
              </a:r>
              <a:endParaRPr lang="ko-KR" altLang="en-US" spc="-4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400249313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Bài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luyện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tập</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#0305</a:t>
            </a:r>
          </a:p>
        </p:txBody>
      </p:sp>
      <p:grpSp>
        <p:nvGrpSpPr>
          <p:cNvPr id="11" name="그룹 10">
            <a:extLst>
              <a:ext uri="{FF2B5EF4-FFF2-40B4-BE49-F238E27FC236}">
                <a16:creationId xmlns:a16="http://schemas.microsoft.com/office/drawing/2014/main"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dirty="0">
                    <a:solidFill>
                      <a:schemeClr val="bg1"/>
                    </a:solidFill>
                    <a:latin typeface="SamsungOne 700" panose="020B0803030303020204" pitchFamily="34" charset="0"/>
                    <a:ea typeface="SamsungOne 700" panose="020B0803030303020204" pitchFamily="34" charset="0"/>
                    <a:cs typeface="iCiel Samsung Sharp Sans Regula" pitchFamily="2" charset="0"/>
                  </a:rPr>
                  <a:t>Làm theo các bước hướng dẫn trong file </a:t>
                </a:r>
                <a:r>
                  <a:rPr lang="en-US" altLang="ko-KR" sz="2000" dirty="0">
                    <a:solidFill>
                      <a:schemeClr val="bg1"/>
                    </a:solidFill>
                    <a:latin typeface="SamsungOne 700" panose="020B0803030303020204" pitchFamily="34" charset="0"/>
                    <a:ea typeface="SamsungOne 700" panose="020B0803030303020204" pitchFamily="34" charset="0"/>
                    <a:cs typeface="iCiel Samsung Sharp Sans Regula" pitchFamily="2" charset="0"/>
                  </a:rPr>
                  <a:t>'ex_0305.ipynb’.</a:t>
                </a:r>
              </a:p>
            </p:txBody>
          </p:sp>
        </p:grpSp>
        <p:pic>
          <p:nvPicPr>
            <p:cNvPr id="16" name="그림 15" descr="텍스트, 클립아트이(가) 표시된 사진&#10;&#10;자동 생성된 설명">
              <a:extLst>
                <a:ext uri="{FF2B5EF4-FFF2-40B4-BE49-F238E27FC236}">
                  <a16:creationId xmlns:a16="http://schemas.microsoft.com/office/drawing/2014/main"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2.5.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Thực</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có</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giám</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sát</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cho</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Dự</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báo</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số</a:t>
              </a:r>
              <a:endParaRPr lang="ko-KR" altLang="en-US" spc="-4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420047327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Bài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luyện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tập</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#0306</a:t>
            </a:r>
          </a:p>
        </p:txBody>
      </p:sp>
      <p:grpSp>
        <p:nvGrpSpPr>
          <p:cNvPr id="11" name="그룹 10">
            <a:extLst>
              <a:ext uri="{FF2B5EF4-FFF2-40B4-BE49-F238E27FC236}">
                <a16:creationId xmlns:a16="http://schemas.microsoft.com/office/drawing/2014/main"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dirty="0">
                    <a:solidFill>
                      <a:schemeClr val="bg1"/>
                    </a:solidFill>
                    <a:latin typeface="SamsungOne 700" panose="020B0803030303020204" pitchFamily="34" charset="0"/>
                    <a:ea typeface="SamsungOne 700" panose="020B0803030303020204" pitchFamily="34" charset="0"/>
                    <a:cs typeface="iCiel Samsung Sharp Sans Regula" pitchFamily="2" charset="0"/>
                  </a:rPr>
                  <a:t>Làm theo các bước hướng dẫn trong file </a:t>
                </a:r>
                <a:r>
                  <a:rPr lang="en-US" altLang="ko-KR" sz="2000" dirty="0">
                    <a:solidFill>
                      <a:schemeClr val="bg1"/>
                    </a:solidFill>
                    <a:latin typeface="SamsungOne 700" panose="020B0803030303020204" pitchFamily="34" charset="0"/>
                    <a:ea typeface="SamsungOne 700" panose="020B0803030303020204" pitchFamily="34" charset="0"/>
                    <a:cs typeface="iCiel Samsung Sharp Sans Regula" pitchFamily="2" charset="0"/>
                  </a:rPr>
                  <a:t>'ex_0306.ipynb’.</a:t>
                </a:r>
              </a:p>
            </p:txBody>
          </p:sp>
        </p:grpSp>
        <p:pic>
          <p:nvPicPr>
            <p:cNvPr id="16" name="그림 15" descr="텍스트, 클립아트이(가) 표시된 사진&#10;&#10;자동 생성된 설명">
              <a:extLst>
                <a:ext uri="{FF2B5EF4-FFF2-40B4-BE49-F238E27FC236}">
                  <a16:creationId xmlns:a16="http://schemas.microsoft.com/office/drawing/2014/main"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2.5.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Thực</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có</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giám</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sát</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cho</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Dự</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báo</a:t>
              </a:r>
              <a:r>
                <a:rPr lang="en-US" altLang="ko-KR" spc="-40"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spc="-40" dirty="0" err="1">
                  <a:solidFill>
                    <a:schemeClr val="bg1"/>
                  </a:solidFill>
                  <a:latin typeface="iCiel Samsung Sharp Sans Medium" pitchFamily="2" charset="0"/>
                  <a:ea typeface="iCiel Samsung Sharp Sans Medium" pitchFamily="2" charset="0"/>
                  <a:cs typeface="iCiel Samsung Sharp Sans Medium" pitchFamily="2" charset="0"/>
                </a:rPr>
                <a:t>số</a:t>
              </a:r>
              <a:endParaRPr lang="ko-KR" altLang="en-US" spc="-40"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406236836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85042"/>
            <a:ext cx="8462229"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Ứng</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dụng</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của</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mô</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hình</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học</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có</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giám</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sát</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cho</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Phân</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loại</a:t>
            </a:r>
            <a:endParaRPr kumimoji="1" lang="ko-KR" altLang="en-US" sz="3200" dirty="0">
              <a:solidFill>
                <a:prstClr val="black"/>
              </a:solidFill>
              <a:latin typeface="iCiel Samsung Sharp Sans Regula" pitchFamily="2" charset="0"/>
              <a:ea typeface="맑은 고딕" panose="020B0503020000020004" pitchFamily="50" charset="-127"/>
              <a:cs typeface="iCiel Samsung Sharp Sans Regula" pitchFamily="2" charset="0"/>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a:solidFill>
                  <a:prstClr val="white">
                    <a:lumMod val="50000"/>
                  </a:prstClr>
                </a:solidFill>
                <a:latin typeface="iCiel Samsung Sharp Sans Regula" pitchFamily="2" charset="0"/>
                <a:ea typeface="iCiel Samsung Sharp Sans Regula" pitchFamily="2" charset="0"/>
                <a:cs typeface="iCiel Samsung Sharp Sans Regula" pitchFamily="2" charset="0"/>
              </a:rPr>
              <a:t>Bài </a:t>
            </a:r>
            <a:r>
              <a:rPr kumimoji="1" lang="en-US" altLang="ko-KR" sz="1999" dirty="0">
                <a:solidFill>
                  <a:prstClr val="white">
                    <a:lumMod val="50000"/>
                  </a:prstClr>
                </a:solidFill>
                <a:latin typeface="iCiel Samsung Sharp Sans Regula" pitchFamily="2" charset="0"/>
                <a:ea typeface="iCiel Samsung Sharp Sans Regula" pitchFamily="2" charset="0"/>
                <a:cs typeface="iCiel Samsung Sharp Sans Regula" pitchFamily="2" charset="0"/>
              </a:rPr>
              <a:t>3. </a:t>
            </a:r>
            <a:endParaRPr kumimoji="1" lang="en-US" altLang="ko-KR" sz="5398" dirty="0">
              <a:solidFill>
                <a:prstClr val="white">
                  <a:lumMod val="50000"/>
                </a:prstClr>
              </a:solidFill>
              <a:latin typeface="iCiel Samsung Sharp Sans Regula" pitchFamily="2" charset="0"/>
              <a:ea typeface="iCiel Samsung Sharp Sans Regula" pitchFamily="2" charset="0"/>
              <a:cs typeface="iCiel Samsung Sharp Sans Regula" pitchFamily="2" charset="0"/>
            </a:endParaRPr>
          </a:p>
        </p:txBody>
      </p:sp>
      <p:sp>
        <p:nvSpPr>
          <p:cNvPr id="17" name="직사각형 16">
            <a:extLst>
              <a:ext uri="{FF2B5EF4-FFF2-40B4-BE49-F238E27FC236}">
                <a16:creationId xmlns:a16="http://schemas.microsoft.com/office/drawing/2014/main" id="{88522452-0F25-4CFF-B4F1-4F97F94CF66D}"/>
              </a:ext>
            </a:extLst>
          </p:cNvPr>
          <p:cNvSpPr/>
          <p:nvPr/>
        </p:nvSpPr>
        <p:spPr>
          <a:xfrm>
            <a:off x="1054111" y="4365104"/>
            <a:ext cx="6633605" cy="108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algn="l" defTabSz="914400" rtl="0" eaLnBrk="1" fontAlgn="base" latinLnBrk="1" hangingPunct="1">
              <a:lnSpc>
                <a:spcPct val="100000"/>
              </a:lnSpc>
              <a:spcBef>
                <a:spcPct val="0"/>
              </a:spcBef>
              <a:spcAft>
                <a:spcPts val="1000"/>
              </a:spcAft>
              <a:buClrTx/>
              <a:buSzPct val="120000"/>
              <a:buBlip>
                <a:blip r:embed="rId3"/>
              </a:buBlip>
              <a:tabLst/>
              <a:defRPr/>
            </a:pP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3.1.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Huấn</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luyện</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và</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Kiểm</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tra</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với</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Học</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máy</a:t>
            </a: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3.2. </a:t>
            </a:r>
            <a:r>
              <a:rPr lang="vi-VN" altLang="ko-KR" dirty="0">
                <a:solidFill>
                  <a:srgbClr val="A6A6A6"/>
                </a:solidFill>
                <a:latin typeface="SamsungOne 400" panose="020B0503030303020204" pitchFamily="34" charset="0"/>
                <a:ea typeface="SamsungOne 400" panose="020B0503030303020204" pitchFamily="34" charset="0"/>
              </a:rPr>
              <a:t>Đại cương về hồi quy Logistic</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3.3. </a:t>
            </a:r>
            <a:r>
              <a:rPr lang="en-US" altLang="ko-KR" dirty="0" err="1">
                <a:solidFill>
                  <a:srgbClr val="A6A6A6"/>
                </a:solidFill>
                <a:latin typeface="SamsungOne 400" panose="020B0503030303020204" pitchFamily="34" charset="0"/>
                <a:ea typeface="SamsungOne 400" panose="020B0503030303020204" pitchFamily="34" charset="0"/>
              </a:rPr>
              <a:t>Chỉ</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số</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hiệu</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suất</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hồi</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quy</a:t>
            </a:r>
            <a:r>
              <a:rPr lang="en-US" altLang="ko-KR" dirty="0">
                <a:solidFill>
                  <a:srgbClr val="A6A6A6"/>
                </a:solidFill>
                <a:latin typeface="SamsungOne 400" panose="020B0503030303020204" pitchFamily="34" charset="0"/>
                <a:ea typeface="SamsungOne 400" panose="020B0503030303020204" pitchFamily="34" charset="0"/>
              </a:rPr>
              <a:t> Logistic</a:t>
            </a:r>
          </a:p>
        </p:txBody>
      </p:sp>
    </p:spTree>
    <p:extLst>
      <p:ext uri="{BB962C8B-B14F-4D97-AF65-F5344CB8AC3E}">
        <p14:creationId xmlns:p14="http://schemas.microsoft.com/office/powerpoint/2010/main" val="181903643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Huấn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luyện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Kiểm</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grpSp>
        <p:nvGrpSpPr>
          <p:cNvPr id="30" name="그룹 29">
            <a:extLst>
              <a:ext uri="{FF2B5EF4-FFF2-40B4-BE49-F238E27FC236}">
                <a16:creationId xmlns:a16="http://schemas.microsoft.com/office/drawing/2014/main" id="{0FA1C116-17E6-4EAE-9693-276FF6A9C97E}"/>
              </a:ext>
            </a:extLst>
          </p:cNvPr>
          <p:cNvGrpSpPr/>
          <p:nvPr/>
        </p:nvGrpSpPr>
        <p:grpSpPr>
          <a:xfrm>
            <a:off x="559817" y="1903685"/>
            <a:ext cx="8783192" cy="215444"/>
            <a:chOff x="559817" y="2136914"/>
            <a:chExt cx="8783192" cy="215444"/>
          </a:xfrm>
        </p:grpSpPr>
        <p:sp>
          <p:nvSpPr>
            <p:cNvPr id="31" name="직사각형 30">
              <a:extLst>
                <a:ext uri="{FF2B5EF4-FFF2-40B4-BE49-F238E27FC236}">
                  <a16:creationId xmlns:a16="http://schemas.microsoft.com/office/drawing/2014/main" id="{D3B99E81-8205-4CFE-9E6F-3BD2DA79AC73}"/>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32" name="직사각형 31">
              <a:extLst>
                <a:ext uri="{FF2B5EF4-FFF2-40B4-BE49-F238E27FC236}">
                  <a16:creationId xmlns:a16="http://schemas.microsoft.com/office/drawing/2014/main" id="{B387D783-FCB8-426A-888F-0DCCD679FB48}"/>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Chọn</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thuật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toán</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vi-VN" altLang="ko-KR" sz="1400" dirty="0">
                  <a:solidFill>
                    <a:schemeClr val="tx1">
                      <a:lumMod val="85000"/>
                      <a:lumOff val="15000"/>
                    </a:schemeClr>
                  </a:solidFill>
                  <a:latin typeface="SamsungOne 400" panose="020B0503030303020204" pitchFamily="34" charset="0"/>
                  <a:ea typeface="SamsungOne 400" panose="020B0503030303020204" pitchFamily="34" charset="0"/>
                </a:rPr>
                <a:t>h</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ọc</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máy</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phù</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hợp</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với</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dữ</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liệu</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grpSp>
        <p:nvGrpSpPr>
          <p:cNvPr id="33" name="그룹 32">
            <a:extLst>
              <a:ext uri="{FF2B5EF4-FFF2-40B4-BE49-F238E27FC236}">
                <a16:creationId xmlns:a16="http://schemas.microsoft.com/office/drawing/2014/main" id="{EF7F8C36-F31F-4052-BE3F-1AFEB3BC26EB}"/>
              </a:ext>
            </a:extLst>
          </p:cNvPr>
          <p:cNvGrpSpPr/>
          <p:nvPr/>
        </p:nvGrpSpPr>
        <p:grpSpPr>
          <a:xfrm>
            <a:off x="918886" y="2262992"/>
            <a:ext cx="7847454" cy="4025055"/>
            <a:chOff x="596358" y="1772816"/>
            <a:chExt cx="8746652" cy="4486265"/>
          </a:xfrm>
        </p:grpSpPr>
        <p:sp>
          <p:nvSpPr>
            <p:cNvPr id="34" name="모서리가 둥근 직사각형 85">
              <a:extLst>
                <a:ext uri="{FF2B5EF4-FFF2-40B4-BE49-F238E27FC236}">
                  <a16:creationId xmlns:a16="http://schemas.microsoft.com/office/drawing/2014/main" id="{CE44E690-5C32-4936-B1E2-2F4D783931E3}"/>
                </a:ext>
              </a:extLst>
            </p:cNvPr>
            <p:cNvSpPr/>
            <p:nvPr/>
          </p:nvSpPr>
          <p:spPr>
            <a:xfrm>
              <a:off x="6242898" y="2041446"/>
              <a:ext cx="3100112" cy="2133764"/>
            </a:xfrm>
            <a:prstGeom prst="roundRect">
              <a:avLst>
                <a:gd name="adj" fmla="val 5644"/>
              </a:avLst>
            </a:prstGeom>
            <a:solidFill>
              <a:srgbClr val="F1F5FD"/>
            </a:solidFill>
            <a:ln w="19050">
              <a:solidFill>
                <a:srgbClr val="718D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35" name="모서리가 둥근 직사각형 5">
              <a:extLst>
                <a:ext uri="{FF2B5EF4-FFF2-40B4-BE49-F238E27FC236}">
                  <a16:creationId xmlns:a16="http://schemas.microsoft.com/office/drawing/2014/main" id="{27FE688C-9F12-4BF9-9475-ED47F69DAD05}"/>
                </a:ext>
              </a:extLst>
            </p:cNvPr>
            <p:cNvSpPr/>
            <p:nvPr/>
          </p:nvSpPr>
          <p:spPr>
            <a:xfrm>
              <a:off x="596358" y="2041446"/>
              <a:ext cx="3219647" cy="2133764"/>
            </a:xfrm>
            <a:prstGeom prst="roundRect">
              <a:avLst>
                <a:gd name="adj" fmla="val 5644"/>
              </a:avLst>
            </a:prstGeom>
            <a:solidFill>
              <a:srgbClr val="FFF7F7"/>
            </a:solidFill>
            <a:ln w="19050">
              <a:solidFill>
                <a:srgbClr val="FFAF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36" name="모서리가 둥근 직사각형 26">
              <a:extLst>
                <a:ext uri="{FF2B5EF4-FFF2-40B4-BE49-F238E27FC236}">
                  <a16:creationId xmlns:a16="http://schemas.microsoft.com/office/drawing/2014/main" id="{C6263933-AC4E-430A-B262-B4669F9ACC45}"/>
                </a:ext>
              </a:extLst>
            </p:cNvPr>
            <p:cNvSpPr/>
            <p:nvPr/>
          </p:nvSpPr>
          <p:spPr>
            <a:xfrm>
              <a:off x="715015" y="3646704"/>
              <a:ext cx="573923" cy="298440"/>
            </a:xfrm>
            <a:prstGeom prst="roundRect">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37" name="모서리가 둥근 직사각형 27">
              <a:extLst>
                <a:ext uri="{FF2B5EF4-FFF2-40B4-BE49-F238E27FC236}">
                  <a16:creationId xmlns:a16="http://schemas.microsoft.com/office/drawing/2014/main" id="{85CF9CD2-0DEC-4200-B595-C34A4B142839}"/>
                </a:ext>
              </a:extLst>
            </p:cNvPr>
            <p:cNvSpPr/>
            <p:nvPr/>
          </p:nvSpPr>
          <p:spPr>
            <a:xfrm>
              <a:off x="2433284" y="3646704"/>
              <a:ext cx="573923" cy="298440"/>
            </a:xfrm>
            <a:prstGeom prst="roundRect">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38" name="모서리가 둥근 직사각형 18">
              <a:extLst>
                <a:ext uri="{FF2B5EF4-FFF2-40B4-BE49-F238E27FC236}">
                  <a16:creationId xmlns:a16="http://schemas.microsoft.com/office/drawing/2014/main" id="{11108E2D-F000-40CE-848D-82D94E380C2A}"/>
                </a:ext>
              </a:extLst>
            </p:cNvPr>
            <p:cNvSpPr/>
            <p:nvPr/>
          </p:nvSpPr>
          <p:spPr>
            <a:xfrm>
              <a:off x="709237" y="3028064"/>
              <a:ext cx="573923" cy="149957"/>
            </a:xfrm>
            <a:prstGeom prst="roundRect">
              <a:avLst>
                <a:gd name="adj" fmla="val 29486"/>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39" name="모서리가 둥근 직사각형 19">
              <a:extLst>
                <a:ext uri="{FF2B5EF4-FFF2-40B4-BE49-F238E27FC236}">
                  <a16:creationId xmlns:a16="http://schemas.microsoft.com/office/drawing/2014/main" id="{DF4BCA8C-3E8C-438B-A831-4499744278AE}"/>
                </a:ext>
              </a:extLst>
            </p:cNvPr>
            <p:cNvSpPr/>
            <p:nvPr/>
          </p:nvSpPr>
          <p:spPr>
            <a:xfrm>
              <a:off x="2433284" y="2712247"/>
              <a:ext cx="573923" cy="298440"/>
            </a:xfrm>
            <a:prstGeom prst="roundRect">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40" name="모서리가 둥근 직사각형 20">
              <a:extLst>
                <a:ext uri="{FF2B5EF4-FFF2-40B4-BE49-F238E27FC236}">
                  <a16:creationId xmlns:a16="http://schemas.microsoft.com/office/drawing/2014/main" id="{8ED864F7-F38B-4674-A6E8-63033AA1E976}"/>
                </a:ext>
              </a:extLst>
            </p:cNvPr>
            <p:cNvSpPr/>
            <p:nvPr/>
          </p:nvSpPr>
          <p:spPr>
            <a:xfrm>
              <a:off x="1467155" y="3179475"/>
              <a:ext cx="780536" cy="298440"/>
            </a:xfrm>
            <a:prstGeom prst="roundRect">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41" name="모서리가 둥근 직사각형 3">
              <a:extLst>
                <a:ext uri="{FF2B5EF4-FFF2-40B4-BE49-F238E27FC236}">
                  <a16:creationId xmlns:a16="http://schemas.microsoft.com/office/drawing/2014/main" id="{C57E88AF-9E26-40C8-8A78-BC34879266C9}"/>
                </a:ext>
              </a:extLst>
            </p:cNvPr>
            <p:cNvSpPr/>
            <p:nvPr/>
          </p:nvSpPr>
          <p:spPr>
            <a:xfrm>
              <a:off x="1467155" y="2712247"/>
              <a:ext cx="780536" cy="298440"/>
            </a:xfrm>
            <a:prstGeom prst="roundRect">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42" name="Rectangle 43">
              <a:extLst>
                <a:ext uri="{FF2B5EF4-FFF2-40B4-BE49-F238E27FC236}">
                  <a16:creationId xmlns:a16="http://schemas.microsoft.com/office/drawing/2014/main" id="{6A3B5733-58B6-42BF-8832-9CF1BA54589E}"/>
                </a:ext>
              </a:extLst>
            </p:cNvPr>
            <p:cNvSpPr/>
            <p:nvPr/>
          </p:nvSpPr>
          <p:spPr>
            <a:xfrm>
              <a:off x="1490071" y="2738355"/>
              <a:ext cx="734703"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Kernel</a:t>
              </a:r>
            </a:p>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approximation</a:t>
              </a:r>
            </a:p>
          </p:txBody>
        </p:sp>
        <p:sp>
          <p:nvSpPr>
            <p:cNvPr id="43" name="모서리가 둥근 직사각형 17">
              <a:extLst>
                <a:ext uri="{FF2B5EF4-FFF2-40B4-BE49-F238E27FC236}">
                  <a16:creationId xmlns:a16="http://schemas.microsoft.com/office/drawing/2014/main" id="{CCCB849D-60E8-4F00-AC9B-B7FABD856683}"/>
                </a:ext>
              </a:extLst>
            </p:cNvPr>
            <p:cNvSpPr/>
            <p:nvPr/>
          </p:nvSpPr>
          <p:spPr>
            <a:xfrm>
              <a:off x="708534" y="3179475"/>
              <a:ext cx="573923" cy="307563"/>
            </a:xfrm>
            <a:prstGeom prst="roundRect">
              <a:avLst>
                <a:gd name="adj" fmla="val 21865"/>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44" name="Rectangle 43">
              <a:extLst>
                <a:ext uri="{FF2B5EF4-FFF2-40B4-BE49-F238E27FC236}">
                  <a16:creationId xmlns:a16="http://schemas.microsoft.com/office/drawing/2014/main" id="{18B896BD-A626-4333-B60B-F43D5339A2B8}"/>
                </a:ext>
              </a:extLst>
            </p:cNvPr>
            <p:cNvSpPr/>
            <p:nvPr/>
          </p:nvSpPr>
          <p:spPr>
            <a:xfrm>
              <a:off x="2470198" y="2738356"/>
              <a:ext cx="500095"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SGD</a:t>
              </a:r>
            </a:p>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Classifier</a:t>
              </a:r>
            </a:p>
          </p:txBody>
        </p:sp>
        <p:sp>
          <p:nvSpPr>
            <p:cNvPr id="45" name="Rectangle 43">
              <a:extLst>
                <a:ext uri="{FF2B5EF4-FFF2-40B4-BE49-F238E27FC236}">
                  <a16:creationId xmlns:a16="http://schemas.microsoft.com/office/drawing/2014/main" id="{3D4E48E1-C09E-4870-AF66-C5BAB42A28FC}"/>
                </a:ext>
              </a:extLst>
            </p:cNvPr>
            <p:cNvSpPr/>
            <p:nvPr/>
          </p:nvSpPr>
          <p:spPr>
            <a:xfrm>
              <a:off x="789968" y="3041487"/>
              <a:ext cx="412460"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SVC</a:t>
              </a:r>
            </a:p>
          </p:txBody>
        </p:sp>
        <p:sp>
          <p:nvSpPr>
            <p:cNvPr id="46" name="Rectangle 43">
              <a:extLst>
                <a:ext uri="{FF2B5EF4-FFF2-40B4-BE49-F238E27FC236}">
                  <a16:creationId xmlns:a16="http://schemas.microsoft.com/office/drawing/2014/main" id="{6A2D6077-71DA-4AB9-A5C1-8AC0006C6CC7}"/>
                </a:ext>
              </a:extLst>
            </p:cNvPr>
            <p:cNvSpPr/>
            <p:nvPr/>
          </p:nvSpPr>
          <p:spPr>
            <a:xfrm>
              <a:off x="743631" y="3231522"/>
              <a:ext cx="505134"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err="1">
                  <a:solidFill>
                    <a:schemeClr val="tx1">
                      <a:lumMod val="85000"/>
                      <a:lumOff val="15000"/>
                    </a:schemeClr>
                  </a:solidFill>
                  <a:latin typeface="SamsungOne 400" panose="020B0503030303020204" pitchFamily="34" charset="0"/>
                  <a:ea typeface="SamsungOne 400" panose="020B0503030303020204" pitchFamily="34" charset="0"/>
                </a:rPr>
                <a:t>Ensembile</a:t>
              </a:r>
              <a:endPar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endParaRPr>
            </a:p>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Classifiers</a:t>
              </a:r>
            </a:p>
          </p:txBody>
        </p:sp>
        <p:sp>
          <p:nvSpPr>
            <p:cNvPr id="47" name="Rectangle 43">
              <a:extLst>
                <a:ext uri="{FF2B5EF4-FFF2-40B4-BE49-F238E27FC236}">
                  <a16:creationId xmlns:a16="http://schemas.microsoft.com/office/drawing/2014/main" id="{CA8E6909-5C72-41C5-8308-9C9AC2EF4213}"/>
                </a:ext>
              </a:extLst>
            </p:cNvPr>
            <p:cNvSpPr/>
            <p:nvPr/>
          </p:nvSpPr>
          <p:spPr>
            <a:xfrm>
              <a:off x="1490071" y="3205585"/>
              <a:ext cx="734703"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err="1">
                  <a:solidFill>
                    <a:schemeClr val="tx1">
                      <a:lumMod val="85000"/>
                      <a:lumOff val="15000"/>
                    </a:schemeClr>
                  </a:solidFill>
                  <a:latin typeface="SamsungOne 400" panose="020B0503030303020204" pitchFamily="34" charset="0"/>
                  <a:ea typeface="SamsungOne 400" panose="020B0503030303020204" pitchFamily="34" charset="0"/>
                </a:rPr>
                <a:t>Kneighbors</a:t>
              </a:r>
              <a:endPar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endParaRPr>
            </a:p>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Classifier</a:t>
              </a:r>
            </a:p>
          </p:txBody>
        </p:sp>
        <p:sp>
          <p:nvSpPr>
            <p:cNvPr id="48" name="Rectangle 43">
              <a:extLst>
                <a:ext uri="{FF2B5EF4-FFF2-40B4-BE49-F238E27FC236}">
                  <a16:creationId xmlns:a16="http://schemas.microsoft.com/office/drawing/2014/main" id="{D08DF48C-587D-4E78-B0BC-D75BA9305109}"/>
                </a:ext>
              </a:extLst>
            </p:cNvPr>
            <p:cNvSpPr/>
            <p:nvPr/>
          </p:nvSpPr>
          <p:spPr>
            <a:xfrm>
              <a:off x="812628" y="3672813"/>
              <a:ext cx="378696"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Naïve</a:t>
              </a:r>
            </a:p>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Bayes</a:t>
              </a:r>
            </a:p>
          </p:txBody>
        </p:sp>
        <p:sp>
          <p:nvSpPr>
            <p:cNvPr id="49" name="Rectangle 43">
              <a:extLst>
                <a:ext uri="{FF2B5EF4-FFF2-40B4-BE49-F238E27FC236}">
                  <a16:creationId xmlns:a16="http://schemas.microsoft.com/office/drawing/2014/main" id="{9721A8C0-9C8A-4C6B-8A3F-CFD63D575FFE}"/>
                </a:ext>
              </a:extLst>
            </p:cNvPr>
            <p:cNvSpPr/>
            <p:nvPr/>
          </p:nvSpPr>
          <p:spPr>
            <a:xfrm>
              <a:off x="2497871" y="3672813"/>
              <a:ext cx="444749"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Linear</a:t>
              </a:r>
            </a:p>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SVC</a:t>
              </a:r>
            </a:p>
          </p:txBody>
        </p:sp>
        <p:sp>
          <p:nvSpPr>
            <p:cNvPr id="50" name="Rectangle 43">
              <a:extLst>
                <a:ext uri="{FF2B5EF4-FFF2-40B4-BE49-F238E27FC236}">
                  <a16:creationId xmlns:a16="http://schemas.microsoft.com/office/drawing/2014/main" id="{97CF0513-7AEC-4D8A-BC86-EB2A2F17D02A}"/>
                </a:ext>
              </a:extLst>
            </p:cNvPr>
            <p:cNvSpPr/>
            <p:nvPr/>
          </p:nvSpPr>
          <p:spPr>
            <a:xfrm>
              <a:off x="1620714" y="2173592"/>
              <a:ext cx="1170934" cy="205826"/>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1200" b="1" dirty="0" err="1">
                  <a:solidFill>
                    <a:schemeClr val="tx1">
                      <a:lumMod val="85000"/>
                      <a:lumOff val="15000"/>
                    </a:schemeClr>
                  </a:solidFill>
                  <a:latin typeface="SamsungOne 700" panose="020B0803030303020204" pitchFamily="34" charset="0"/>
                  <a:ea typeface="SamsungOne 700" panose="020B0803030303020204" pitchFamily="34" charset="0"/>
                </a:rPr>
                <a:t>phân</a:t>
              </a:r>
              <a:r>
                <a:rPr lang="en-US" altLang="ko-KR" sz="1200" b="1" dirty="0">
                  <a:solidFill>
                    <a:schemeClr val="tx1">
                      <a:lumMod val="85000"/>
                      <a:lumOff val="15000"/>
                    </a:schemeClr>
                  </a:solidFill>
                  <a:latin typeface="SamsungOne 700" panose="020B0803030303020204" pitchFamily="34" charset="0"/>
                  <a:ea typeface="SamsungOne 700" panose="020B0803030303020204" pitchFamily="34" charset="0"/>
                </a:rPr>
                <a:t> </a:t>
              </a:r>
              <a:r>
                <a:rPr lang="vi-VN" altLang="ko-KR" sz="1200" b="1" dirty="0">
                  <a:solidFill>
                    <a:schemeClr val="tx1">
                      <a:lumMod val="85000"/>
                      <a:lumOff val="15000"/>
                    </a:schemeClr>
                  </a:solidFill>
                  <a:latin typeface="SamsungOne 700" panose="020B0803030303020204" pitchFamily="34" charset="0"/>
                  <a:ea typeface="SamsungOne 700" panose="020B0803030303020204" pitchFamily="34" charset="0"/>
                </a:rPr>
                <a:t>loại</a:t>
              </a:r>
              <a:endParaRPr lang="en-US" altLang="ko-KR" sz="1200" b="1" dirty="0">
                <a:solidFill>
                  <a:schemeClr val="tx1">
                    <a:lumMod val="85000"/>
                    <a:lumOff val="15000"/>
                  </a:schemeClr>
                </a:solidFill>
                <a:latin typeface="SamsungOne 700" panose="020B0803030303020204" pitchFamily="34" charset="0"/>
                <a:ea typeface="SamsungOne 700" panose="020B0803030303020204" pitchFamily="34" charset="0"/>
              </a:endParaRPr>
            </a:p>
          </p:txBody>
        </p:sp>
        <p:cxnSp>
          <p:nvCxnSpPr>
            <p:cNvPr id="51" name="직선 화살표 연결선 50">
              <a:extLst>
                <a:ext uri="{FF2B5EF4-FFF2-40B4-BE49-F238E27FC236}">
                  <a16:creationId xmlns:a16="http://schemas.microsoft.com/office/drawing/2014/main" id="{D9390830-8DF0-4C93-B4F4-73EF4FD94415}"/>
                </a:ext>
              </a:extLst>
            </p:cNvPr>
            <p:cNvCxnSpPr/>
            <p:nvPr/>
          </p:nvCxnSpPr>
          <p:spPr>
            <a:xfrm flipH="1">
              <a:off x="2284851" y="2861467"/>
              <a:ext cx="114785" cy="0"/>
            </a:xfrm>
            <a:prstGeom prst="straightConnector1">
              <a:avLst/>
            </a:prstGeom>
            <a:ln w="19050">
              <a:solidFill>
                <a:schemeClr val="accent4">
                  <a:lumMod val="75000"/>
                </a:schemeClr>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0BFD4067-3107-4D1D-AAC2-A5A94EE7889C}"/>
                </a:ext>
              </a:extLst>
            </p:cNvPr>
            <p:cNvCxnSpPr/>
            <p:nvPr/>
          </p:nvCxnSpPr>
          <p:spPr>
            <a:xfrm flipH="1">
              <a:off x="1312508" y="3305709"/>
              <a:ext cx="114785" cy="0"/>
            </a:xfrm>
            <a:prstGeom prst="straightConnector1">
              <a:avLst/>
            </a:prstGeom>
            <a:ln w="19050">
              <a:solidFill>
                <a:schemeClr val="accent4">
                  <a:lumMod val="75000"/>
                </a:schemeClr>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8A7E95F-2414-4343-AAB1-C8C98FD9FFA0}"/>
                </a:ext>
              </a:extLst>
            </p:cNvPr>
            <p:cNvSpPr/>
            <p:nvPr/>
          </p:nvSpPr>
          <p:spPr>
            <a:xfrm>
              <a:off x="1467155" y="3646704"/>
              <a:ext cx="780536"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54" name="Rectangle 43">
              <a:extLst>
                <a:ext uri="{FF2B5EF4-FFF2-40B4-BE49-F238E27FC236}">
                  <a16:creationId xmlns:a16="http://schemas.microsoft.com/office/drawing/2014/main" id="{4A136A71-007D-4BEA-BE62-7CE847BD2599}"/>
                </a:ext>
              </a:extLst>
            </p:cNvPr>
            <p:cNvSpPr/>
            <p:nvPr/>
          </p:nvSpPr>
          <p:spPr>
            <a:xfrm>
              <a:off x="1635049" y="3672813"/>
              <a:ext cx="444749"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Text</a:t>
              </a:r>
            </a:p>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Data</a:t>
              </a:r>
            </a:p>
          </p:txBody>
        </p:sp>
        <p:sp>
          <p:nvSpPr>
            <p:cNvPr id="55" name="타원 54">
              <a:extLst>
                <a:ext uri="{FF2B5EF4-FFF2-40B4-BE49-F238E27FC236}">
                  <a16:creationId xmlns:a16="http://schemas.microsoft.com/office/drawing/2014/main" id="{02B31C6D-0D01-466D-B58F-323672F87F78}"/>
                </a:ext>
              </a:extLst>
            </p:cNvPr>
            <p:cNvSpPr/>
            <p:nvPr/>
          </p:nvSpPr>
          <p:spPr>
            <a:xfrm>
              <a:off x="3046408" y="3179475"/>
              <a:ext cx="573923"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56" name="Rectangle 43">
              <a:extLst>
                <a:ext uri="{FF2B5EF4-FFF2-40B4-BE49-F238E27FC236}">
                  <a16:creationId xmlns:a16="http://schemas.microsoft.com/office/drawing/2014/main" id="{55ADF848-10B9-4222-8D32-955D5BA82A92}"/>
                </a:ext>
              </a:extLst>
            </p:cNvPr>
            <p:cNvSpPr/>
            <p:nvPr/>
          </p:nvSpPr>
          <p:spPr>
            <a:xfrm>
              <a:off x="3110995" y="3225781"/>
              <a:ext cx="444749" cy="205826"/>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&lt;100k</a:t>
              </a:r>
            </a:p>
            <a:p>
              <a:pPr algn="ctr" defTabSz="914400"/>
              <a:r>
                <a:rPr lang="en-US" altLang="ko-KR" sz="500" b="1" dirty="0">
                  <a:solidFill>
                    <a:schemeClr val="tx1">
                      <a:lumMod val="85000"/>
                      <a:lumOff val="15000"/>
                    </a:schemeClr>
                  </a:solidFill>
                  <a:latin typeface="SamsungOne 400" panose="020B0503030303020204" pitchFamily="34" charset="0"/>
                  <a:ea typeface="SamsungOne 400" panose="020B0503030303020204" pitchFamily="34" charset="0"/>
                </a:rPr>
                <a:t>samples</a:t>
              </a:r>
            </a:p>
          </p:txBody>
        </p:sp>
        <p:cxnSp>
          <p:nvCxnSpPr>
            <p:cNvPr id="57" name="직선 화살표 연결선 56">
              <a:extLst>
                <a:ext uri="{FF2B5EF4-FFF2-40B4-BE49-F238E27FC236}">
                  <a16:creationId xmlns:a16="http://schemas.microsoft.com/office/drawing/2014/main" id="{91F17D82-2394-40BA-BB7A-8B4E48386EBB}"/>
                </a:ext>
              </a:extLst>
            </p:cNvPr>
            <p:cNvCxnSpPr/>
            <p:nvPr/>
          </p:nvCxnSpPr>
          <p:spPr>
            <a:xfrm flipH="1">
              <a:off x="1312508" y="3795924"/>
              <a:ext cx="114785" cy="0"/>
            </a:xfrm>
            <a:prstGeom prst="straightConnector1">
              <a:avLst/>
            </a:prstGeom>
            <a:ln w="19050">
              <a:solidFill>
                <a:srgbClr val="3D9933"/>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F93A0A8C-EDB6-4BAD-A545-34711DA5CC55}"/>
                </a:ext>
              </a:extLst>
            </p:cNvPr>
            <p:cNvCxnSpPr/>
            <p:nvPr/>
          </p:nvCxnSpPr>
          <p:spPr>
            <a:xfrm flipV="1">
              <a:off x="1857423" y="3506615"/>
              <a:ext cx="0" cy="114785"/>
            </a:xfrm>
            <a:prstGeom prst="straightConnector1">
              <a:avLst/>
            </a:prstGeom>
            <a:ln w="19050">
              <a:solidFill>
                <a:srgbClr val="DD2626"/>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5EB728B2-96F5-4AF2-8585-991367BA1AB1}"/>
                </a:ext>
              </a:extLst>
            </p:cNvPr>
            <p:cNvCxnSpPr/>
            <p:nvPr/>
          </p:nvCxnSpPr>
          <p:spPr>
            <a:xfrm flipH="1">
              <a:off x="2284851" y="3795924"/>
              <a:ext cx="114785" cy="0"/>
            </a:xfrm>
            <a:prstGeom prst="straightConnector1">
              <a:avLst/>
            </a:prstGeom>
            <a:ln w="19050">
              <a:solidFill>
                <a:schemeClr val="accent4">
                  <a:lumMod val="75000"/>
                </a:schemeClr>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꺾인 연결선 53">
              <a:extLst>
                <a:ext uri="{FF2B5EF4-FFF2-40B4-BE49-F238E27FC236}">
                  <a16:creationId xmlns:a16="http://schemas.microsoft.com/office/drawing/2014/main" id="{0CCB1709-90C2-4494-B79D-A1269F47BC16}"/>
                </a:ext>
              </a:extLst>
            </p:cNvPr>
            <p:cNvCxnSpPr/>
            <p:nvPr/>
          </p:nvCxnSpPr>
          <p:spPr>
            <a:xfrm rot="16200000" flipV="1">
              <a:off x="3073456" y="2824456"/>
              <a:ext cx="229569" cy="298440"/>
            </a:xfrm>
            <a:prstGeom prst="bentConnector2">
              <a:avLst/>
            </a:prstGeom>
            <a:ln w="19050">
              <a:solidFill>
                <a:srgbClr val="DD2626"/>
              </a:solidFill>
              <a:tailEnd type="triangle"/>
            </a:ln>
          </p:spPr>
          <p:style>
            <a:lnRef idx="1">
              <a:schemeClr val="accent1"/>
            </a:lnRef>
            <a:fillRef idx="0">
              <a:schemeClr val="accent1"/>
            </a:fillRef>
            <a:effectRef idx="0">
              <a:schemeClr val="accent1"/>
            </a:effectRef>
            <a:fontRef idx="minor">
              <a:schemeClr val="tx1"/>
            </a:fontRef>
          </p:style>
        </p:cxnSp>
        <p:cxnSp>
          <p:nvCxnSpPr>
            <p:cNvPr id="61" name="꺾인 연결선 59">
              <a:extLst>
                <a:ext uri="{FF2B5EF4-FFF2-40B4-BE49-F238E27FC236}">
                  <a16:creationId xmlns:a16="http://schemas.microsoft.com/office/drawing/2014/main" id="{2E20EA9F-347A-495B-B25D-73A06ACAABF9}"/>
                </a:ext>
              </a:extLst>
            </p:cNvPr>
            <p:cNvCxnSpPr/>
            <p:nvPr/>
          </p:nvCxnSpPr>
          <p:spPr>
            <a:xfrm rot="5400000">
              <a:off x="3073456" y="3529572"/>
              <a:ext cx="229569" cy="298440"/>
            </a:xfrm>
            <a:prstGeom prst="bentConnector2">
              <a:avLst/>
            </a:prstGeom>
            <a:ln w="19050">
              <a:solidFill>
                <a:srgbClr val="3D993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43">
              <a:extLst>
                <a:ext uri="{FF2B5EF4-FFF2-40B4-BE49-F238E27FC236}">
                  <a16:creationId xmlns:a16="http://schemas.microsoft.com/office/drawing/2014/main" id="{58600365-A009-4E12-8662-C081056F3048}"/>
                </a:ext>
              </a:extLst>
            </p:cNvPr>
            <p:cNvSpPr/>
            <p:nvPr/>
          </p:nvSpPr>
          <p:spPr>
            <a:xfrm>
              <a:off x="3158065" y="2738399"/>
              <a:ext cx="23759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rgbClr val="FF0000"/>
                  </a:solidFill>
                  <a:latin typeface="SamsungOne 400" panose="020B0503030303020204" pitchFamily="34" charset="0"/>
                  <a:ea typeface="SamsungOne 400" panose="020B0503030303020204" pitchFamily="34" charset="0"/>
                </a:rPr>
                <a:t>NO</a:t>
              </a:r>
            </a:p>
          </p:txBody>
        </p:sp>
        <p:sp>
          <p:nvSpPr>
            <p:cNvPr id="63" name="Rectangle 43">
              <a:extLst>
                <a:ext uri="{FF2B5EF4-FFF2-40B4-BE49-F238E27FC236}">
                  <a16:creationId xmlns:a16="http://schemas.microsoft.com/office/drawing/2014/main" id="{6B69F391-9B94-4C13-93EF-F09E304F25A2}"/>
                </a:ext>
              </a:extLst>
            </p:cNvPr>
            <p:cNvSpPr/>
            <p:nvPr/>
          </p:nvSpPr>
          <p:spPr>
            <a:xfrm>
              <a:off x="3158065" y="3855496"/>
              <a:ext cx="23759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rgbClr val="3D9933"/>
                  </a:solidFill>
                  <a:latin typeface="SamsungOne 400" panose="020B0503030303020204" pitchFamily="34" charset="0"/>
                  <a:ea typeface="SamsungOne 400" panose="020B0503030303020204" pitchFamily="34" charset="0"/>
                </a:rPr>
                <a:t>YES</a:t>
              </a:r>
            </a:p>
          </p:txBody>
        </p:sp>
        <p:sp>
          <p:nvSpPr>
            <p:cNvPr id="64" name="Rectangle 43">
              <a:extLst>
                <a:ext uri="{FF2B5EF4-FFF2-40B4-BE49-F238E27FC236}">
                  <a16:creationId xmlns:a16="http://schemas.microsoft.com/office/drawing/2014/main" id="{A0F34E0B-15E5-4DC2-B2FD-9A1D0722B94A}"/>
                </a:ext>
              </a:extLst>
            </p:cNvPr>
            <p:cNvSpPr/>
            <p:nvPr/>
          </p:nvSpPr>
          <p:spPr>
            <a:xfrm>
              <a:off x="1919282" y="3053047"/>
              <a:ext cx="845922"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chemeClr val="accent4">
                      <a:lumMod val="75000"/>
                    </a:schemeClr>
                  </a:solidFill>
                  <a:latin typeface="SamsungOne 400" panose="020B0503030303020204" pitchFamily="34" charset="0"/>
                  <a:ea typeface="SamsungOne 400" panose="020B0503030303020204" pitchFamily="34" charset="0"/>
                </a:rPr>
                <a:t>NOT WORKING</a:t>
              </a:r>
            </a:p>
          </p:txBody>
        </p:sp>
        <p:sp>
          <p:nvSpPr>
            <p:cNvPr id="65" name="Rectangle 43">
              <a:extLst>
                <a:ext uri="{FF2B5EF4-FFF2-40B4-BE49-F238E27FC236}">
                  <a16:creationId xmlns:a16="http://schemas.microsoft.com/office/drawing/2014/main" id="{CA364D6A-6815-4E69-9B50-45A095B031C7}"/>
                </a:ext>
              </a:extLst>
            </p:cNvPr>
            <p:cNvSpPr/>
            <p:nvPr/>
          </p:nvSpPr>
          <p:spPr>
            <a:xfrm>
              <a:off x="1919282" y="3970893"/>
              <a:ext cx="845922"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chemeClr val="accent4">
                      <a:lumMod val="75000"/>
                    </a:schemeClr>
                  </a:solidFill>
                  <a:latin typeface="SamsungOne 400" panose="020B0503030303020204" pitchFamily="34" charset="0"/>
                  <a:ea typeface="SamsungOne 400" panose="020B0503030303020204" pitchFamily="34" charset="0"/>
                </a:rPr>
                <a:t>NOT WORKING</a:t>
              </a:r>
            </a:p>
          </p:txBody>
        </p:sp>
        <p:sp>
          <p:nvSpPr>
            <p:cNvPr id="66" name="Rectangle 43">
              <a:extLst>
                <a:ext uri="{FF2B5EF4-FFF2-40B4-BE49-F238E27FC236}">
                  <a16:creationId xmlns:a16="http://schemas.microsoft.com/office/drawing/2014/main" id="{C69F7C4A-4833-4868-90DA-3E90EA00EA8E}"/>
                </a:ext>
              </a:extLst>
            </p:cNvPr>
            <p:cNvSpPr/>
            <p:nvPr/>
          </p:nvSpPr>
          <p:spPr>
            <a:xfrm>
              <a:off x="946939" y="3519674"/>
              <a:ext cx="845922"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chemeClr val="accent4">
                      <a:lumMod val="75000"/>
                    </a:schemeClr>
                  </a:solidFill>
                  <a:latin typeface="SamsungOne 400" panose="020B0503030303020204" pitchFamily="34" charset="0"/>
                  <a:ea typeface="SamsungOne 400" panose="020B0503030303020204" pitchFamily="34" charset="0"/>
                </a:rPr>
                <a:t>NOT WORKING</a:t>
              </a:r>
            </a:p>
          </p:txBody>
        </p:sp>
        <p:sp>
          <p:nvSpPr>
            <p:cNvPr id="67" name="Rectangle 43">
              <a:extLst>
                <a:ext uri="{FF2B5EF4-FFF2-40B4-BE49-F238E27FC236}">
                  <a16:creationId xmlns:a16="http://schemas.microsoft.com/office/drawing/2014/main" id="{AC3014A6-960C-43B6-A491-DA70A6B09D1E}"/>
                </a:ext>
              </a:extLst>
            </p:cNvPr>
            <p:cNvSpPr/>
            <p:nvPr/>
          </p:nvSpPr>
          <p:spPr>
            <a:xfrm>
              <a:off x="1889237" y="3519674"/>
              <a:ext cx="23759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rgbClr val="FF0000"/>
                  </a:solidFill>
                  <a:latin typeface="SamsungOne 400" panose="020B0503030303020204" pitchFamily="34" charset="0"/>
                  <a:ea typeface="SamsungOne 400" panose="020B0503030303020204" pitchFamily="34" charset="0"/>
                </a:rPr>
                <a:t>NO</a:t>
              </a:r>
            </a:p>
          </p:txBody>
        </p:sp>
        <p:sp>
          <p:nvSpPr>
            <p:cNvPr id="68" name="Rectangle 43">
              <a:extLst>
                <a:ext uri="{FF2B5EF4-FFF2-40B4-BE49-F238E27FC236}">
                  <a16:creationId xmlns:a16="http://schemas.microsoft.com/office/drawing/2014/main" id="{F8A1519B-57A3-4EB5-B7E7-B8A5E7A94920}"/>
                </a:ext>
              </a:extLst>
            </p:cNvPr>
            <p:cNvSpPr/>
            <p:nvPr/>
          </p:nvSpPr>
          <p:spPr>
            <a:xfrm>
              <a:off x="1276080" y="3855496"/>
              <a:ext cx="23759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rgbClr val="3D9933"/>
                  </a:solidFill>
                  <a:latin typeface="SamsungOne 400" panose="020B0503030303020204" pitchFamily="34" charset="0"/>
                  <a:ea typeface="SamsungOne 400" panose="020B0503030303020204" pitchFamily="34" charset="0"/>
                </a:rPr>
                <a:t>YES</a:t>
              </a:r>
            </a:p>
          </p:txBody>
        </p:sp>
        <p:sp>
          <p:nvSpPr>
            <p:cNvPr id="69" name="타원 68">
              <a:extLst>
                <a:ext uri="{FF2B5EF4-FFF2-40B4-BE49-F238E27FC236}">
                  <a16:creationId xmlns:a16="http://schemas.microsoft.com/office/drawing/2014/main" id="{E9544285-4396-449C-AF62-DA0A291AD614}"/>
                </a:ext>
              </a:extLst>
            </p:cNvPr>
            <p:cNvSpPr/>
            <p:nvPr/>
          </p:nvSpPr>
          <p:spPr>
            <a:xfrm>
              <a:off x="4117229" y="3179475"/>
              <a:ext cx="780536"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70" name="Rectangle 43">
              <a:extLst>
                <a:ext uri="{FF2B5EF4-FFF2-40B4-BE49-F238E27FC236}">
                  <a16:creationId xmlns:a16="http://schemas.microsoft.com/office/drawing/2014/main" id="{B704BF39-4348-4E2B-B64F-82DFFC28893C}"/>
                </a:ext>
              </a:extLst>
            </p:cNvPr>
            <p:cNvSpPr/>
            <p:nvPr/>
          </p:nvSpPr>
          <p:spPr>
            <a:xfrm>
              <a:off x="4160973" y="3311300"/>
              <a:ext cx="694251"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Labeled data</a:t>
              </a:r>
            </a:p>
          </p:txBody>
        </p:sp>
        <p:cxnSp>
          <p:nvCxnSpPr>
            <p:cNvPr id="71" name="직선 화살표 연결선 70">
              <a:extLst>
                <a:ext uri="{FF2B5EF4-FFF2-40B4-BE49-F238E27FC236}">
                  <a16:creationId xmlns:a16="http://schemas.microsoft.com/office/drawing/2014/main" id="{C39C5ABE-505B-4536-9B05-577E23860FD3}"/>
                </a:ext>
              </a:extLst>
            </p:cNvPr>
            <p:cNvCxnSpPr/>
            <p:nvPr/>
          </p:nvCxnSpPr>
          <p:spPr>
            <a:xfrm flipH="1">
              <a:off x="3679095" y="3328695"/>
              <a:ext cx="389590" cy="0"/>
            </a:xfrm>
            <a:prstGeom prst="straightConnector1">
              <a:avLst/>
            </a:prstGeom>
            <a:ln w="19050">
              <a:solidFill>
                <a:srgbClr val="3D9933"/>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72" name="Rectangle 43">
              <a:extLst>
                <a:ext uri="{FF2B5EF4-FFF2-40B4-BE49-F238E27FC236}">
                  <a16:creationId xmlns:a16="http://schemas.microsoft.com/office/drawing/2014/main" id="{6C146605-1966-4BF4-938C-99834A47A00E}"/>
                </a:ext>
              </a:extLst>
            </p:cNvPr>
            <p:cNvSpPr/>
            <p:nvPr/>
          </p:nvSpPr>
          <p:spPr>
            <a:xfrm>
              <a:off x="3840815" y="3388854"/>
              <a:ext cx="23759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rgbClr val="3D9933"/>
                  </a:solidFill>
                  <a:latin typeface="SamsungOne 400" panose="020B0503030303020204" pitchFamily="34" charset="0"/>
                  <a:ea typeface="SamsungOne 400" panose="020B0503030303020204" pitchFamily="34" charset="0"/>
                </a:rPr>
                <a:t>YES</a:t>
              </a:r>
            </a:p>
          </p:txBody>
        </p:sp>
        <p:sp>
          <p:nvSpPr>
            <p:cNvPr id="73" name="Rectangle 43">
              <a:extLst>
                <a:ext uri="{FF2B5EF4-FFF2-40B4-BE49-F238E27FC236}">
                  <a16:creationId xmlns:a16="http://schemas.microsoft.com/office/drawing/2014/main" id="{202DA623-12CF-4D7E-A855-415DC1909FAB}"/>
                </a:ext>
              </a:extLst>
            </p:cNvPr>
            <p:cNvSpPr/>
            <p:nvPr/>
          </p:nvSpPr>
          <p:spPr>
            <a:xfrm>
              <a:off x="4285563" y="3231841"/>
              <a:ext cx="44474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chemeClr val="tx1">
                      <a:lumMod val="85000"/>
                      <a:lumOff val="15000"/>
                    </a:schemeClr>
                  </a:solidFill>
                  <a:latin typeface="SamsungOne 400" panose="020B0503030303020204" pitchFamily="34" charset="0"/>
                  <a:ea typeface="SamsungOne 400" panose="020B0503030303020204" pitchFamily="34" charset="0"/>
                </a:rPr>
                <a:t>do you have</a:t>
              </a:r>
            </a:p>
          </p:txBody>
        </p:sp>
        <p:sp>
          <p:nvSpPr>
            <p:cNvPr id="74" name="타원 73">
              <a:extLst>
                <a:ext uri="{FF2B5EF4-FFF2-40B4-BE49-F238E27FC236}">
                  <a16:creationId xmlns:a16="http://schemas.microsoft.com/office/drawing/2014/main" id="{37030501-8012-4E37-ADCB-DEDE530341FA}"/>
                </a:ext>
              </a:extLst>
            </p:cNvPr>
            <p:cNvSpPr/>
            <p:nvPr/>
          </p:nvSpPr>
          <p:spPr>
            <a:xfrm>
              <a:off x="4117229" y="2709671"/>
              <a:ext cx="780536"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75" name="Rectangle 43">
              <a:extLst>
                <a:ext uri="{FF2B5EF4-FFF2-40B4-BE49-F238E27FC236}">
                  <a16:creationId xmlns:a16="http://schemas.microsoft.com/office/drawing/2014/main" id="{BB671557-8540-4BEF-8275-AE2E8CE4A9AA}"/>
                </a:ext>
              </a:extLst>
            </p:cNvPr>
            <p:cNvSpPr/>
            <p:nvPr/>
          </p:nvSpPr>
          <p:spPr>
            <a:xfrm>
              <a:off x="4160973" y="2841495"/>
              <a:ext cx="694251"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category</a:t>
              </a:r>
            </a:p>
          </p:txBody>
        </p:sp>
        <p:sp>
          <p:nvSpPr>
            <p:cNvPr id="76" name="Rectangle 43">
              <a:extLst>
                <a:ext uri="{FF2B5EF4-FFF2-40B4-BE49-F238E27FC236}">
                  <a16:creationId xmlns:a16="http://schemas.microsoft.com/office/drawing/2014/main" id="{411EA76A-F984-4C10-B572-D17A04907BD9}"/>
                </a:ext>
              </a:extLst>
            </p:cNvPr>
            <p:cNvSpPr/>
            <p:nvPr/>
          </p:nvSpPr>
          <p:spPr>
            <a:xfrm>
              <a:off x="4285563" y="2762037"/>
              <a:ext cx="44474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chemeClr val="tx1">
                      <a:lumMod val="85000"/>
                      <a:lumOff val="15000"/>
                    </a:schemeClr>
                  </a:solidFill>
                  <a:latin typeface="SamsungOne 400" panose="020B0503030303020204" pitchFamily="34" charset="0"/>
                  <a:ea typeface="SamsungOne 400" panose="020B0503030303020204" pitchFamily="34" charset="0"/>
                </a:rPr>
                <a:t>Predicting a</a:t>
              </a:r>
            </a:p>
          </p:txBody>
        </p:sp>
        <p:cxnSp>
          <p:nvCxnSpPr>
            <p:cNvPr id="77" name="직선 화살표 연결선 76">
              <a:extLst>
                <a:ext uri="{FF2B5EF4-FFF2-40B4-BE49-F238E27FC236}">
                  <a16:creationId xmlns:a16="http://schemas.microsoft.com/office/drawing/2014/main" id="{4116161E-3FD1-408C-86D7-38D970CD6FCA}"/>
                </a:ext>
              </a:extLst>
            </p:cNvPr>
            <p:cNvCxnSpPr/>
            <p:nvPr/>
          </p:nvCxnSpPr>
          <p:spPr>
            <a:xfrm>
              <a:off x="4507497" y="3032045"/>
              <a:ext cx="0" cy="114785"/>
            </a:xfrm>
            <a:prstGeom prst="straightConnector1">
              <a:avLst/>
            </a:prstGeom>
            <a:ln w="19050">
              <a:solidFill>
                <a:srgbClr val="3D9933"/>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78" name="타원 77">
              <a:extLst>
                <a:ext uri="{FF2B5EF4-FFF2-40B4-BE49-F238E27FC236}">
                  <a16:creationId xmlns:a16="http://schemas.microsoft.com/office/drawing/2014/main" id="{1BC244C8-25B6-49B6-85A2-BA84BD24F539}"/>
                </a:ext>
              </a:extLst>
            </p:cNvPr>
            <p:cNvSpPr/>
            <p:nvPr/>
          </p:nvSpPr>
          <p:spPr>
            <a:xfrm>
              <a:off x="4117229" y="2238642"/>
              <a:ext cx="780536"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79" name="Rectangle 43">
              <a:extLst>
                <a:ext uri="{FF2B5EF4-FFF2-40B4-BE49-F238E27FC236}">
                  <a16:creationId xmlns:a16="http://schemas.microsoft.com/office/drawing/2014/main" id="{B4541A2E-DBA9-4EEE-B0E8-5E7BE4AE3B11}"/>
                </a:ext>
              </a:extLst>
            </p:cNvPr>
            <p:cNvSpPr/>
            <p:nvPr/>
          </p:nvSpPr>
          <p:spPr>
            <a:xfrm>
              <a:off x="4285563" y="2284948"/>
              <a:ext cx="444749" cy="205826"/>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&gt;50k</a:t>
              </a:r>
            </a:p>
            <a:p>
              <a:pPr algn="ctr" defTabSz="914400"/>
              <a:r>
                <a:rPr lang="en-US" altLang="ko-KR" sz="500" b="1" dirty="0">
                  <a:solidFill>
                    <a:schemeClr val="tx1">
                      <a:lumMod val="85000"/>
                      <a:lumOff val="15000"/>
                    </a:schemeClr>
                  </a:solidFill>
                  <a:latin typeface="SamsungOne 400" panose="020B0503030303020204" pitchFamily="34" charset="0"/>
                  <a:ea typeface="SamsungOne 400" panose="020B0503030303020204" pitchFamily="34" charset="0"/>
                </a:rPr>
                <a:t>samples</a:t>
              </a:r>
            </a:p>
          </p:txBody>
        </p:sp>
        <p:cxnSp>
          <p:nvCxnSpPr>
            <p:cNvPr id="80" name="직선 화살표 연결선 79">
              <a:extLst>
                <a:ext uri="{FF2B5EF4-FFF2-40B4-BE49-F238E27FC236}">
                  <a16:creationId xmlns:a16="http://schemas.microsoft.com/office/drawing/2014/main" id="{B88DFEBF-B1C2-4735-ACF4-B3DB1A70F9BB}"/>
                </a:ext>
              </a:extLst>
            </p:cNvPr>
            <p:cNvCxnSpPr/>
            <p:nvPr/>
          </p:nvCxnSpPr>
          <p:spPr>
            <a:xfrm>
              <a:off x="4507497" y="2561016"/>
              <a:ext cx="0" cy="114785"/>
            </a:xfrm>
            <a:prstGeom prst="straightConnector1">
              <a:avLst/>
            </a:prstGeom>
            <a:ln w="19050">
              <a:solidFill>
                <a:srgbClr val="3D9933"/>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4EB712AE-CF44-4D5A-A551-6CAE9128A898}"/>
                </a:ext>
              </a:extLst>
            </p:cNvPr>
            <p:cNvSpPr/>
            <p:nvPr/>
          </p:nvSpPr>
          <p:spPr>
            <a:xfrm>
              <a:off x="4117229" y="1772816"/>
              <a:ext cx="780536" cy="298440"/>
            </a:xfrm>
            <a:prstGeom prst="ellipse">
              <a:avLst/>
            </a:prstGeom>
            <a:solidFill>
              <a:schemeClr val="accent4">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82" name="Rectangle 43">
              <a:extLst>
                <a:ext uri="{FF2B5EF4-FFF2-40B4-BE49-F238E27FC236}">
                  <a16:creationId xmlns:a16="http://schemas.microsoft.com/office/drawing/2014/main" id="{20FA97EF-967B-4042-94F5-C540A0879DB6}"/>
                </a:ext>
              </a:extLst>
            </p:cNvPr>
            <p:cNvSpPr/>
            <p:nvPr/>
          </p:nvSpPr>
          <p:spPr>
            <a:xfrm>
              <a:off x="4285563" y="1862004"/>
              <a:ext cx="444749" cy="120065"/>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BẮT ĐẦU</a:t>
              </a:r>
            </a:p>
          </p:txBody>
        </p:sp>
        <p:cxnSp>
          <p:nvCxnSpPr>
            <p:cNvPr id="83" name="직선 화살표 연결선 82">
              <a:extLst>
                <a:ext uri="{FF2B5EF4-FFF2-40B4-BE49-F238E27FC236}">
                  <a16:creationId xmlns:a16="http://schemas.microsoft.com/office/drawing/2014/main" id="{EDC15EB0-B1D3-476D-B58D-2A4853F08356}"/>
                </a:ext>
              </a:extLst>
            </p:cNvPr>
            <p:cNvCxnSpPr/>
            <p:nvPr/>
          </p:nvCxnSpPr>
          <p:spPr>
            <a:xfrm>
              <a:off x="4953235" y="2375736"/>
              <a:ext cx="114785" cy="0"/>
            </a:xfrm>
            <a:prstGeom prst="straightConnector1">
              <a:avLst/>
            </a:prstGeom>
            <a:ln w="19050">
              <a:solidFill>
                <a:srgbClr val="DD2626"/>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84" name="Rectangle 43">
              <a:extLst>
                <a:ext uri="{FF2B5EF4-FFF2-40B4-BE49-F238E27FC236}">
                  <a16:creationId xmlns:a16="http://schemas.microsoft.com/office/drawing/2014/main" id="{8963B5DA-E228-4165-8CF9-847474D02CE0}"/>
                </a:ext>
              </a:extLst>
            </p:cNvPr>
            <p:cNvSpPr/>
            <p:nvPr/>
          </p:nvSpPr>
          <p:spPr>
            <a:xfrm>
              <a:off x="4548012" y="3056618"/>
              <a:ext cx="23759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rgbClr val="3D9933"/>
                  </a:solidFill>
                  <a:latin typeface="SamsungOne 400" panose="020B0503030303020204" pitchFamily="34" charset="0"/>
                  <a:ea typeface="SamsungOne 400" panose="020B0503030303020204" pitchFamily="34" charset="0"/>
                </a:rPr>
                <a:t>YES</a:t>
              </a:r>
            </a:p>
          </p:txBody>
        </p:sp>
        <p:sp>
          <p:nvSpPr>
            <p:cNvPr id="85" name="Rectangle 43">
              <a:extLst>
                <a:ext uri="{FF2B5EF4-FFF2-40B4-BE49-F238E27FC236}">
                  <a16:creationId xmlns:a16="http://schemas.microsoft.com/office/drawing/2014/main" id="{6C9B5E86-7F99-4E9F-8F3C-0D1E25F3E5F1}"/>
                </a:ext>
              </a:extLst>
            </p:cNvPr>
            <p:cNvSpPr/>
            <p:nvPr/>
          </p:nvSpPr>
          <p:spPr>
            <a:xfrm>
              <a:off x="4548012" y="2585589"/>
              <a:ext cx="23759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rgbClr val="3D9933"/>
                  </a:solidFill>
                  <a:latin typeface="SamsungOne 400" panose="020B0503030303020204" pitchFamily="34" charset="0"/>
                  <a:ea typeface="SamsungOne 400" panose="020B0503030303020204" pitchFamily="34" charset="0"/>
                </a:rPr>
                <a:t>YES</a:t>
              </a:r>
            </a:p>
          </p:txBody>
        </p:sp>
        <p:sp>
          <p:nvSpPr>
            <p:cNvPr id="86" name="Rectangle 43">
              <a:extLst>
                <a:ext uri="{FF2B5EF4-FFF2-40B4-BE49-F238E27FC236}">
                  <a16:creationId xmlns:a16="http://schemas.microsoft.com/office/drawing/2014/main" id="{D3D8270D-AC76-4A32-8134-34D40239A010}"/>
                </a:ext>
              </a:extLst>
            </p:cNvPr>
            <p:cNvSpPr/>
            <p:nvPr/>
          </p:nvSpPr>
          <p:spPr>
            <a:xfrm>
              <a:off x="4902734" y="2433074"/>
              <a:ext cx="23759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rgbClr val="FF0000"/>
                  </a:solidFill>
                  <a:latin typeface="SamsungOne 400" panose="020B0503030303020204" pitchFamily="34" charset="0"/>
                  <a:ea typeface="SamsungOne 400" panose="020B0503030303020204" pitchFamily="34" charset="0"/>
                </a:rPr>
                <a:t>NO</a:t>
              </a:r>
            </a:p>
          </p:txBody>
        </p:sp>
        <p:sp>
          <p:nvSpPr>
            <p:cNvPr id="87" name="타원 86">
              <a:extLst>
                <a:ext uri="{FF2B5EF4-FFF2-40B4-BE49-F238E27FC236}">
                  <a16:creationId xmlns:a16="http://schemas.microsoft.com/office/drawing/2014/main" id="{4E384FCD-8FE1-4660-BD26-243D932679AC}"/>
                </a:ext>
              </a:extLst>
            </p:cNvPr>
            <p:cNvSpPr/>
            <p:nvPr/>
          </p:nvSpPr>
          <p:spPr>
            <a:xfrm>
              <a:off x="5134145" y="2231992"/>
              <a:ext cx="780536"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88" name="Rectangle 43">
              <a:extLst>
                <a:ext uri="{FF2B5EF4-FFF2-40B4-BE49-F238E27FC236}">
                  <a16:creationId xmlns:a16="http://schemas.microsoft.com/office/drawing/2014/main" id="{5FAD99FC-02F2-464D-A5AE-96DB83A684E7}"/>
                </a:ext>
              </a:extLst>
            </p:cNvPr>
            <p:cNvSpPr/>
            <p:nvPr/>
          </p:nvSpPr>
          <p:spPr>
            <a:xfrm>
              <a:off x="5177889" y="2363816"/>
              <a:ext cx="694251"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more data</a:t>
              </a:r>
            </a:p>
          </p:txBody>
        </p:sp>
        <p:sp>
          <p:nvSpPr>
            <p:cNvPr id="89" name="Rectangle 43">
              <a:extLst>
                <a:ext uri="{FF2B5EF4-FFF2-40B4-BE49-F238E27FC236}">
                  <a16:creationId xmlns:a16="http://schemas.microsoft.com/office/drawing/2014/main" id="{02405C19-B0B3-4CF0-AA5B-5BC735A51128}"/>
                </a:ext>
              </a:extLst>
            </p:cNvPr>
            <p:cNvSpPr/>
            <p:nvPr/>
          </p:nvSpPr>
          <p:spPr>
            <a:xfrm>
              <a:off x="5302479" y="2284358"/>
              <a:ext cx="44474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chemeClr val="tx1">
                      <a:lumMod val="85000"/>
                      <a:lumOff val="15000"/>
                    </a:schemeClr>
                  </a:solidFill>
                  <a:latin typeface="SamsungOne 400" panose="020B0503030303020204" pitchFamily="34" charset="0"/>
                  <a:ea typeface="SamsungOne 400" panose="020B0503030303020204" pitchFamily="34" charset="0"/>
                </a:rPr>
                <a:t>get</a:t>
              </a:r>
            </a:p>
          </p:txBody>
        </p:sp>
        <p:cxnSp>
          <p:nvCxnSpPr>
            <p:cNvPr id="90" name="직선 화살표 연결선 89">
              <a:extLst>
                <a:ext uri="{FF2B5EF4-FFF2-40B4-BE49-F238E27FC236}">
                  <a16:creationId xmlns:a16="http://schemas.microsoft.com/office/drawing/2014/main" id="{E9AA7AA0-A80E-4EA8-AF23-93A289C91C32}"/>
                </a:ext>
              </a:extLst>
            </p:cNvPr>
            <p:cNvCxnSpPr/>
            <p:nvPr/>
          </p:nvCxnSpPr>
          <p:spPr>
            <a:xfrm>
              <a:off x="4507497" y="2099700"/>
              <a:ext cx="0" cy="114785"/>
            </a:xfrm>
            <a:prstGeom prst="straightConnector1">
              <a:avLst/>
            </a:prstGeom>
            <a:ln w="19050">
              <a:solidFill>
                <a:schemeClr val="accent4">
                  <a:lumMod val="75000"/>
                </a:schemeClr>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D39750D1-201E-4E37-B7FA-21B9220FEA08}"/>
                </a:ext>
              </a:extLst>
            </p:cNvPr>
            <p:cNvCxnSpPr/>
            <p:nvPr/>
          </p:nvCxnSpPr>
          <p:spPr>
            <a:xfrm>
              <a:off x="4953235" y="2853415"/>
              <a:ext cx="114785" cy="0"/>
            </a:xfrm>
            <a:prstGeom prst="straightConnector1">
              <a:avLst/>
            </a:prstGeom>
            <a:ln w="19050">
              <a:solidFill>
                <a:srgbClr val="DD2626"/>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92" name="Rectangle 43">
              <a:extLst>
                <a:ext uri="{FF2B5EF4-FFF2-40B4-BE49-F238E27FC236}">
                  <a16:creationId xmlns:a16="http://schemas.microsoft.com/office/drawing/2014/main" id="{0201028F-E824-4E94-93D3-1D5DD490E845}"/>
                </a:ext>
              </a:extLst>
            </p:cNvPr>
            <p:cNvSpPr/>
            <p:nvPr/>
          </p:nvSpPr>
          <p:spPr>
            <a:xfrm>
              <a:off x="4902734" y="2910752"/>
              <a:ext cx="23759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rgbClr val="FF0000"/>
                  </a:solidFill>
                  <a:latin typeface="SamsungOne 400" panose="020B0503030303020204" pitchFamily="34" charset="0"/>
                  <a:ea typeface="SamsungOne 400" panose="020B0503030303020204" pitchFamily="34" charset="0"/>
                </a:rPr>
                <a:t>NO</a:t>
              </a:r>
            </a:p>
          </p:txBody>
        </p:sp>
        <p:sp>
          <p:nvSpPr>
            <p:cNvPr id="93" name="타원 92">
              <a:extLst>
                <a:ext uri="{FF2B5EF4-FFF2-40B4-BE49-F238E27FC236}">
                  <a16:creationId xmlns:a16="http://schemas.microsoft.com/office/drawing/2014/main" id="{BADEADBD-0511-40B6-A336-A995078BA4D4}"/>
                </a:ext>
              </a:extLst>
            </p:cNvPr>
            <p:cNvSpPr/>
            <p:nvPr/>
          </p:nvSpPr>
          <p:spPr>
            <a:xfrm>
              <a:off x="5134145" y="2709671"/>
              <a:ext cx="780536"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94" name="Rectangle 43">
              <a:extLst>
                <a:ext uri="{FF2B5EF4-FFF2-40B4-BE49-F238E27FC236}">
                  <a16:creationId xmlns:a16="http://schemas.microsoft.com/office/drawing/2014/main" id="{A33EA6D0-B0A7-4FA5-9914-D3F430A52BD2}"/>
                </a:ext>
              </a:extLst>
            </p:cNvPr>
            <p:cNvSpPr/>
            <p:nvPr/>
          </p:nvSpPr>
          <p:spPr>
            <a:xfrm>
              <a:off x="5302479" y="2762037"/>
              <a:ext cx="44474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chemeClr val="tx1">
                      <a:lumMod val="85000"/>
                      <a:lumOff val="15000"/>
                    </a:schemeClr>
                  </a:solidFill>
                  <a:latin typeface="SamsungOne 400" panose="020B0503030303020204" pitchFamily="34" charset="0"/>
                  <a:ea typeface="SamsungOne 400" panose="020B0503030303020204" pitchFamily="34" charset="0"/>
                </a:rPr>
                <a:t>Predicting a</a:t>
              </a:r>
            </a:p>
          </p:txBody>
        </p:sp>
        <p:sp>
          <p:nvSpPr>
            <p:cNvPr id="95" name="Rectangle 43">
              <a:extLst>
                <a:ext uri="{FF2B5EF4-FFF2-40B4-BE49-F238E27FC236}">
                  <a16:creationId xmlns:a16="http://schemas.microsoft.com/office/drawing/2014/main" id="{F32C571A-B48C-40E1-91CF-D867DC66AB8D}"/>
                </a:ext>
              </a:extLst>
            </p:cNvPr>
            <p:cNvSpPr/>
            <p:nvPr/>
          </p:nvSpPr>
          <p:spPr>
            <a:xfrm>
              <a:off x="5177889" y="2841939"/>
              <a:ext cx="694251"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quantity</a:t>
              </a:r>
            </a:p>
          </p:txBody>
        </p:sp>
        <p:sp>
          <p:nvSpPr>
            <p:cNvPr id="96" name="Rectangle 43">
              <a:extLst>
                <a:ext uri="{FF2B5EF4-FFF2-40B4-BE49-F238E27FC236}">
                  <a16:creationId xmlns:a16="http://schemas.microsoft.com/office/drawing/2014/main" id="{E2C13A5E-4AE7-4200-827B-A2AB1BB22C3B}"/>
                </a:ext>
              </a:extLst>
            </p:cNvPr>
            <p:cNvSpPr/>
            <p:nvPr/>
          </p:nvSpPr>
          <p:spPr>
            <a:xfrm>
              <a:off x="4492411" y="4132328"/>
              <a:ext cx="23759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rgbClr val="FF0000"/>
                  </a:solidFill>
                  <a:latin typeface="SamsungOne 400" panose="020B0503030303020204" pitchFamily="34" charset="0"/>
                  <a:ea typeface="SamsungOne 400" panose="020B0503030303020204" pitchFamily="34" charset="0"/>
                </a:rPr>
                <a:t>NO</a:t>
              </a:r>
            </a:p>
          </p:txBody>
        </p:sp>
        <p:sp>
          <p:nvSpPr>
            <p:cNvPr id="97" name="Rectangle 43">
              <a:extLst>
                <a:ext uri="{FF2B5EF4-FFF2-40B4-BE49-F238E27FC236}">
                  <a16:creationId xmlns:a16="http://schemas.microsoft.com/office/drawing/2014/main" id="{9C543BB3-FF63-47A0-AC2F-3BF60C77E155}"/>
                </a:ext>
              </a:extLst>
            </p:cNvPr>
            <p:cNvSpPr/>
            <p:nvPr/>
          </p:nvSpPr>
          <p:spPr>
            <a:xfrm>
              <a:off x="5990926" y="2916164"/>
              <a:ext cx="23759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rgbClr val="3D9933"/>
                  </a:solidFill>
                  <a:latin typeface="SamsungOne 400" panose="020B0503030303020204" pitchFamily="34" charset="0"/>
                  <a:ea typeface="SamsungOne 400" panose="020B0503030303020204" pitchFamily="34" charset="0"/>
                </a:rPr>
                <a:t>YES</a:t>
              </a:r>
            </a:p>
          </p:txBody>
        </p:sp>
        <p:sp>
          <p:nvSpPr>
            <p:cNvPr id="98" name="타원 97">
              <a:extLst>
                <a:ext uri="{FF2B5EF4-FFF2-40B4-BE49-F238E27FC236}">
                  <a16:creationId xmlns:a16="http://schemas.microsoft.com/office/drawing/2014/main" id="{1618E0C4-0AEE-4D3B-861F-DD6BFCDA5244}"/>
                </a:ext>
              </a:extLst>
            </p:cNvPr>
            <p:cNvSpPr/>
            <p:nvPr/>
          </p:nvSpPr>
          <p:spPr>
            <a:xfrm>
              <a:off x="6444755" y="2709672"/>
              <a:ext cx="573923"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99" name="Rectangle 43">
              <a:extLst>
                <a:ext uri="{FF2B5EF4-FFF2-40B4-BE49-F238E27FC236}">
                  <a16:creationId xmlns:a16="http://schemas.microsoft.com/office/drawing/2014/main" id="{60BF39F3-30AD-40B0-95C6-82C78FF404E0}"/>
                </a:ext>
              </a:extLst>
            </p:cNvPr>
            <p:cNvSpPr/>
            <p:nvPr/>
          </p:nvSpPr>
          <p:spPr>
            <a:xfrm>
              <a:off x="6509342" y="2755977"/>
              <a:ext cx="444749" cy="205826"/>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&lt;100k</a:t>
              </a:r>
            </a:p>
            <a:p>
              <a:pPr algn="ctr" defTabSz="914400"/>
              <a:r>
                <a:rPr lang="en-US" altLang="ko-KR" sz="500" b="1" dirty="0">
                  <a:solidFill>
                    <a:schemeClr val="tx1">
                      <a:lumMod val="85000"/>
                      <a:lumOff val="15000"/>
                    </a:schemeClr>
                  </a:solidFill>
                  <a:latin typeface="SamsungOne 400" panose="020B0503030303020204" pitchFamily="34" charset="0"/>
                  <a:ea typeface="SamsungOne 400" panose="020B0503030303020204" pitchFamily="34" charset="0"/>
                </a:rPr>
                <a:t>samples</a:t>
              </a:r>
            </a:p>
          </p:txBody>
        </p:sp>
        <p:sp>
          <p:nvSpPr>
            <p:cNvPr id="100" name="모서리가 둥근 직사각형 123">
              <a:extLst>
                <a:ext uri="{FF2B5EF4-FFF2-40B4-BE49-F238E27FC236}">
                  <a16:creationId xmlns:a16="http://schemas.microsoft.com/office/drawing/2014/main" id="{3CAB5A82-DE3D-449C-93E5-F517A81F4E18}"/>
                </a:ext>
              </a:extLst>
            </p:cNvPr>
            <p:cNvSpPr/>
            <p:nvPr/>
          </p:nvSpPr>
          <p:spPr>
            <a:xfrm>
              <a:off x="596358" y="4322514"/>
              <a:ext cx="3219647" cy="1936567"/>
            </a:xfrm>
            <a:prstGeom prst="roundRect">
              <a:avLst>
                <a:gd name="adj" fmla="val 5644"/>
              </a:avLst>
            </a:prstGeom>
            <a:solidFill>
              <a:srgbClr val="F5F0FE"/>
            </a:solidFill>
            <a:ln w="19050">
              <a:solidFill>
                <a:srgbClr val="CD81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101" name="Rectangle 43">
              <a:extLst>
                <a:ext uri="{FF2B5EF4-FFF2-40B4-BE49-F238E27FC236}">
                  <a16:creationId xmlns:a16="http://schemas.microsoft.com/office/drawing/2014/main" id="{3AF41BDD-9A77-47CA-B4A6-68D0E6F69EC1}"/>
                </a:ext>
              </a:extLst>
            </p:cNvPr>
            <p:cNvSpPr/>
            <p:nvPr/>
          </p:nvSpPr>
          <p:spPr>
            <a:xfrm>
              <a:off x="1620714" y="4438455"/>
              <a:ext cx="1170934" cy="205826"/>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1200" b="1" dirty="0" err="1">
                  <a:solidFill>
                    <a:schemeClr val="tx1">
                      <a:lumMod val="85000"/>
                      <a:lumOff val="15000"/>
                    </a:schemeClr>
                  </a:solidFill>
                  <a:latin typeface="SamsungOne 700" panose="020B0803030303020204" pitchFamily="34" charset="0"/>
                  <a:ea typeface="SamsungOne 700" panose="020B0803030303020204" pitchFamily="34" charset="0"/>
                </a:rPr>
                <a:t>cụm</a:t>
              </a:r>
              <a:endParaRPr lang="en-US" altLang="ko-KR" sz="1200" b="1" dirty="0">
                <a:solidFill>
                  <a:schemeClr val="tx1">
                    <a:lumMod val="85000"/>
                    <a:lumOff val="15000"/>
                  </a:schemeClr>
                </a:solidFill>
                <a:latin typeface="SamsungOne 700" panose="020B0803030303020204" pitchFamily="34" charset="0"/>
                <a:ea typeface="SamsungOne 700" panose="020B0803030303020204" pitchFamily="34" charset="0"/>
              </a:endParaRPr>
            </a:p>
          </p:txBody>
        </p:sp>
        <p:sp>
          <p:nvSpPr>
            <p:cNvPr id="102" name="타원 101">
              <a:extLst>
                <a:ext uri="{FF2B5EF4-FFF2-40B4-BE49-F238E27FC236}">
                  <a16:creationId xmlns:a16="http://schemas.microsoft.com/office/drawing/2014/main" id="{9381890F-0006-464B-989A-13378CE1B272}"/>
                </a:ext>
              </a:extLst>
            </p:cNvPr>
            <p:cNvSpPr/>
            <p:nvPr/>
          </p:nvSpPr>
          <p:spPr>
            <a:xfrm>
              <a:off x="2457100" y="4820385"/>
              <a:ext cx="1162832"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103" name="Rectangle 43">
              <a:extLst>
                <a:ext uri="{FF2B5EF4-FFF2-40B4-BE49-F238E27FC236}">
                  <a16:creationId xmlns:a16="http://schemas.microsoft.com/office/drawing/2014/main" id="{A09EFF13-6CE9-4499-BB3C-74D02DD3DB0D}"/>
                </a:ext>
              </a:extLst>
            </p:cNvPr>
            <p:cNvSpPr/>
            <p:nvPr/>
          </p:nvSpPr>
          <p:spPr>
            <a:xfrm>
              <a:off x="2625843" y="4846495"/>
              <a:ext cx="825346"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Number of</a:t>
              </a:r>
            </a:p>
            <a:p>
              <a:pPr algn="ctr" defTabSz="914400"/>
              <a:r>
                <a:rPr lang="en-US" altLang="ko-KR" sz="700" b="1" dirty="0" err="1">
                  <a:solidFill>
                    <a:schemeClr val="tx1">
                      <a:lumMod val="85000"/>
                      <a:lumOff val="15000"/>
                    </a:schemeClr>
                  </a:solidFill>
                  <a:latin typeface="SamsungOne 400" panose="020B0503030303020204" pitchFamily="34" charset="0"/>
                  <a:ea typeface="SamsungOne 400" panose="020B0503030303020204" pitchFamily="34" charset="0"/>
                </a:rPr>
                <a:t>Categoties</a:t>
              </a:r>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 known</a:t>
              </a:r>
            </a:p>
          </p:txBody>
        </p:sp>
        <p:cxnSp>
          <p:nvCxnSpPr>
            <p:cNvPr id="104" name="꺾인 연결선 127">
              <a:extLst>
                <a:ext uri="{FF2B5EF4-FFF2-40B4-BE49-F238E27FC236}">
                  <a16:creationId xmlns:a16="http://schemas.microsoft.com/office/drawing/2014/main" id="{698FB17D-06CC-4897-B7A6-1ED9550BF3D3}"/>
                </a:ext>
              </a:extLst>
            </p:cNvPr>
            <p:cNvCxnSpPr/>
            <p:nvPr/>
          </p:nvCxnSpPr>
          <p:spPr>
            <a:xfrm rot="5400000">
              <a:off x="3369177" y="3851679"/>
              <a:ext cx="1446287" cy="826450"/>
            </a:xfrm>
            <a:prstGeom prst="bentConnector2">
              <a:avLst/>
            </a:prstGeom>
            <a:ln w="19050">
              <a:solidFill>
                <a:srgbClr val="DD2626"/>
              </a:solidFill>
              <a:tailEnd type="triangle"/>
            </a:ln>
          </p:spPr>
          <p:style>
            <a:lnRef idx="1">
              <a:schemeClr val="accent1"/>
            </a:lnRef>
            <a:fillRef idx="0">
              <a:schemeClr val="accent1"/>
            </a:fillRef>
            <a:effectRef idx="0">
              <a:schemeClr val="accent1"/>
            </a:effectRef>
            <a:fontRef idx="minor">
              <a:schemeClr val="tx1"/>
            </a:fontRef>
          </p:style>
        </p:cxnSp>
        <p:sp>
          <p:nvSpPr>
            <p:cNvPr id="105" name="모서리가 둥근 직사각형 128">
              <a:extLst>
                <a:ext uri="{FF2B5EF4-FFF2-40B4-BE49-F238E27FC236}">
                  <a16:creationId xmlns:a16="http://schemas.microsoft.com/office/drawing/2014/main" id="{B2E9E1EB-411D-4ABC-B6A3-92A4C47FD30C}"/>
                </a:ext>
              </a:extLst>
            </p:cNvPr>
            <p:cNvSpPr/>
            <p:nvPr/>
          </p:nvSpPr>
          <p:spPr>
            <a:xfrm>
              <a:off x="6242898" y="4322513"/>
              <a:ext cx="3100112" cy="1936567"/>
            </a:xfrm>
            <a:prstGeom prst="roundRect">
              <a:avLst>
                <a:gd name="adj" fmla="val 5644"/>
              </a:avLst>
            </a:prstGeom>
            <a:solidFill>
              <a:srgbClr val="FFF8E5"/>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106" name="타원 105">
              <a:extLst>
                <a:ext uri="{FF2B5EF4-FFF2-40B4-BE49-F238E27FC236}">
                  <a16:creationId xmlns:a16="http://schemas.microsoft.com/office/drawing/2014/main" id="{7748A9A6-FF4D-4962-8055-C3978BAC7CDE}"/>
                </a:ext>
              </a:extLst>
            </p:cNvPr>
            <p:cNvSpPr/>
            <p:nvPr/>
          </p:nvSpPr>
          <p:spPr>
            <a:xfrm>
              <a:off x="5134145" y="4819639"/>
              <a:ext cx="780536"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107" name="Rectangle 43">
              <a:extLst>
                <a:ext uri="{FF2B5EF4-FFF2-40B4-BE49-F238E27FC236}">
                  <a16:creationId xmlns:a16="http://schemas.microsoft.com/office/drawing/2014/main" id="{6EFA1B0D-8B5B-41E2-8E0A-6FB3EDC912D9}"/>
                </a:ext>
              </a:extLst>
            </p:cNvPr>
            <p:cNvSpPr/>
            <p:nvPr/>
          </p:nvSpPr>
          <p:spPr>
            <a:xfrm>
              <a:off x="5302479" y="4862065"/>
              <a:ext cx="44474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chemeClr val="tx1">
                      <a:lumMod val="85000"/>
                      <a:lumOff val="15000"/>
                    </a:schemeClr>
                  </a:solidFill>
                  <a:latin typeface="SamsungOne 400" panose="020B0503030303020204" pitchFamily="34" charset="0"/>
                  <a:ea typeface="SamsungOne 400" panose="020B0503030303020204" pitchFamily="34" charset="0"/>
                </a:rPr>
                <a:t>just</a:t>
              </a:r>
            </a:p>
          </p:txBody>
        </p:sp>
        <p:sp>
          <p:nvSpPr>
            <p:cNvPr id="108" name="Rectangle 43">
              <a:extLst>
                <a:ext uri="{FF2B5EF4-FFF2-40B4-BE49-F238E27FC236}">
                  <a16:creationId xmlns:a16="http://schemas.microsoft.com/office/drawing/2014/main" id="{F9970A28-DEAE-4FC9-A1FC-BF083733FC2F}"/>
                </a:ext>
              </a:extLst>
            </p:cNvPr>
            <p:cNvSpPr/>
            <p:nvPr/>
          </p:nvSpPr>
          <p:spPr>
            <a:xfrm>
              <a:off x="5177889" y="4941968"/>
              <a:ext cx="694251"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err="1">
                  <a:solidFill>
                    <a:schemeClr val="tx1">
                      <a:lumMod val="85000"/>
                      <a:lumOff val="15000"/>
                    </a:schemeClr>
                  </a:solidFill>
                  <a:latin typeface="SamsungOne 400" panose="020B0503030303020204" pitchFamily="34" charset="0"/>
                  <a:ea typeface="SamsungOne 400" panose="020B0503030303020204" pitchFamily="34" charset="0"/>
                </a:rPr>
                <a:t>lookong</a:t>
              </a:r>
              <a:endPar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endParaRPr>
            </a:p>
          </p:txBody>
        </p:sp>
        <p:cxnSp>
          <p:nvCxnSpPr>
            <p:cNvPr id="109" name="직선 화살표 연결선 108">
              <a:extLst>
                <a:ext uri="{FF2B5EF4-FFF2-40B4-BE49-F238E27FC236}">
                  <a16:creationId xmlns:a16="http://schemas.microsoft.com/office/drawing/2014/main" id="{998B21B2-F2FD-4389-A2CC-4D00D72A5B39}"/>
                </a:ext>
              </a:extLst>
            </p:cNvPr>
            <p:cNvCxnSpPr/>
            <p:nvPr/>
          </p:nvCxnSpPr>
          <p:spPr>
            <a:xfrm>
              <a:off x="5524412" y="3032045"/>
              <a:ext cx="0" cy="1694192"/>
            </a:xfrm>
            <a:prstGeom prst="straightConnector1">
              <a:avLst/>
            </a:prstGeom>
            <a:ln w="19050">
              <a:solidFill>
                <a:srgbClr val="DD2626"/>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10" name="Rectangle 43">
              <a:extLst>
                <a:ext uri="{FF2B5EF4-FFF2-40B4-BE49-F238E27FC236}">
                  <a16:creationId xmlns:a16="http://schemas.microsoft.com/office/drawing/2014/main" id="{A821E7CE-FB7B-448C-9215-E74B09E51F6F}"/>
                </a:ext>
              </a:extLst>
            </p:cNvPr>
            <p:cNvSpPr/>
            <p:nvPr/>
          </p:nvSpPr>
          <p:spPr>
            <a:xfrm>
              <a:off x="5534012" y="3811923"/>
              <a:ext cx="23759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rgbClr val="FF0000"/>
                  </a:solidFill>
                  <a:latin typeface="SamsungOne 400" panose="020B0503030303020204" pitchFamily="34" charset="0"/>
                  <a:ea typeface="SamsungOne 400" panose="020B0503030303020204" pitchFamily="34" charset="0"/>
                </a:rPr>
                <a:t>NO</a:t>
              </a:r>
            </a:p>
          </p:txBody>
        </p:sp>
        <p:cxnSp>
          <p:nvCxnSpPr>
            <p:cNvPr id="111" name="직선 화살표 연결선 110">
              <a:extLst>
                <a:ext uri="{FF2B5EF4-FFF2-40B4-BE49-F238E27FC236}">
                  <a16:creationId xmlns:a16="http://schemas.microsoft.com/office/drawing/2014/main" id="{0DCB68E8-F70A-4945-BD88-2F4F38113DAD}"/>
                </a:ext>
              </a:extLst>
            </p:cNvPr>
            <p:cNvCxnSpPr/>
            <p:nvPr/>
          </p:nvCxnSpPr>
          <p:spPr>
            <a:xfrm>
              <a:off x="5974497" y="4976758"/>
              <a:ext cx="432000" cy="0"/>
            </a:xfrm>
            <a:prstGeom prst="straightConnector1">
              <a:avLst/>
            </a:prstGeom>
            <a:ln w="19050">
              <a:solidFill>
                <a:srgbClr val="3D9933"/>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12" name="Rectangle 43">
              <a:extLst>
                <a:ext uri="{FF2B5EF4-FFF2-40B4-BE49-F238E27FC236}">
                  <a16:creationId xmlns:a16="http://schemas.microsoft.com/office/drawing/2014/main" id="{05E8E022-F567-429C-9CB6-8DC21976FFB2}"/>
                </a:ext>
              </a:extLst>
            </p:cNvPr>
            <p:cNvSpPr/>
            <p:nvPr/>
          </p:nvSpPr>
          <p:spPr>
            <a:xfrm>
              <a:off x="5990926" y="5036917"/>
              <a:ext cx="23759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rgbClr val="3D9933"/>
                  </a:solidFill>
                  <a:latin typeface="SamsungOne 400" panose="020B0503030303020204" pitchFamily="34" charset="0"/>
                  <a:ea typeface="SamsungOne 400" panose="020B0503030303020204" pitchFamily="34" charset="0"/>
                </a:rPr>
                <a:t>YES</a:t>
              </a:r>
            </a:p>
          </p:txBody>
        </p:sp>
        <p:sp>
          <p:nvSpPr>
            <p:cNvPr id="113" name="모서리가 둥근 직사각형 138">
              <a:extLst>
                <a:ext uri="{FF2B5EF4-FFF2-40B4-BE49-F238E27FC236}">
                  <a16:creationId xmlns:a16="http://schemas.microsoft.com/office/drawing/2014/main" id="{98308D12-A840-4141-AE28-926DCA7476BC}"/>
                </a:ext>
              </a:extLst>
            </p:cNvPr>
            <p:cNvSpPr/>
            <p:nvPr/>
          </p:nvSpPr>
          <p:spPr>
            <a:xfrm>
              <a:off x="6433853" y="4821569"/>
              <a:ext cx="691129" cy="298440"/>
            </a:xfrm>
            <a:prstGeom prst="roundRect">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114" name="Rectangle 43">
              <a:extLst>
                <a:ext uri="{FF2B5EF4-FFF2-40B4-BE49-F238E27FC236}">
                  <a16:creationId xmlns:a16="http://schemas.microsoft.com/office/drawing/2014/main" id="{BA733529-3069-4768-B599-D6361255E780}"/>
                </a:ext>
              </a:extLst>
            </p:cNvPr>
            <p:cNvSpPr/>
            <p:nvPr/>
          </p:nvSpPr>
          <p:spPr>
            <a:xfrm>
              <a:off x="6493662" y="4847679"/>
              <a:ext cx="573924"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Randomized</a:t>
              </a:r>
            </a:p>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PCA</a:t>
              </a:r>
            </a:p>
          </p:txBody>
        </p:sp>
        <p:sp>
          <p:nvSpPr>
            <p:cNvPr id="115" name="타원 114">
              <a:extLst>
                <a:ext uri="{FF2B5EF4-FFF2-40B4-BE49-F238E27FC236}">
                  <a16:creationId xmlns:a16="http://schemas.microsoft.com/office/drawing/2014/main" id="{C76BC694-11B9-4468-859D-EF371240D701}"/>
                </a:ext>
              </a:extLst>
            </p:cNvPr>
            <p:cNvSpPr/>
            <p:nvPr/>
          </p:nvSpPr>
          <p:spPr>
            <a:xfrm>
              <a:off x="5134145" y="5317125"/>
              <a:ext cx="780536"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116" name="Rectangle 43">
              <a:extLst>
                <a:ext uri="{FF2B5EF4-FFF2-40B4-BE49-F238E27FC236}">
                  <a16:creationId xmlns:a16="http://schemas.microsoft.com/office/drawing/2014/main" id="{9B050FE2-DF8F-4176-9A37-CAF510A85DF1}"/>
                </a:ext>
              </a:extLst>
            </p:cNvPr>
            <p:cNvSpPr/>
            <p:nvPr/>
          </p:nvSpPr>
          <p:spPr>
            <a:xfrm>
              <a:off x="5302479" y="5369490"/>
              <a:ext cx="44474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chemeClr val="tx1">
                      <a:lumMod val="85000"/>
                      <a:lumOff val="15000"/>
                    </a:schemeClr>
                  </a:solidFill>
                  <a:latin typeface="SamsungOne 400" panose="020B0503030303020204" pitchFamily="34" charset="0"/>
                  <a:ea typeface="SamsungOne 400" panose="020B0503030303020204" pitchFamily="34" charset="0"/>
                </a:rPr>
                <a:t>predicting</a:t>
              </a:r>
            </a:p>
          </p:txBody>
        </p:sp>
        <p:sp>
          <p:nvSpPr>
            <p:cNvPr id="117" name="Rectangle 43">
              <a:extLst>
                <a:ext uri="{FF2B5EF4-FFF2-40B4-BE49-F238E27FC236}">
                  <a16:creationId xmlns:a16="http://schemas.microsoft.com/office/drawing/2014/main" id="{F034FA2E-D3DE-4E3F-BC2A-55C87DFACCF0}"/>
                </a:ext>
              </a:extLst>
            </p:cNvPr>
            <p:cNvSpPr/>
            <p:nvPr/>
          </p:nvSpPr>
          <p:spPr>
            <a:xfrm>
              <a:off x="5177889" y="5449393"/>
              <a:ext cx="694251"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structure</a:t>
              </a:r>
            </a:p>
          </p:txBody>
        </p:sp>
        <p:cxnSp>
          <p:nvCxnSpPr>
            <p:cNvPr id="118" name="직선 화살표 연결선 117">
              <a:extLst>
                <a:ext uri="{FF2B5EF4-FFF2-40B4-BE49-F238E27FC236}">
                  <a16:creationId xmlns:a16="http://schemas.microsoft.com/office/drawing/2014/main" id="{BDF11DA8-0647-411D-9F75-774BA7DEE90D}"/>
                </a:ext>
              </a:extLst>
            </p:cNvPr>
            <p:cNvCxnSpPr/>
            <p:nvPr/>
          </p:nvCxnSpPr>
          <p:spPr>
            <a:xfrm>
              <a:off x="5524412" y="5173853"/>
              <a:ext cx="0" cy="114785"/>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19" name="Rectangle 43">
              <a:extLst>
                <a:ext uri="{FF2B5EF4-FFF2-40B4-BE49-F238E27FC236}">
                  <a16:creationId xmlns:a16="http://schemas.microsoft.com/office/drawing/2014/main" id="{F01B2AF7-7E24-44B0-BE7D-6C7B205FCC1F}"/>
                </a:ext>
              </a:extLst>
            </p:cNvPr>
            <p:cNvSpPr/>
            <p:nvPr/>
          </p:nvSpPr>
          <p:spPr>
            <a:xfrm>
              <a:off x="5534012" y="5178659"/>
              <a:ext cx="23759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rgbClr val="DD2626"/>
                  </a:solidFill>
                  <a:latin typeface="SamsungOne 400" panose="020B0503030303020204" pitchFamily="34" charset="0"/>
                  <a:ea typeface="SamsungOne 400" panose="020B0503030303020204" pitchFamily="34" charset="0"/>
                </a:rPr>
                <a:t>NO</a:t>
              </a:r>
            </a:p>
          </p:txBody>
        </p:sp>
        <p:sp>
          <p:nvSpPr>
            <p:cNvPr id="120" name="타원 119">
              <a:extLst>
                <a:ext uri="{FF2B5EF4-FFF2-40B4-BE49-F238E27FC236}">
                  <a16:creationId xmlns:a16="http://schemas.microsoft.com/office/drawing/2014/main" id="{B3CCBF41-7027-4E27-81DF-FA8100668A5C}"/>
                </a:ext>
              </a:extLst>
            </p:cNvPr>
            <p:cNvSpPr/>
            <p:nvPr/>
          </p:nvSpPr>
          <p:spPr>
            <a:xfrm>
              <a:off x="4117229" y="5318790"/>
              <a:ext cx="780536"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cxnSp>
          <p:nvCxnSpPr>
            <p:cNvPr id="121" name="직선 화살표 연결선 120">
              <a:extLst>
                <a:ext uri="{FF2B5EF4-FFF2-40B4-BE49-F238E27FC236}">
                  <a16:creationId xmlns:a16="http://schemas.microsoft.com/office/drawing/2014/main" id="{7CA39079-5528-4252-86B0-BED3D745978B}"/>
                </a:ext>
              </a:extLst>
            </p:cNvPr>
            <p:cNvCxnSpPr/>
            <p:nvPr/>
          </p:nvCxnSpPr>
          <p:spPr>
            <a:xfrm flipH="1">
              <a:off x="4953235" y="5475635"/>
              <a:ext cx="114785" cy="0"/>
            </a:xfrm>
            <a:prstGeom prst="straightConnector1">
              <a:avLst/>
            </a:prstGeom>
            <a:ln w="19050">
              <a:solidFill>
                <a:schemeClr val="accent4">
                  <a:lumMod val="75000"/>
                </a:schemeClr>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22" name="Rectangle 43">
              <a:extLst>
                <a:ext uri="{FF2B5EF4-FFF2-40B4-BE49-F238E27FC236}">
                  <a16:creationId xmlns:a16="http://schemas.microsoft.com/office/drawing/2014/main" id="{B2E261C4-D6DA-4C78-900F-680CC816CB35}"/>
                </a:ext>
              </a:extLst>
            </p:cNvPr>
            <p:cNvSpPr/>
            <p:nvPr/>
          </p:nvSpPr>
          <p:spPr>
            <a:xfrm>
              <a:off x="4285123" y="5344899"/>
              <a:ext cx="444749"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tough</a:t>
              </a:r>
            </a:p>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luck</a:t>
              </a:r>
            </a:p>
          </p:txBody>
        </p:sp>
        <p:sp>
          <p:nvSpPr>
            <p:cNvPr id="123" name="타원 122">
              <a:extLst>
                <a:ext uri="{FF2B5EF4-FFF2-40B4-BE49-F238E27FC236}">
                  <a16:creationId xmlns:a16="http://schemas.microsoft.com/office/drawing/2014/main" id="{B9DA7BE9-9BCF-41EB-AACE-60FFA6F6DFE1}"/>
                </a:ext>
              </a:extLst>
            </p:cNvPr>
            <p:cNvSpPr/>
            <p:nvPr/>
          </p:nvSpPr>
          <p:spPr>
            <a:xfrm>
              <a:off x="2457099" y="5319983"/>
              <a:ext cx="1162800"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124" name="Rectangle 43">
              <a:extLst>
                <a:ext uri="{FF2B5EF4-FFF2-40B4-BE49-F238E27FC236}">
                  <a16:creationId xmlns:a16="http://schemas.microsoft.com/office/drawing/2014/main" id="{798EBBDB-B79E-44D1-8DEC-960FBF0D6818}"/>
                </a:ext>
              </a:extLst>
            </p:cNvPr>
            <p:cNvSpPr/>
            <p:nvPr/>
          </p:nvSpPr>
          <p:spPr>
            <a:xfrm>
              <a:off x="2816141" y="5366290"/>
              <a:ext cx="444749" cy="205826"/>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&lt;10k</a:t>
              </a:r>
            </a:p>
            <a:p>
              <a:pPr algn="ctr" defTabSz="914400"/>
              <a:r>
                <a:rPr lang="en-US" altLang="ko-KR" sz="500" b="1" dirty="0">
                  <a:solidFill>
                    <a:schemeClr val="tx1">
                      <a:lumMod val="85000"/>
                      <a:lumOff val="15000"/>
                    </a:schemeClr>
                  </a:solidFill>
                  <a:latin typeface="SamsungOne 400" panose="020B0503030303020204" pitchFamily="34" charset="0"/>
                  <a:ea typeface="SamsungOne 400" panose="020B0503030303020204" pitchFamily="34" charset="0"/>
                </a:rPr>
                <a:t>samples</a:t>
              </a:r>
            </a:p>
          </p:txBody>
        </p:sp>
        <p:cxnSp>
          <p:nvCxnSpPr>
            <p:cNvPr id="125" name="직선 화살표 연결선 124">
              <a:extLst>
                <a:ext uri="{FF2B5EF4-FFF2-40B4-BE49-F238E27FC236}">
                  <a16:creationId xmlns:a16="http://schemas.microsoft.com/office/drawing/2014/main" id="{B95CE4C9-3D1E-4B81-8EE9-EC798F43D379}"/>
                </a:ext>
              </a:extLst>
            </p:cNvPr>
            <p:cNvCxnSpPr/>
            <p:nvPr/>
          </p:nvCxnSpPr>
          <p:spPr>
            <a:xfrm>
              <a:off x="3679096" y="5475635"/>
              <a:ext cx="390268" cy="0"/>
            </a:xfrm>
            <a:prstGeom prst="straightConnector1">
              <a:avLst/>
            </a:prstGeom>
            <a:ln w="19050">
              <a:solidFill>
                <a:srgbClr val="DD2626"/>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26" name="Rectangle 43">
              <a:extLst>
                <a:ext uri="{FF2B5EF4-FFF2-40B4-BE49-F238E27FC236}">
                  <a16:creationId xmlns:a16="http://schemas.microsoft.com/office/drawing/2014/main" id="{E18139F6-DD50-4DB0-A21F-7E6BB7DDE127}"/>
                </a:ext>
              </a:extLst>
            </p:cNvPr>
            <p:cNvSpPr/>
            <p:nvPr/>
          </p:nvSpPr>
          <p:spPr>
            <a:xfrm>
              <a:off x="3791110" y="5549281"/>
              <a:ext cx="23759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rgbClr val="DD2626"/>
                  </a:solidFill>
                  <a:latin typeface="SamsungOne 400" panose="020B0503030303020204" pitchFamily="34" charset="0"/>
                  <a:ea typeface="SamsungOne 400" panose="020B0503030303020204" pitchFamily="34" charset="0"/>
                </a:rPr>
                <a:t>NO</a:t>
              </a:r>
            </a:p>
          </p:txBody>
        </p:sp>
        <p:cxnSp>
          <p:nvCxnSpPr>
            <p:cNvPr id="127" name="직선 화살표 연결선 126">
              <a:extLst>
                <a:ext uri="{FF2B5EF4-FFF2-40B4-BE49-F238E27FC236}">
                  <a16:creationId xmlns:a16="http://schemas.microsoft.com/office/drawing/2014/main" id="{B30D185D-B8E9-4F53-93BC-7A67610FAF34}"/>
                </a:ext>
              </a:extLst>
            </p:cNvPr>
            <p:cNvCxnSpPr/>
            <p:nvPr/>
          </p:nvCxnSpPr>
          <p:spPr>
            <a:xfrm>
              <a:off x="5974497" y="2853415"/>
              <a:ext cx="432000" cy="0"/>
            </a:xfrm>
            <a:prstGeom prst="straightConnector1">
              <a:avLst/>
            </a:prstGeom>
            <a:ln w="19050">
              <a:solidFill>
                <a:srgbClr val="3D9933"/>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AC7847E0-7B46-4DBB-8B79-F1CF03EDBD4E}"/>
                </a:ext>
              </a:extLst>
            </p:cNvPr>
            <p:cNvCxnSpPr/>
            <p:nvPr/>
          </p:nvCxnSpPr>
          <p:spPr>
            <a:xfrm>
              <a:off x="6731742" y="3038596"/>
              <a:ext cx="0" cy="114785"/>
            </a:xfrm>
            <a:prstGeom prst="straightConnector1">
              <a:avLst/>
            </a:prstGeom>
            <a:ln w="19050">
              <a:solidFill>
                <a:srgbClr val="DD2626"/>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29" name="Rectangle 43">
              <a:extLst>
                <a:ext uri="{FF2B5EF4-FFF2-40B4-BE49-F238E27FC236}">
                  <a16:creationId xmlns:a16="http://schemas.microsoft.com/office/drawing/2014/main" id="{3A2FDFBC-AC97-4029-B025-3483E9D2F0BC}"/>
                </a:ext>
              </a:extLst>
            </p:cNvPr>
            <p:cNvSpPr/>
            <p:nvPr/>
          </p:nvSpPr>
          <p:spPr>
            <a:xfrm>
              <a:off x="6763556" y="3061593"/>
              <a:ext cx="23759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rgbClr val="FF0000"/>
                  </a:solidFill>
                  <a:latin typeface="SamsungOne 400" panose="020B0503030303020204" pitchFamily="34" charset="0"/>
                  <a:ea typeface="SamsungOne 400" panose="020B0503030303020204" pitchFamily="34" charset="0"/>
                </a:rPr>
                <a:t>NO</a:t>
              </a:r>
            </a:p>
          </p:txBody>
        </p:sp>
        <p:sp>
          <p:nvSpPr>
            <p:cNvPr id="130" name="Rectangle 43">
              <a:extLst>
                <a:ext uri="{FF2B5EF4-FFF2-40B4-BE49-F238E27FC236}">
                  <a16:creationId xmlns:a16="http://schemas.microsoft.com/office/drawing/2014/main" id="{72CD8F41-7E39-4141-BC2B-53EC46E2B45E}"/>
                </a:ext>
              </a:extLst>
            </p:cNvPr>
            <p:cNvSpPr/>
            <p:nvPr/>
          </p:nvSpPr>
          <p:spPr>
            <a:xfrm>
              <a:off x="7207487" y="2135728"/>
              <a:ext cx="1170934" cy="205826"/>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1200" b="1" dirty="0" err="1">
                  <a:solidFill>
                    <a:schemeClr val="tx1">
                      <a:lumMod val="85000"/>
                      <a:lumOff val="15000"/>
                    </a:schemeClr>
                  </a:solidFill>
                  <a:latin typeface="SamsungOne 700" panose="020B0803030303020204" pitchFamily="34" charset="0"/>
                  <a:ea typeface="SamsungOne 700" panose="020B0803030303020204" pitchFamily="34" charset="0"/>
                </a:rPr>
                <a:t>hồi</a:t>
              </a:r>
              <a:r>
                <a:rPr lang="en-US" altLang="ko-KR" sz="1200" b="1" dirty="0">
                  <a:solidFill>
                    <a:schemeClr val="tx1">
                      <a:lumMod val="85000"/>
                      <a:lumOff val="15000"/>
                    </a:schemeClr>
                  </a:solidFill>
                  <a:latin typeface="SamsungOne 700" panose="020B0803030303020204" pitchFamily="34" charset="0"/>
                  <a:ea typeface="SamsungOne 700" panose="020B0803030303020204" pitchFamily="34" charset="0"/>
                </a:rPr>
                <a:t> </a:t>
              </a:r>
              <a:r>
                <a:rPr lang="en-US" altLang="ko-KR" sz="1200" b="1" dirty="0" err="1">
                  <a:solidFill>
                    <a:schemeClr val="tx1">
                      <a:lumMod val="85000"/>
                      <a:lumOff val="15000"/>
                    </a:schemeClr>
                  </a:solidFill>
                  <a:latin typeface="SamsungOne 700" panose="020B0803030303020204" pitchFamily="34" charset="0"/>
                  <a:ea typeface="SamsungOne 700" panose="020B0803030303020204" pitchFamily="34" charset="0"/>
                </a:rPr>
                <a:t>quy</a:t>
              </a:r>
              <a:endParaRPr lang="en-US" altLang="ko-KR" sz="1200" b="1" dirty="0">
                <a:solidFill>
                  <a:schemeClr val="tx1">
                    <a:lumMod val="85000"/>
                    <a:lumOff val="15000"/>
                  </a:schemeClr>
                </a:solidFill>
                <a:latin typeface="SamsungOne 700" panose="020B0803030303020204" pitchFamily="34" charset="0"/>
                <a:ea typeface="SamsungOne 700" panose="020B0803030303020204" pitchFamily="34" charset="0"/>
              </a:endParaRPr>
            </a:p>
          </p:txBody>
        </p:sp>
        <p:sp>
          <p:nvSpPr>
            <p:cNvPr id="131" name="모서리가 둥근 직사각형 169">
              <a:extLst>
                <a:ext uri="{FF2B5EF4-FFF2-40B4-BE49-F238E27FC236}">
                  <a16:creationId xmlns:a16="http://schemas.microsoft.com/office/drawing/2014/main" id="{4D6F2863-E153-4A9D-9D38-8C607A753700}"/>
                </a:ext>
              </a:extLst>
            </p:cNvPr>
            <p:cNvSpPr/>
            <p:nvPr/>
          </p:nvSpPr>
          <p:spPr>
            <a:xfrm>
              <a:off x="6444780" y="3185274"/>
              <a:ext cx="573923" cy="298440"/>
            </a:xfrm>
            <a:prstGeom prst="roundRect">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132" name="Rectangle 43">
              <a:extLst>
                <a:ext uri="{FF2B5EF4-FFF2-40B4-BE49-F238E27FC236}">
                  <a16:creationId xmlns:a16="http://schemas.microsoft.com/office/drawing/2014/main" id="{210CB1FB-0336-4F4A-A87D-822BB8F67BB3}"/>
                </a:ext>
              </a:extLst>
            </p:cNvPr>
            <p:cNvSpPr/>
            <p:nvPr/>
          </p:nvSpPr>
          <p:spPr>
            <a:xfrm>
              <a:off x="6481694" y="3211382"/>
              <a:ext cx="500095"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SGD</a:t>
              </a:r>
            </a:p>
            <a:p>
              <a:pPr algn="ctr" defTabSz="914400"/>
              <a:r>
                <a:rPr lang="en-US" altLang="ko-KR" sz="700" b="1" dirty="0" err="1">
                  <a:solidFill>
                    <a:schemeClr val="tx1">
                      <a:lumMod val="85000"/>
                      <a:lumOff val="15000"/>
                    </a:schemeClr>
                  </a:solidFill>
                  <a:latin typeface="SamsungOne 400" panose="020B0503030303020204" pitchFamily="34" charset="0"/>
                  <a:ea typeface="SamsungOne 400" panose="020B0503030303020204" pitchFamily="34" charset="0"/>
                </a:rPr>
                <a:t>Regressor</a:t>
              </a:r>
              <a:endPar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133" name="타원 132">
              <a:extLst>
                <a:ext uri="{FF2B5EF4-FFF2-40B4-BE49-F238E27FC236}">
                  <a16:creationId xmlns:a16="http://schemas.microsoft.com/office/drawing/2014/main" id="{44DA0CCB-A939-4406-9165-CA9E2639D4A6}"/>
                </a:ext>
              </a:extLst>
            </p:cNvPr>
            <p:cNvSpPr/>
            <p:nvPr/>
          </p:nvSpPr>
          <p:spPr>
            <a:xfrm>
              <a:off x="7218268" y="2709672"/>
              <a:ext cx="1193109"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134" name="Rectangle 43">
              <a:extLst>
                <a:ext uri="{FF2B5EF4-FFF2-40B4-BE49-F238E27FC236}">
                  <a16:creationId xmlns:a16="http://schemas.microsoft.com/office/drawing/2014/main" id="{D29F3F6D-CE35-4AEC-828C-C509F204DB3B}"/>
                </a:ext>
              </a:extLst>
            </p:cNvPr>
            <p:cNvSpPr/>
            <p:nvPr/>
          </p:nvSpPr>
          <p:spPr>
            <a:xfrm>
              <a:off x="7282857" y="2740518"/>
              <a:ext cx="1057857"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few features should</a:t>
              </a:r>
            </a:p>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be important</a:t>
              </a:r>
              <a:endParaRPr lang="en-US" altLang="ko-KR" sz="300" b="1" dirty="0">
                <a:solidFill>
                  <a:schemeClr val="tx1">
                    <a:lumMod val="85000"/>
                    <a:lumOff val="15000"/>
                  </a:schemeClr>
                </a:solidFill>
                <a:latin typeface="SamsungOne 400" panose="020B0503030303020204" pitchFamily="34" charset="0"/>
                <a:ea typeface="SamsungOne 400" panose="020B0503030303020204" pitchFamily="34" charset="0"/>
              </a:endParaRPr>
            </a:p>
          </p:txBody>
        </p:sp>
        <p:cxnSp>
          <p:nvCxnSpPr>
            <p:cNvPr id="135" name="직선 화살표 연결선 134">
              <a:extLst>
                <a:ext uri="{FF2B5EF4-FFF2-40B4-BE49-F238E27FC236}">
                  <a16:creationId xmlns:a16="http://schemas.microsoft.com/office/drawing/2014/main" id="{55DA16B5-BAE7-4CC5-B453-AFBB0EE6F570}"/>
                </a:ext>
              </a:extLst>
            </p:cNvPr>
            <p:cNvCxnSpPr/>
            <p:nvPr/>
          </p:nvCxnSpPr>
          <p:spPr>
            <a:xfrm>
              <a:off x="7059793" y="2854571"/>
              <a:ext cx="114785" cy="0"/>
            </a:xfrm>
            <a:prstGeom prst="straightConnector1">
              <a:avLst/>
            </a:prstGeom>
            <a:ln w="19050">
              <a:solidFill>
                <a:srgbClr val="3D9933"/>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36" name="Rectangle 43">
              <a:extLst>
                <a:ext uri="{FF2B5EF4-FFF2-40B4-BE49-F238E27FC236}">
                  <a16:creationId xmlns:a16="http://schemas.microsoft.com/office/drawing/2014/main" id="{24EFC763-9C1B-406D-8014-88A4043F6A64}"/>
                </a:ext>
              </a:extLst>
            </p:cNvPr>
            <p:cNvSpPr/>
            <p:nvPr/>
          </p:nvSpPr>
          <p:spPr>
            <a:xfrm>
              <a:off x="7006273" y="2914143"/>
              <a:ext cx="23759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rgbClr val="3D9933"/>
                  </a:solidFill>
                  <a:latin typeface="SamsungOne 400" panose="020B0503030303020204" pitchFamily="34" charset="0"/>
                  <a:ea typeface="SamsungOne 400" panose="020B0503030303020204" pitchFamily="34" charset="0"/>
                </a:rPr>
                <a:t>YES</a:t>
              </a:r>
            </a:p>
          </p:txBody>
        </p:sp>
        <p:cxnSp>
          <p:nvCxnSpPr>
            <p:cNvPr id="137" name="직선 화살표 연결선 136">
              <a:extLst>
                <a:ext uri="{FF2B5EF4-FFF2-40B4-BE49-F238E27FC236}">
                  <a16:creationId xmlns:a16="http://schemas.microsoft.com/office/drawing/2014/main" id="{15EAEEF0-353B-4234-B988-2C5E20E0E6CD}"/>
                </a:ext>
              </a:extLst>
            </p:cNvPr>
            <p:cNvCxnSpPr/>
            <p:nvPr/>
          </p:nvCxnSpPr>
          <p:spPr>
            <a:xfrm>
              <a:off x="8458280" y="2854571"/>
              <a:ext cx="114785" cy="0"/>
            </a:xfrm>
            <a:prstGeom prst="straightConnector1">
              <a:avLst/>
            </a:prstGeom>
            <a:ln w="19050">
              <a:solidFill>
                <a:srgbClr val="3D9933"/>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38" name="Rectangle 43">
              <a:extLst>
                <a:ext uri="{FF2B5EF4-FFF2-40B4-BE49-F238E27FC236}">
                  <a16:creationId xmlns:a16="http://schemas.microsoft.com/office/drawing/2014/main" id="{0C1285FF-5BB9-435A-88F6-DFF77FCD4EAA}"/>
                </a:ext>
              </a:extLst>
            </p:cNvPr>
            <p:cNvSpPr/>
            <p:nvPr/>
          </p:nvSpPr>
          <p:spPr>
            <a:xfrm>
              <a:off x="8404760" y="2914143"/>
              <a:ext cx="23759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rgbClr val="3D9933"/>
                  </a:solidFill>
                  <a:latin typeface="SamsungOne 400" panose="020B0503030303020204" pitchFamily="34" charset="0"/>
                  <a:ea typeface="SamsungOne 400" panose="020B0503030303020204" pitchFamily="34" charset="0"/>
                </a:rPr>
                <a:t>YES</a:t>
              </a:r>
            </a:p>
          </p:txBody>
        </p:sp>
        <p:sp>
          <p:nvSpPr>
            <p:cNvPr id="139" name="모서리가 둥근 직사각형 180">
              <a:extLst>
                <a:ext uri="{FF2B5EF4-FFF2-40B4-BE49-F238E27FC236}">
                  <a16:creationId xmlns:a16="http://schemas.microsoft.com/office/drawing/2014/main" id="{CC5AF2CA-81D4-4A40-BB1F-CB5A37ECD96F}"/>
                </a:ext>
              </a:extLst>
            </p:cNvPr>
            <p:cNvSpPr/>
            <p:nvPr/>
          </p:nvSpPr>
          <p:spPr>
            <a:xfrm>
              <a:off x="8651521" y="2710670"/>
              <a:ext cx="573923" cy="149957"/>
            </a:xfrm>
            <a:prstGeom prst="roundRect">
              <a:avLst>
                <a:gd name="adj" fmla="val 29486"/>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140" name="Rectangle 43">
              <a:extLst>
                <a:ext uri="{FF2B5EF4-FFF2-40B4-BE49-F238E27FC236}">
                  <a16:creationId xmlns:a16="http://schemas.microsoft.com/office/drawing/2014/main" id="{246A0284-7DCB-4378-88CD-775EA4E55315}"/>
                </a:ext>
              </a:extLst>
            </p:cNvPr>
            <p:cNvSpPr/>
            <p:nvPr/>
          </p:nvSpPr>
          <p:spPr>
            <a:xfrm>
              <a:off x="8732253" y="2724092"/>
              <a:ext cx="412460"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Lasso</a:t>
              </a:r>
            </a:p>
          </p:txBody>
        </p:sp>
        <p:sp>
          <p:nvSpPr>
            <p:cNvPr id="141" name="모서리가 둥근 직사각형 182">
              <a:extLst>
                <a:ext uri="{FF2B5EF4-FFF2-40B4-BE49-F238E27FC236}">
                  <a16:creationId xmlns:a16="http://schemas.microsoft.com/office/drawing/2014/main" id="{A2515B41-02A5-405E-B1C5-AA08821BBEC2}"/>
                </a:ext>
              </a:extLst>
            </p:cNvPr>
            <p:cNvSpPr/>
            <p:nvPr/>
          </p:nvSpPr>
          <p:spPr>
            <a:xfrm>
              <a:off x="8651521" y="2856728"/>
              <a:ext cx="573923" cy="149957"/>
            </a:xfrm>
            <a:prstGeom prst="roundRect">
              <a:avLst>
                <a:gd name="adj" fmla="val 29486"/>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142" name="Rectangle 43">
              <a:extLst>
                <a:ext uri="{FF2B5EF4-FFF2-40B4-BE49-F238E27FC236}">
                  <a16:creationId xmlns:a16="http://schemas.microsoft.com/office/drawing/2014/main" id="{C996E3B3-B9AB-4D40-B908-C3F1FF65DE8C}"/>
                </a:ext>
              </a:extLst>
            </p:cNvPr>
            <p:cNvSpPr/>
            <p:nvPr/>
          </p:nvSpPr>
          <p:spPr>
            <a:xfrm>
              <a:off x="8651522" y="2870152"/>
              <a:ext cx="573922"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err="1">
                  <a:solidFill>
                    <a:schemeClr val="tx1">
                      <a:lumMod val="85000"/>
                      <a:lumOff val="15000"/>
                    </a:schemeClr>
                  </a:solidFill>
                  <a:latin typeface="SamsungOne 400" panose="020B0503030303020204" pitchFamily="34" charset="0"/>
                  <a:ea typeface="SamsungOne 400" panose="020B0503030303020204" pitchFamily="34" charset="0"/>
                </a:rPr>
                <a:t>ElasticNet</a:t>
              </a:r>
              <a:endPar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143" name="타원 142">
              <a:extLst>
                <a:ext uri="{FF2B5EF4-FFF2-40B4-BE49-F238E27FC236}">
                  <a16:creationId xmlns:a16="http://schemas.microsoft.com/office/drawing/2014/main" id="{12E2CD5B-8686-4546-AC24-904630D60A01}"/>
                </a:ext>
              </a:extLst>
            </p:cNvPr>
            <p:cNvSpPr/>
            <p:nvPr/>
          </p:nvSpPr>
          <p:spPr>
            <a:xfrm>
              <a:off x="1477402" y="4820385"/>
              <a:ext cx="780536"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144" name="모서리가 둥근 직사각형 147">
              <a:extLst>
                <a:ext uri="{FF2B5EF4-FFF2-40B4-BE49-F238E27FC236}">
                  <a16:creationId xmlns:a16="http://schemas.microsoft.com/office/drawing/2014/main" id="{28CB9B8B-FF3F-4D56-9AD1-ADCC2FA8BE2E}"/>
                </a:ext>
              </a:extLst>
            </p:cNvPr>
            <p:cNvSpPr/>
            <p:nvPr/>
          </p:nvSpPr>
          <p:spPr>
            <a:xfrm>
              <a:off x="718889" y="4827714"/>
              <a:ext cx="573923" cy="298440"/>
            </a:xfrm>
            <a:prstGeom prst="roundRect">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145" name="Rectangle 43">
              <a:extLst>
                <a:ext uri="{FF2B5EF4-FFF2-40B4-BE49-F238E27FC236}">
                  <a16:creationId xmlns:a16="http://schemas.microsoft.com/office/drawing/2014/main" id="{0D752FF9-432F-4E31-A3D3-4146C3FF7A21}"/>
                </a:ext>
              </a:extLst>
            </p:cNvPr>
            <p:cNvSpPr/>
            <p:nvPr/>
          </p:nvSpPr>
          <p:spPr>
            <a:xfrm>
              <a:off x="783476" y="4915378"/>
              <a:ext cx="444749"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err="1">
                  <a:solidFill>
                    <a:schemeClr val="tx1">
                      <a:lumMod val="85000"/>
                      <a:lumOff val="15000"/>
                    </a:schemeClr>
                  </a:solidFill>
                  <a:latin typeface="SamsungOne 400" panose="020B0503030303020204" pitchFamily="34" charset="0"/>
                  <a:ea typeface="SamsungOne 400" panose="020B0503030303020204" pitchFamily="34" charset="0"/>
                </a:rPr>
                <a:t>KMeans</a:t>
              </a:r>
              <a:endPar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146" name="모서리가 둥근 직사각형 151">
              <a:extLst>
                <a:ext uri="{FF2B5EF4-FFF2-40B4-BE49-F238E27FC236}">
                  <a16:creationId xmlns:a16="http://schemas.microsoft.com/office/drawing/2014/main" id="{D9C28746-4828-4302-B6FE-785C60D733E6}"/>
                </a:ext>
              </a:extLst>
            </p:cNvPr>
            <p:cNvSpPr/>
            <p:nvPr/>
          </p:nvSpPr>
          <p:spPr>
            <a:xfrm>
              <a:off x="2457115" y="5801604"/>
              <a:ext cx="1162800" cy="159482"/>
            </a:xfrm>
            <a:prstGeom prst="roundRect">
              <a:avLst>
                <a:gd name="adj" fmla="val 29486"/>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147" name="Rectangle 43">
              <a:extLst>
                <a:ext uri="{FF2B5EF4-FFF2-40B4-BE49-F238E27FC236}">
                  <a16:creationId xmlns:a16="http://schemas.microsoft.com/office/drawing/2014/main" id="{3E854F89-9B2B-418A-AB94-AE3D1D3EE7E7}"/>
                </a:ext>
              </a:extLst>
            </p:cNvPr>
            <p:cNvSpPr/>
            <p:nvPr/>
          </p:nvSpPr>
          <p:spPr>
            <a:xfrm>
              <a:off x="2758857" y="5821980"/>
              <a:ext cx="559316"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err="1">
                  <a:solidFill>
                    <a:schemeClr val="tx1">
                      <a:lumMod val="85000"/>
                      <a:lumOff val="15000"/>
                    </a:schemeClr>
                  </a:solidFill>
                  <a:latin typeface="SamsungOne 400" panose="020B0503030303020204" pitchFamily="34" charset="0"/>
                  <a:ea typeface="SamsungOne 400" panose="020B0503030303020204" pitchFamily="34" charset="0"/>
                </a:rPr>
                <a:t>MeanShift</a:t>
              </a:r>
              <a:endPar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148" name="모서리가 둥근 직사각형 157">
              <a:extLst>
                <a:ext uri="{FF2B5EF4-FFF2-40B4-BE49-F238E27FC236}">
                  <a16:creationId xmlns:a16="http://schemas.microsoft.com/office/drawing/2014/main" id="{CC9FC627-24C7-4E39-924A-79B80EFE2E1A}"/>
                </a:ext>
              </a:extLst>
            </p:cNvPr>
            <p:cNvSpPr/>
            <p:nvPr/>
          </p:nvSpPr>
          <p:spPr>
            <a:xfrm>
              <a:off x="2457099" y="5961570"/>
              <a:ext cx="1162800" cy="159482"/>
            </a:xfrm>
            <a:prstGeom prst="roundRect">
              <a:avLst>
                <a:gd name="adj" fmla="val 29486"/>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149" name="Rectangle 43">
              <a:extLst>
                <a:ext uri="{FF2B5EF4-FFF2-40B4-BE49-F238E27FC236}">
                  <a16:creationId xmlns:a16="http://schemas.microsoft.com/office/drawing/2014/main" id="{A43A42BC-68F3-4DFB-A150-9578AD79D596}"/>
                </a:ext>
              </a:extLst>
            </p:cNvPr>
            <p:cNvSpPr/>
            <p:nvPr/>
          </p:nvSpPr>
          <p:spPr>
            <a:xfrm>
              <a:off x="2751554" y="5981948"/>
              <a:ext cx="573922"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VBGMM</a:t>
              </a:r>
            </a:p>
          </p:txBody>
        </p:sp>
        <p:sp>
          <p:nvSpPr>
            <p:cNvPr id="150" name="모서리가 둥근 직사각형 159">
              <a:extLst>
                <a:ext uri="{FF2B5EF4-FFF2-40B4-BE49-F238E27FC236}">
                  <a16:creationId xmlns:a16="http://schemas.microsoft.com/office/drawing/2014/main" id="{AB09BC32-CA40-4DAA-A144-76200A8C02C7}"/>
                </a:ext>
              </a:extLst>
            </p:cNvPr>
            <p:cNvSpPr/>
            <p:nvPr/>
          </p:nvSpPr>
          <p:spPr>
            <a:xfrm>
              <a:off x="1474389" y="5311929"/>
              <a:ext cx="786563" cy="298440"/>
            </a:xfrm>
            <a:prstGeom prst="roundRect">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151" name="Rectangle 43">
              <a:extLst>
                <a:ext uri="{FF2B5EF4-FFF2-40B4-BE49-F238E27FC236}">
                  <a16:creationId xmlns:a16="http://schemas.microsoft.com/office/drawing/2014/main" id="{9327FAE1-C8D9-4789-A951-A15A9FFA1A2D}"/>
                </a:ext>
              </a:extLst>
            </p:cNvPr>
            <p:cNvSpPr/>
            <p:nvPr/>
          </p:nvSpPr>
          <p:spPr>
            <a:xfrm>
              <a:off x="1580709" y="5338038"/>
              <a:ext cx="573922"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err="1">
                  <a:solidFill>
                    <a:schemeClr val="tx1">
                      <a:lumMod val="85000"/>
                      <a:lumOff val="15000"/>
                    </a:schemeClr>
                  </a:solidFill>
                  <a:latin typeface="SamsungOne 400" panose="020B0503030303020204" pitchFamily="34" charset="0"/>
                  <a:ea typeface="SamsungOne 400" panose="020B0503030303020204" pitchFamily="34" charset="0"/>
                </a:rPr>
                <a:t>MiniBatch</a:t>
              </a:r>
              <a:endPar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endParaRPr>
            </a:p>
            <a:p>
              <a:pPr algn="ctr" defTabSz="914400"/>
              <a:r>
                <a:rPr lang="en-US" altLang="ko-KR" sz="700" b="1" dirty="0" err="1">
                  <a:solidFill>
                    <a:schemeClr val="tx1">
                      <a:lumMod val="85000"/>
                      <a:lumOff val="15000"/>
                    </a:schemeClr>
                  </a:solidFill>
                  <a:latin typeface="SamsungOne 400" panose="020B0503030303020204" pitchFamily="34" charset="0"/>
                  <a:ea typeface="SamsungOne 400" panose="020B0503030303020204" pitchFamily="34" charset="0"/>
                </a:rPr>
                <a:t>KMeans</a:t>
              </a:r>
              <a:endPar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152" name="Rectangle 43">
              <a:extLst>
                <a:ext uri="{FF2B5EF4-FFF2-40B4-BE49-F238E27FC236}">
                  <a16:creationId xmlns:a16="http://schemas.microsoft.com/office/drawing/2014/main" id="{CC8C0355-96DC-46D6-A120-E0A73D3386B0}"/>
                </a:ext>
              </a:extLst>
            </p:cNvPr>
            <p:cNvSpPr/>
            <p:nvPr/>
          </p:nvSpPr>
          <p:spPr>
            <a:xfrm>
              <a:off x="1645296" y="4865131"/>
              <a:ext cx="444749" cy="205826"/>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&lt;10k</a:t>
              </a:r>
            </a:p>
            <a:p>
              <a:pPr algn="ctr" defTabSz="914400"/>
              <a:r>
                <a:rPr lang="en-US" altLang="ko-KR" sz="500" b="1" dirty="0">
                  <a:solidFill>
                    <a:schemeClr val="tx1">
                      <a:lumMod val="85000"/>
                      <a:lumOff val="15000"/>
                    </a:schemeClr>
                  </a:solidFill>
                  <a:latin typeface="SamsungOne 400" panose="020B0503030303020204" pitchFamily="34" charset="0"/>
                  <a:ea typeface="SamsungOne 400" panose="020B0503030303020204" pitchFamily="34" charset="0"/>
                </a:rPr>
                <a:t>samples</a:t>
              </a:r>
            </a:p>
          </p:txBody>
        </p:sp>
        <p:cxnSp>
          <p:nvCxnSpPr>
            <p:cNvPr id="153" name="직선 화살표 연결선 152">
              <a:extLst>
                <a:ext uri="{FF2B5EF4-FFF2-40B4-BE49-F238E27FC236}">
                  <a16:creationId xmlns:a16="http://schemas.microsoft.com/office/drawing/2014/main" id="{7AD60CFC-CF90-412A-B045-97BF373EE9E3}"/>
                </a:ext>
              </a:extLst>
            </p:cNvPr>
            <p:cNvCxnSpPr/>
            <p:nvPr/>
          </p:nvCxnSpPr>
          <p:spPr>
            <a:xfrm flipH="1">
              <a:off x="2294114" y="4978541"/>
              <a:ext cx="114785" cy="0"/>
            </a:xfrm>
            <a:prstGeom prst="straightConnector1">
              <a:avLst/>
            </a:prstGeom>
            <a:ln w="19050">
              <a:solidFill>
                <a:srgbClr val="3D9933"/>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54" name="Rectangle 43">
              <a:extLst>
                <a:ext uri="{FF2B5EF4-FFF2-40B4-BE49-F238E27FC236}">
                  <a16:creationId xmlns:a16="http://schemas.microsoft.com/office/drawing/2014/main" id="{B42ED35F-7F1A-4FD1-B7F7-6556ECAE6E60}"/>
                </a:ext>
              </a:extLst>
            </p:cNvPr>
            <p:cNvSpPr/>
            <p:nvPr/>
          </p:nvSpPr>
          <p:spPr>
            <a:xfrm>
              <a:off x="2232707" y="5029537"/>
              <a:ext cx="237599" cy="10291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b="1" dirty="0">
                  <a:solidFill>
                    <a:srgbClr val="3D9933"/>
                  </a:solidFill>
                  <a:latin typeface="SamsungOne 400" panose="020B0503030303020204" pitchFamily="34" charset="0"/>
                  <a:ea typeface="SamsungOne 400" panose="020B0503030303020204" pitchFamily="34" charset="0"/>
                </a:rPr>
                <a:t>YES</a:t>
              </a:r>
            </a:p>
          </p:txBody>
        </p:sp>
        <p:sp>
          <p:nvSpPr>
            <p:cNvPr id="155" name="모서리가 둥근 직사각형 179">
              <a:extLst>
                <a:ext uri="{FF2B5EF4-FFF2-40B4-BE49-F238E27FC236}">
                  <a16:creationId xmlns:a16="http://schemas.microsoft.com/office/drawing/2014/main" id="{4252A493-E5C2-4071-A18D-FFFF4422AC5D}"/>
                </a:ext>
              </a:extLst>
            </p:cNvPr>
            <p:cNvSpPr/>
            <p:nvPr/>
          </p:nvSpPr>
          <p:spPr>
            <a:xfrm>
              <a:off x="713769" y="5311929"/>
              <a:ext cx="584162" cy="298440"/>
            </a:xfrm>
            <a:prstGeom prst="roundRect">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156" name="Rectangle 43">
              <a:extLst>
                <a:ext uri="{FF2B5EF4-FFF2-40B4-BE49-F238E27FC236}">
                  <a16:creationId xmlns:a16="http://schemas.microsoft.com/office/drawing/2014/main" id="{21EC1FCF-E828-4FF4-BD76-579ED8A120F7}"/>
                </a:ext>
              </a:extLst>
            </p:cNvPr>
            <p:cNvSpPr/>
            <p:nvPr/>
          </p:nvSpPr>
          <p:spPr>
            <a:xfrm>
              <a:off x="718889" y="5338038"/>
              <a:ext cx="573922"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Spectral</a:t>
              </a:r>
            </a:p>
            <a:p>
              <a:pPr algn="ctr" defTabSz="914400"/>
              <a:r>
                <a:rPr lang="en-US" altLang="ko-KR" sz="700" b="1" dirty="0" err="1">
                  <a:solidFill>
                    <a:schemeClr val="tx1">
                      <a:lumMod val="85000"/>
                      <a:lumOff val="15000"/>
                    </a:schemeClr>
                  </a:solidFill>
                  <a:latin typeface="SamsungOne 400" panose="020B0503030303020204" pitchFamily="34" charset="0"/>
                  <a:ea typeface="SamsungOne 400" panose="020B0503030303020204" pitchFamily="34" charset="0"/>
                </a:rPr>
                <a:t>cụm</a:t>
              </a:r>
              <a:endPar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157" name="모서리가 둥근 직사각형 185">
              <a:extLst>
                <a:ext uri="{FF2B5EF4-FFF2-40B4-BE49-F238E27FC236}">
                  <a16:creationId xmlns:a16="http://schemas.microsoft.com/office/drawing/2014/main" id="{7CC93526-F666-413F-8011-5CBD23C26D1D}"/>
                </a:ext>
              </a:extLst>
            </p:cNvPr>
            <p:cNvSpPr/>
            <p:nvPr/>
          </p:nvSpPr>
          <p:spPr>
            <a:xfrm>
              <a:off x="714250" y="5608455"/>
              <a:ext cx="583200" cy="149957"/>
            </a:xfrm>
            <a:prstGeom prst="roundRect">
              <a:avLst>
                <a:gd name="adj" fmla="val 29486"/>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158" name="Rectangle 43">
              <a:extLst>
                <a:ext uri="{FF2B5EF4-FFF2-40B4-BE49-F238E27FC236}">
                  <a16:creationId xmlns:a16="http://schemas.microsoft.com/office/drawing/2014/main" id="{5816E747-A813-4833-B8C9-F47C28881916}"/>
                </a:ext>
              </a:extLst>
            </p:cNvPr>
            <p:cNvSpPr/>
            <p:nvPr/>
          </p:nvSpPr>
          <p:spPr>
            <a:xfrm>
              <a:off x="799620" y="5621878"/>
              <a:ext cx="412460"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GMM</a:t>
              </a:r>
            </a:p>
          </p:txBody>
        </p:sp>
        <p:cxnSp>
          <p:nvCxnSpPr>
            <p:cNvPr id="159" name="직선 화살표 연결선 158">
              <a:extLst>
                <a:ext uri="{FF2B5EF4-FFF2-40B4-BE49-F238E27FC236}">
                  <a16:creationId xmlns:a16="http://schemas.microsoft.com/office/drawing/2014/main" id="{D92B3A3E-775A-4862-839C-348E86E3985C}"/>
                </a:ext>
              </a:extLst>
            </p:cNvPr>
            <p:cNvCxnSpPr/>
            <p:nvPr/>
          </p:nvCxnSpPr>
          <p:spPr>
            <a:xfrm flipH="1">
              <a:off x="1321773" y="4978541"/>
              <a:ext cx="114785" cy="0"/>
            </a:xfrm>
            <a:prstGeom prst="straightConnector1">
              <a:avLst/>
            </a:prstGeom>
            <a:ln w="19050">
              <a:solidFill>
                <a:srgbClr val="3D9933"/>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60" name="Rectangle 43">
              <a:extLst>
                <a:ext uri="{FF2B5EF4-FFF2-40B4-BE49-F238E27FC236}">
                  <a16:creationId xmlns:a16="http://schemas.microsoft.com/office/drawing/2014/main" id="{E44551A9-2D2E-483D-8FA1-1E406595C37D}"/>
                </a:ext>
              </a:extLst>
            </p:cNvPr>
            <p:cNvSpPr/>
            <p:nvPr/>
          </p:nvSpPr>
          <p:spPr>
            <a:xfrm>
              <a:off x="1279416" y="5029537"/>
              <a:ext cx="237599" cy="10291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600" b="1" dirty="0">
                  <a:solidFill>
                    <a:srgbClr val="3D9933"/>
                  </a:solidFill>
                  <a:latin typeface="SamsungOne 400" panose="020B0503030303020204" pitchFamily="34" charset="0"/>
                  <a:ea typeface="SamsungOne 400" panose="020B0503030303020204" pitchFamily="34" charset="0"/>
                </a:rPr>
                <a:t>YES</a:t>
              </a:r>
            </a:p>
          </p:txBody>
        </p:sp>
        <p:cxnSp>
          <p:nvCxnSpPr>
            <p:cNvPr id="161" name="직선 화살표 연결선 160">
              <a:extLst>
                <a:ext uri="{FF2B5EF4-FFF2-40B4-BE49-F238E27FC236}">
                  <a16:creationId xmlns:a16="http://schemas.microsoft.com/office/drawing/2014/main" id="{7CCD00E5-28B8-4BFA-B2AD-C71DC1B66E0E}"/>
                </a:ext>
              </a:extLst>
            </p:cNvPr>
            <p:cNvCxnSpPr/>
            <p:nvPr/>
          </p:nvCxnSpPr>
          <p:spPr>
            <a:xfrm>
              <a:off x="1879637" y="5173853"/>
              <a:ext cx="0" cy="114785"/>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62" name="Rectangle 43">
              <a:extLst>
                <a:ext uri="{FF2B5EF4-FFF2-40B4-BE49-F238E27FC236}">
                  <a16:creationId xmlns:a16="http://schemas.microsoft.com/office/drawing/2014/main" id="{57148B11-FDDE-4D18-A860-91002FD2EB03}"/>
                </a:ext>
              </a:extLst>
            </p:cNvPr>
            <p:cNvSpPr/>
            <p:nvPr/>
          </p:nvSpPr>
          <p:spPr>
            <a:xfrm>
              <a:off x="1889237" y="5178659"/>
              <a:ext cx="23759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rgbClr val="DD2626"/>
                  </a:solidFill>
                  <a:latin typeface="SamsungOne 400" panose="020B0503030303020204" pitchFamily="34" charset="0"/>
                  <a:ea typeface="SamsungOne 400" panose="020B0503030303020204" pitchFamily="34" charset="0"/>
                </a:rPr>
                <a:t>NO</a:t>
              </a:r>
            </a:p>
          </p:txBody>
        </p:sp>
        <p:cxnSp>
          <p:nvCxnSpPr>
            <p:cNvPr id="163" name="직선 화살표 연결선 162">
              <a:extLst>
                <a:ext uri="{FF2B5EF4-FFF2-40B4-BE49-F238E27FC236}">
                  <a16:creationId xmlns:a16="http://schemas.microsoft.com/office/drawing/2014/main" id="{327E62E2-2EEC-49F2-95E9-C9FC60B770C1}"/>
                </a:ext>
              </a:extLst>
            </p:cNvPr>
            <p:cNvCxnSpPr/>
            <p:nvPr/>
          </p:nvCxnSpPr>
          <p:spPr>
            <a:xfrm>
              <a:off x="996305" y="5159044"/>
              <a:ext cx="0" cy="114785"/>
            </a:xfrm>
            <a:prstGeom prst="straightConnector1">
              <a:avLst/>
            </a:prstGeom>
            <a:ln w="19050">
              <a:solidFill>
                <a:schemeClr val="accent4">
                  <a:lumMod val="75000"/>
                </a:schemeClr>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64" name="Rectangle 43">
              <a:extLst>
                <a:ext uri="{FF2B5EF4-FFF2-40B4-BE49-F238E27FC236}">
                  <a16:creationId xmlns:a16="http://schemas.microsoft.com/office/drawing/2014/main" id="{E138E90F-87D4-4F5E-B1C2-24F19F9F3D36}"/>
                </a:ext>
              </a:extLst>
            </p:cNvPr>
            <p:cNvSpPr/>
            <p:nvPr/>
          </p:nvSpPr>
          <p:spPr>
            <a:xfrm>
              <a:off x="898611" y="5177016"/>
              <a:ext cx="845922"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chemeClr val="accent4">
                      <a:lumMod val="75000"/>
                    </a:schemeClr>
                  </a:solidFill>
                  <a:latin typeface="SamsungOne 400" panose="020B0503030303020204" pitchFamily="34" charset="0"/>
                  <a:ea typeface="SamsungOne 400" panose="020B0503030303020204" pitchFamily="34" charset="0"/>
                </a:rPr>
                <a:t>NOT WORKING</a:t>
              </a:r>
            </a:p>
          </p:txBody>
        </p:sp>
        <p:cxnSp>
          <p:nvCxnSpPr>
            <p:cNvPr id="165" name="직선 화살표 연결선 164">
              <a:extLst>
                <a:ext uri="{FF2B5EF4-FFF2-40B4-BE49-F238E27FC236}">
                  <a16:creationId xmlns:a16="http://schemas.microsoft.com/office/drawing/2014/main" id="{EDBD341E-8A1C-4C86-A36D-39086DCD4031}"/>
                </a:ext>
              </a:extLst>
            </p:cNvPr>
            <p:cNvCxnSpPr/>
            <p:nvPr/>
          </p:nvCxnSpPr>
          <p:spPr>
            <a:xfrm>
              <a:off x="3021827" y="5173853"/>
              <a:ext cx="0" cy="114785"/>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66" name="Rectangle 43">
              <a:extLst>
                <a:ext uri="{FF2B5EF4-FFF2-40B4-BE49-F238E27FC236}">
                  <a16:creationId xmlns:a16="http://schemas.microsoft.com/office/drawing/2014/main" id="{95E8B2AA-4120-4ABF-90F7-E72C6D0B0A95}"/>
                </a:ext>
              </a:extLst>
            </p:cNvPr>
            <p:cNvSpPr/>
            <p:nvPr/>
          </p:nvSpPr>
          <p:spPr>
            <a:xfrm>
              <a:off x="3031427" y="5178659"/>
              <a:ext cx="23759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rgbClr val="DD2626"/>
                  </a:solidFill>
                  <a:latin typeface="SamsungOne 400" panose="020B0503030303020204" pitchFamily="34" charset="0"/>
                  <a:ea typeface="SamsungOne 400" panose="020B0503030303020204" pitchFamily="34" charset="0"/>
                </a:rPr>
                <a:t>NO</a:t>
              </a:r>
            </a:p>
          </p:txBody>
        </p:sp>
        <p:cxnSp>
          <p:nvCxnSpPr>
            <p:cNvPr id="167" name="직선 화살표 연결선 166">
              <a:extLst>
                <a:ext uri="{FF2B5EF4-FFF2-40B4-BE49-F238E27FC236}">
                  <a16:creationId xmlns:a16="http://schemas.microsoft.com/office/drawing/2014/main" id="{BD109435-3A95-4A72-BB06-A35A1B5BF51E}"/>
                </a:ext>
              </a:extLst>
            </p:cNvPr>
            <p:cNvCxnSpPr/>
            <p:nvPr/>
          </p:nvCxnSpPr>
          <p:spPr>
            <a:xfrm>
              <a:off x="3007606" y="5658400"/>
              <a:ext cx="0" cy="114785"/>
            </a:xfrm>
            <a:prstGeom prst="straightConnector1">
              <a:avLst/>
            </a:prstGeom>
            <a:ln w="1905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68" name="Rectangle 43">
              <a:extLst>
                <a:ext uri="{FF2B5EF4-FFF2-40B4-BE49-F238E27FC236}">
                  <a16:creationId xmlns:a16="http://schemas.microsoft.com/office/drawing/2014/main" id="{CE246C53-7AD2-4EF6-BD2D-121B36E8C16B}"/>
                </a:ext>
              </a:extLst>
            </p:cNvPr>
            <p:cNvSpPr/>
            <p:nvPr/>
          </p:nvSpPr>
          <p:spPr>
            <a:xfrm>
              <a:off x="3017206" y="5663207"/>
              <a:ext cx="23759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rgbClr val="DD2626"/>
                  </a:solidFill>
                  <a:latin typeface="SamsungOne 400" panose="020B0503030303020204" pitchFamily="34" charset="0"/>
                  <a:ea typeface="SamsungOne 400" panose="020B0503030303020204" pitchFamily="34" charset="0"/>
                </a:rPr>
                <a:t>NO</a:t>
              </a:r>
            </a:p>
          </p:txBody>
        </p:sp>
        <p:sp>
          <p:nvSpPr>
            <p:cNvPr id="169" name="모서리가 둥근 직사각형 197">
              <a:extLst>
                <a:ext uri="{FF2B5EF4-FFF2-40B4-BE49-F238E27FC236}">
                  <a16:creationId xmlns:a16="http://schemas.microsoft.com/office/drawing/2014/main" id="{78FAA378-5776-44F1-91D3-5A3ED2138C30}"/>
                </a:ext>
              </a:extLst>
            </p:cNvPr>
            <p:cNvSpPr/>
            <p:nvPr/>
          </p:nvSpPr>
          <p:spPr>
            <a:xfrm>
              <a:off x="7232819" y="3180988"/>
              <a:ext cx="1191600" cy="149957"/>
            </a:xfrm>
            <a:prstGeom prst="roundRect">
              <a:avLst>
                <a:gd name="adj" fmla="val 29486"/>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170" name="Rectangle 43">
              <a:extLst>
                <a:ext uri="{FF2B5EF4-FFF2-40B4-BE49-F238E27FC236}">
                  <a16:creationId xmlns:a16="http://schemas.microsoft.com/office/drawing/2014/main" id="{D7EB4A9D-467E-47B8-A169-C8BF657D17BB}"/>
                </a:ext>
              </a:extLst>
            </p:cNvPr>
            <p:cNvSpPr/>
            <p:nvPr/>
          </p:nvSpPr>
          <p:spPr>
            <a:xfrm>
              <a:off x="7313552" y="3194410"/>
              <a:ext cx="1027162"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Ridge </a:t>
              </a:r>
              <a:r>
                <a:rPr lang="en-US" altLang="ko-KR" sz="700" b="1" dirty="0" err="1">
                  <a:solidFill>
                    <a:schemeClr val="tx1">
                      <a:lumMod val="85000"/>
                      <a:lumOff val="15000"/>
                    </a:schemeClr>
                  </a:solidFill>
                  <a:latin typeface="SamsungOne 400" panose="020B0503030303020204" pitchFamily="34" charset="0"/>
                  <a:ea typeface="SamsungOne 400" panose="020B0503030303020204" pitchFamily="34" charset="0"/>
                </a:rPr>
                <a:t>Regresson</a:t>
              </a:r>
              <a:endPar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171" name="모서리가 둥근 직사각형 199">
              <a:extLst>
                <a:ext uri="{FF2B5EF4-FFF2-40B4-BE49-F238E27FC236}">
                  <a16:creationId xmlns:a16="http://schemas.microsoft.com/office/drawing/2014/main" id="{7E77B8EF-1A0D-4ADA-A239-121C06FAD1B1}"/>
                </a:ext>
              </a:extLst>
            </p:cNvPr>
            <p:cNvSpPr/>
            <p:nvPr/>
          </p:nvSpPr>
          <p:spPr>
            <a:xfrm>
              <a:off x="7232819" y="3327046"/>
              <a:ext cx="1191600" cy="149957"/>
            </a:xfrm>
            <a:prstGeom prst="roundRect">
              <a:avLst>
                <a:gd name="adj" fmla="val 29486"/>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172" name="Rectangle 43">
              <a:extLst>
                <a:ext uri="{FF2B5EF4-FFF2-40B4-BE49-F238E27FC236}">
                  <a16:creationId xmlns:a16="http://schemas.microsoft.com/office/drawing/2014/main" id="{D82FE617-B996-48AB-B45C-6AF5E4FD4F62}"/>
                </a:ext>
              </a:extLst>
            </p:cNvPr>
            <p:cNvSpPr/>
            <p:nvPr/>
          </p:nvSpPr>
          <p:spPr>
            <a:xfrm>
              <a:off x="7232820" y="3349016"/>
              <a:ext cx="1188000"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SVR (kernel= ‘linear’</a:t>
              </a:r>
            </a:p>
          </p:txBody>
        </p:sp>
        <p:cxnSp>
          <p:nvCxnSpPr>
            <p:cNvPr id="173" name="직선 화살표 연결선 172">
              <a:extLst>
                <a:ext uri="{FF2B5EF4-FFF2-40B4-BE49-F238E27FC236}">
                  <a16:creationId xmlns:a16="http://schemas.microsoft.com/office/drawing/2014/main" id="{B35228BE-0D56-4DA3-A51D-250860E29F80}"/>
                </a:ext>
              </a:extLst>
            </p:cNvPr>
            <p:cNvCxnSpPr/>
            <p:nvPr/>
          </p:nvCxnSpPr>
          <p:spPr>
            <a:xfrm>
              <a:off x="7807463" y="3038596"/>
              <a:ext cx="0" cy="114785"/>
            </a:xfrm>
            <a:prstGeom prst="straightConnector1">
              <a:avLst/>
            </a:prstGeom>
            <a:ln w="19050">
              <a:solidFill>
                <a:srgbClr val="DD2626"/>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43">
              <a:extLst>
                <a:ext uri="{FF2B5EF4-FFF2-40B4-BE49-F238E27FC236}">
                  <a16:creationId xmlns:a16="http://schemas.microsoft.com/office/drawing/2014/main" id="{912B77A0-0813-490C-AD96-286EB62ABA62}"/>
                </a:ext>
              </a:extLst>
            </p:cNvPr>
            <p:cNvSpPr/>
            <p:nvPr/>
          </p:nvSpPr>
          <p:spPr>
            <a:xfrm>
              <a:off x="7839277" y="3061593"/>
              <a:ext cx="23759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rgbClr val="FF0000"/>
                  </a:solidFill>
                  <a:latin typeface="SamsungOne 400" panose="020B0503030303020204" pitchFamily="34" charset="0"/>
                  <a:ea typeface="SamsungOne 400" panose="020B0503030303020204" pitchFamily="34" charset="0"/>
                </a:rPr>
                <a:t>NO</a:t>
              </a:r>
            </a:p>
          </p:txBody>
        </p:sp>
        <p:cxnSp>
          <p:nvCxnSpPr>
            <p:cNvPr id="175" name="직선 화살표 연결선 174">
              <a:extLst>
                <a:ext uri="{FF2B5EF4-FFF2-40B4-BE49-F238E27FC236}">
                  <a16:creationId xmlns:a16="http://schemas.microsoft.com/office/drawing/2014/main" id="{DCF9440E-8658-4A0E-A932-DDB99E70DA76}"/>
                </a:ext>
              </a:extLst>
            </p:cNvPr>
            <p:cNvCxnSpPr/>
            <p:nvPr/>
          </p:nvCxnSpPr>
          <p:spPr>
            <a:xfrm>
              <a:off x="7807463" y="3521838"/>
              <a:ext cx="0" cy="114785"/>
            </a:xfrm>
            <a:prstGeom prst="straightConnector1">
              <a:avLst/>
            </a:prstGeom>
            <a:ln w="19050">
              <a:solidFill>
                <a:schemeClr val="accent4">
                  <a:lumMod val="75000"/>
                </a:schemeClr>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76" name="Rectangle 43">
              <a:extLst>
                <a:ext uri="{FF2B5EF4-FFF2-40B4-BE49-F238E27FC236}">
                  <a16:creationId xmlns:a16="http://schemas.microsoft.com/office/drawing/2014/main" id="{C52940CA-B015-4DF3-A63E-5E2F99657B59}"/>
                </a:ext>
              </a:extLst>
            </p:cNvPr>
            <p:cNvSpPr/>
            <p:nvPr/>
          </p:nvSpPr>
          <p:spPr>
            <a:xfrm>
              <a:off x="7839277" y="3544835"/>
              <a:ext cx="581543"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chemeClr val="accent4">
                      <a:lumMod val="75000"/>
                    </a:schemeClr>
                  </a:solidFill>
                  <a:latin typeface="SamsungOne 400" panose="020B0503030303020204" pitchFamily="34" charset="0"/>
                  <a:ea typeface="SamsungOne 400" panose="020B0503030303020204" pitchFamily="34" charset="0"/>
                </a:rPr>
                <a:t>NOT WORKING</a:t>
              </a:r>
            </a:p>
          </p:txBody>
        </p:sp>
        <p:sp>
          <p:nvSpPr>
            <p:cNvPr id="177" name="모서리가 둥근 직사각형 207">
              <a:extLst>
                <a:ext uri="{FF2B5EF4-FFF2-40B4-BE49-F238E27FC236}">
                  <a16:creationId xmlns:a16="http://schemas.microsoft.com/office/drawing/2014/main" id="{871714DB-5B6C-43B8-8AC9-E4F6988C1874}"/>
                </a:ext>
              </a:extLst>
            </p:cNvPr>
            <p:cNvSpPr/>
            <p:nvPr/>
          </p:nvSpPr>
          <p:spPr>
            <a:xfrm>
              <a:off x="7232819" y="3676468"/>
              <a:ext cx="1191600" cy="149957"/>
            </a:xfrm>
            <a:prstGeom prst="roundRect">
              <a:avLst>
                <a:gd name="adj" fmla="val 29486"/>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178" name="Rectangle 43">
              <a:extLst>
                <a:ext uri="{FF2B5EF4-FFF2-40B4-BE49-F238E27FC236}">
                  <a16:creationId xmlns:a16="http://schemas.microsoft.com/office/drawing/2014/main" id="{86E342A6-07DD-4516-AE53-832CCC383DF4}"/>
                </a:ext>
              </a:extLst>
            </p:cNvPr>
            <p:cNvSpPr/>
            <p:nvPr/>
          </p:nvSpPr>
          <p:spPr>
            <a:xfrm>
              <a:off x="7313552" y="3689890"/>
              <a:ext cx="1027162"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SVR(kernel=‘</a:t>
              </a:r>
              <a:r>
                <a:rPr lang="en-US" altLang="ko-KR" sz="700" b="1" dirty="0" err="1">
                  <a:solidFill>
                    <a:schemeClr val="tx1">
                      <a:lumMod val="85000"/>
                      <a:lumOff val="15000"/>
                    </a:schemeClr>
                  </a:solidFill>
                  <a:latin typeface="SamsungOne 400" panose="020B0503030303020204" pitchFamily="34" charset="0"/>
                  <a:ea typeface="SamsungOne 400" panose="020B0503030303020204" pitchFamily="34" charset="0"/>
                </a:rPr>
                <a:t>rbf</a:t>
              </a:r>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
          <p:nvSpPr>
            <p:cNvPr id="179" name="모서리가 둥근 직사각형 209">
              <a:extLst>
                <a:ext uri="{FF2B5EF4-FFF2-40B4-BE49-F238E27FC236}">
                  <a16:creationId xmlns:a16="http://schemas.microsoft.com/office/drawing/2014/main" id="{69F4278E-60FD-43E2-8CE6-EEDF1CFF7500}"/>
                </a:ext>
              </a:extLst>
            </p:cNvPr>
            <p:cNvSpPr/>
            <p:nvPr/>
          </p:nvSpPr>
          <p:spPr>
            <a:xfrm>
              <a:off x="7232819" y="3822526"/>
              <a:ext cx="1191600" cy="149957"/>
            </a:xfrm>
            <a:prstGeom prst="roundRect">
              <a:avLst>
                <a:gd name="adj" fmla="val 29486"/>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180" name="Rectangle 43">
              <a:extLst>
                <a:ext uri="{FF2B5EF4-FFF2-40B4-BE49-F238E27FC236}">
                  <a16:creationId xmlns:a16="http://schemas.microsoft.com/office/drawing/2014/main" id="{B0CCB1F0-08B9-4109-8194-8B84BFA9C991}"/>
                </a:ext>
              </a:extLst>
            </p:cNvPr>
            <p:cNvSpPr/>
            <p:nvPr/>
          </p:nvSpPr>
          <p:spPr>
            <a:xfrm>
              <a:off x="7232820" y="3844496"/>
              <a:ext cx="1188000"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err="1">
                  <a:solidFill>
                    <a:schemeClr val="tx1">
                      <a:lumMod val="85000"/>
                      <a:lumOff val="15000"/>
                    </a:schemeClr>
                  </a:solidFill>
                  <a:latin typeface="SamsungOne 400" panose="020B0503030303020204" pitchFamily="34" charset="0"/>
                  <a:ea typeface="SamsungOne 400" panose="020B0503030303020204" pitchFamily="34" charset="0"/>
                </a:rPr>
                <a:t>EnsembleRegressors</a:t>
              </a:r>
              <a:endPar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181" name="Rectangle 43">
              <a:extLst>
                <a:ext uri="{FF2B5EF4-FFF2-40B4-BE49-F238E27FC236}">
                  <a16:creationId xmlns:a16="http://schemas.microsoft.com/office/drawing/2014/main" id="{0326456B-A57F-4C1A-AB88-57930B8AE51E}"/>
                </a:ext>
              </a:extLst>
            </p:cNvPr>
            <p:cNvSpPr/>
            <p:nvPr/>
          </p:nvSpPr>
          <p:spPr>
            <a:xfrm>
              <a:off x="6674056" y="4438455"/>
              <a:ext cx="2237796" cy="205826"/>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vi-VN" altLang="ko-KR" sz="1200" b="1" dirty="0">
                  <a:solidFill>
                    <a:schemeClr val="tx1">
                      <a:lumMod val="85000"/>
                      <a:lumOff val="15000"/>
                    </a:schemeClr>
                  </a:solidFill>
                  <a:latin typeface="SamsungOne 700" panose="020B0803030303020204" pitchFamily="34" charset="0"/>
                  <a:ea typeface="SamsungOne 700" panose="020B0803030303020204" pitchFamily="34" charset="0"/>
                </a:rPr>
                <a:t>Giảm chiều hướng</a:t>
              </a:r>
              <a:endParaRPr lang="en-US" altLang="ko-KR" sz="1200" b="1" dirty="0">
                <a:solidFill>
                  <a:schemeClr val="tx1">
                    <a:lumMod val="85000"/>
                    <a:lumOff val="15000"/>
                  </a:schemeClr>
                </a:solidFill>
                <a:latin typeface="SamsungOne 700" panose="020B0803030303020204" pitchFamily="34" charset="0"/>
                <a:ea typeface="SamsungOne 700" panose="020B0803030303020204" pitchFamily="34" charset="0"/>
              </a:endParaRPr>
            </a:p>
          </p:txBody>
        </p:sp>
        <p:cxnSp>
          <p:nvCxnSpPr>
            <p:cNvPr id="182" name="직선 화살표 연결선 181">
              <a:extLst>
                <a:ext uri="{FF2B5EF4-FFF2-40B4-BE49-F238E27FC236}">
                  <a16:creationId xmlns:a16="http://schemas.microsoft.com/office/drawing/2014/main" id="{B6F1BA29-34BE-4210-B62F-145A89E72550}"/>
                </a:ext>
              </a:extLst>
            </p:cNvPr>
            <p:cNvCxnSpPr/>
            <p:nvPr/>
          </p:nvCxnSpPr>
          <p:spPr>
            <a:xfrm>
              <a:off x="6769643" y="5154020"/>
              <a:ext cx="0" cy="114785"/>
            </a:xfrm>
            <a:prstGeom prst="straightConnector1">
              <a:avLst/>
            </a:prstGeom>
            <a:ln w="19050">
              <a:solidFill>
                <a:schemeClr val="accent4">
                  <a:lumMod val="75000"/>
                </a:schemeClr>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83" name="Rectangle 43">
              <a:extLst>
                <a:ext uri="{FF2B5EF4-FFF2-40B4-BE49-F238E27FC236}">
                  <a16:creationId xmlns:a16="http://schemas.microsoft.com/office/drawing/2014/main" id="{C85D5FAC-A5BC-4C8D-8135-A1BAC9C5E1F9}"/>
                </a:ext>
              </a:extLst>
            </p:cNvPr>
            <p:cNvSpPr/>
            <p:nvPr/>
          </p:nvSpPr>
          <p:spPr>
            <a:xfrm>
              <a:off x="6801457" y="5177016"/>
              <a:ext cx="581543"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chemeClr val="accent4">
                      <a:lumMod val="75000"/>
                    </a:schemeClr>
                  </a:solidFill>
                  <a:latin typeface="SamsungOne 400" panose="020B0503030303020204" pitchFamily="34" charset="0"/>
                  <a:ea typeface="SamsungOne 400" panose="020B0503030303020204" pitchFamily="34" charset="0"/>
                </a:rPr>
                <a:t>NOT WORKING</a:t>
              </a:r>
            </a:p>
          </p:txBody>
        </p:sp>
        <p:sp>
          <p:nvSpPr>
            <p:cNvPr id="184" name="타원 183">
              <a:extLst>
                <a:ext uri="{FF2B5EF4-FFF2-40B4-BE49-F238E27FC236}">
                  <a16:creationId xmlns:a16="http://schemas.microsoft.com/office/drawing/2014/main" id="{687E56C4-4B4F-46C1-91A6-E09F63E31626}"/>
                </a:ext>
              </a:extLst>
            </p:cNvPr>
            <p:cNvSpPr/>
            <p:nvPr/>
          </p:nvSpPr>
          <p:spPr>
            <a:xfrm>
              <a:off x="6431371" y="5317863"/>
              <a:ext cx="693611" cy="298440"/>
            </a:xfrm>
            <a:prstGeom prst="ellipse">
              <a:avLst/>
            </a:prstGeom>
            <a:solidFill>
              <a:srgbClr val="D5E0F8"/>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185" name="Rectangle 43">
              <a:extLst>
                <a:ext uri="{FF2B5EF4-FFF2-40B4-BE49-F238E27FC236}">
                  <a16:creationId xmlns:a16="http://schemas.microsoft.com/office/drawing/2014/main" id="{B674234A-7AC5-4153-98BB-2DE6A6AA2AFA}"/>
                </a:ext>
              </a:extLst>
            </p:cNvPr>
            <p:cNvSpPr/>
            <p:nvPr/>
          </p:nvSpPr>
          <p:spPr>
            <a:xfrm>
              <a:off x="6555802" y="5364170"/>
              <a:ext cx="444749" cy="205826"/>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&lt;10k</a:t>
              </a:r>
            </a:p>
            <a:p>
              <a:pPr algn="ctr" defTabSz="914400"/>
              <a:r>
                <a:rPr lang="en-US" altLang="ko-KR" sz="500" b="1" dirty="0">
                  <a:solidFill>
                    <a:schemeClr val="tx1">
                      <a:lumMod val="85000"/>
                      <a:lumOff val="15000"/>
                    </a:schemeClr>
                  </a:solidFill>
                  <a:latin typeface="SamsungOne 400" panose="020B0503030303020204" pitchFamily="34" charset="0"/>
                  <a:ea typeface="SamsungOne 400" panose="020B0503030303020204" pitchFamily="34" charset="0"/>
                </a:rPr>
                <a:t>samples</a:t>
              </a:r>
            </a:p>
          </p:txBody>
        </p:sp>
        <p:sp>
          <p:nvSpPr>
            <p:cNvPr id="186" name="모서리가 둥근 직사각형 216">
              <a:extLst>
                <a:ext uri="{FF2B5EF4-FFF2-40B4-BE49-F238E27FC236}">
                  <a16:creationId xmlns:a16="http://schemas.microsoft.com/office/drawing/2014/main" id="{6139320A-809B-45DF-ADCD-2F88DB49B06E}"/>
                </a:ext>
              </a:extLst>
            </p:cNvPr>
            <p:cNvSpPr/>
            <p:nvPr/>
          </p:nvSpPr>
          <p:spPr>
            <a:xfrm>
              <a:off x="7360212" y="5317125"/>
              <a:ext cx="1080000" cy="153554"/>
            </a:xfrm>
            <a:prstGeom prst="roundRect">
              <a:avLst>
                <a:gd name="adj" fmla="val 29486"/>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187" name="Rectangle 43">
              <a:extLst>
                <a:ext uri="{FF2B5EF4-FFF2-40B4-BE49-F238E27FC236}">
                  <a16:creationId xmlns:a16="http://schemas.microsoft.com/office/drawing/2014/main" id="{F858C580-0ADC-4B9D-AB58-6089A63EBBDD}"/>
                </a:ext>
              </a:extLst>
            </p:cNvPr>
            <p:cNvSpPr/>
            <p:nvPr/>
          </p:nvSpPr>
          <p:spPr>
            <a:xfrm>
              <a:off x="7400578" y="5330547"/>
              <a:ext cx="1027162"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err="1">
                  <a:solidFill>
                    <a:schemeClr val="tx1">
                      <a:lumMod val="85000"/>
                      <a:lumOff val="15000"/>
                    </a:schemeClr>
                  </a:solidFill>
                  <a:latin typeface="SamsungOne 400" panose="020B0503030303020204" pitchFamily="34" charset="0"/>
                  <a:ea typeface="SamsungOne 400" panose="020B0503030303020204" pitchFamily="34" charset="0"/>
                </a:rPr>
                <a:t>Isomap</a:t>
              </a:r>
              <a:endPar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188" name="모서리가 둥근 직사각형 218">
              <a:extLst>
                <a:ext uri="{FF2B5EF4-FFF2-40B4-BE49-F238E27FC236}">
                  <a16:creationId xmlns:a16="http://schemas.microsoft.com/office/drawing/2014/main" id="{A612A779-4C73-49CA-9B9E-48019C2A435B}"/>
                </a:ext>
              </a:extLst>
            </p:cNvPr>
            <p:cNvSpPr/>
            <p:nvPr/>
          </p:nvSpPr>
          <p:spPr>
            <a:xfrm>
              <a:off x="7360212" y="5463183"/>
              <a:ext cx="1080000" cy="153554"/>
            </a:xfrm>
            <a:prstGeom prst="roundRect">
              <a:avLst>
                <a:gd name="adj" fmla="val 29486"/>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189" name="Rectangle 43">
              <a:extLst>
                <a:ext uri="{FF2B5EF4-FFF2-40B4-BE49-F238E27FC236}">
                  <a16:creationId xmlns:a16="http://schemas.microsoft.com/office/drawing/2014/main" id="{C57F8C43-7FC0-416C-9F7A-F1F5A34D0D6E}"/>
                </a:ext>
              </a:extLst>
            </p:cNvPr>
            <p:cNvSpPr/>
            <p:nvPr/>
          </p:nvSpPr>
          <p:spPr>
            <a:xfrm>
              <a:off x="7374160" y="5476581"/>
              <a:ext cx="1079999"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Spectral Embedding</a:t>
              </a:r>
            </a:p>
          </p:txBody>
        </p:sp>
        <p:cxnSp>
          <p:nvCxnSpPr>
            <p:cNvPr id="190" name="직선 화살표 연결선 189">
              <a:extLst>
                <a:ext uri="{FF2B5EF4-FFF2-40B4-BE49-F238E27FC236}">
                  <a16:creationId xmlns:a16="http://schemas.microsoft.com/office/drawing/2014/main" id="{0931308E-B65E-4656-B396-C90D9F9DFE9B}"/>
                </a:ext>
              </a:extLst>
            </p:cNvPr>
            <p:cNvCxnSpPr/>
            <p:nvPr/>
          </p:nvCxnSpPr>
          <p:spPr>
            <a:xfrm>
              <a:off x="7190478" y="5470679"/>
              <a:ext cx="114785" cy="0"/>
            </a:xfrm>
            <a:prstGeom prst="straightConnector1">
              <a:avLst/>
            </a:prstGeom>
            <a:ln w="19050">
              <a:solidFill>
                <a:srgbClr val="3D9933"/>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91" name="Rectangle 43">
              <a:extLst>
                <a:ext uri="{FF2B5EF4-FFF2-40B4-BE49-F238E27FC236}">
                  <a16:creationId xmlns:a16="http://schemas.microsoft.com/office/drawing/2014/main" id="{542F068B-164D-47D2-B5FB-B6D4CA6E74FE}"/>
                </a:ext>
              </a:extLst>
            </p:cNvPr>
            <p:cNvSpPr/>
            <p:nvPr/>
          </p:nvSpPr>
          <p:spPr>
            <a:xfrm>
              <a:off x="7119866" y="5530251"/>
              <a:ext cx="23759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rgbClr val="3D9933"/>
                  </a:solidFill>
                  <a:latin typeface="SamsungOne 400" panose="020B0503030303020204" pitchFamily="34" charset="0"/>
                  <a:ea typeface="SamsungOne 400" panose="020B0503030303020204" pitchFamily="34" charset="0"/>
                </a:rPr>
                <a:t>YES</a:t>
              </a:r>
            </a:p>
          </p:txBody>
        </p:sp>
        <p:sp>
          <p:nvSpPr>
            <p:cNvPr id="192" name="모서리가 둥근 직사각형 222">
              <a:extLst>
                <a:ext uri="{FF2B5EF4-FFF2-40B4-BE49-F238E27FC236}">
                  <a16:creationId xmlns:a16="http://schemas.microsoft.com/office/drawing/2014/main" id="{5FB21AF7-E774-41EC-9458-A886043AF44D}"/>
                </a:ext>
              </a:extLst>
            </p:cNvPr>
            <p:cNvSpPr/>
            <p:nvPr/>
          </p:nvSpPr>
          <p:spPr>
            <a:xfrm>
              <a:off x="8651521" y="5312358"/>
              <a:ext cx="573923" cy="298440"/>
            </a:xfrm>
            <a:prstGeom prst="roundRect">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193" name="Rectangle 43">
              <a:extLst>
                <a:ext uri="{FF2B5EF4-FFF2-40B4-BE49-F238E27FC236}">
                  <a16:creationId xmlns:a16="http://schemas.microsoft.com/office/drawing/2014/main" id="{C25D85A2-83A4-46BF-B8A1-B51931041245}"/>
                </a:ext>
              </a:extLst>
            </p:cNvPr>
            <p:cNvSpPr/>
            <p:nvPr/>
          </p:nvSpPr>
          <p:spPr>
            <a:xfrm>
              <a:off x="8688435" y="5400021"/>
              <a:ext cx="500095" cy="12311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LLE</a:t>
              </a:r>
            </a:p>
          </p:txBody>
        </p:sp>
        <p:cxnSp>
          <p:nvCxnSpPr>
            <p:cNvPr id="194" name="직선 화살표 연결선 193">
              <a:extLst>
                <a:ext uri="{FF2B5EF4-FFF2-40B4-BE49-F238E27FC236}">
                  <a16:creationId xmlns:a16="http://schemas.microsoft.com/office/drawing/2014/main" id="{FCE5E8F0-922E-4579-97BA-8757AA0DC5B3}"/>
                </a:ext>
              </a:extLst>
            </p:cNvPr>
            <p:cNvCxnSpPr/>
            <p:nvPr/>
          </p:nvCxnSpPr>
          <p:spPr>
            <a:xfrm flipH="1">
              <a:off x="8482415" y="5479869"/>
              <a:ext cx="114785" cy="0"/>
            </a:xfrm>
            <a:prstGeom prst="straightConnector1">
              <a:avLst/>
            </a:prstGeom>
            <a:ln w="19050">
              <a:solidFill>
                <a:schemeClr val="accent4">
                  <a:lumMod val="75000"/>
                </a:schemeClr>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95" name="Rectangle 43">
              <a:extLst>
                <a:ext uri="{FF2B5EF4-FFF2-40B4-BE49-F238E27FC236}">
                  <a16:creationId xmlns:a16="http://schemas.microsoft.com/office/drawing/2014/main" id="{359F5F84-CB7A-46C9-8E08-EF3B57767890}"/>
                </a:ext>
              </a:extLst>
            </p:cNvPr>
            <p:cNvSpPr/>
            <p:nvPr/>
          </p:nvSpPr>
          <p:spPr>
            <a:xfrm>
              <a:off x="8116846" y="5654838"/>
              <a:ext cx="845922"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chemeClr val="accent4">
                      <a:lumMod val="75000"/>
                    </a:schemeClr>
                  </a:solidFill>
                  <a:latin typeface="SamsungOne 400" panose="020B0503030303020204" pitchFamily="34" charset="0"/>
                  <a:ea typeface="SamsungOne 400" panose="020B0503030303020204" pitchFamily="34" charset="0"/>
                </a:rPr>
                <a:t>NOT WORKING</a:t>
              </a:r>
            </a:p>
          </p:txBody>
        </p:sp>
        <p:cxnSp>
          <p:nvCxnSpPr>
            <p:cNvPr id="196" name="직선 화살표 연결선 195">
              <a:extLst>
                <a:ext uri="{FF2B5EF4-FFF2-40B4-BE49-F238E27FC236}">
                  <a16:creationId xmlns:a16="http://schemas.microsoft.com/office/drawing/2014/main" id="{6533AFF1-6239-4AEC-9554-20834A7A22FA}"/>
                </a:ext>
              </a:extLst>
            </p:cNvPr>
            <p:cNvCxnSpPr/>
            <p:nvPr/>
          </p:nvCxnSpPr>
          <p:spPr>
            <a:xfrm>
              <a:off x="6765520" y="5670241"/>
              <a:ext cx="0" cy="114785"/>
            </a:xfrm>
            <a:prstGeom prst="straightConnector1">
              <a:avLst/>
            </a:prstGeom>
            <a:ln w="19050">
              <a:solidFill>
                <a:srgbClr val="DD2626"/>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97" name="Rectangle 43">
              <a:extLst>
                <a:ext uri="{FF2B5EF4-FFF2-40B4-BE49-F238E27FC236}">
                  <a16:creationId xmlns:a16="http://schemas.microsoft.com/office/drawing/2014/main" id="{BCE0CFDB-4239-42B0-BC26-897B1D7A8976}"/>
                </a:ext>
              </a:extLst>
            </p:cNvPr>
            <p:cNvSpPr/>
            <p:nvPr/>
          </p:nvSpPr>
          <p:spPr>
            <a:xfrm>
              <a:off x="6797334" y="5693238"/>
              <a:ext cx="237599" cy="857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500" b="1" dirty="0">
                  <a:solidFill>
                    <a:srgbClr val="FF0000"/>
                  </a:solidFill>
                  <a:latin typeface="SamsungOne 400" panose="020B0503030303020204" pitchFamily="34" charset="0"/>
                  <a:ea typeface="SamsungOne 400" panose="020B0503030303020204" pitchFamily="34" charset="0"/>
                </a:rPr>
                <a:t>NO</a:t>
              </a:r>
            </a:p>
          </p:txBody>
        </p:sp>
        <p:sp>
          <p:nvSpPr>
            <p:cNvPr id="198" name="모서리가 둥근 직사각형 228">
              <a:extLst>
                <a:ext uri="{FF2B5EF4-FFF2-40B4-BE49-F238E27FC236}">
                  <a16:creationId xmlns:a16="http://schemas.microsoft.com/office/drawing/2014/main" id="{09EF9344-F11F-4051-9B3E-681FE75D26D8}"/>
                </a:ext>
              </a:extLst>
            </p:cNvPr>
            <p:cNvSpPr/>
            <p:nvPr/>
          </p:nvSpPr>
          <p:spPr>
            <a:xfrm>
              <a:off x="6435828" y="5816919"/>
              <a:ext cx="684038" cy="298440"/>
            </a:xfrm>
            <a:prstGeom prst="roundRect">
              <a:avLst/>
            </a:prstGeom>
            <a:solidFill>
              <a:srgbClr val="7FD7A7"/>
            </a:solidFill>
            <a:ln w="19050">
              <a:solidFill>
                <a:srgbClr val="07B2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199" name="Rectangle 43">
              <a:extLst>
                <a:ext uri="{FF2B5EF4-FFF2-40B4-BE49-F238E27FC236}">
                  <a16:creationId xmlns:a16="http://schemas.microsoft.com/office/drawing/2014/main" id="{A3003C3E-FD82-413A-ABE4-8461229D3F76}"/>
                </a:ext>
              </a:extLst>
            </p:cNvPr>
            <p:cNvSpPr/>
            <p:nvPr/>
          </p:nvSpPr>
          <p:spPr>
            <a:xfrm>
              <a:off x="6447104" y="5843027"/>
              <a:ext cx="661498"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kernel</a:t>
              </a:r>
            </a:p>
            <a:p>
              <a:pPr algn="ctr" defTabSz="914400"/>
              <a:r>
                <a:rPr lang="en-US" altLang="ko-KR" sz="700" b="1" dirty="0">
                  <a:solidFill>
                    <a:schemeClr val="tx1">
                      <a:lumMod val="85000"/>
                      <a:lumOff val="15000"/>
                    </a:schemeClr>
                  </a:solidFill>
                  <a:latin typeface="SamsungOne 400" panose="020B0503030303020204" pitchFamily="34" charset="0"/>
                  <a:ea typeface="SamsungOne 400" panose="020B0503030303020204" pitchFamily="34" charset="0"/>
                </a:rPr>
                <a:t>approximation</a:t>
              </a:r>
            </a:p>
          </p:txBody>
        </p:sp>
      </p:grpSp>
      <p:sp>
        <p:nvSpPr>
          <p:cNvPr id="200" name="직사각형 199">
            <a:extLst>
              <a:ext uri="{FF2B5EF4-FFF2-40B4-BE49-F238E27FC236}">
                <a16:creationId xmlns:a16="http://schemas.microsoft.com/office/drawing/2014/main" id="{0538B03D-F1B1-4D85-810E-862BAFB1998C}"/>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Huấn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luyện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và</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Kiểm</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tra</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với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Học</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máy</a:t>
            </a:r>
            <a:endParaRPr lang="ko-KR" altLang="en-US" sz="2400" dirty="0">
              <a:solidFill>
                <a:schemeClr val="tx1">
                  <a:lumMod val="95000"/>
                  <a:lumOff val="5000"/>
                </a:schemeClr>
              </a:solidFill>
              <a:latin typeface="iCiel Samsung Sharp Sans Regula" pitchFamily="2" charset="0"/>
              <a:cs typeface="iCiel Samsung Sharp Sans Regula" pitchFamily="2" charset="0"/>
            </a:endParaRPr>
          </a:p>
        </p:txBody>
      </p:sp>
    </p:spTree>
    <p:extLst>
      <p:ext uri="{BB962C8B-B14F-4D97-AF65-F5344CB8AC3E}">
        <p14:creationId xmlns:p14="http://schemas.microsoft.com/office/powerpoint/2010/main" val="165101194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Huấn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luyện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Kiểm</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grpSp>
        <p:nvGrpSpPr>
          <p:cNvPr id="30" name="그룹 29">
            <a:extLst>
              <a:ext uri="{FF2B5EF4-FFF2-40B4-BE49-F238E27FC236}">
                <a16:creationId xmlns:a16="http://schemas.microsoft.com/office/drawing/2014/main" id="{0FA1C116-17E6-4EAE-9693-276FF6A9C97E}"/>
              </a:ext>
            </a:extLst>
          </p:cNvPr>
          <p:cNvGrpSpPr/>
          <p:nvPr/>
        </p:nvGrpSpPr>
        <p:grpSpPr>
          <a:xfrm>
            <a:off x="559817" y="1412776"/>
            <a:ext cx="8783192" cy="215444"/>
            <a:chOff x="559817" y="2136914"/>
            <a:chExt cx="8783192" cy="215444"/>
          </a:xfrm>
        </p:grpSpPr>
        <p:sp>
          <p:nvSpPr>
            <p:cNvPr id="31" name="직사각형 30">
              <a:extLst>
                <a:ext uri="{FF2B5EF4-FFF2-40B4-BE49-F238E27FC236}">
                  <a16:creationId xmlns:a16="http://schemas.microsoft.com/office/drawing/2014/main" id="{D3B99E81-8205-4CFE-9E6F-3BD2DA79AC73}"/>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32" name="직사각형 31">
              <a:extLst>
                <a:ext uri="{FF2B5EF4-FFF2-40B4-BE49-F238E27FC236}">
                  <a16:creationId xmlns:a16="http://schemas.microsoft.com/office/drawing/2014/main" id="{B387D783-FCB8-426A-888F-0DCCD679FB48}"/>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Chọn</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thuật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toán</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Học</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máy</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phù</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hợp</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với</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dữ</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liệu</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200" name="직사각형 199">
            <a:extLst>
              <a:ext uri="{FF2B5EF4-FFF2-40B4-BE49-F238E27FC236}">
                <a16:creationId xmlns:a16="http://schemas.microsoft.com/office/drawing/2014/main" id="{1ACF2BF2-E48B-4341-BB04-F6BAF8F6D564}"/>
              </a:ext>
            </a:extLst>
          </p:cNvPr>
          <p:cNvSpPr/>
          <p:nvPr/>
        </p:nvSpPr>
        <p:spPr>
          <a:xfrm>
            <a:off x="670746" y="1700808"/>
            <a:ext cx="8673279" cy="3459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Học có giám sát là các chức năng học máy cố gắng dự đoán hoặc phân loại các giá trị của các biến khách quan (hoặc biến phản hồi) trong dữ liệu vô hình vì bộ dữ liệu huấn luyện có các biến mục tiêu (hoặc biến phản hồi) được dự đoán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(Y).</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Nó được gọi là học có giám sát vì thuật toán được yêu cầu dự đoán một mục tiêu nhất định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Học có giám sát chủ yếu được phân loại thành các bài toán phân loại và hồi quy tùy thuộc vào các loại biến khách quan (hoặc biến phản hồi)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Nói cách khác, phân loại được áp dụng nếu các biến khách quan (hoặc biến phản hồi) rời rạc hoặc danh nghĩa, chẳng hạn như 'nam / nữ', 'thư rác / ham mail', 'positive / trung lập / negative', 'Seoul / Busan / Gyeonggi / Gangwon,' v.v. Mặt khác, hồi quy được áp dụng nếu các biến khách quan (hoặc biến phản hồi) là số, chẳng hạn như</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0~10, -500~500, -3.5~3.5, -∞~∞, etc.</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Khi dữ liệu đã cho không có dấu phân loại hoặc biến khách quan (hoặc biến phản hồi) và nếu nó không cố gắng dự đoán giá trị mục tiêu, Học không giám sát được áp dụng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Học không giám sát được phân loại thành cụm, liên kết, giảm kích thước và các loại khác tùy thuộc vào mục đích phân tích và phương thức. Thông tin chi tiết sẽ được giải thích trong các Chương khác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135873139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Huấn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luyện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Kiểm</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grpSp>
        <p:nvGrpSpPr>
          <p:cNvPr id="30" name="그룹 29">
            <a:extLst>
              <a:ext uri="{FF2B5EF4-FFF2-40B4-BE49-F238E27FC236}">
                <a16:creationId xmlns:a16="http://schemas.microsoft.com/office/drawing/2014/main" id="{0FA1C116-17E6-4EAE-9693-276FF6A9C97E}"/>
              </a:ext>
            </a:extLst>
          </p:cNvPr>
          <p:cNvGrpSpPr/>
          <p:nvPr/>
        </p:nvGrpSpPr>
        <p:grpSpPr>
          <a:xfrm>
            <a:off x="559817" y="1412776"/>
            <a:ext cx="8783192" cy="215444"/>
            <a:chOff x="559817" y="2136914"/>
            <a:chExt cx="8783192" cy="215444"/>
          </a:xfrm>
        </p:grpSpPr>
        <p:sp>
          <p:nvSpPr>
            <p:cNvPr id="31" name="직사각형 30">
              <a:extLst>
                <a:ext uri="{FF2B5EF4-FFF2-40B4-BE49-F238E27FC236}">
                  <a16:creationId xmlns:a16="http://schemas.microsoft.com/office/drawing/2014/main" id="{D3B99E81-8205-4CFE-9E6F-3BD2DA79AC73}"/>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32" name="직사각형 31">
              <a:extLst>
                <a:ext uri="{FF2B5EF4-FFF2-40B4-BE49-F238E27FC236}">
                  <a16:creationId xmlns:a16="http://schemas.microsoft.com/office/drawing/2014/main" id="{B387D783-FCB8-426A-888F-0DCCD679FB48}"/>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Chọn</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thuật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toán</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Học</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máy</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phù</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hợp</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với</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dữ</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liệu</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200" name="직사각형 199">
            <a:extLst>
              <a:ext uri="{FF2B5EF4-FFF2-40B4-BE49-F238E27FC236}">
                <a16:creationId xmlns:a16="http://schemas.microsoft.com/office/drawing/2014/main" id="{1ACF2BF2-E48B-4341-BB04-F6BAF8F6D564}"/>
              </a:ext>
            </a:extLst>
          </p:cNvPr>
          <p:cNvSpPr/>
          <p:nvPr/>
        </p:nvSpPr>
        <p:spPr>
          <a:xfrm>
            <a:off x="670746" y="4608532"/>
            <a:ext cx="8673279"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Như thể hiện trong hình trên, mạng nơ-ron có thể được áp dụng nếu có câu trả lời đúng và nó dành cho mục đích phân loại hoặc có nhiều dữ liệu. Nếu không, có thể sử dụng thuật toán cây quyết định hoặc SVC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Ngoài ra, thuật toán Naïve Bayes có thể được sử dụng nếu dữ liệu ở dạng văn bản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Phương thức KNN được sử dụng nếu nó không phải là dữ liệu văn bản. Cũng có thể sử dụng phương thức ensemble với hiệu suất tốt hơn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pic>
        <p:nvPicPr>
          <p:cNvPr id="9" name="그림 8">
            <a:extLst>
              <a:ext uri="{FF2B5EF4-FFF2-40B4-BE49-F238E27FC236}">
                <a16:creationId xmlns:a16="http://schemas.microsoft.com/office/drawing/2014/main" id="{5C3C7488-F735-4233-8AD2-6306A2406386}"/>
              </a:ext>
            </a:extLst>
          </p:cNvPr>
          <p:cNvPicPr>
            <a:picLocks noChangeAspect="1"/>
          </p:cNvPicPr>
          <p:nvPr/>
        </p:nvPicPr>
        <p:blipFill rotWithShape="1">
          <a:blip r:embed="rId3">
            <a:extLst>
              <a:ext uri="{28A0092B-C50C-407E-A947-70E740481C1C}">
                <a14:useLocalDpi xmlns:a14="http://schemas.microsoft.com/office/drawing/2010/main" val="0"/>
              </a:ext>
            </a:extLst>
          </a:blip>
          <a:srcRect r="-1325" b="34784"/>
          <a:stretch/>
        </p:blipFill>
        <p:spPr>
          <a:xfrm>
            <a:off x="993863" y="1772816"/>
            <a:ext cx="7915100" cy="2619869"/>
          </a:xfrm>
          <a:prstGeom prst="rect">
            <a:avLst/>
          </a:prstGeom>
        </p:spPr>
      </p:pic>
    </p:spTree>
    <p:extLst>
      <p:ext uri="{BB962C8B-B14F-4D97-AF65-F5344CB8AC3E}">
        <p14:creationId xmlns:p14="http://schemas.microsoft.com/office/powerpoint/2010/main" val="105420153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Huấn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luyện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Kiểm</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grpSp>
        <p:nvGrpSpPr>
          <p:cNvPr id="30" name="그룹 29">
            <a:extLst>
              <a:ext uri="{FF2B5EF4-FFF2-40B4-BE49-F238E27FC236}">
                <a16:creationId xmlns:a16="http://schemas.microsoft.com/office/drawing/2014/main" id="{0FA1C116-17E6-4EAE-9693-276FF6A9C97E}"/>
              </a:ext>
            </a:extLst>
          </p:cNvPr>
          <p:cNvGrpSpPr/>
          <p:nvPr/>
        </p:nvGrpSpPr>
        <p:grpSpPr>
          <a:xfrm>
            <a:off x="559817" y="1412776"/>
            <a:ext cx="8783192" cy="215444"/>
            <a:chOff x="559817" y="2136914"/>
            <a:chExt cx="8783192" cy="215444"/>
          </a:xfrm>
        </p:grpSpPr>
        <p:sp>
          <p:nvSpPr>
            <p:cNvPr id="31" name="직사각형 30">
              <a:extLst>
                <a:ext uri="{FF2B5EF4-FFF2-40B4-BE49-F238E27FC236}">
                  <a16:creationId xmlns:a16="http://schemas.microsoft.com/office/drawing/2014/main" id="{D3B99E81-8205-4CFE-9E6F-3BD2DA79AC73}"/>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32" name="직사각형 31">
              <a:extLst>
                <a:ext uri="{FF2B5EF4-FFF2-40B4-BE49-F238E27FC236}">
                  <a16:creationId xmlns:a16="http://schemas.microsoft.com/office/drawing/2014/main" id="{B387D783-FCB8-426A-888F-0DCCD679FB48}"/>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Học</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máy</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để</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phân</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loại</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200" name="직사각형 199">
            <a:extLst>
              <a:ext uri="{FF2B5EF4-FFF2-40B4-BE49-F238E27FC236}">
                <a16:creationId xmlns:a16="http://schemas.microsoft.com/office/drawing/2014/main" id="{1ACF2BF2-E48B-4341-BB04-F6BAF8F6D564}"/>
              </a:ext>
            </a:extLst>
          </p:cNvPr>
          <p:cNvSpPr/>
          <p:nvPr/>
        </p:nvSpPr>
        <p:spPr>
          <a:xfrm>
            <a:off x="670746" y="1700808"/>
            <a:ext cx="8673279"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Phân loại được sử dụng nếu các biến khách quan (hoặc biến phản hồi) có thể được phân loại thành các loại nhất định, chẳng hạn như loại rời rạc hoặc danh nghĩa. Nó là phổ biến nhất và thường được tìm thấy trong phân tích dữ liệu dựa trên học máy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Các thuật toán học máy để phân loại có thể được áp dụng cho các vấn đề hàng ngày và kinh doanh mở rộng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grpSp>
        <p:nvGrpSpPr>
          <p:cNvPr id="2" name="그룹 1">
            <a:extLst>
              <a:ext uri="{FF2B5EF4-FFF2-40B4-BE49-F238E27FC236}">
                <a16:creationId xmlns:a16="http://schemas.microsoft.com/office/drawing/2014/main" id="{F67EC891-CB60-41AC-A167-465C27B0AF20}"/>
              </a:ext>
            </a:extLst>
          </p:cNvPr>
          <p:cNvGrpSpPr/>
          <p:nvPr/>
        </p:nvGrpSpPr>
        <p:grpSpPr>
          <a:xfrm>
            <a:off x="846956" y="2657198"/>
            <a:ext cx="6979589" cy="2463990"/>
            <a:chOff x="846956" y="5969789"/>
            <a:chExt cx="6979589" cy="2463990"/>
          </a:xfrm>
        </p:grpSpPr>
        <p:sp>
          <p:nvSpPr>
            <p:cNvPr id="9" name="사각형: 둥근 모서리 2">
              <a:extLst>
                <a:ext uri="{FF2B5EF4-FFF2-40B4-BE49-F238E27FC236}">
                  <a16:creationId xmlns:a16="http://schemas.microsoft.com/office/drawing/2014/main" id="{30FEDB81-D5E4-4675-920A-E04F34C151B3}"/>
                </a:ext>
              </a:extLst>
            </p:cNvPr>
            <p:cNvSpPr/>
            <p:nvPr/>
          </p:nvSpPr>
          <p:spPr>
            <a:xfrm>
              <a:off x="846956" y="6030686"/>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0" name="직사각형 9">
              <a:extLst>
                <a:ext uri="{FF2B5EF4-FFF2-40B4-BE49-F238E27FC236}">
                  <a16:creationId xmlns:a16="http://schemas.microsoft.com/office/drawing/2014/main" id="{297CFE06-3D2B-499C-9C61-7D18B53D8936}"/>
                </a:ext>
              </a:extLst>
            </p:cNvPr>
            <p:cNvSpPr/>
            <p:nvPr/>
          </p:nvSpPr>
          <p:spPr>
            <a:xfrm>
              <a:off x="1222454" y="5969789"/>
              <a:ext cx="6604091" cy="24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Ví dụ được sử dụng thường xuyên
(1) Phân loại thư rác
(2) Dự đoán phá sản doanh nghiệp
(3) Dự đoán mất khách hàng
(4) Phân loại xếp hạng tín dụng của khách hàng
(5) Dự đoán sự xuất hiện của một bệnh nhất định (ví dụ:ung thư, bệnh tim, v.v.)
(6) Dự đoán phản ứng của khách hàng đối với một sự kiện tiếp thị cụ thể
(7) Dự đoán mua hàng của khách hàng</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
        <p:nvSpPr>
          <p:cNvPr id="12" name="직사각형 11">
            <a:extLst>
              <a:ext uri="{FF2B5EF4-FFF2-40B4-BE49-F238E27FC236}">
                <a16:creationId xmlns:a16="http://schemas.microsoft.com/office/drawing/2014/main" id="{69F1FF55-9648-4A19-91F6-FC84EEDBC1C7}"/>
              </a:ext>
            </a:extLst>
          </p:cNvPr>
          <p:cNvSpPr/>
          <p:nvPr/>
        </p:nvSpPr>
        <p:spPr>
          <a:xfrm>
            <a:off x="670746" y="5013817"/>
            <a:ext cx="8673279"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Các ví dụ được cung cấp ở trên là cực kỳ ít ứng dụng thực tế; có vô số lĩnh vực kinh doanh mà loại phân loại Học máy được áp dụng. Loại máy học này đã liên tục được áp dụng với R&amp;D mới và các phương thức kinh doanh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spTree>
    <p:extLst>
      <p:ext uri="{BB962C8B-B14F-4D97-AF65-F5344CB8AC3E}">
        <p14:creationId xmlns:p14="http://schemas.microsoft.com/office/powerpoint/2010/main" val="2105112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hành</a:t>
            </a:r>
            <a:r>
              <a:rPr lang="en-US" altLang="ko-KR" sz="1400" dirty="0">
                <a:solidFill>
                  <a:schemeClr val="tx1"/>
                </a:solidFill>
                <a:latin typeface="SamsungOne 400" panose="020B0503030303020204" pitchFamily="34" charset="0"/>
                <a:ea typeface="SamsungOne 400" panose="020B0503030303020204" pitchFamily="34" charset="0"/>
              </a:rPr>
              <a:t> scikit-learn</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14" name="모서리가 둥근 직사각형 4">
            <a:extLst>
              <a:ext uri="{FF2B5EF4-FFF2-40B4-BE49-F238E27FC236}">
                <a16:creationId xmlns:a16="http://schemas.microsoft.com/office/drawing/2014/main" id="{945E03E8-06CF-4F53-9165-A7818728F674}"/>
              </a:ext>
            </a:extLst>
          </p:cNvPr>
          <p:cNvSpPr/>
          <p:nvPr/>
        </p:nvSpPr>
        <p:spPr>
          <a:xfrm>
            <a:off x="666749" y="2276872"/>
            <a:ext cx="8677275" cy="227227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26" name="직사각형 25">
            <a:extLst>
              <a:ext uri="{FF2B5EF4-FFF2-40B4-BE49-F238E27FC236}">
                <a16:creationId xmlns:a16="http://schemas.microsoft.com/office/drawing/2014/main" id="{E0E9A875-855D-4DD3-BA61-C3F6A0D3F901}"/>
              </a:ext>
            </a:extLst>
          </p:cNvPr>
          <p:cNvSpPr/>
          <p:nvPr/>
        </p:nvSpPr>
        <p:spPr>
          <a:xfrm>
            <a:off x="671261"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Để thực thể hóa, hãy sử dụng siêu tham số của mô hình làm đối số. Siêu tham số là một tùy chọn đòi hỏi cài đặt của con người và ảnh hưởng lớn đến hiệu suất mô 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pic>
        <p:nvPicPr>
          <p:cNvPr id="10" name="그림 9">
            <a:extLst>
              <a:ext uri="{FF2B5EF4-FFF2-40B4-BE49-F238E27FC236}">
                <a16:creationId xmlns:a16="http://schemas.microsoft.com/office/drawing/2014/main" id="{20425234-4FDA-4194-84CB-963A6C2CF768}"/>
              </a:ext>
            </a:extLst>
          </p:cNvPr>
          <p:cNvPicPr>
            <a:picLocks noChangeAspect="1"/>
          </p:cNvPicPr>
          <p:nvPr/>
        </p:nvPicPr>
        <p:blipFill rotWithShape="1">
          <a:blip r:embed="rId4"/>
          <a:srcRect l="885" t="4224" r="21522"/>
          <a:stretch/>
        </p:blipFill>
        <p:spPr>
          <a:xfrm>
            <a:off x="847725" y="2352898"/>
            <a:ext cx="8496299" cy="2097443"/>
          </a:xfrm>
          <a:prstGeom prst="rect">
            <a:avLst/>
          </a:prstGeom>
          <a:ln>
            <a:noFill/>
          </a:ln>
        </p:spPr>
      </p:pic>
      <p:grpSp>
        <p:nvGrpSpPr>
          <p:cNvPr id="11" name="그룹 10">
            <a:extLst>
              <a:ext uri="{FF2B5EF4-FFF2-40B4-BE49-F238E27FC236}">
                <a16:creationId xmlns:a16="http://schemas.microsoft.com/office/drawing/2014/main" id="{C32608EA-2473-42F8-B27D-CAEB3D014D69}"/>
              </a:ext>
            </a:extLst>
          </p:cNvPr>
          <p:cNvGrpSpPr/>
          <p:nvPr/>
        </p:nvGrpSpPr>
        <p:grpSpPr>
          <a:xfrm>
            <a:off x="666750" y="4653136"/>
            <a:ext cx="8677275" cy="1620000"/>
            <a:chOff x="559817" y="3081410"/>
            <a:chExt cx="8677275" cy="1620000"/>
          </a:xfrm>
        </p:grpSpPr>
        <p:sp>
          <p:nvSpPr>
            <p:cNvPr id="12" name="모서리가 둥근 직사각형 4">
              <a:extLst>
                <a:ext uri="{FF2B5EF4-FFF2-40B4-BE49-F238E27FC236}">
                  <a16:creationId xmlns:a16="http://schemas.microsoft.com/office/drawing/2014/main" id="{30427F58-C193-4557-92E3-4C9C0A0D100C}"/>
                </a:ext>
              </a:extLst>
            </p:cNvPr>
            <p:cNvSpPr/>
            <p:nvPr/>
          </p:nvSpPr>
          <p:spPr>
            <a:xfrm>
              <a:off x="559817" y="3081410"/>
              <a:ext cx="8677275" cy="16200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id="{6194D9C8-6786-4DB2-99EA-03049DDA6E4E}"/>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09F80F1-8F19-4A82-B206-95D9CD4C11FD}"/>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1-5</a:t>
              </a:r>
            </a:p>
          </p:txBody>
        </p:sp>
        <p:sp>
          <p:nvSpPr>
            <p:cNvPr id="17" name="TextBox 16">
              <a:extLst>
                <a:ext uri="{FF2B5EF4-FFF2-40B4-BE49-F238E27FC236}">
                  <a16:creationId xmlns:a16="http://schemas.microsoft.com/office/drawing/2014/main" id="{CD8ECB4C-297E-4F96-9106-2C7D4DD3DD9B}"/>
                </a:ext>
              </a:extLst>
            </p:cNvPr>
            <p:cNvSpPr txBox="1"/>
            <p:nvPr/>
          </p:nvSpPr>
          <p:spPr>
            <a:xfrm>
              <a:off x="1036273" y="3467475"/>
              <a:ext cx="8167303" cy="21544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400" dirty="0" err="1">
                  <a:solidFill>
                    <a:prstClr val="black">
                      <a:lumMod val="85000"/>
                      <a:lumOff val="15000"/>
                    </a:prstClr>
                  </a:solidFill>
                  <a:latin typeface="SamsungOne 400" panose="020B0503030303020204" pitchFamily="34" charset="0"/>
                </a:rPr>
                <a:t>Đang</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tải</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tập</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dữ</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liệu</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thử</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nghiệm</a:t>
              </a:r>
              <a:endParaRPr lang="ko-KR" altLang="en-US" sz="1400" dirty="0">
                <a:solidFill>
                  <a:prstClr val="black">
                    <a:lumMod val="85000"/>
                    <a:lumOff val="15000"/>
                  </a:prstClr>
                </a:solidFill>
                <a:latin typeface="SamsungOne 400" panose="020B0503030303020204" pitchFamily="34" charset="0"/>
                <a:ea typeface="+mn-ea"/>
                <a:cs typeface="+mn-cs"/>
              </a:endParaRPr>
            </a:p>
          </p:txBody>
        </p:sp>
        <p:pic>
          <p:nvPicPr>
            <p:cNvPr id="18" name="Picture 2" descr="Byte - Free electronics icons">
              <a:extLst>
                <a:ext uri="{FF2B5EF4-FFF2-40B4-BE49-F238E27FC236}">
                  <a16:creationId xmlns:a16="http://schemas.microsoft.com/office/drawing/2014/main" id="{BCC72A28-C0DD-408D-B80E-FE945A199B09}"/>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8089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140A6AC-5D4A-4706-9261-46F90CA04F7A}"/>
                </a:ext>
              </a:extLst>
            </p:cNvPr>
            <p:cNvSpPr txBox="1"/>
            <p:nvPr/>
          </p:nvSpPr>
          <p:spPr>
            <a:xfrm>
              <a:off x="907642" y="3776165"/>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1-8</a:t>
              </a:r>
            </a:p>
          </p:txBody>
        </p:sp>
        <p:sp>
          <p:nvSpPr>
            <p:cNvPr id="20" name="TextBox 19">
              <a:extLst>
                <a:ext uri="{FF2B5EF4-FFF2-40B4-BE49-F238E27FC236}">
                  <a16:creationId xmlns:a16="http://schemas.microsoft.com/office/drawing/2014/main" id="{AF2EB721-FF76-40A8-B0E6-3AE067DE79C0}"/>
                </a:ext>
              </a:extLst>
            </p:cNvPr>
            <p:cNvSpPr txBox="1"/>
            <p:nvPr/>
          </p:nvSpPr>
          <p:spPr>
            <a:xfrm>
              <a:off x="1036273" y="4075564"/>
              <a:ext cx="8167303" cy="507831"/>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400" dirty="0">
                  <a:solidFill>
                    <a:prstClr val="black">
                      <a:lumMod val="85000"/>
                      <a:lumOff val="15000"/>
                    </a:prstClr>
                  </a:solidFill>
                  <a:latin typeface="SamsungOne 400" panose="020B0503030303020204" pitchFamily="34" charset="0"/>
                </a:rPr>
                <a:t>Thực thể hóa công cụ ước tính và cài đặt siêu tham số
Khởi tạo mô hình bằng cách sử dụng entropy để phân nhánh</a:t>
              </a:r>
              <a:endParaRPr lang="en-US" altLang="ko-KR" sz="1400" dirty="0">
                <a:solidFill>
                  <a:prstClr val="black">
                    <a:lumMod val="85000"/>
                    <a:lumOff val="15000"/>
                  </a:prstClr>
                </a:solidFill>
                <a:latin typeface="SamsungOne 400" panose="020B0503030303020204" pitchFamily="34" charset="0"/>
                <a:ea typeface="+mn-ea"/>
                <a:cs typeface="+mn-cs"/>
              </a:endParaRPr>
            </a:p>
          </p:txBody>
        </p:sp>
      </p:grpSp>
    </p:spTree>
    <p:extLst>
      <p:ext uri="{BB962C8B-B14F-4D97-AF65-F5344CB8AC3E}">
        <p14:creationId xmlns:p14="http://schemas.microsoft.com/office/powerpoint/2010/main" val="24491953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Huấn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luyện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Kiểm</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grpSp>
        <p:nvGrpSpPr>
          <p:cNvPr id="30" name="그룹 29">
            <a:extLst>
              <a:ext uri="{FF2B5EF4-FFF2-40B4-BE49-F238E27FC236}">
                <a16:creationId xmlns:a16="http://schemas.microsoft.com/office/drawing/2014/main" id="{0FA1C116-17E6-4EAE-9693-276FF6A9C97E}"/>
              </a:ext>
            </a:extLst>
          </p:cNvPr>
          <p:cNvGrpSpPr/>
          <p:nvPr/>
        </p:nvGrpSpPr>
        <p:grpSpPr>
          <a:xfrm>
            <a:off x="559817" y="1412776"/>
            <a:ext cx="8783192" cy="215444"/>
            <a:chOff x="559817" y="2136914"/>
            <a:chExt cx="8783192" cy="215444"/>
          </a:xfrm>
        </p:grpSpPr>
        <p:sp>
          <p:nvSpPr>
            <p:cNvPr id="31" name="직사각형 30">
              <a:extLst>
                <a:ext uri="{FF2B5EF4-FFF2-40B4-BE49-F238E27FC236}">
                  <a16:creationId xmlns:a16="http://schemas.microsoft.com/office/drawing/2014/main" id="{D3B99E81-8205-4CFE-9E6F-3BD2DA79AC73}"/>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32" name="직사각형 31">
              <a:extLst>
                <a:ext uri="{FF2B5EF4-FFF2-40B4-BE49-F238E27FC236}">
                  <a16:creationId xmlns:a16="http://schemas.microsoft.com/office/drawing/2014/main" id="{B387D783-FCB8-426A-888F-0DCCD679FB48}"/>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Các</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loại</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thuật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toán</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vi-VN" altLang="ko-KR" sz="1400" dirty="0">
                  <a:solidFill>
                    <a:schemeClr val="tx1">
                      <a:lumMod val="85000"/>
                      <a:lumOff val="15000"/>
                    </a:schemeClr>
                  </a:solidFill>
                  <a:latin typeface="SamsungOne 400" panose="020B0503030303020204" pitchFamily="34" charset="0"/>
                  <a:ea typeface="SamsungOne 400" panose="020B0503030303020204" pitchFamily="34" charset="0"/>
                </a:rPr>
                <a:t>học máy</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để</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phân</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loại</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(1/2)</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200" name="직사각형 199">
            <a:extLst>
              <a:ext uri="{FF2B5EF4-FFF2-40B4-BE49-F238E27FC236}">
                <a16:creationId xmlns:a16="http://schemas.microsoft.com/office/drawing/2014/main" id="{1ACF2BF2-E48B-4341-BB04-F6BAF8F6D564}"/>
              </a:ext>
            </a:extLst>
          </p:cNvPr>
          <p:cNvSpPr/>
          <p:nvPr/>
        </p:nvSpPr>
        <p:spPr>
          <a:xfrm>
            <a:off x="670746" y="1700808"/>
            <a:ext cx="8673279"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Có nhiều loại phân loại khác nhau các thuật toán học máy. Một số trong số đó có thể được sử dụng cho các vấn đề hồi quy. Bảng sau đây cung cấp các mô tả về các phương thức phân loại thường được sử dụng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aphicFrame>
        <p:nvGraphicFramePr>
          <p:cNvPr id="13" name="표 12">
            <a:extLst>
              <a:ext uri="{FF2B5EF4-FFF2-40B4-BE49-F238E27FC236}">
                <a16:creationId xmlns:a16="http://schemas.microsoft.com/office/drawing/2014/main" id="{CBDAD188-9D45-4A7F-9C91-FAF4608EB06F}"/>
              </a:ext>
            </a:extLst>
          </p:cNvPr>
          <p:cNvGraphicFramePr>
            <a:graphicFrameLocks noGrp="1"/>
          </p:cNvGraphicFramePr>
          <p:nvPr>
            <p:extLst>
              <p:ext uri="{D42A27DB-BD31-4B8C-83A1-F6EECF244321}">
                <p14:modId xmlns:p14="http://schemas.microsoft.com/office/powerpoint/2010/main" val="725628977"/>
              </p:ext>
            </p:extLst>
          </p:nvPr>
        </p:nvGraphicFramePr>
        <p:xfrm>
          <a:off x="666751" y="2312876"/>
          <a:ext cx="8677275" cy="3761950"/>
        </p:xfrm>
        <a:graphic>
          <a:graphicData uri="http://schemas.openxmlformats.org/drawingml/2006/table">
            <a:tbl>
              <a:tblPr firstRow="1" bandRow="1">
                <a:tableStyleId>{5940675A-B579-460E-94D1-54222C63F5DA}</a:tableStyleId>
              </a:tblPr>
              <a:tblGrid>
                <a:gridCol w="1600115">
                  <a:extLst>
                    <a:ext uri="{9D8B030D-6E8A-4147-A177-3AD203B41FA5}">
                      <a16:colId xmlns:a16="http://schemas.microsoft.com/office/drawing/2014/main" val="2044997058"/>
                    </a:ext>
                  </a:extLst>
                </a:gridCol>
                <a:gridCol w="5559235">
                  <a:extLst>
                    <a:ext uri="{9D8B030D-6E8A-4147-A177-3AD203B41FA5}">
                      <a16:colId xmlns:a16="http://schemas.microsoft.com/office/drawing/2014/main" val="490996645"/>
                    </a:ext>
                  </a:extLst>
                </a:gridCol>
                <a:gridCol w="1517925">
                  <a:extLst>
                    <a:ext uri="{9D8B030D-6E8A-4147-A177-3AD203B41FA5}">
                      <a16:colId xmlns:a16="http://schemas.microsoft.com/office/drawing/2014/main" val="20002"/>
                    </a:ext>
                  </a:extLst>
                </a:gridCol>
              </a:tblGrid>
              <a:tr h="304030">
                <a:tc>
                  <a:txBody>
                    <a:bodyPr/>
                    <a:lstStyle/>
                    <a:p>
                      <a:pPr marL="0" marR="0" indent="0" algn="ctr" defTabSz="914400" rtl="0" eaLnBrk="1" fontAlgn="base" latinLnBrk="0" hangingPunct="1">
                        <a:lnSpc>
                          <a:spcPct val="100000"/>
                        </a:lnSpc>
                        <a:spcBef>
                          <a:spcPts val="0"/>
                        </a:spcBef>
                        <a:spcAft>
                          <a:spcPts val="800"/>
                        </a:spcAft>
                        <a:buClrTx/>
                        <a:buSzTx/>
                        <a:buFontTx/>
                        <a:buNone/>
                        <a:tabLst/>
                        <a:defRPr/>
                      </a:pPr>
                      <a:r>
                        <a:rPr lang="en-US" altLang="ko-KR" sz="1300" b="0" kern="1200" dirty="0" err="1">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Kiểu</a:t>
                      </a:r>
                      <a:endParaRPr lang="ko-KR" altLang="en-US" sz="1300" b="0" kern="1200" dirty="0">
                        <a:solidFill>
                          <a:schemeClr val="tx1"/>
                        </a:solidFill>
                        <a:latin typeface="SamsungOne 400" panose="020B05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0" hangingPunct="1">
                        <a:lnSpc>
                          <a:spcPct val="100000"/>
                        </a:lnSpc>
                        <a:spcBef>
                          <a:spcPts val="0"/>
                        </a:spcBef>
                        <a:spcAft>
                          <a:spcPts val="800"/>
                        </a:spcAft>
                        <a:buClrTx/>
                        <a:buSzTx/>
                        <a:buFontTx/>
                        <a:buNone/>
                        <a:tabLst/>
                        <a:defRPr/>
                      </a:pPr>
                      <a:r>
                        <a:rPr lang="en-US" altLang="ko-KR" sz="1300" b="0" kern="1200" dirty="0" err="1">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Khái</a:t>
                      </a:r>
                      <a:r>
                        <a:rPr lang="en-US" altLang="ko-KR" sz="1300" b="0" kern="1200" dirty="0">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 </a:t>
                      </a:r>
                      <a:r>
                        <a:rPr lang="en-US" altLang="ko-KR" sz="1300" b="0" kern="1200" dirty="0" err="1">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niệm</a:t>
                      </a:r>
                      <a:endParaRPr lang="ko-KR" altLang="en-US" sz="1300" b="0" kern="1200" dirty="0">
                        <a:solidFill>
                          <a:schemeClr val="tx1"/>
                        </a:solidFill>
                        <a:latin typeface="SamsungOne 400" panose="020B05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0" hangingPunct="1">
                        <a:lnSpc>
                          <a:spcPct val="100000"/>
                        </a:lnSpc>
                        <a:spcBef>
                          <a:spcPts val="0"/>
                        </a:spcBef>
                        <a:spcAft>
                          <a:spcPts val="800"/>
                        </a:spcAft>
                        <a:buClrTx/>
                        <a:buSzTx/>
                        <a:buFontTx/>
                        <a:buNone/>
                        <a:tabLst/>
                        <a:defRPr/>
                      </a:pPr>
                      <a:r>
                        <a:rPr lang="en-US" altLang="ko-KR" sz="1300" b="0" kern="1200" dirty="0" err="1">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Ghi</a:t>
                      </a:r>
                      <a:r>
                        <a:rPr lang="vi-VN" altLang="ko-KR" sz="1300" b="0" kern="1200" dirty="0">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 chú</a:t>
                      </a:r>
                      <a:endParaRPr lang="ko-KR" altLang="en-US" sz="1300" b="0" kern="1200" dirty="0">
                        <a:solidFill>
                          <a:schemeClr val="tx1"/>
                        </a:solidFill>
                        <a:latin typeface="SamsungOne 400" panose="020B05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55872289"/>
                  </a:ext>
                </a:extLst>
              </a:tr>
              <a:tr h="269438">
                <a:tc>
                  <a:txBody>
                    <a:bodyPr/>
                    <a:lstStyle/>
                    <a:p>
                      <a:pPr marL="0" algn="ctr" defTabSz="914400" rtl="0" eaLnBrk="1" latinLnBrk="0" hangingPunct="1">
                        <a:lnSpc>
                          <a:spcPct val="100000"/>
                        </a:lnSpc>
                        <a:spcAft>
                          <a:spcPts val="80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K-Nearest Neighbor</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latinLnBrk="0">
                        <a:spcAft>
                          <a:spcPts val="800"/>
                        </a:spcAft>
                      </a:pPr>
                      <a:r>
                        <a:rPr lang="vi-VN" altLang="ko-KR" sz="1300" dirty="0">
                          <a:latin typeface="SamsungOne 400" panose="020B0503030303020204" pitchFamily="34" charset="0"/>
                          <a:ea typeface="SamsungOne 400" panose="020B0503030303020204" pitchFamily="34" charset="0"/>
                        </a:rPr>
                        <a:t>Một phương thức phân loại sử dụng quy tắc đa số trên các giá trị biến mục tiêu k gần nhất (hoặc các biến phản hồi) dựa trên khoảng cách giữa các phối hợp dữ liệu khác với một dữ liệu nhất định</a:t>
                      </a:r>
                      <a:r>
                        <a:rPr lang="en-US" altLang="ko-KR" sz="1300" dirty="0">
                          <a:latin typeface="SamsungOne 400" panose="020B0503030303020204" pitchFamily="34" charset="0"/>
                          <a:ea typeface="SamsungOne 400" panose="020B0503030303020204" pitchFamily="34" charset="0"/>
                        </a:rPr>
                        <a:t>.</a:t>
                      </a:r>
                      <a:endParaRPr lang="en-US" sz="1300" dirty="0">
                        <a:latin typeface="SamsungOne 400" panose="020B0503030303020204" pitchFamily="34" charset="0"/>
                        <a:ea typeface="SamsungOne 400" panose="020B0503030303020204" pitchFamily="34"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0"/>
                        </a:spcBef>
                        <a:spcAft>
                          <a:spcPts val="80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Học lười biếng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16463057"/>
                  </a:ext>
                </a:extLst>
              </a:tr>
              <a:tr h="269438">
                <a:tc>
                  <a:txBody>
                    <a:bodyPr/>
                    <a:lstStyle/>
                    <a:p>
                      <a:pPr marL="0" algn="ctr" defTabSz="914400" rtl="0" eaLnBrk="1" latinLnBrk="0" hangingPunct="1">
                        <a:lnSpc>
                          <a:spcPct val="100000"/>
                        </a:lnSpc>
                        <a:spcAft>
                          <a:spcPts val="800"/>
                        </a:spcAft>
                      </a:pP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Naïve Bayes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base" latinLnBrk="0" hangingPunct="1">
                        <a:lnSpc>
                          <a:spcPct val="100000"/>
                        </a:lnSpc>
                        <a:spcBef>
                          <a:spcPts val="0"/>
                        </a:spcBef>
                        <a:spcAft>
                          <a:spcPts val="80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Một phương thức dựa trên định lý Bayes giúp phân loại theo xác suất cao hơn bằng cách biểu diễn xác suất có điều kiện của các biến khách quan (hoặc biến phản ứng) như một phép nhân của hàm xác suất và khả năng trước đó. Tất cả các giá trị quan sát được giả định là xảy ra độc lập về mặt thống kê với các giá trị quan sát khác. (Được gọi là một mô hình ngây thơ vì giả định được đưa ra mà không có sự tự tin.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0"/>
                        </a:spcBef>
                        <a:spcAft>
                          <a:spcPts val="80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Mô</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hình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chứng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minh</a:t>
                      </a:r>
                      <a:b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b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Định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lý</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Bayes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dựa</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trên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xác</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suất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có</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điều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kiện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69438">
                <a:tc>
                  <a:txBody>
                    <a:bodyPr/>
                    <a:lstStyle/>
                    <a:p>
                      <a:pPr marL="0" algn="ctr" defTabSz="914400" rtl="0" eaLnBrk="1" latinLnBrk="0" hangingPunct="1">
                        <a:lnSpc>
                          <a:spcPct val="100000"/>
                        </a:lnSpc>
                        <a:spcAft>
                          <a:spcPts val="80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Hồi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quy</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logistic</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base" latinLnBrk="0" hangingPunct="1">
                        <a:lnSpc>
                          <a:spcPct val="100000"/>
                        </a:lnSpc>
                        <a:spcBef>
                          <a:spcPts val="0"/>
                        </a:spcBef>
                        <a:spcAft>
                          <a:spcPts val="80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Một phương thức để ước tính xác suất của các biến khách quan thông qua ước tính khả năng tối đa bằng cách giả định rằng xác suất của giá trị biến khách quan nằm trong một danh mục nhất định nằm trong hình dạng hàm logistic khi giá trị giải thích được đưa ra</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0"/>
                        </a:spcBef>
                        <a:spcAft>
                          <a:spcPts val="80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Mô hình chứng minh</a:t>
                      </a:r>
                      <a:b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b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(ước tính khả năng tối đa</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269438">
                <a:tc>
                  <a:txBody>
                    <a:bodyPr/>
                    <a:lstStyle/>
                    <a:p>
                      <a:pPr marL="0" algn="ctr" defTabSz="914400" rtl="0" eaLnBrk="1" latinLnBrk="0" hangingPunct="1">
                        <a:lnSpc>
                          <a:spcPct val="100000"/>
                        </a:lnSpc>
                        <a:spcAft>
                          <a:spcPts val="80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Cây</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quyết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định</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base" latinLnBrk="0" hangingPunct="1">
                        <a:lnSpc>
                          <a:spcPct val="100000"/>
                        </a:lnSpc>
                        <a:spcBef>
                          <a:spcPts val="0"/>
                        </a:spcBef>
                        <a:spcAft>
                          <a:spcPts val="800"/>
                        </a:spcAft>
                      </a:pPr>
                      <a:r>
                        <a:rPr lang="vi-VN"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Một phương thức để tạo ra các quy tắc phân loại bằng cách tách các nhánh theo hướng tạp chất thấp hơn hoặc entropy theo thứ tự các biến liên quan nhiều nhất với các biến khách quan</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0"/>
                        </a:spcBef>
                        <a:spcAft>
                          <a:spcPts val="80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Chia </a:t>
                      </a: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để Trị</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7616676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Huấn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luyện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Kiểm</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grpSp>
        <p:nvGrpSpPr>
          <p:cNvPr id="30" name="그룹 29">
            <a:extLst>
              <a:ext uri="{FF2B5EF4-FFF2-40B4-BE49-F238E27FC236}">
                <a16:creationId xmlns:a16="http://schemas.microsoft.com/office/drawing/2014/main" id="{0FA1C116-17E6-4EAE-9693-276FF6A9C97E}"/>
              </a:ext>
            </a:extLst>
          </p:cNvPr>
          <p:cNvGrpSpPr/>
          <p:nvPr/>
        </p:nvGrpSpPr>
        <p:grpSpPr>
          <a:xfrm>
            <a:off x="559817" y="1412776"/>
            <a:ext cx="8783192" cy="215444"/>
            <a:chOff x="559817" y="2136914"/>
            <a:chExt cx="8783192" cy="215444"/>
          </a:xfrm>
        </p:grpSpPr>
        <p:sp>
          <p:nvSpPr>
            <p:cNvPr id="31" name="직사각형 30">
              <a:extLst>
                <a:ext uri="{FF2B5EF4-FFF2-40B4-BE49-F238E27FC236}">
                  <a16:creationId xmlns:a16="http://schemas.microsoft.com/office/drawing/2014/main" id="{D3B99E81-8205-4CFE-9E6F-3BD2DA79AC73}"/>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sp>
          <p:nvSpPr>
            <p:cNvPr id="32" name="직사각형 31">
              <a:extLst>
                <a:ext uri="{FF2B5EF4-FFF2-40B4-BE49-F238E27FC236}">
                  <a16:creationId xmlns:a16="http://schemas.microsoft.com/office/drawing/2014/main" id="{B387D783-FCB8-426A-888F-0DCCD679FB48}"/>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Các</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loại</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thuật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toán</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Máy</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học</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để</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phân</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loại</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(2/2)</a:t>
              </a:r>
              <a:endPar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200" name="직사각형 199">
            <a:extLst>
              <a:ext uri="{FF2B5EF4-FFF2-40B4-BE49-F238E27FC236}">
                <a16:creationId xmlns:a16="http://schemas.microsoft.com/office/drawing/2014/main" id="{1ACF2BF2-E48B-4341-BB04-F6BAF8F6D564}"/>
              </a:ext>
            </a:extLst>
          </p:cNvPr>
          <p:cNvSpPr/>
          <p:nvPr/>
        </p:nvSpPr>
        <p:spPr>
          <a:xfrm>
            <a:off x="670746" y="1700808"/>
            <a:ext cx="8673279"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Có nhiều loại phân loại khác nhau các thuật toán học máy. Một số trong số đó có thể được sử dụng cho các vấn đề hồi quy. Bảng sau đây cung cấp các mô tả về các phương thức phân loại thường được sử dụng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aphicFrame>
        <p:nvGraphicFramePr>
          <p:cNvPr id="13" name="표 12">
            <a:extLst>
              <a:ext uri="{FF2B5EF4-FFF2-40B4-BE49-F238E27FC236}">
                <a16:creationId xmlns:a16="http://schemas.microsoft.com/office/drawing/2014/main" id="{CBDAD188-9D45-4A7F-9C91-FAF4608EB06F}"/>
              </a:ext>
            </a:extLst>
          </p:cNvPr>
          <p:cNvGraphicFramePr>
            <a:graphicFrameLocks noGrp="1"/>
          </p:cNvGraphicFramePr>
          <p:nvPr>
            <p:extLst>
              <p:ext uri="{D42A27DB-BD31-4B8C-83A1-F6EECF244321}">
                <p14:modId xmlns:p14="http://schemas.microsoft.com/office/powerpoint/2010/main" val="986601107"/>
              </p:ext>
            </p:extLst>
          </p:nvPr>
        </p:nvGraphicFramePr>
        <p:xfrm>
          <a:off x="666751" y="2370602"/>
          <a:ext cx="8677275" cy="2699350"/>
        </p:xfrm>
        <a:graphic>
          <a:graphicData uri="http://schemas.openxmlformats.org/drawingml/2006/table">
            <a:tbl>
              <a:tblPr firstRow="1" bandRow="1">
                <a:tableStyleId>{5940675A-B579-460E-94D1-54222C63F5DA}</a:tableStyleId>
              </a:tblPr>
              <a:tblGrid>
                <a:gridCol w="1600115">
                  <a:extLst>
                    <a:ext uri="{9D8B030D-6E8A-4147-A177-3AD203B41FA5}">
                      <a16:colId xmlns:a16="http://schemas.microsoft.com/office/drawing/2014/main" val="2044997058"/>
                    </a:ext>
                  </a:extLst>
                </a:gridCol>
                <a:gridCol w="5559235">
                  <a:extLst>
                    <a:ext uri="{9D8B030D-6E8A-4147-A177-3AD203B41FA5}">
                      <a16:colId xmlns:a16="http://schemas.microsoft.com/office/drawing/2014/main" val="490996645"/>
                    </a:ext>
                  </a:extLst>
                </a:gridCol>
                <a:gridCol w="1517925">
                  <a:extLst>
                    <a:ext uri="{9D8B030D-6E8A-4147-A177-3AD203B41FA5}">
                      <a16:colId xmlns:a16="http://schemas.microsoft.com/office/drawing/2014/main" val="20002"/>
                    </a:ext>
                  </a:extLst>
                </a:gridCol>
              </a:tblGrid>
              <a:tr h="304030">
                <a:tc>
                  <a:txBody>
                    <a:bodyPr/>
                    <a:lstStyle/>
                    <a:p>
                      <a:pPr marL="0" marR="0" indent="0" algn="ctr" defTabSz="914400" rtl="0" eaLnBrk="1" fontAlgn="base" latinLnBrk="0" hangingPunct="1">
                        <a:lnSpc>
                          <a:spcPct val="100000"/>
                        </a:lnSpc>
                        <a:spcBef>
                          <a:spcPts val="0"/>
                        </a:spcBef>
                        <a:spcAft>
                          <a:spcPts val="800"/>
                        </a:spcAft>
                        <a:buClrTx/>
                        <a:buSzTx/>
                        <a:buFontTx/>
                        <a:buNone/>
                        <a:tabLst/>
                        <a:defRPr/>
                      </a:pPr>
                      <a:r>
                        <a:rPr lang="en-US" altLang="ko-KR" sz="1300" b="0" kern="1200" dirty="0" err="1">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Kiểu</a:t>
                      </a:r>
                      <a:endParaRPr lang="ko-KR" altLang="en-US" sz="1300" b="0" kern="1200" dirty="0">
                        <a:solidFill>
                          <a:schemeClr val="tx1"/>
                        </a:solidFill>
                        <a:latin typeface="SamsungOne 400" panose="020B05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0" hangingPunct="1">
                        <a:lnSpc>
                          <a:spcPct val="100000"/>
                        </a:lnSpc>
                        <a:spcBef>
                          <a:spcPts val="0"/>
                        </a:spcBef>
                        <a:spcAft>
                          <a:spcPts val="800"/>
                        </a:spcAft>
                        <a:buClrTx/>
                        <a:buSzTx/>
                        <a:buFontTx/>
                        <a:buNone/>
                        <a:tabLst/>
                        <a:defRPr/>
                      </a:pPr>
                      <a:r>
                        <a:rPr lang="en-US" altLang="ko-KR" sz="1300" b="0" kern="1200" dirty="0" err="1">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Khái</a:t>
                      </a:r>
                      <a:r>
                        <a:rPr lang="en-US" altLang="ko-KR" sz="1300" b="0" kern="1200" dirty="0">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 </a:t>
                      </a:r>
                      <a:r>
                        <a:rPr lang="en-US" altLang="ko-KR" sz="1300" b="0" kern="1200" dirty="0" err="1">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niệm</a:t>
                      </a:r>
                      <a:endParaRPr lang="ko-KR" altLang="en-US" sz="1300" b="0" kern="1200" dirty="0">
                        <a:solidFill>
                          <a:schemeClr val="tx1"/>
                        </a:solidFill>
                        <a:latin typeface="SamsungOne 400" panose="020B05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0" hangingPunct="1">
                        <a:lnSpc>
                          <a:spcPct val="100000"/>
                        </a:lnSpc>
                        <a:spcBef>
                          <a:spcPts val="0"/>
                        </a:spcBef>
                        <a:spcAft>
                          <a:spcPts val="800"/>
                        </a:spcAft>
                        <a:buClrTx/>
                        <a:buSzTx/>
                        <a:buFontTx/>
                        <a:buNone/>
                        <a:tabLst/>
                        <a:defRPr/>
                      </a:pPr>
                      <a:r>
                        <a:rPr lang="en-US" altLang="ko-KR" sz="1300" b="0" kern="1200" dirty="0" err="1">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Ghi</a:t>
                      </a:r>
                      <a:r>
                        <a:rPr lang="vi-VN" altLang="ko-KR" sz="1300" b="0" kern="1200" dirty="0">
                          <a:solidFill>
                            <a:schemeClr val="tx1"/>
                          </a:solidFill>
                          <a:latin typeface="SamsungOne 400" panose="020B0503030303020204" pitchFamily="34" charset="0"/>
                          <a:ea typeface="SamsungOne 700" panose="020B0803030303020204" pitchFamily="34" charset="0"/>
                          <a:cs typeface="Times New Roman" panose="02020603050405020304" pitchFamily="18" charset="0"/>
                        </a:rPr>
                        <a:t> chú</a:t>
                      </a:r>
                      <a:endParaRPr lang="ko-KR" altLang="en-US" sz="1300" b="0" kern="1200" dirty="0">
                        <a:solidFill>
                          <a:schemeClr val="tx1"/>
                        </a:solidFill>
                        <a:latin typeface="SamsungOne 400" panose="020B05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55872289"/>
                  </a:ext>
                </a:extLst>
              </a:tr>
              <a:tr h="269438">
                <a:tc>
                  <a:txBody>
                    <a:bodyPr/>
                    <a:lstStyle/>
                    <a:p>
                      <a:pPr marL="0" algn="ctr" defTabSz="914400" rtl="0" eaLnBrk="1" latinLnBrk="0" hangingPunct="1">
                        <a:lnSpc>
                          <a:spcPct val="100000"/>
                        </a:lnSpc>
                        <a:spcAft>
                          <a:spcPts val="80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Mạng nơ-ron nhân tạo</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14126" rtl="0" eaLnBrk="1" latinLnBrk="0" hangingPunct="1">
                        <a:spcAft>
                          <a:spcPts val="800"/>
                        </a:spcAft>
                      </a:pPr>
                      <a:r>
                        <a:rPr lang="vi-VN" altLang="ko-KR" sz="1300" kern="1200" dirty="0">
                          <a:solidFill>
                            <a:schemeClr val="tx1"/>
                          </a:solidFill>
                          <a:latin typeface="SamsungOne 400" panose="020B0503030303020204" pitchFamily="34" charset="0"/>
                          <a:ea typeface="SamsungOne 400" panose="020B0503030303020204" pitchFamily="34" charset="0"/>
                          <a:cs typeface="+mn-cs"/>
                        </a:rPr>
                        <a:t>Một phương thức lấy cảm hứng từ mạng lưới tế bào thần kinh của con người. Bao gồm nút đầu vào, nút ẩn và nút đầu ra, phương thức phân tích này được sử dụng để giải quyết các vấn đề phân loại phức tạp hoặc dự đoán giá trị hộp đen</a:t>
                      </a:r>
                      <a:r>
                        <a:rPr lang="en-US" altLang="ko-KR" sz="1300" kern="1200" dirty="0">
                          <a:solidFill>
                            <a:schemeClr val="tx1"/>
                          </a:solidFill>
                          <a:latin typeface="SamsungOne 400" panose="020B0503030303020204" pitchFamily="34" charset="0"/>
                          <a:ea typeface="SamsungOne 400" panose="020B0503030303020204" pitchFamily="34" charset="0"/>
                          <a:cs typeface="+mn-cs"/>
                        </a:rPr>
                        <a:t>.</a:t>
                      </a:r>
                      <a:endParaRPr lang="en-US" sz="1300" kern="1200" dirty="0">
                        <a:solidFill>
                          <a:schemeClr val="tx1"/>
                        </a:solidFill>
                        <a:latin typeface="SamsungOne 400" panose="020B0503030303020204" pitchFamily="34" charset="0"/>
                        <a:ea typeface="SamsungOne 400" panose="020B0503030303020204" pitchFamily="34" charset="0"/>
                        <a:cs typeface="+mn-cs"/>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126" rtl="0" eaLnBrk="1" fontAlgn="base" latinLnBrk="0" hangingPunct="1">
                        <a:lnSpc>
                          <a:spcPct val="100000"/>
                        </a:lnSpc>
                        <a:spcBef>
                          <a:spcPts val="0"/>
                        </a:spcBef>
                        <a:spcAft>
                          <a:spcPts val="800"/>
                        </a:spcAft>
                      </a:pPr>
                      <a:r>
                        <a:rPr lang="en-US" altLang="ko-KR" sz="1300" kern="1200" dirty="0" err="1">
                          <a:solidFill>
                            <a:schemeClr val="tx1"/>
                          </a:solidFill>
                          <a:latin typeface="SamsungOne 400" panose="020B0503030303020204" pitchFamily="34" charset="0"/>
                          <a:ea typeface="SamsungOne 400" panose="020B0503030303020204" pitchFamily="34" charset="0"/>
                          <a:cs typeface="+mn-cs"/>
                        </a:rPr>
                        <a:t>Kiểm</a:t>
                      </a:r>
                      <a:r>
                        <a:rPr lang="en-US" altLang="ko-KR" sz="1300" kern="1200" dirty="0">
                          <a:solidFill>
                            <a:schemeClr val="tx1"/>
                          </a:solidFill>
                          <a:latin typeface="SamsungOne 400" panose="020B0503030303020204" pitchFamily="34" charset="0"/>
                          <a:ea typeface="SamsungOne 400" panose="020B0503030303020204" pitchFamily="34" charset="0"/>
                          <a:cs typeface="+mn-cs"/>
                        </a:rPr>
                        <a:t> </a:t>
                      </a:r>
                      <a:r>
                        <a:rPr lang="en-US" altLang="ko-KR" sz="1300" kern="1200" dirty="0" err="1">
                          <a:solidFill>
                            <a:schemeClr val="tx1"/>
                          </a:solidFill>
                          <a:latin typeface="SamsungOne 400" panose="020B0503030303020204" pitchFamily="34" charset="0"/>
                          <a:ea typeface="SamsungOne 400" panose="020B0503030303020204" pitchFamily="34" charset="0"/>
                          <a:cs typeface="+mn-cs"/>
                        </a:rPr>
                        <a:t>tra</a:t>
                      </a:r>
                      <a:r>
                        <a:rPr lang="en-US" altLang="ko-KR" sz="1300" kern="1200" dirty="0">
                          <a:solidFill>
                            <a:schemeClr val="tx1"/>
                          </a:solidFill>
                          <a:latin typeface="SamsungOne 400" panose="020B0503030303020204" pitchFamily="34" charset="0"/>
                          <a:ea typeface="SamsungOne 400" panose="020B0503030303020204" pitchFamily="34" charset="0"/>
                          <a:cs typeface="+mn-cs"/>
                        </a:rPr>
                        <a:t> </a:t>
                      </a:r>
                      <a:r>
                        <a:rPr lang="en-US" altLang="ko-KR" sz="1300" kern="1200" dirty="0" err="1">
                          <a:solidFill>
                            <a:schemeClr val="tx1"/>
                          </a:solidFill>
                          <a:latin typeface="SamsungOne 400" panose="020B0503030303020204" pitchFamily="34" charset="0"/>
                          <a:ea typeface="SamsungOne 400" panose="020B0503030303020204" pitchFamily="34" charset="0"/>
                          <a:cs typeface="+mn-cs"/>
                        </a:rPr>
                        <a:t>hộp</a:t>
                      </a:r>
                      <a:r>
                        <a:rPr lang="en-US" altLang="ko-KR" sz="1300" kern="1200" dirty="0">
                          <a:solidFill>
                            <a:schemeClr val="tx1"/>
                          </a:solidFill>
                          <a:latin typeface="SamsungOne 400" panose="020B0503030303020204" pitchFamily="34" charset="0"/>
                          <a:ea typeface="SamsungOne 400" panose="020B0503030303020204" pitchFamily="34" charset="0"/>
                          <a:cs typeface="+mn-cs"/>
                        </a:rPr>
                        <a:t> </a:t>
                      </a:r>
                      <a:r>
                        <a:rPr lang="en-US" altLang="ko-KR" sz="1300" kern="1200" dirty="0" err="1">
                          <a:solidFill>
                            <a:schemeClr val="tx1"/>
                          </a:solidFill>
                          <a:latin typeface="SamsungOne 400" panose="020B0503030303020204" pitchFamily="34" charset="0"/>
                          <a:ea typeface="SamsungOne 400" panose="020B0503030303020204" pitchFamily="34" charset="0"/>
                          <a:cs typeface="+mn-cs"/>
                        </a:rPr>
                        <a:t>đen</a:t>
                      </a:r>
                      <a:endParaRPr lang="ko-KR" altLang="en-US" sz="1300" kern="1200" dirty="0">
                        <a:solidFill>
                          <a:schemeClr val="tx1"/>
                        </a:solidFill>
                        <a:latin typeface="SamsungOne 400" panose="020B0503030303020204" pitchFamily="34" charset="0"/>
                        <a:ea typeface="SamsungOne 400" panose="020B0503030303020204" pitchFamily="34" charset="0"/>
                        <a:cs typeface="+mn-cs"/>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16463057"/>
                  </a:ext>
                </a:extLst>
              </a:tr>
              <a:tr h="269438">
                <a:tc>
                  <a:txBody>
                    <a:bodyPr/>
                    <a:lstStyle/>
                    <a:p>
                      <a:pPr marL="0" algn="ctr" defTabSz="914400" rtl="0" eaLnBrk="1" latinLnBrk="0" hangingPunct="1">
                        <a:lnSpc>
                          <a:spcPct val="100000"/>
                        </a:lnSpc>
                        <a:spcAft>
                          <a:spcPts val="80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Support Vector Machine</a:t>
                      </a: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 SVM</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126" rtl="0" eaLnBrk="1" fontAlgn="base" latinLnBrk="0" hangingPunct="1">
                        <a:lnSpc>
                          <a:spcPct val="100000"/>
                        </a:lnSpc>
                        <a:spcBef>
                          <a:spcPts val="0"/>
                        </a:spcBef>
                        <a:spcAft>
                          <a:spcPts val="800"/>
                        </a:spcAft>
                      </a:pPr>
                      <a:r>
                        <a:rPr lang="vi-VN" altLang="ko-KR" sz="1300" kern="1200" dirty="0">
                          <a:solidFill>
                            <a:schemeClr val="tx1"/>
                          </a:solidFill>
                          <a:latin typeface="SamsungOne 400" panose="020B0503030303020204" pitchFamily="34" charset="0"/>
                          <a:ea typeface="SamsungOne 400" panose="020B0503030303020204" pitchFamily="34" charset="0"/>
                          <a:cs typeface="+mn-cs"/>
                        </a:rPr>
                        <a:t>Một phương thức để phân loại dữ liệu nhất định bằng cách tìm một mặt phẳng tối đa hóa biên độ giữa các dữ liệu trong các danh mục khác nhau</a:t>
                      </a:r>
                      <a:r>
                        <a:rPr lang="en-US" altLang="ko-KR" sz="1300" kern="1200" dirty="0">
                          <a:solidFill>
                            <a:schemeClr val="tx1"/>
                          </a:solidFill>
                          <a:latin typeface="SamsungOne 400" panose="020B0503030303020204" pitchFamily="34" charset="0"/>
                          <a:ea typeface="SamsungOne 400" panose="020B0503030303020204" pitchFamily="34" charset="0"/>
                          <a:cs typeface="+mn-cs"/>
                        </a:rPr>
                        <a:t>.</a:t>
                      </a:r>
                      <a:endParaRPr lang="ko-KR" altLang="en-US" sz="1300" kern="1200" dirty="0">
                        <a:solidFill>
                          <a:schemeClr val="tx1"/>
                        </a:solidFill>
                        <a:latin typeface="SamsungOne 400" panose="020B0503030303020204" pitchFamily="34" charset="0"/>
                        <a:ea typeface="SamsungOne 400" panose="020B0503030303020204" pitchFamily="34" charset="0"/>
                        <a:cs typeface="+mn-cs"/>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126" rtl="0" eaLnBrk="1" fontAlgn="base" latinLnBrk="0" hangingPunct="1">
                        <a:lnSpc>
                          <a:spcPct val="100000"/>
                        </a:lnSpc>
                        <a:spcBef>
                          <a:spcPts val="0"/>
                        </a:spcBef>
                        <a:spcAft>
                          <a:spcPts val="800"/>
                        </a:spcAft>
                      </a:pPr>
                      <a:r>
                        <a:rPr lang="en-US" altLang="ko-KR" sz="1300" kern="1200" dirty="0" err="1">
                          <a:solidFill>
                            <a:schemeClr val="tx1"/>
                          </a:solidFill>
                          <a:latin typeface="SamsungOne 400" panose="020B0503030303020204" pitchFamily="34" charset="0"/>
                          <a:ea typeface="SamsungOne 400" panose="020B0503030303020204" pitchFamily="34" charset="0"/>
                          <a:cs typeface="+mn-cs"/>
                        </a:rPr>
                        <a:t>Tuyến</a:t>
                      </a:r>
                      <a:r>
                        <a:rPr lang="en-US" altLang="ko-KR" sz="1300" kern="1200" dirty="0">
                          <a:solidFill>
                            <a:schemeClr val="tx1"/>
                          </a:solidFill>
                          <a:latin typeface="SamsungOne 400" panose="020B0503030303020204" pitchFamily="34" charset="0"/>
                          <a:ea typeface="SamsungOne 400" panose="020B0503030303020204" pitchFamily="34" charset="0"/>
                          <a:cs typeface="+mn-cs"/>
                        </a:rPr>
                        <a:t> </a:t>
                      </a:r>
                      <a:r>
                        <a:rPr lang="en-US" altLang="ko-KR" sz="1300" kern="1200" dirty="0" err="1">
                          <a:solidFill>
                            <a:schemeClr val="tx1"/>
                          </a:solidFill>
                          <a:latin typeface="SamsungOne 400" panose="020B0503030303020204" pitchFamily="34" charset="0"/>
                          <a:ea typeface="SamsungOne 400" panose="020B0503030303020204" pitchFamily="34" charset="0"/>
                          <a:cs typeface="+mn-cs"/>
                        </a:rPr>
                        <a:t>tính</a:t>
                      </a:r>
                      <a:r>
                        <a:rPr lang="en-US" altLang="ko-KR" sz="1300" kern="1200" dirty="0">
                          <a:solidFill>
                            <a:schemeClr val="tx1"/>
                          </a:solidFill>
                          <a:latin typeface="SamsungOne 400" panose="020B0503030303020204" pitchFamily="34" charset="0"/>
                          <a:ea typeface="SamsungOne 400" panose="020B0503030303020204" pitchFamily="34" charset="0"/>
                          <a:cs typeface="+mn-cs"/>
                        </a:rPr>
                        <a:t> </a:t>
                      </a:r>
                      <a:r>
                        <a:rPr lang="en-US" altLang="ko-KR" sz="1300" kern="1200" dirty="0" err="1">
                          <a:solidFill>
                            <a:schemeClr val="tx1"/>
                          </a:solidFill>
                          <a:latin typeface="SamsungOne 400" panose="020B0503030303020204" pitchFamily="34" charset="0"/>
                          <a:ea typeface="SamsungOne 400" panose="020B0503030303020204" pitchFamily="34" charset="0"/>
                          <a:cs typeface="+mn-cs"/>
                        </a:rPr>
                        <a:t>và</a:t>
                      </a:r>
                      <a:r>
                        <a:rPr lang="en-US" altLang="ko-KR" sz="1300" kern="1200" dirty="0">
                          <a:solidFill>
                            <a:schemeClr val="tx1"/>
                          </a:solidFill>
                          <a:latin typeface="SamsungOne 400" panose="020B0503030303020204" pitchFamily="34" charset="0"/>
                          <a:ea typeface="SamsungOne 400" panose="020B0503030303020204" pitchFamily="34" charset="0"/>
                          <a:cs typeface="+mn-cs"/>
                        </a:rPr>
                        <a:t> phi </a:t>
                      </a:r>
                      <a:r>
                        <a:rPr lang="en-US" altLang="ko-KR" sz="1300" kern="1200" dirty="0" err="1">
                          <a:solidFill>
                            <a:schemeClr val="tx1"/>
                          </a:solidFill>
                          <a:latin typeface="SamsungOne 400" panose="020B0503030303020204" pitchFamily="34" charset="0"/>
                          <a:ea typeface="SamsungOne 400" panose="020B0503030303020204" pitchFamily="34" charset="0"/>
                          <a:cs typeface="+mn-cs"/>
                        </a:rPr>
                        <a:t>tuyến</a:t>
                      </a:r>
                      <a:r>
                        <a:rPr lang="en-US" altLang="ko-KR" sz="1300" kern="1200" dirty="0">
                          <a:solidFill>
                            <a:schemeClr val="tx1"/>
                          </a:solidFill>
                          <a:latin typeface="SamsungOne 400" panose="020B0503030303020204" pitchFamily="34" charset="0"/>
                          <a:ea typeface="SamsungOne 400" panose="020B0503030303020204" pitchFamily="34" charset="0"/>
                          <a:cs typeface="+mn-cs"/>
                        </a:rPr>
                        <a:t> </a:t>
                      </a:r>
                      <a:r>
                        <a:rPr lang="en-US" altLang="ko-KR" sz="1300" kern="1200" dirty="0" err="1">
                          <a:solidFill>
                            <a:schemeClr val="tx1"/>
                          </a:solidFill>
                          <a:latin typeface="SamsungOne 400" panose="020B0503030303020204" pitchFamily="34" charset="0"/>
                          <a:ea typeface="SamsungOne 400" panose="020B0503030303020204" pitchFamily="34" charset="0"/>
                          <a:cs typeface="+mn-cs"/>
                        </a:rPr>
                        <a:t>tính</a:t>
                      </a:r>
                      <a:br>
                        <a:rPr lang="en-US" altLang="ko-KR" sz="1300" kern="1200" dirty="0">
                          <a:solidFill>
                            <a:schemeClr val="tx1"/>
                          </a:solidFill>
                          <a:latin typeface="SamsungOne 400" panose="020B0503030303020204" pitchFamily="34" charset="0"/>
                          <a:ea typeface="SamsungOne 400" panose="020B0503030303020204" pitchFamily="34" charset="0"/>
                          <a:cs typeface="+mn-cs"/>
                        </a:rPr>
                      </a:br>
                      <a:r>
                        <a:rPr lang="en-US" altLang="ko-KR" sz="1300" kern="1200" dirty="0">
                          <a:solidFill>
                            <a:schemeClr val="tx1"/>
                          </a:solidFill>
                          <a:latin typeface="SamsungOne 400" panose="020B0503030303020204" pitchFamily="34" charset="0"/>
                          <a:ea typeface="SamsungOne 400" panose="020B0503030303020204" pitchFamily="34" charset="0"/>
                          <a:cs typeface="+mn-cs"/>
                        </a:rPr>
                        <a:t>(</a:t>
                      </a:r>
                      <a:r>
                        <a:rPr lang="en-US" altLang="ko-KR" sz="1300" kern="1200" dirty="0" err="1">
                          <a:solidFill>
                            <a:schemeClr val="tx1"/>
                          </a:solidFill>
                          <a:latin typeface="SamsungOne 400" panose="020B0503030303020204" pitchFamily="34" charset="0"/>
                          <a:ea typeface="SamsungOne 400" panose="020B0503030303020204" pitchFamily="34" charset="0"/>
                          <a:cs typeface="+mn-cs"/>
                        </a:rPr>
                        <a:t>Thủ</a:t>
                      </a:r>
                      <a:r>
                        <a:rPr lang="en-US" altLang="ko-KR" sz="1300" kern="1200" dirty="0">
                          <a:solidFill>
                            <a:schemeClr val="tx1"/>
                          </a:solidFill>
                          <a:latin typeface="SamsungOne 400" panose="020B0503030303020204" pitchFamily="34" charset="0"/>
                          <a:ea typeface="SamsungOne 400" panose="020B0503030303020204" pitchFamily="34" charset="0"/>
                          <a:cs typeface="+mn-cs"/>
                        </a:rPr>
                        <a:t> </a:t>
                      </a:r>
                      <a:r>
                        <a:rPr lang="en-US" altLang="ko-KR" sz="1300" kern="1200" dirty="0" err="1">
                          <a:solidFill>
                            <a:schemeClr val="tx1"/>
                          </a:solidFill>
                          <a:latin typeface="SamsungOne 400" panose="020B0503030303020204" pitchFamily="34" charset="0"/>
                          <a:ea typeface="SamsungOne 400" panose="020B0503030303020204" pitchFamily="34" charset="0"/>
                          <a:cs typeface="+mn-cs"/>
                        </a:rPr>
                        <a:t>thuật</a:t>
                      </a:r>
                      <a:r>
                        <a:rPr lang="en-US" altLang="ko-KR" sz="1300" kern="1200" dirty="0">
                          <a:solidFill>
                            <a:schemeClr val="tx1"/>
                          </a:solidFill>
                          <a:latin typeface="SamsungOne 400" panose="020B0503030303020204" pitchFamily="34" charset="0"/>
                          <a:ea typeface="SamsungOne 400" panose="020B0503030303020204" pitchFamily="34" charset="0"/>
                          <a:cs typeface="+mn-cs"/>
                        </a:rPr>
                        <a:t> </a:t>
                      </a:r>
                      <a:r>
                        <a:rPr lang="vi-VN" altLang="ko-KR" sz="1300" kern="1200" dirty="0">
                          <a:solidFill>
                            <a:schemeClr val="tx1"/>
                          </a:solidFill>
                          <a:latin typeface="SamsungOne 400" panose="020B0503030303020204" pitchFamily="34" charset="0"/>
                          <a:ea typeface="SamsungOne 400" panose="020B0503030303020204" pitchFamily="34" charset="0"/>
                          <a:cs typeface="+mn-cs"/>
                        </a:rPr>
                        <a:t>Kernel</a:t>
                      </a:r>
                      <a:r>
                        <a:rPr lang="en-US" altLang="ko-KR" sz="1300" kern="1200" dirty="0">
                          <a:solidFill>
                            <a:schemeClr val="tx1"/>
                          </a:solidFill>
                          <a:latin typeface="SamsungOne 400" panose="020B0503030303020204" pitchFamily="34" charset="0"/>
                          <a:ea typeface="SamsungOne 400" panose="020B0503030303020204" pitchFamily="34" charset="0"/>
                          <a:cs typeface="+mn-cs"/>
                        </a:rPr>
                        <a:t>)</a:t>
                      </a:r>
                      <a:endParaRPr lang="ko-KR" altLang="en-US" sz="1300" kern="1200" dirty="0">
                        <a:solidFill>
                          <a:schemeClr val="tx1"/>
                        </a:solidFill>
                        <a:latin typeface="SamsungOne 400" panose="020B0503030303020204" pitchFamily="34" charset="0"/>
                        <a:ea typeface="SamsungOne 400" panose="020B0503030303020204" pitchFamily="34" charset="0"/>
                        <a:cs typeface="+mn-cs"/>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69438">
                <a:tc>
                  <a:txBody>
                    <a:bodyPr/>
                    <a:lstStyle/>
                    <a:p>
                      <a:pPr marL="0" algn="ctr" defTabSz="914400" rtl="0" eaLnBrk="1" latinLnBrk="0" hangingPunct="1">
                        <a:lnSpc>
                          <a:spcPct val="100000"/>
                        </a:lnSpc>
                        <a:spcAft>
                          <a:spcPts val="80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Rừng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ngẫu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nhiên</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126" rtl="0" eaLnBrk="1" fontAlgn="base" latinLnBrk="0" hangingPunct="1">
                        <a:lnSpc>
                          <a:spcPct val="100000"/>
                        </a:lnSpc>
                        <a:spcBef>
                          <a:spcPts val="0"/>
                        </a:spcBef>
                        <a:spcAft>
                          <a:spcPts val="800"/>
                        </a:spcAft>
                      </a:pPr>
                      <a:r>
                        <a:rPr lang="vi-VN" altLang="ko-KR" sz="1300" kern="1200" dirty="0">
                          <a:solidFill>
                            <a:schemeClr val="tx1"/>
                          </a:solidFill>
                          <a:latin typeface="SamsungOne 400" panose="020B0503030303020204" pitchFamily="34" charset="0"/>
                          <a:ea typeface="SamsungOne 400" panose="020B0503030303020204" pitchFamily="34" charset="0"/>
                          <a:cs typeface="+mn-cs"/>
                        </a:rPr>
                        <a:t>Một tập hợp phương thức để quyết định kết quả phân loại cuối cùng bằng cách thực hiện các quyết định khác nhau của Cây dựa trên dữ liệu nhất định và tổng hợp kết quả dự đoán của mỗi Cây quyết định thông qua bỏ phiếu.</a:t>
                      </a:r>
                      <a:endParaRPr lang="ko-KR" altLang="en-US" sz="1300" kern="1200" dirty="0">
                        <a:solidFill>
                          <a:schemeClr val="tx1"/>
                        </a:solidFill>
                        <a:latin typeface="SamsungOne 400" panose="020B0503030303020204" pitchFamily="34" charset="0"/>
                        <a:ea typeface="SamsungOne 400" panose="020B0503030303020204" pitchFamily="34" charset="0"/>
                        <a:cs typeface="+mn-cs"/>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126" rtl="0" eaLnBrk="1" fontAlgn="base" latinLnBrk="0" hangingPunct="1">
                        <a:lnSpc>
                          <a:spcPct val="100000"/>
                        </a:lnSpc>
                        <a:spcBef>
                          <a:spcPts val="0"/>
                        </a:spcBef>
                        <a:spcAft>
                          <a:spcPts val="800"/>
                        </a:spcAft>
                      </a:pPr>
                      <a:r>
                        <a:rPr lang="vi-VN" altLang="ko-KR" sz="1300" kern="1200" dirty="0">
                          <a:solidFill>
                            <a:schemeClr val="tx1"/>
                          </a:solidFill>
                          <a:latin typeface="SamsungOne 400" panose="020B0503030303020204" pitchFamily="34" charset="0"/>
                          <a:ea typeface="SamsungOne 400" panose="020B0503030303020204" pitchFamily="34" charset="0"/>
                          <a:cs typeface="+mn-cs"/>
                        </a:rPr>
                        <a:t>Mô hình </a:t>
                      </a:r>
                      <a:r>
                        <a:rPr lang="en-US" altLang="ko-KR" sz="1300" kern="1200" dirty="0">
                          <a:solidFill>
                            <a:schemeClr val="tx1"/>
                          </a:solidFill>
                          <a:latin typeface="SamsungOne 400" panose="020B0503030303020204" pitchFamily="34" charset="0"/>
                          <a:ea typeface="SamsungOne 400" panose="020B0503030303020204" pitchFamily="34" charset="0"/>
                          <a:cs typeface="+mn-cs"/>
                        </a:rPr>
                        <a:t>Ensemble </a:t>
                      </a:r>
                      <a:endParaRPr lang="ko-KR" altLang="en-US" sz="1300" kern="1200" dirty="0">
                        <a:solidFill>
                          <a:schemeClr val="tx1"/>
                        </a:solidFill>
                        <a:latin typeface="SamsungOne 400" panose="020B0503030303020204" pitchFamily="34" charset="0"/>
                        <a:ea typeface="SamsungOne 400" panose="020B0503030303020204" pitchFamily="34" charset="0"/>
                        <a:cs typeface="+mn-cs"/>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0876159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a:solidFill>
                  <a:prstClr val="white">
                    <a:lumMod val="50000"/>
                  </a:prstClr>
                </a:solidFill>
                <a:latin typeface="iCiel Samsung Sharp Sans Regula" pitchFamily="2" charset="0"/>
                <a:ea typeface="iCiel Samsung Sharp Sans Regula" pitchFamily="2" charset="0"/>
                <a:cs typeface="iCiel Samsung Sharp Sans Regula" pitchFamily="2" charset="0"/>
              </a:rPr>
              <a:t>Bài </a:t>
            </a:r>
            <a:r>
              <a:rPr kumimoji="1" lang="en-US" altLang="ko-KR" sz="1999" dirty="0">
                <a:solidFill>
                  <a:prstClr val="white">
                    <a:lumMod val="50000"/>
                  </a:prstClr>
                </a:solidFill>
                <a:latin typeface="iCiel Samsung Sharp Sans Regula" pitchFamily="2" charset="0"/>
                <a:ea typeface="iCiel Samsung Sharp Sans Regula" pitchFamily="2" charset="0"/>
                <a:cs typeface="iCiel Samsung Sharp Sans Regula" pitchFamily="2" charset="0"/>
              </a:rPr>
              <a:t>3. </a:t>
            </a:r>
            <a:endParaRPr kumimoji="1" lang="en-US" altLang="ko-KR" sz="5398" dirty="0">
              <a:solidFill>
                <a:prstClr val="white">
                  <a:lumMod val="50000"/>
                </a:prstClr>
              </a:solidFill>
              <a:latin typeface="iCiel Samsung Sharp Sans Regula" pitchFamily="2" charset="0"/>
              <a:ea typeface="iCiel Samsung Sharp Sans Regula" pitchFamily="2" charset="0"/>
              <a:cs typeface="iCiel Samsung Sharp Sans Regula" pitchFamily="2" charset="0"/>
            </a:endParaRPr>
          </a:p>
        </p:txBody>
      </p:sp>
      <p:sp>
        <p:nvSpPr>
          <p:cNvPr id="5" name="직사각형 133">
            <a:extLst>
              <a:ext uri="{FF2B5EF4-FFF2-40B4-BE49-F238E27FC236}">
                <a16:creationId xmlns:a16="http://schemas.microsoft.com/office/drawing/2014/main" id="{551F01E8-8777-4A7B-AD71-63E7C805C68C}"/>
              </a:ext>
            </a:extLst>
          </p:cNvPr>
          <p:cNvSpPr/>
          <p:nvPr/>
        </p:nvSpPr>
        <p:spPr>
          <a:xfrm>
            <a:off x="989683" y="3185042"/>
            <a:ext cx="8462229"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Ứng</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dụng</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của</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mô</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hình</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học</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có</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giám</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sát</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cho</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Phân</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loại</a:t>
            </a:r>
            <a:endParaRPr kumimoji="1" lang="ko-KR" altLang="en-US" sz="3200" dirty="0">
              <a:solidFill>
                <a:prstClr val="black"/>
              </a:solidFill>
              <a:latin typeface="iCiel Samsung Sharp Sans Regula" pitchFamily="2" charset="0"/>
              <a:ea typeface="맑은 고딕" panose="020B0503020000020004" pitchFamily="50" charset="-127"/>
              <a:cs typeface="iCiel Samsung Sharp Sans Regula" pitchFamily="2" charset="0"/>
            </a:endParaRPr>
          </a:p>
        </p:txBody>
      </p:sp>
      <p:sp>
        <p:nvSpPr>
          <p:cNvPr id="6" name="직사각형 5">
            <a:extLst>
              <a:ext uri="{FF2B5EF4-FFF2-40B4-BE49-F238E27FC236}">
                <a16:creationId xmlns:a16="http://schemas.microsoft.com/office/drawing/2014/main" id="{88522452-0F25-4CFF-B4F1-4F97F94CF66D}"/>
              </a:ext>
            </a:extLst>
          </p:cNvPr>
          <p:cNvSpPr/>
          <p:nvPr/>
        </p:nvSpPr>
        <p:spPr>
          <a:xfrm>
            <a:off x="1054111" y="4365104"/>
            <a:ext cx="6633605" cy="108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ea typeface="SamsungOne 400" panose="020B0503030303020204" pitchFamily="34" charset="0"/>
              </a:rPr>
              <a:t>3.1. </a:t>
            </a:r>
            <a:r>
              <a:rPr lang="en-US" altLang="ko-KR" dirty="0" err="1">
                <a:solidFill>
                  <a:srgbClr val="A6A6A6"/>
                </a:solidFill>
                <a:latin typeface="SamsungOne 400" panose="020B0503030303020204" pitchFamily="34" charset="0"/>
                <a:ea typeface="SamsungOne 400" panose="020B0503030303020204" pitchFamily="34" charset="0"/>
              </a:rPr>
              <a:t>Huấn</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luyện</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và</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Kiểm</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tra</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với</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Học</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máy</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3.2. </a:t>
            </a:r>
            <a:r>
              <a:rPr kumimoji="1" lang="vi-VN" altLang="ko-KR" dirty="0">
                <a:solidFill>
                  <a:prstClr val="black">
                    <a:lumMod val="75000"/>
                    <a:lumOff val="25000"/>
                  </a:prstClr>
                </a:solidFill>
                <a:latin typeface="SamsungOne-700" panose="020B0803030303020204" pitchFamily="34" charset="0"/>
                <a:ea typeface="SamsungOne-700" panose="020B0803030303020204" pitchFamily="34" charset="0"/>
              </a:rPr>
              <a:t>Đại cương về hồi quy Logistic</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 400" panose="020B0503030303020204" pitchFamily="34" charset="0"/>
                <a:ea typeface="SamsungOne 400" panose="020B0503030303020204" pitchFamily="34" charset="0"/>
              </a:rPr>
              <a:t>3.3. </a:t>
            </a:r>
            <a:r>
              <a:rPr lang="en-US" altLang="ko-KR" dirty="0" err="1">
                <a:solidFill>
                  <a:srgbClr val="A6A6A6"/>
                </a:solidFill>
                <a:latin typeface="SamsungOne 400" panose="020B0503030303020204" pitchFamily="34" charset="0"/>
                <a:ea typeface="SamsungOne 400" panose="020B0503030303020204" pitchFamily="34" charset="0"/>
              </a:rPr>
              <a:t>Chỉ</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số</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hiệu</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suất</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hồi</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quy</a:t>
            </a:r>
            <a:r>
              <a:rPr lang="en-US" altLang="ko-KR" dirty="0">
                <a:solidFill>
                  <a:srgbClr val="A6A6A6"/>
                </a:solidFill>
                <a:latin typeface="SamsungOne 400" panose="020B0503030303020204" pitchFamily="34" charset="0"/>
                <a:ea typeface="SamsungOne 400" panose="020B0503030303020204" pitchFamily="34" charset="0"/>
              </a:rPr>
              <a:t> Logistic</a:t>
            </a:r>
          </a:p>
        </p:txBody>
      </p:sp>
    </p:spTree>
    <p:extLst>
      <p:ext uri="{BB962C8B-B14F-4D97-AF65-F5344CB8AC3E}">
        <p14:creationId xmlns:p14="http://schemas.microsoft.com/office/powerpoint/2010/main" val="18676689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Logistic</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00" name="직사각형 199">
            <a:extLst>
              <a:ext uri="{FF2B5EF4-FFF2-40B4-BE49-F238E27FC236}">
                <a16:creationId xmlns:a16="http://schemas.microsoft.com/office/drawing/2014/main" id="{8E9EA99B-42E4-4A62-8B86-BB493DC82C6E}"/>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Đại cương về hồi quy Logistic</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201" name="직사각형 200">
            <a:extLst>
              <a:ext uri="{FF2B5EF4-FFF2-40B4-BE49-F238E27FC236}">
                <a16:creationId xmlns:a16="http://schemas.microsoft.com/office/drawing/2014/main" id="{3CD0AB16-3EF9-4C9B-A61D-A2E6C6D47ECB}"/>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Phân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tích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hồi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quy</a:t>
            </a:r>
            <a:r>
              <a:rPr lang="en-US" altLang="ko-KR" sz="1400" dirty="0">
                <a:solidFill>
                  <a:schemeClr val="tx1"/>
                </a:solidFill>
                <a:latin typeface="SamsungOne 400" panose="020B0503030303020204" pitchFamily="34" charset="0"/>
                <a:ea typeface="SamsungOne 400" panose="020B0503030303020204" pitchFamily="34" charset="0"/>
              </a:rPr>
              <a:t> logistic </a:t>
            </a:r>
            <a:r>
              <a:rPr lang="en-US" altLang="ko-KR" sz="1400" dirty="0" err="1">
                <a:solidFill>
                  <a:schemeClr val="tx1"/>
                </a:solidFill>
                <a:latin typeface="SamsungOne 400" panose="020B0503030303020204" pitchFamily="34" charset="0"/>
                <a:ea typeface="SamsungOne 400" panose="020B0503030303020204" pitchFamily="34" charset="0"/>
              </a:rPr>
              <a:t>là</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gì</a:t>
            </a:r>
            <a:r>
              <a:rPr lang="en-US" altLang="ko-KR" sz="1400" dirty="0">
                <a:solidFill>
                  <a:schemeClr val="tx1"/>
                </a:solidFill>
                <a:latin typeface="SamsungOne 400" panose="020B0503030303020204" pitchFamily="34" charset="0"/>
                <a:ea typeface="SamsungOne 400" panose="020B0503030303020204" pitchFamily="34" charset="0"/>
              </a:rPr>
              <a:t>?</a:t>
            </a:r>
          </a:p>
        </p:txBody>
      </p:sp>
      <p:sp>
        <p:nvSpPr>
          <p:cNvPr id="202" name="직사각형 201">
            <a:extLst>
              <a:ext uri="{FF2B5EF4-FFF2-40B4-BE49-F238E27FC236}">
                <a16:creationId xmlns:a16="http://schemas.microsoft.com/office/drawing/2014/main" id="{65B90D46-5108-4837-AF02-A42A5EEB48B3}"/>
              </a:ext>
            </a:extLst>
          </p:cNvPr>
          <p:cNvSpPr/>
          <p:nvPr/>
        </p:nvSpPr>
        <p:spPr>
          <a:xfrm>
            <a:off x="672080" y="2204864"/>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Trái ngược với phân tích hồi quy tuyến tính chung được sử dụng để dự đoán số, phân tích hồi quy logistic được sử dụng để phân loại các biến khách quan (y) cần dự đoán. Nói cách khác, những gì đang được dự đoán không phải là giá trị y là một biến khách quan. Đó là P(Y=i), là xác suất biến khách quan y trở thành một phạm trù nhất định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7" name="그룹 6">
            <a:extLst>
              <a:ext uri="{FF2B5EF4-FFF2-40B4-BE49-F238E27FC236}">
                <a16:creationId xmlns:a16="http://schemas.microsoft.com/office/drawing/2014/main" id="{AE474CF5-A0D5-4B6D-A276-F0A40F12F6AE}"/>
              </a:ext>
            </a:extLst>
          </p:cNvPr>
          <p:cNvGrpSpPr/>
          <p:nvPr/>
        </p:nvGrpSpPr>
        <p:grpSpPr>
          <a:xfrm>
            <a:off x="1460100" y="3176972"/>
            <a:ext cx="7056784" cy="2964080"/>
            <a:chOff x="1460100" y="3285887"/>
            <a:chExt cx="7056784" cy="2964080"/>
          </a:xfrm>
        </p:grpSpPr>
        <p:sp>
          <p:nvSpPr>
            <p:cNvPr id="9" name="TextBox 8">
              <a:extLst>
                <a:ext uri="{FF2B5EF4-FFF2-40B4-BE49-F238E27FC236}">
                  <a16:creationId xmlns:a16="http://schemas.microsoft.com/office/drawing/2014/main" id="{A9C4269E-E896-47D6-87A7-F8D3A425416D}"/>
                </a:ext>
              </a:extLst>
            </p:cNvPr>
            <p:cNvSpPr txBox="1"/>
            <p:nvPr/>
          </p:nvSpPr>
          <p:spPr>
            <a:xfrm>
              <a:off x="3688780" y="3285887"/>
              <a:ext cx="2324243" cy="329509"/>
            </a:xfrm>
            <a:prstGeom prst="rect">
              <a:avLst/>
            </a:prstGeom>
            <a:solidFill>
              <a:srgbClr val="1429A0"/>
            </a:solidFill>
          </p:spPr>
          <p:txBody>
            <a:bodyPr wrap="square" lIns="0" tIns="0" rIns="0" bIns="0" rtlCol="0" anchor="ctr">
              <a:noAutofit/>
              <a:scene3d>
                <a:camera prst="orthographicFront"/>
                <a:lightRig rig="threePt" dir="t"/>
              </a:scene3d>
              <a:sp3d>
                <a:bevelT w="0" h="6350"/>
              </a:sp3d>
            </a:bodyPr>
            <a:lstStyle>
              <a:defPPr>
                <a:defRPr lang="en-US"/>
              </a:defPPr>
              <a:lvl1pPr algn="ctr">
                <a:defRPr>
                  <a:solidFill>
                    <a:schemeClr val="bg1"/>
                  </a:solidFill>
                  <a:latin typeface="SamsungOne 700" panose="020B0803030303020204" pitchFamily="34" charset="0"/>
                  <a:ea typeface="SamsungOne 700" panose="020B0803030303020204" pitchFamily="34" charset="0"/>
                </a:defRPr>
              </a:lvl1pPr>
            </a:lstStyle>
            <a:p>
              <a:r>
                <a:rPr lang="en-US" altLang="ko-KR" dirty="0" err="1"/>
                <a:t>Học</a:t>
              </a:r>
              <a:r>
                <a:rPr lang="en-US" altLang="ko-KR" dirty="0"/>
                <a:t> </a:t>
              </a:r>
              <a:r>
                <a:rPr lang="en-US" altLang="ko-KR" dirty="0" err="1"/>
                <a:t>có</a:t>
              </a:r>
              <a:r>
                <a:rPr lang="en-US" altLang="ko-KR" dirty="0"/>
                <a:t> </a:t>
              </a:r>
              <a:r>
                <a:rPr lang="en-US" altLang="ko-KR" dirty="0" err="1"/>
                <a:t>giám</a:t>
              </a:r>
              <a:r>
                <a:rPr lang="en-US" altLang="ko-KR" dirty="0"/>
                <a:t> </a:t>
              </a:r>
              <a:r>
                <a:rPr lang="en-US" altLang="ko-KR" dirty="0" err="1"/>
                <a:t>sát</a:t>
              </a:r>
              <a:endParaRPr lang="en-US" altLang="ko-KR" dirty="0"/>
            </a:p>
          </p:txBody>
        </p:sp>
        <p:sp>
          <p:nvSpPr>
            <p:cNvPr id="10" name="TextBox 9">
              <a:extLst>
                <a:ext uri="{FF2B5EF4-FFF2-40B4-BE49-F238E27FC236}">
                  <a16:creationId xmlns:a16="http://schemas.microsoft.com/office/drawing/2014/main" id="{1ECBF938-8BD8-4E41-9C9A-1AE3B8EB783C}"/>
                </a:ext>
              </a:extLst>
            </p:cNvPr>
            <p:cNvSpPr txBox="1"/>
            <p:nvPr/>
          </p:nvSpPr>
          <p:spPr>
            <a:xfrm>
              <a:off x="1876882" y="4028564"/>
              <a:ext cx="2000619" cy="306037"/>
            </a:xfrm>
            <a:prstGeom prst="roundRect">
              <a:avLst>
                <a:gd name="adj" fmla="val 50000"/>
              </a:avLst>
            </a:prstGeom>
            <a:solidFill>
              <a:srgbClr val="1429A0"/>
            </a:solidFill>
          </p:spPr>
          <p:txBody>
            <a:bodyPr wrap="square" lIns="0" tIns="0" rIns="0" bIns="0" rtlCol="0" anchor="ctr">
              <a:noAutofit/>
              <a:scene3d>
                <a:camera prst="orthographicFront"/>
                <a:lightRig rig="threePt" dir="t"/>
              </a:scene3d>
              <a:sp3d>
                <a:bevelT w="0" h="6350"/>
              </a:sp3d>
            </a:bodyPr>
            <a:lstStyle>
              <a:defPPr>
                <a:defRPr lang="en-US"/>
              </a:defPPr>
              <a:lvl1pPr algn="ctr">
                <a:defRPr sz="1300">
                  <a:solidFill>
                    <a:schemeClr val="bg1"/>
                  </a:solidFill>
                  <a:latin typeface="SamsungOne 700" panose="020B0803030303020204" pitchFamily="34" charset="0"/>
                  <a:ea typeface="SamsungOne 700" panose="020B0803030303020204" pitchFamily="34" charset="0"/>
                </a:defRPr>
              </a:lvl1pPr>
            </a:lstStyle>
            <a:p>
              <a:r>
                <a:rPr lang="en-US" altLang="ko-KR" dirty="0" err="1"/>
                <a:t>Số</a:t>
              </a:r>
              <a:r>
                <a:rPr lang="en-US" altLang="ko-KR" dirty="0"/>
                <a:t> </a:t>
              </a:r>
              <a:r>
                <a:rPr lang="ko-KR" altLang="en-US" dirty="0"/>
                <a:t>𝑌</a:t>
              </a:r>
            </a:p>
          </p:txBody>
        </p:sp>
        <p:sp>
          <p:nvSpPr>
            <p:cNvPr id="11" name="TextBox 10">
              <a:extLst>
                <a:ext uri="{FF2B5EF4-FFF2-40B4-BE49-F238E27FC236}">
                  <a16:creationId xmlns:a16="http://schemas.microsoft.com/office/drawing/2014/main" id="{1F877C7D-886F-4101-A4E3-88A915103A90}"/>
                </a:ext>
              </a:extLst>
            </p:cNvPr>
            <p:cNvSpPr txBox="1"/>
            <p:nvPr/>
          </p:nvSpPr>
          <p:spPr>
            <a:xfrm>
              <a:off x="5837967" y="4028564"/>
              <a:ext cx="2000619" cy="306037"/>
            </a:xfrm>
            <a:prstGeom prst="roundRect">
              <a:avLst>
                <a:gd name="adj" fmla="val 50000"/>
              </a:avLst>
            </a:prstGeom>
            <a:solidFill>
              <a:schemeClr val="bg1">
                <a:lumMod val="85000"/>
              </a:schemeClr>
            </a:solidFill>
          </p:spPr>
          <p:txBody>
            <a:bodyPr wrap="square" lIns="0" tIns="0" rIns="0" bIns="0" rtlCol="0" anchor="ctr">
              <a:noAutofit/>
              <a:scene3d>
                <a:camera prst="orthographicFront"/>
                <a:lightRig rig="threePt" dir="t"/>
              </a:scene3d>
              <a:sp3d>
                <a:bevelT w="0" h="6350"/>
              </a:sp3d>
            </a:bodyPr>
            <a:lstStyle>
              <a:defPPr>
                <a:defRPr lang="en-US"/>
              </a:defPPr>
              <a:lvl1pPr algn="ctr">
                <a:defRPr sz="1300">
                  <a:solidFill>
                    <a:schemeClr val="tx1">
                      <a:lumMod val="85000"/>
                      <a:lumOff val="15000"/>
                    </a:schemeClr>
                  </a:solidFill>
                  <a:latin typeface="SamsungOne 700" panose="020B0803030303020204" pitchFamily="34" charset="0"/>
                  <a:ea typeface="SamsungOne 700" panose="020B0803030303020204" pitchFamily="34" charset="0"/>
                </a:defRPr>
              </a:lvl1pPr>
            </a:lstStyle>
            <a:p>
              <a:r>
                <a:rPr lang="en-US" altLang="ko-KR" dirty="0" err="1"/>
                <a:t>Phân</a:t>
              </a:r>
              <a:r>
                <a:rPr lang="en-US" altLang="ko-KR" dirty="0"/>
                <a:t> </a:t>
              </a:r>
              <a:r>
                <a:rPr lang="en-US" altLang="ko-KR" dirty="0" err="1"/>
                <a:t>loại</a:t>
              </a:r>
              <a:r>
                <a:rPr lang="en-US" altLang="ko-KR" dirty="0"/>
                <a:t> </a:t>
              </a:r>
              <a:r>
                <a:rPr lang="ko-KR" altLang="en-US" dirty="0"/>
                <a:t>𝑌</a:t>
              </a:r>
            </a:p>
          </p:txBody>
        </p:sp>
        <p:cxnSp>
          <p:nvCxnSpPr>
            <p:cNvPr id="12" name="꺾인 연결선 75">
              <a:extLst>
                <a:ext uri="{FF2B5EF4-FFF2-40B4-BE49-F238E27FC236}">
                  <a16:creationId xmlns:a16="http://schemas.microsoft.com/office/drawing/2014/main" id="{01DC1692-F7A9-46F9-8734-FBFE7D1B6CDA}"/>
                </a:ext>
              </a:extLst>
            </p:cNvPr>
            <p:cNvCxnSpPr>
              <a:cxnSpLocks/>
              <a:stCxn id="9" idx="2"/>
              <a:endCxn id="10" idx="0"/>
            </p:cNvCxnSpPr>
            <p:nvPr/>
          </p:nvCxnSpPr>
          <p:spPr>
            <a:xfrm rot="5400000">
              <a:off x="3657463" y="2835125"/>
              <a:ext cx="413168" cy="1973710"/>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꺾인 연결선 76">
              <a:extLst>
                <a:ext uri="{FF2B5EF4-FFF2-40B4-BE49-F238E27FC236}">
                  <a16:creationId xmlns:a16="http://schemas.microsoft.com/office/drawing/2014/main" id="{5FE408C3-AFD9-477D-A226-67C1613DF3DB}"/>
                </a:ext>
              </a:extLst>
            </p:cNvPr>
            <p:cNvCxnSpPr>
              <a:cxnSpLocks/>
              <a:stCxn id="9" idx="2"/>
              <a:endCxn id="11" idx="0"/>
            </p:cNvCxnSpPr>
            <p:nvPr/>
          </p:nvCxnSpPr>
          <p:spPr>
            <a:xfrm rot="16200000" flipH="1">
              <a:off x="5638005" y="2828292"/>
              <a:ext cx="413168" cy="1987375"/>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사각형: 둥근 모서리 31">
              <a:extLst>
                <a:ext uri="{FF2B5EF4-FFF2-40B4-BE49-F238E27FC236}">
                  <a16:creationId xmlns:a16="http://schemas.microsoft.com/office/drawing/2014/main" id="{5BFE3214-28F5-49AC-8452-5B5A3AC6B279}"/>
                </a:ext>
              </a:extLst>
            </p:cNvPr>
            <p:cNvSpPr/>
            <p:nvPr/>
          </p:nvSpPr>
          <p:spPr>
            <a:xfrm>
              <a:off x="5644649" y="3942468"/>
              <a:ext cx="2378392" cy="2307499"/>
            </a:xfrm>
            <a:prstGeom prst="roundRect">
              <a:avLst>
                <a:gd name="adj" fmla="val 5278"/>
              </a:avLst>
            </a:prstGeom>
            <a:noFill/>
            <a:ln>
              <a:solidFill>
                <a:srgbClr val="1D48D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33">
              <a:extLst>
                <a:ext uri="{FF2B5EF4-FFF2-40B4-BE49-F238E27FC236}">
                  <a16:creationId xmlns:a16="http://schemas.microsoft.com/office/drawing/2014/main" id="{50AE7BD0-8025-4B15-AB7F-A3F18A4B1BBC}"/>
                </a:ext>
              </a:extLst>
            </p:cNvPr>
            <p:cNvSpPr/>
            <p:nvPr/>
          </p:nvSpPr>
          <p:spPr>
            <a:xfrm>
              <a:off x="1460100" y="4529700"/>
              <a:ext cx="2902742" cy="215444"/>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1400" i="1" dirty="0">
                  <a:solidFill>
                    <a:schemeClr val="tx1">
                      <a:lumMod val="85000"/>
                      <a:lumOff val="15000"/>
                    </a:schemeClr>
                  </a:solidFill>
                  <a:latin typeface="SamsungOne 400" panose="020B0503030303020204" pitchFamily="34" charset="0"/>
                  <a:ea typeface="SamsungOne 400" panose="020B0503030303020204" pitchFamily="34" charset="0"/>
                </a:rPr>
                <a:t> Y = 13.45, 73, 9.5, ….. </a:t>
              </a:r>
            </a:p>
          </p:txBody>
        </p:sp>
        <p:sp>
          <p:nvSpPr>
            <p:cNvPr id="16" name="Rectangle 43">
              <a:extLst>
                <a:ext uri="{FF2B5EF4-FFF2-40B4-BE49-F238E27FC236}">
                  <a16:creationId xmlns:a16="http://schemas.microsoft.com/office/drawing/2014/main" id="{9EBB8E11-5D72-4270-B64F-0138E51966FD}"/>
                </a:ext>
              </a:extLst>
            </p:cNvPr>
            <p:cNvSpPr/>
            <p:nvPr/>
          </p:nvSpPr>
          <p:spPr>
            <a:xfrm>
              <a:off x="5276309" y="4538487"/>
              <a:ext cx="3240575" cy="197870"/>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en-US" altLang="ko-KR" sz="1400" i="1">
                  <a:solidFill>
                    <a:schemeClr val="tx1">
                      <a:lumMod val="85000"/>
                      <a:lumOff val="15000"/>
                    </a:schemeClr>
                  </a:solidFill>
                  <a:latin typeface="SamsungOne 400" panose="020B0503030303020204" pitchFamily="34" charset="0"/>
                  <a:ea typeface="SamsungOne 400" panose="020B0503030303020204" pitchFamily="34" charset="0"/>
                </a:rPr>
                <a:t> Y = </a:t>
              </a:r>
              <a:r>
                <a:rPr lang="en-US" altLang="ko-KR" sz="1400" i="1">
                  <a:solidFill>
                    <a:srgbClr val="FF0000"/>
                  </a:solidFill>
                  <a:latin typeface="SamsungOne 400" panose="020B0503030303020204" pitchFamily="34" charset="0"/>
                  <a:ea typeface="SamsungOne 400" panose="020B0503030303020204" pitchFamily="34" charset="0"/>
                </a:rPr>
                <a:t>red</a:t>
              </a:r>
              <a:r>
                <a:rPr lang="en-US" altLang="ko-KR" sz="1400" i="1">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400" i="1">
                  <a:solidFill>
                    <a:srgbClr val="FF0000"/>
                  </a:solidFill>
                  <a:latin typeface="SamsungOne 400" panose="020B0503030303020204" pitchFamily="34" charset="0"/>
                  <a:ea typeface="SamsungOne 400" panose="020B0503030303020204" pitchFamily="34" charset="0"/>
                </a:rPr>
                <a:t> </a:t>
              </a:r>
              <a:r>
                <a:rPr lang="en-US" altLang="ko-KR" sz="1400" i="1">
                  <a:solidFill>
                    <a:srgbClr val="00B050"/>
                  </a:solidFill>
                  <a:latin typeface="SamsungOne 400" panose="020B0503030303020204" pitchFamily="34" charset="0"/>
                  <a:ea typeface="SamsungOne 400" panose="020B0503030303020204" pitchFamily="34" charset="0"/>
                </a:rPr>
                <a:t>green</a:t>
              </a:r>
              <a:r>
                <a:rPr lang="en-US" altLang="ko-KR" sz="1400" i="1">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i="1">
                  <a:solidFill>
                    <a:srgbClr val="193EB0"/>
                  </a:solidFill>
                  <a:latin typeface="SamsungOne 400" panose="020B0503030303020204" pitchFamily="34" charset="0"/>
                  <a:ea typeface="SamsungOne 400" panose="020B0503030303020204" pitchFamily="34" charset="0"/>
                </a:rPr>
                <a:t>blue</a:t>
              </a:r>
              <a:r>
                <a:rPr lang="en-US" altLang="ko-KR" sz="1400" i="1">
                  <a:solidFill>
                    <a:schemeClr val="tx1">
                      <a:lumMod val="85000"/>
                      <a:lumOff val="15000"/>
                    </a:schemeClr>
                  </a:solidFill>
                  <a:latin typeface="SamsungOne 400" panose="020B0503030303020204" pitchFamily="34" charset="0"/>
                  <a:ea typeface="SamsungOne 400" panose="020B0503030303020204" pitchFamily="34" charset="0"/>
                </a:rPr>
                <a:t>, ….. </a:t>
              </a:r>
              <a:endParaRPr lang="en-US" altLang="ko-KR" sz="1400" i="1"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nvGrpSpPr>
            <p:cNvPr id="17" name="그룹 16">
              <a:extLst>
                <a:ext uri="{FF2B5EF4-FFF2-40B4-BE49-F238E27FC236}">
                  <a16:creationId xmlns:a16="http://schemas.microsoft.com/office/drawing/2014/main" id="{7911D6D0-B74E-49A5-8F38-1489AD1EDAA4}"/>
                </a:ext>
              </a:extLst>
            </p:cNvPr>
            <p:cNvGrpSpPr/>
            <p:nvPr/>
          </p:nvGrpSpPr>
          <p:grpSpPr>
            <a:xfrm>
              <a:off x="2220543" y="4838528"/>
              <a:ext cx="1189359" cy="1190602"/>
              <a:chOff x="2081807" y="4521101"/>
              <a:chExt cx="1294994" cy="1296347"/>
            </a:xfrm>
          </p:grpSpPr>
          <p:grpSp>
            <p:nvGrpSpPr>
              <p:cNvPr id="39" name="Group 16">
                <a:extLst>
                  <a:ext uri="{FF2B5EF4-FFF2-40B4-BE49-F238E27FC236}">
                    <a16:creationId xmlns:a16="http://schemas.microsoft.com/office/drawing/2014/main" id="{D54FF2DC-617D-42D8-889E-A1037116BD7C}"/>
                  </a:ext>
                </a:extLst>
              </p:cNvPr>
              <p:cNvGrpSpPr/>
              <p:nvPr/>
            </p:nvGrpSpPr>
            <p:grpSpPr>
              <a:xfrm>
                <a:off x="2081807" y="4521101"/>
                <a:ext cx="1294994" cy="1296347"/>
                <a:chOff x="2711624" y="4864968"/>
                <a:chExt cx="1011248" cy="1012304"/>
              </a:xfrm>
            </p:grpSpPr>
            <p:cxnSp>
              <p:nvCxnSpPr>
                <p:cNvPr id="46" name="Straight Arrow Connector 7">
                  <a:extLst>
                    <a:ext uri="{FF2B5EF4-FFF2-40B4-BE49-F238E27FC236}">
                      <a16:creationId xmlns:a16="http://schemas.microsoft.com/office/drawing/2014/main" id="{86E7BAE9-6230-4F4A-B2A0-6E7E4DD587F8}"/>
                    </a:ext>
                  </a:extLst>
                </p:cNvPr>
                <p:cNvCxnSpPr/>
                <p:nvPr/>
              </p:nvCxnSpPr>
              <p:spPr>
                <a:xfrm>
                  <a:off x="2711624" y="5877272"/>
                  <a:ext cx="1011248" cy="0"/>
                </a:xfrm>
                <a:prstGeom prst="straightConnector1">
                  <a:avLst/>
                </a:prstGeom>
                <a:ln w="1270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22">
                  <a:extLst>
                    <a:ext uri="{FF2B5EF4-FFF2-40B4-BE49-F238E27FC236}">
                      <a16:creationId xmlns:a16="http://schemas.microsoft.com/office/drawing/2014/main" id="{6135EBC4-FA7B-43BA-B295-B2828A468B06}"/>
                    </a:ext>
                  </a:extLst>
                </p:cNvPr>
                <p:cNvCxnSpPr/>
                <p:nvPr/>
              </p:nvCxnSpPr>
              <p:spPr>
                <a:xfrm flipH="1" flipV="1">
                  <a:off x="2711624" y="4864968"/>
                  <a:ext cx="0" cy="1012304"/>
                </a:xfrm>
                <a:prstGeom prst="straightConnector1">
                  <a:avLst/>
                </a:prstGeom>
                <a:ln w="1270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0" name="Straight Connector 19">
                <a:extLst>
                  <a:ext uri="{FF2B5EF4-FFF2-40B4-BE49-F238E27FC236}">
                    <a16:creationId xmlns:a16="http://schemas.microsoft.com/office/drawing/2014/main" id="{B303B729-43A0-4C9B-AEF2-44E7212D175E}"/>
                  </a:ext>
                </a:extLst>
              </p:cNvPr>
              <p:cNvCxnSpPr/>
              <p:nvPr/>
            </p:nvCxnSpPr>
            <p:spPr>
              <a:xfrm flipV="1">
                <a:off x="2177410" y="4889567"/>
                <a:ext cx="1131012" cy="828685"/>
              </a:xfrm>
              <a:prstGeom prst="line">
                <a:avLst/>
              </a:prstGeom>
              <a:ln w="19050">
                <a:solidFill>
                  <a:srgbClr val="00B050">
                    <a:alpha val="50000"/>
                  </a:srgbClr>
                </a:solidFill>
              </a:ln>
            </p:spPr>
            <p:style>
              <a:lnRef idx="1">
                <a:schemeClr val="accent1"/>
              </a:lnRef>
              <a:fillRef idx="0">
                <a:schemeClr val="accent1"/>
              </a:fillRef>
              <a:effectRef idx="0">
                <a:schemeClr val="accent1"/>
              </a:effectRef>
              <a:fontRef idx="minor">
                <a:schemeClr val="tx1"/>
              </a:fontRef>
            </p:style>
          </p:cxnSp>
          <p:sp>
            <p:nvSpPr>
              <p:cNvPr id="41" name="Oval 24">
                <a:extLst>
                  <a:ext uri="{FF2B5EF4-FFF2-40B4-BE49-F238E27FC236}">
                    <a16:creationId xmlns:a16="http://schemas.microsoft.com/office/drawing/2014/main" id="{EA81EFAB-A45D-4628-BA87-466C1C9F0927}"/>
                  </a:ext>
                </a:extLst>
              </p:cNvPr>
              <p:cNvSpPr/>
              <p:nvPr/>
            </p:nvSpPr>
            <p:spPr>
              <a:xfrm>
                <a:off x="2338133" y="5376574"/>
                <a:ext cx="108000" cy="108000"/>
              </a:xfrm>
              <a:prstGeom prst="ellipse">
                <a:avLst/>
              </a:prstGeom>
              <a:solidFill>
                <a:srgbClr val="00B050">
                  <a:alpha val="50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sp>
            <p:nvSpPr>
              <p:cNvPr id="42" name="Oval 31">
                <a:extLst>
                  <a:ext uri="{FF2B5EF4-FFF2-40B4-BE49-F238E27FC236}">
                    <a16:creationId xmlns:a16="http://schemas.microsoft.com/office/drawing/2014/main" id="{3C3F1F6D-26F9-41C8-A538-BE65E168EBF4}"/>
                  </a:ext>
                </a:extLst>
              </p:cNvPr>
              <p:cNvSpPr/>
              <p:nvPr/>
            </p:nvSpPr>
            <p:spPr>
              <a:xfrm>
                <a:off x="2683250" y="5327533"/>
                <a:ext cx="108000" cy="108000"/>
              </a:xfrm>
              <a:prstGeom prst="ellipse">
                <a:avLst/>
              </a:prstGeom>
              <a:solidFill>
                <a:srgbClr val="00B050">
                  <a:alpha val="50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sp>
            <p:nvSpPr>
              <p:cNvPr id="43" name="Oval 34">
                <a:extLst>
                  <a:ext uri="{FF2B5EF4-FFF2-40B4-BE49-F238E27FC236}">
                    <a16:creationId xmlns:a16="http://schemas.microsoft.com/office/drawing/2014/main" id="{B37D9674-7FAF-40A7-A3BA-1C9EB2330521}"/>
                  </a:ext>
                </a:extLst>
              </p:cNvPr>
              <p:cNvSpPr/>
              <p:nvPr/>
            </p:nvSpPr>
            <p:spPr>
              <a:xfrm>
                <a:off x="2845461" y="5122781"/>
                <a:ext cx="108000" cy="108000"/>
              </a:xfrm>
              <a:prstGeom prst="ellipse">
                <a:avLst/>
              </a:prstGeom>
              <a:solidFill>
                <a:srgbClr val="00B050">
                  <a:alpha val="50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sp>
            <p:nvSpPr>
              <p:cNvPr id="44" name="Oval 35">
                <a:extLst>
                  <a:ext uri="{FF2B5EF4-FFF2-40B4-BE49-F238E27FC236}">
                    <a16:creationId xmlns:a16="http://schemas.microsoft.com/office/drawing/2014/main" id="{71C60BAC-78E5-4602-90D2-8615CA15B3D4}"/>
                  </a:ext>
                </a:extLst>
              </p:cNvPr>
              <p:cNvSpPr/>
              <p:nvPr/>
            </p:nvSpPr>
            <p:spPr>
              <a:xfrm>
                <a:off x="3043430" y="4931295"/>
                <a:ext cx="108000" cy="108000"/>
              </a:xfrm>
              <a:prstGeom prst="ellipse">
                <a:avLst/>
              </a:prstGeom>
              <a:solidFill>
                <a:srgbClr val="00B050">
                  <a:alpha val="50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sp>
            <p:nvSpPr>
              <p:cNvPr id="45" name="Oval 36">
                <a:extLst>
                  <a:ext uri="{FF2B5EF4-FFF2-40B4-BE49-F238E27FC236}">
                    <a16:creationId xmlns:a16="http://schemas.microsoft.com/office/drawing/2014/main" id="{A1289BF0-CCF0-4119-9420-BFB77C1D4B5A}"/>
                  </a:ext>
                </a:extLst>
              </p:cNvPr>
              <p:cNvSpPr/>
              <p:nvPr/>
            </p:nvSpPr>
            <p:spPr>
              <a:xfrm>
                <a:off x="3249505" y="4951356"/>
                <a:ext cx="108000" cy="108000"/>
              </a:xfrm>
              <a:prstGeom prst="ellipse">
                <a:avLst/>
              </a:prstGeom>
              <a:solidFill>
                <a:srgbClr val="00B050">
                  <a:alpha val="50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grpSp>
        <p:grpSp>
          <p:nvGrpSpPr>
            <p:cNvPr id="18" name="그룹 17">
              <a:extLst>
                <a:ext uri="{FF2B5EF4-FFF2-40B4-BE49-F238E27FC236}">
                  <a16:creationId xmlns:a16="http://schemas.microsoft.com/office/drawing/2014/main" id="{F26767AF-5D1B-4597-B6A0-5F0EB2AAF6AB}"/>
                </a:ext>
              </a:extLst>
            </p:cNvPr>
            <p:cNvGrpSpPr/>
            <p:nvPr/>
          </p:nvGrpSpPr>
          <p:grpSpPr>
            <a:xfrm>
              <a:off x="6255985" y="4838844"/>
              <a:ext cx="1190283" cy="1190283"/>
              <a:chOff x="6475663" y="4521445"/>
              <a:chExt cx="1296000" cy="1296000"/>
            </a:xfrm>
          </p:grpSpPr>
          <p:grpSp>
            <p:nvGrpSpPr>
              <p:cNvPr id="19" name="Group 16">
                <a:extLst>
                  <a:ext uri="{FF2B5EF4-FFF2-40B4-BE49-F238E27FC236}">
                    <a16:creationId xmlns:a16="http://schemas.microsoft.com/office/drawing/2014/main" id="{C514C47F-FC3E-4F56-AFC5-BB81280D7857}"/>
                  </a:ext>
                </a:extLst>
              </p:cNvPr>
              <p:cNvGrpSpPr/>
              <p:nvPr/>
            </p:nvGrpSpPr>
            <p:grpSpPr>
              <a:xfrm>
                <a:off x="6475663" y="4521445"/>
                <a:ext cx="1296000" cy="1296000"/>
                <a:chOff x="2711624" y="4907358"/>
                <a:chExt cx="969915" cy="969914"/>
              </a:xfrm>
            </p:grpSpPr>
            <p:cxnSp>
              <p:nvCxnSpPr>
                <p:cNvPr id="37" name="Straight Arrow Connector 7">
                  <a:extLst>
                    <a:ext uri="{FF2B5EF4-FFF2-40B4-BE49-F238E27FC236}">
                      <a16:creationId xmlns:a16="http://schemas.microsoft.com/office/drawing/2014/main" id="{B1952786-D674-4252-8E1D-77A3C88291C1}"/>
                    </a:ext>
                  </a:extLst>
                </p:cNvPr>
                <p:cNvCxnSpPr/>
                <p:nvPr/>
              </p:nvCxnSpPr>
              <p:spPr>
                <a:xfrm>
                  <a:off x="2711624" y="5877272"/>
                  <a:ext cx="969915" cy="0"/>
                </a:xfrm>
                <a:prstGeom prst="straightConnector1">
                  <a:avLst/>
                </a:prstGeom>
                <a:ln w="1270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22">
                  <a:extLst>
                    <a:ext uri="{FF2B5EF4-FFF2-40B4-BE49-F238E27FC236}">
                      <a16:creationId xmlns:a16="http://schemas.microsoft.com/office/drawing/2014/main" id="{F1EE1944-A5A0-495A-BCF3-2D5D92576C57}"/>
                    </a:ext>
                  </a:extLst>
                </p:cNvPr>
                <p:cNvCxnSpPr/>
                <p:nvPr/>
              </p:nvCxnSpPr>
              <p:spPr>
                <a:xfrm flipH="1" flipV="1">
                  <a:off x="2711624" y="4907358"/>
                  <a:ext cx="0" cy="969914"/>
                </a:xfrm>
                <a:prstGeom prst="straightConnector1">
                  <a:avLst/>
                </a:prstGeom>
                <a:ln w="12700">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0" name="그룹 19">
                <a:extLst>
                  <a:ext uri="{FF2B5EF4-FFF2-40B4-BE49-F238E27FC236}">
                    <a16:creationId xmlns:a16="http://schemas.microsoft.com/office/drawing/2014/main" id="{047E8E0D-C4D3-459C-AE4E-017EE38A8CD0}"/>
                  </a:ext>
                </a:extLst>
              </p:cNvPr>
              <p:cNvGrpSpPr/>
              <p:nvPr/>
            </p:nvGrpSpPr>
            <p:grpSpPr>
              <a:xfrm>
                <a:off x="6586631" y="4759011"/>
                <a:ext cx="1129303" cy="974357"/>
                <a:chOff x="17076832" y="4653561"/>
                <a:chExt cx="1060244" cy="914773"/>
              </a:xfrm>
            </p:grpSpPr>
            <p:sp>
              <p:nvSpPr>
                <p:cNvPr id="21" name="Oval 40">
                  <a:extLst>
                    <a:ext uri="{FF2B5EF4-FFF2-40B4-BE49-F238E27FC236}">
                      <a16:creationId xmlns:a16="http://schemas.microsoft.com/office/drawing/2014/main" id="{AAE5839D-5F16-49DE-968A-CF11A1DE1D95}"/>
                    </a:ext>
                  </a:extLst>
                </p:cNvPr>
                <p:cNvSpPr/>
                <p:nvPr/>
              </p:nvSpPr>
              <p:spPr>
                <a:xfrm>
                  <a:off x="17076832" y="5264135"/>
                  <a:ext cx="101396" cy="101396"/>
                </a:xfrm>
                <a:prstGeom prst="ellipse">
                  <a:avLst/>
                </a:prstGeom>
                <a:solidFill>
                  <a:srgbClr val="00B050">
                    <a:alpha val="50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sp>
              <p:nvSpPr>
                <p:cNvPr id="22" name="Oval 41">
                  <a:extLst>
                    <a:ext uri="{FF2B5EF4-FFF2-40B4-BE49-F238E27FC236}">
                      <a16:creationId xmlns:a16="http://schemas.microsoft.com/office/drawing/2014/main" id="{F220E195-4BFD-4FA5-ABD5-6A05C838EB29}"/>
                    </a:ext>
                  </a:extLst>
                </p:cNvPr>
                <p:cNvSpPr/>
                <p:nvPr/>
              </p:nvSpPr>
              <p:spPr>
                <a:xfrm>
                  <a:off x="17245180" y="5213525"/>
                  <a:ext cx="101396" cy="101396"/>
                </a:xfrm>
                <a:prstGeom prst="ellipse">
                  <a:avLst/>
                </a:prstGeom>
                <a:solidFill>
                  <a:srgbClr val="00B050">
                    <a:alpha val="50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sp>
              <p:nvSpPr>
                <p:cNvPr id="26" name="Oval 42">
                  <a:extLst>
                    <a:ext uri="{FF2B5EF4-FFF2-40B4-BE49-F238E27FC236}">
                      <a16:creationId xmlns:a16="http://schemas.microsoft.com/office/drawing/2014/main" id="{E601D397-088F-4AB8-8A65-D72A633A9B7F}"/>
                    </a:ext>
                  </a:extLst>
                </p:cNvPr>
                <p:cNvSpPr/>
                <p:nvPr/>
              </p:nvSpPr>
              <p:spPr>
                <a:xfrm>
                  <a:off x="17348940" y="5433651"/>
                  <a:ext cx="101396" cy="101396"/>
                </a:xfrm>
                <a:prstGeom prst="ellipse">
                  <a:avLst/>
                </a:prstGeom>
                <a:solidFill>
                  <a:srgbClr val="00B050">
                    <a:alpha val="50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sp>
              <p:nvSpPr>
                <p:cNvPr id="27" name="Oval 44">
                  <a:extLst>
                    <a:ext uri="{FF2B5EF4-FFF2-40B4-BE49-F238E27FC236}">
                      <a16:creationId xmlns:a16="http://schemas.microsoft.com/office/drawing/2014/main" id="{2C6C5C7E-2E77-4891-8FEE-69BE3F997BB8}"/>
                    </a:ext>
                  </a:extLst>
                </p:cNvPr>
                <p:cNvSpPr/>
                <p:nvPr/>
              </p:nvSpPr>
              <p:spPr>
                <a:xfrm>
                  <a:off x="17139952" y="5466938"/>
                  <a:ext cx="101396" cy="101396"/>
                </a:xfrm>
                <a:prstGeom prst="ellipse">
                  <a:avLst/>
                </a:prstGeom>
                <a:solidFill>
                  <a:srgbClr val="00B050">
                    <a:alpha val="50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sp>
              <p:nvSpPr>
                <p:cNvPr id="28" name="Oval 45">
                  <a:extLst>
                    <a:ext uri="{FF2B5EF4-FFF2-40B4-BE49-F238E27FC236}">
                      <a16:creationId xmlns:a16="http://schemas.microsoft.com/office/drawing/2014/main" id="{3F555456-2400-413D-9FB5-B9D0D67A4A90}"/>
                    </a:ext>
                  </a:extLst>
                </p:cNvPr>
                <p:cNvSpPr/>
                <p:nvPr/>
              </p:nvSpPr>
              <p:spPr>
                <a:xfrm>
                  <a:off x="17476076" y="5293295"/>
                  <a:ext cx="101396" cy="101396"/>
                </a:xfrm>
                <a:prstGeom prst="ellipse">
                  <a:avLst/>
                </a:prstGeom>
                <a:solidFill>
                  <a:srgbClr val="00B050">
                    <a:alpha val="50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cxnSp>
              <p:nvCxnSpPr>
                <p:cNvPr id="29" name="Straight Connector 46">
                  <a:extLst>
                    <a:ext uri="{FF2B5EF4-FFF2-40B4-BE49-F238E27FC236}">
                      <a16:creationId xmlns:a16="http://schemas.microsoft.com/office/drawing/2014/main" id="{BD158CB9-2F26-4B11-80D7-FA4046D10661}"/>
                    </a:ext>
                  </a:extLst>
                </p:cNvPr>
                <p:cNvCxnSpPr/>
                <p:nvPr/>
              </p:nvCxnSpPr>
              <p:spPr>
                <a:xfrm>
                  <a:off x="17139952" y="4908983"/>
                  <a:ext cx="838630" cy="614523"/>
                </a:xfrm>
                <a:prstGeom prst="line">
                  <a:avLst/>
                </a:prstGeom>
                <a:ln w="19050">
                  <a:solidFill>
                    <a:schemeClr val="tx1">
                      <a:alpha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0" name="Isosceles Triangle 48">
                  <a:extLst>
                    <a:ext uri="{FF2B5EF4-FFF2-40B4-BE49-F238E27FC236}">
                      <a16:creationId xmlns:a16="http://schemas.microsoft.com/office/drawing/2014/main" id="{07287AAC-DF6D-409B-9816-476A22A6CB8A}"/>
                    </a:ext>
                  </a:extLst>
                </p:cNvPr>
                <p:cNvSpPr/>
                <p:nvPr/>
              </p:nvSpPr>
              <p:spPr>
                <a:xfrm>
                  <a:off x="17396550" y="4812184"/>
                  <a:ext cx="144016" cy="109996"/>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49">
                  <a:extLst>
                    <a:ext uri="{FF2B5EF4-FFF2-40B4-BE49-F238E27FC236}">
                      <a16:creationId xmlns:a16="http://schemas.microsoft.com/office/drawing/2014/main" id="{FC514FED-4DF5-4A97-8A17-7A5C99DB09D3}"/>
                    </a:ext>
                  </a:extLst>
                </p:cNvPr>
                <p:cNvSpPr/>
                <p:nvPr/>
              </p:nvSpPr>
              <p:spPr>
                <a:xfrm>
                  <a:off x="17548950" y="4964583"/>
                  <a:ext cx="144016" cy="109996"/>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50">
                  <a:extLst>
                    <a:ext uri="{FF2B5EF4-FFF2-40B4-BE49-F238E27FC236}">
                      <a16:creationId xmlns:a16="http://schemas.microsoft.com/office/drawing/2014/main" id="{347B5BFE-7289-41A4-9894-7B6229120DC1}"/>
                    </a:ext>
                  </a:extLst>
                </p:cNvPr>
                <p:cNvSpPr/>
                <p:nvPr/>
              </p:nvSpPr>
              <p:spPr>
                <a:xfrm>
                  <a:off x="17781742" y="5041970"/>
                  <a:ext cx="144016" cy="109996"/>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51">
                  <a:extLst>
                    <a:ext uri="{FF2B5EF4-FFF2-40B4-BE49-F238E27FC236}">
                      <a16:creationId xmlns:a16="http://schemas.microsoft.com/office/drawing/2014/main" id="{BA331896-497A-4459-B020-BBD74BD1EBAF}"/>
                    </a:ext>
                  </a:extLst>
                </p:cNvPr>
                <p:cNvSpPr/>
                <p:nvPr/>
              </p:nvSpPr>
              <p:spPr>
                <a:xfrm>
                  <a:off x="17947232" y="5170300"/>
                  <a:ext cx="144016" cy="109996"/>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52">
                  <a:extLst>
                    <a:ext uri="{FF2B5EF4-FFF2-40B4-BE49-F238E27FC236}">
                      <a16:creationId xmlns:a16="http://schemas.microsoft.com/office/drawing/2014/main" id="{702A5BA6-2AEB-48B6-AC0E-A1C48B1EE236}"/>
                    </a:ext>
                  </a:extLst>
                </p:cNvPr>
                <p:cNvSpPr/>
                <p:nvPr/>
              </p:nvSpPr>
              <p:spPr>
                <a:xfrm>
                  <a:off x="17805548" y="4781748"/>
                  <a:ext cx="144016" cy="109996"/>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53">
                  <a:extLst>
                    <a:ext uri="{FF2B5EF4-FFF2-40B4-BE49-F238E27FC236}">
                      <a16:creationId xmlns:a16="http://schemas.microsoft.com/office/drawing/2014/main" id="{41D47009-F5DC-4D2D-B20C-BB122A10213B}"/>
                    </a:ext>
                  </a:extLst>
                </p:cNvPr>
                <p:cNvSpPr/>
                <p:nvPr/>
              </p:nvSpPr>
              <p:spPr>
                <a:xfrm>
                  <a:off x="17548950" y="4653561"/>
                  <a:ext cx="144016" cy="109996"/>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54">
                  <a:extLst>
                    <a:ext uri="{FF2B5EF4-FFF2-40B4-BE49-F238E27FC236}">
                      <a16:creationId xmlns:a16="http://schemas.microsoft.com/office/drawing/2014/main" id="{C6E99D8E-2793-40C3-8C29-3AACA955E931}"/>
                    </a:ext>
                  </a:extLst>
                </p:cNvPr>
                <p:cNvSpPr/>
                <p:nvPr/>
              </p:nvSpPr>
              <p:spPr>
                <a:xfrm>
                  <a:off x="17993060" y="4987268"/>
                  <a:ext cx="144016" cy="109996"/>
                </a:xfrm>
                <a:prstGeom prst="triangle">
                  <a:avLst/>
                </a:prstGeom>
                <a:solidFill>
                  <a:srgbClr val="FF0000">
                    <a:alpha val="3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193940230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Logistic</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48" name="직사각형 47">
            <a:extLst>
              <a:ext uri="{FF2B5EF4-FFF2-40B4-BE49-F238E27FC236}">
                <a16:creationId xmlns:a16="http://schemas.microsoft.com/office/drawing/2014/main" id="{F3BCABC9-828F-4702-A97B-AFC35A0E2C1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Về</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hồi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quy</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tuyến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tính</a:t>
            </a:r>
            <a:endParaRPr lang="en-US" altLang="ko-KR" sz="1400" dirty="0">
              <a:solidFill>
                <a:schemeClr val="tx1"/>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860C135B-D9AD-4347-BCFB-354CFB97F7B2}"/>
                  </a:ext>
                </a:extLst>
              </p:cNvPr>
              <p:cNvSpPr/>
              <p:nvPr/>
            </p:nvSpPr>
            <p:spPr>
              <a:xfrm>
                <a:off x="671261" y="1700808"/>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hoặc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nhiều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biến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thích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en-US" altLang="ko-KR" sz="1300" i="1">
                            <a:solidFill>
                              <a:srgbClr val="193EB0"/>
                            </a:solidFill>
                            <a:latin typeface="Cambria Math" panose="02040503050406030204" pitchFamily="18" charset="0"/>
                            <a:cs typeface="Times New Roman" panose="02020603050405020304" pitchFamily="18" charset="0"/>
                          </a:rPr>
                        </m:ctrlPr>
                      </m:sSubPr>
                      <m:e>
                        <m:r>
                          <a:rPr lang="en-US" altLang="ko-KR" sz="1300" i="1">
                            <a:solidFill>
                              <a:srgbClr val="193EB0"/>
                            </a:solidFill>
                            <a:latin typeface="Cambria Math"/>
                            <a:cs typeface="Times New Roman" panose="02020603050405020304" pitchFamily="18" charset="0"/>
                          </a:rPr>
                          <m:t>𝑋</m:t>
                        </m:r>
                      </m:e>
                      <m:sub>
                        <m:r>
                          <a:rPr lang="en-US" altLang="ko-KR" sz="1300" i="1">
                            <a:solidFill>
                              <a:srgbClr val="193EB0"/>
                            </a:solidFill>
                            <a:latin typeface="Cambria Math"/>
                            <a:cs typeface="Times New Roman" panose="02020603050405020304" pitchFamily="18" charset="0"/>
                          </a:rPr>
                          <m:t>1</m:t>
                        </m:r>
                      </m:sub>
                    </m:sSub>
                    <m:r>
                      <a:rPr lang="en-US" altLang="ko-KR" sz="1300" i="1">
                        <a:solidFill>
                          <a:prstClr val="black"/>
                        </a:solidFill>
                        <a:latin typeface="Cambria Math"/>
                        <a:cs typeface="Times New Roman" panose="02020603050405020304" pitchFamily="18" charset="0"/>
                      </a:rPr>
                      <m:t>,</m:t>
                    </m:r>
                    <m:sSub>
                      <m:sSubPr>
                        <m:ctrlPr>
                          <a:rPr lang="en-US" altLang="ko-KR" sz="1300" i="1">
                            <a:solidFill>
                              <a:srgbClr val="193EB0"/>
                            </a:solidFill>
                            <a:latin typeface="Cambria Math" panose="02040503050406030204" pitchFamily="18" charset="0"/>
                            <a:cs typeface="Times New Roman" panose="02020603050405020304" pitchFamily="18" charset="0"/>
                          </a:rPr>
                        </m:ctrlPr>
                      </m:sSubPr>
                      <m:e>
                        <m:r>
                          <a:rPr lang="en-US" altLang="ko-KR" sz="1300" i="1">
                            <a:solidFill>
                              <a:srgbClr val="193EB0"/>
                            </a:solidFill>
                            <a:latin typeface="Cambria Math"/>
                            <a:cs typeface="Times New Roman" panose="02020603050405020304" pitchFamily="18" charset="0"/>
                          </a:rPr>
                          <m:t>𝑋</m:t>
                        </m:r>
                      </m:e>
                      <m:sub>
                        <m:r>
                          <a:rPr lang="en-US" altLang="ko-KR" sz="1300" i="1">
                            <a:solidFill>
                              <a:srgbClr val="193EB0"/>
                            </a:solidFill>
                            <a:latin typeface="Cambria Math"/>
                            <a:cs typeface="Times New Roman" panose="02020603050405020304" pitchFamily="18" charset="0"/>
                          </a:rPr>
                          <m:t>2</m:t>
                        </m:r>
                      </m:sub>
                    </m:sSub>
                    <m:r>
                      <a:rPr lang="en-US" altLang="ko-KR" sz="1300" i="1">
                        <a:solidFill>
                          <a:prstClr val="black"/>
                        </a:solidFill>
                        <a:latin typeface="Cambria Math"/>
                        <a:cs typeface="Times New Roman" panose="02020603050405020304" pitchFamily="18" charset="0"/>
                      </a:rPr>
                      <m:t>,…,</m:t>
                    </m:r>
                    <m:sSub>
                      <m:sSubPr>
                        <m:ctrlPr>
                          <a:rPr lang="en-US" altLang="ko-KR" sz="1300" i="1">
                            <a:solidFill>
                              <a:srgbClr val="193EB0"/>
                            </a:solidFill>
                            <a:latin typeface="Cambria Math" panose="02040503050406030204" pitchFamily="18" charset="0"/>
                            <a:cs typeface="Times New Roman" panose="02020603050405020304" pitchFamily="18" charset="0"/>
                          </a:rPr>
                        </m:ctrlPr>
                      </m:sSubPr>
                      <m:e>
                        <m:r>
                          <a:rPr lang="en-US" altLang="ko-KR" sz="1300" i="1">
                            <a:solidFill>
                              <a:srgbClr val="193EB0"/>
                            </a:solidFill>
                            <a:latin typeface="Cambria Math"/>
                            <a:cs typeface="Times New Roman" panose="02020603050405020304" pitchFamily="18" charset="0"/>
                          </a:rPr>
                          <m:t>𝑋</m:t>
                        </m:r>
                      </m:e>
                      <m:sub>
                        <m:r>
                          <a:rPr lang="en-US" altLang="ko-KR" sz="1300" i="1">
                            <a:solidFill>
                              <a:srgbClr val="193EB0"/>
                            </a:solidFill>
                            <a:latin typeface="Cambria Math" panose="02040503050406030204" pitchFamily="18" charset="0"/>
                            <a:cs typeface="Times New Roman" panose="02020603050405020304" pitchFamily="18" charset="0"/>
                          </a:rPr>
                          <m:t>𝑘</m:t>
                        </m:r>
                      </m:sub>
                    </m:sSub>
                  </m:oMath>
                </a14:m>
                <a:endParaRPr lang="ko-KR" altLang="en-US" sz="1300" baseline="-25000" dirty="0">
                  <a:solidFill>
                    <a:srgbClr val="193EB0"/>
                  </a:solidFill>
                  <a:latin typeface="SamsungOne 400" panose="020B0503030303020204" pitchFamily="34" charset="0"/>
                  <a:ea typeface="SamsungOne 400" panose="020B0503030303020204" pitchFamily="34" charset="0"/>
                </a:endParaRP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biến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phản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hồi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a:solidFill>
                          <a:srgbClr val="193EB0"/>
                        </a:solidFill>
                        <a:latin typeface="Cambria Math"/>
                        <a:cs typeface="Times New Roman" panose="02020603050405020304" pitchFamily="18" charset="0"/>
                      </a:rPr>
                      <m:t>𝑌</m:t>
                    </m:r>
                  </m:oMath>
                </a14:m>
                <a:endParaRPr lang="ko-KR" altLang="en-US" sz="1300" dirty="0">
                  <a:solidFill>
                    <a:srgbClr val="193EB0"/>
                  </a:solidFill>
                  <a:latin typeface="SamsungOne 400" panose="020B0503030303020204" pitchFamily="34" charset="0"/>
                  <a:ea typeface="SamsungOne 400" panose="020B0503030303020204" pitchFamily="34" charset="0"/>
                </a:endParaRP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Biến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phản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hồi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a:solidFill>
                          <a:srgbClr val="193EB0"/>
                        </a:solidFill>
                        <a:latin typeface="Cambria Math"/>
                        <a:cs typeface="Times New Roman" panose="02020603050405020304" pitchFamily="18" charset="0"/>
                      </a:rPr>
                      <m:t>𝑌</m:t>
                    </m:r>
                  </m:oMath>
                </a14:m>
                <a:r>
                  <a:rPr lang="en-GB" altLang="ko-KR" sz="1300" dirty="0">
                    <a:solidFill>
                      <a:prstClr val="black">
                        <a:lumMod val="85000"/>
                        <a:lumOff val="15000"/>
                      </a:prstClr>
                    </a:solidFill>
                    <a:latin typeface="SamsungOne 400" panose="020B0503030303020204" pitchFamily="34" charset="0"/>
                    <a:ea typeface="SamsungOne 400" panose="020B0503030303020204" pitchFamily="34" charset="0"/>
                  </a:rPr>
                  <a:t> là nhị phân trong đó các giá trị có thể 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{0,1},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𝐹𝑎𝑙𝑠𝑒</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𝑇𝑟𝑢𝑒</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𝑁𝑜</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𝑌𝑒𝑠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etc.</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Một trong những thuật toán phân loại cơ bản nhất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49" name="직사각형 48">
                <a:extLst>
                  <a:ext uri="{FF2B5EF4-FFF2-40B4-BE49-F238E27FC236}">
                    <a16:creationId xmlns:a16="http://schemas.microsoft.com/office/drawing/2014/main" id="{860C135B-D9AD-4347-BCFB-354CFB97F7B2}"/>
                  </a:ext>
                </a:extLst>
              </p:cNvPr>
              <p:cNvSpPr>
                <a:spLocks noRot="1" noChangeAspect="1" noMove="1" noResize="1" noEditPoints="1" noAdjustHandles="1" noChangeArrowheads="1" noChangeShapeType="1" noTextEdit="1"/>
              </p:cNvSpPr>
              <p:nvPr/>
            </p:nvSpPr>
            <p:spPr>
              <a:xfrm>
                <a:off x="671261" y="1700808"/>
                <a:ext cx="8632825" cy="1253402"/>
              </a:xfrm>
              <a:prstGeom prst="rect">
                <a:avLst/>
              </a:prstGeom>
              <a:blipFill>
                <a:blip r:embed="rId4"/>
                <a:stretch>
                  <a:fillRect/>
                </a:stretch>
              </a:blipFill>
              <a:ln>
                <a:noFill/>
              </a:ln>
            </p:spPr>
            <p:txBody>
              <a:bodyPr/>
              <a:lstStyle/>
              <a:p>
                <a:r>
                  <a:rPr lang="en-001">
                    <a:noFill/>
                  </a:rPr>
                  <a:t> </a:t>
                </a:r>
              </a:p>
            </p:txBody>
          </p:sp>
        </mc:Fallback>
      </mc:AlternateContent>
    </p:spTree>
    <p:extLst>
      <p:ext uri="{BB962C8B-B14F-4D97-AF65-F5344CB8AC3E}">
        <p14:creationId xmlns:p14="http://schemas.microsoft.com/office/powerpoint/2010/main" val="323293842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Logistic</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48" name="직사각형 47">
            <a:extLst>
              <a:ext uri="{FF2B5EF4-FFF2-40B4-BE49-F238E27FC236}">
                <a16:creationId xmlns:a16="http://schemas.microsoft.com/office/drawing/2014/main" id="{F3BCABC9-828F-4702-A97B-AFC35A0E2C1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Ưu điểm</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49" name="직사각형 48">
            <a:extLst>
              <a:ext uri="{FF2B5EF4-FFF2-40B4-BE49-F238E27FC236}">
                <a16:creationId xmlns:a16="http://schemas.microsoft.com/office/drawing/2014/main" id="{860C135B-D9AD-4347-BCFB-354CFB97F7B2}"/>
              </a:ext>
            </a:extLst>
          </p:cNvPr>
          <p:cNvSpPr/>
          <p:nvPr/>
        </p:nvSpPr>
        <p:spPr>
          <a:xfrm>
            <a:off x="671261"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Đơn giản và tương đối dễ thực hiện
Nguồn thông tin chi tiết trực quan
Huấn luyện nhanh</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7" name="직사각형 6">
            <a:extLst>
              <a:ext uri="{FF2B5EF4-FFF2-40B4-BE49-F238E27FC236}">
                <a16:creationId xmlns:a16="http://schemas.microsoft.com/office/drawing/2014/main" id="{F7DC3F79-E3A1-40AE-A378-6CF695838D70}"/>
              </a:ext>
            </a:extLst>
          </p:cNvPr>
          <p:cNvSpPr/>
          <p:nvPr/>
        </p:nvSpPr>
        <p:spPr>
          <a:xfrm>
            <a:off x="558924" y="2816932"/>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Nhược điểm</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3FE6714B-CCC7-4ABF-8F6F-1100EC08E7BE}"/>
              </a:ext>
            </a:extLst>
          </p:cNvPr>
          <p:cNvSpPr/>
          <p:nvPr/>
        </p:nvSpPr>
        <p:spPr>
          <a:xfrm>
            <a:off x="671261" y="3088995"/>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Không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nằm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trong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thuật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phân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loại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chính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nhất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sử</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rằng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biến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thích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độc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lập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không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cộng tuyến</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290178575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Logistic</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48" name="직사각형 47">
            <a:extLst>
              <a:ext uri="{FF2B5EF4-FFF2-40B4-BE49-F238E27FC236}">
                <a16:creationId xmlns:a16="http://schemas.microsoft.com/office/drawing/2014/main" id="{F3BCABC9-828F-4702-A97B-AFC35A0E2C1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Về</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hồi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quy</a:t>
            </a:r>
            <a:r>
              <a:rPr lang="en-US" altLang="ko-KR" sz="1400" dirty="0">
                <a:solidFill>
                  <a:schemeClr val="tx1"/>
                </a:solidFill>
                <a:latin typeface="SamsungOne 400" panose="020B0503030303020204" pitchFamily="34" charset="0"/>
                <a:ea typeface="SamsungOne 400" panose="020B0503030303020204" pitchFamily="34" charset="0"/>
              </a:rPr>
              <a:t> logistic</a:t>
            </a:r>
          </a:p>
        </p:txBody>
      </p:sp>
      <p:sp>
        <p:nvSpPr>
          <p:cNvPr id="49" name="직사각형 48">
            <a:extLst>
              <a:ext uri="{FF2B5EF4-FFF2-40B4-BE49-F238E27FC236}">
                <a16:creationId xmlns:a16="http://schemas.microsoft.com/office/drawing/2014/main" id="{860C135B-D9AD-4347-BCFB-354CFB97F7B2}"/>
              </a:ext>
            </a:extLst>
          </p:cNvPr>
          <p:cNvSpPr/>
          <p:nvPr/>
        </p:nvSpPr>
        <p:spPr>
          <a:xfrm>
            <a:off x="671261" y="1700808"/>
            <a:ext cx="8632825"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Sự</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kết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hợp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tuyến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tính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của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biến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𝑋</a:t>
            </a:r>
            <a:r>
              <a:rPr lang="vi-VN" altLang="ko-KR" sz="1300" baseline="-25000" dirty="0">
                <a:solidFill>
                  <a:prstClr val="black">
                    <a:lumMod val="85000"/>
                    <a:lumOff val="15000"/>
                  </a:prstClr>
                </a:solidFill>
                <a:latin typeface="SamsungOne 400" panose="020B0503030303020204" pitchFamily="34" charset="0"/>
                <a:ea typeface="SamsungOne 400" panose="020B0503030303020204" pitchFamily="34" charset="0"/>
              </a:rPr>
              <a:t>i</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hay cái gọi là "Logit" được ký hiệu ở đây 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600" dirty="0">
                <a:solidFill>
                  <a:srgbClr val="193EB0"/>
                </a:solidFill>
                <a:latin typeface="SamsungOne 400" panose="020B0503030303020204" pitchFamily="34" charset="0"/>
              </a:rPr>
              <a:t>𝑆</a:t>
            </a:r>
            <a:r>
              <a:rPr lang="en-US" altLang="ko-KR" sz="1600" dirty="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600" dirty="0">
              <a:solidFill>
                <a:srgbClr val="193EB0"/>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B3D0A671-D538-44C0-9260-99F045BF90F5}"/>
                  </a:ext>
                </a:extLst>
              </p:cNvPr>
              <p:cNvSpPr/>
              <p:nvPr/>
            </p:nvSpPr>
            <p:spPr>
              <a:xfrm>
                <a:off x="3270008" y="2205038"/>
                <a:ext cx="3362807" cy="4411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lvl="0" algn="ct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i="1">
                          <a:solidFill>
                            <a:srgbClr val="193EB0"/>
                          </a:solidFill>
                          <a:latin typeface="Cambria Math" panose="02040503050406030204" pitchFamily="18" charset="0"/>
                        </a:rPr>
                        <m:t>𝑆</m:t>
                      </m:r>
                      <m:r>
                        <a:rPr lang="en-US" altLang="ko-KR" sz="1600" i="1">
                          <a:solidFill>
                            <a:prstClr val="black"/>
                          </a:solidFill>
                          <a:latin typeface="Cambria Math"/>
                        </a:rPr>
                        <m:t>=</m:t>
                      </m:r>
                      <m:sSub>
                        <m:sSubPr>
                          <m:ctrlPr>
                            <a:rPr lang="ko-KR" altLang="ko-KR" sz="1600" i="1">
                              <a:solidFill>
                                <a:srgbClr val="FF0000"/>
                              </a:solidFill>
                              <a:latin typeface="Cambria Math" panose="02040503050406030204" pitchFamily="18" charset="0"/>
                            </a:rPr>
                          </m:ctrlPr>
                        </m:sSubPr>
                        <m:e>
                          <m:sSub>
                            <m:sSubPr>
                              <m:ctrlPr>
                                <a:rPr lang="ko-KR" altLang="ko-KR" sz="1600" i="1">
                                  <a:solidFill>
                                    <a:srgbClr val="FF0000"/>
                                  </a:solidFill>
                                  <a:latin typeface="Cambria Math" panose="02040503050406030204" pitchFamily="18" charset="0"/>
                                </a:rPr>
                              </m:ctrlPr>
                            </m:sSubPr>
                            <m:e>
                              <m:r>
                                <a:rPr lang="en-US" altLang="ko-KR" sz="1600" i="1">
                                  <a:solidFill>
                                    <a:srgbClr val="FF0000"/>
                                  </a:solidFill>
                                  <a:latin typeface="Cambria Math"/>
                                </a:rPr>
                                <m:t>𝛽</m:t>
                              </m:r>
                            </m:e>
                            <m:sub>
                              <m:r>
                                <a:rPr lang="en-US" altLang="ko-KR" sz="1600" i="1">
                                  <a:solidFill>
                                    <a:srgbClr val="FF0000"/>
                                  </a:solidFill>
                                  <a:latin typeface="Cambria Math"/>
                                </a:rPr>
                                <m:t>0</m:t>
                              </m:r>
                            </m:sub>
                          </m:sSub>
                          <m:r>
                            <a:rPr lang="en-US" altLang="ko-KR" sz="1600" i="1">
                              <a:solidFill>
                                <a:prstClr val="black"/>
                              </a:solidFill>
                              <a:latin typeface="Cambria Math"/>
                            </a:rPr>
                            <m:t>+</m:t>
                          </m:r>
                          <m:r>
                            <a:rPr lang="en-US" altLang="ko-KR" sz="1600" i="1">
                              <a:solidFill>
                                <a:srgbClr val="FF0000"/>
                              </a:solidFill>
                              <a:latin typeface="Cambria Math"/>
                            </a:rPr>
                            <m:t>𝛽</m:t>
                          </m:r>
                        </m:e>
                        <m:sub>
                          <m:r>
                            <a:rPr lang="en-US" altLang="ko-KR" sz="1600" i="1">
                              <a:solidFill>
                                <a:srgbClr val="FF0000"/>
                              </a:solidFill>
                              <a:latin typeface="Cambria Math"/>
                            </a:rPr>
                            <m:t>1</m:t>
                          </m:r>
                        </m:sub>
                      </m:sSub>
                      <m:sSub>
                        <m:sSubPr>
                          <m:ctrlPr>
                            <a:rPr lang="ko-KR" altLang="ko-KR" sz="1600" i="1">
                              <a:solidFill>
                                <a:srgbClr val="193EB0"/>
                              </a:solidFill>
                              <a:latin typeface="Cambria Math" panose="02040503050406030204" pitchFamily="18" charset="0"/>
                            </a:rPr>
                          </m:ctrlPr>
                        </m:sSubPr>
                        <m:e>
                          <m:r>
                            <a:rPr lang="en-US" altLang="ko-KR" sz="1600" i="1">
                              <a:solidFill>
                                <a:srgbClr val="193EB0"/>
                              </a:solidFill>
                              <a:latin typeface="Cambria Math"/>
                            </a:rPr>
                            <m:t>𝑋</m:t>
                          </m:r>
                        </m:e>
                        <m:sub>
                          <m:r>
                            <a:rPr lang="en-US" altLang="ko-KR" sz="1600" i="1">
                              <a:solidFill>
                                <a:srgbClr val="193EB0"/>
                              </a:solidFill>
                              <a:latin typeface="Cambria Math"/>
                            </a:rPr>
                            <m:t>1</m:t>
                          </m:r>
                        </m:sub>
                      </m:sSub>
                      <m:r>
                        <a:rPr lang="en-US" altLang="ko-KR" sz="1600" i="1">
                          <a:solidFill>
                            <a:prstClr val="black"/>
                          </a:solidFill>
                          <a:latin typeface="Cambria Math"/>
                        </a:rPr>
                        <m:t>+</m:t>
                      </m:r>
                      <m:sSub>
                        <m:sSubPr>
                          <m:ctrlPr>
                            <a:rPr lang="ko-KR" altLang="ko-KR" sz="1600" i="1">
                              <a:solidFill>
                                <a:srgbClr val="FF0000"/>
                              </a:solidFill>
                              <a:latin typeface="Cambria Math" panose="02040503050406030204" pitchFamily="18" charset="0"/>
                            </a:rPr>
                          </m:ctrlPr>
                        </m:sSubPr>
                        <m:e>
                          <m:r>
                            <a:rPr lang="en-US" altLang="ko-KR" sz="1600" i="1">
                              <a:solidFill>
                                <a:srgbClr val="FF0000"/>
                              </a:solidFill>
                              <a:latin typeface="Cambria Math"/>
                            </a:rPr>
                            <m:t>𝛽</m:t>
                          </m:r>
                        </m:e>
                        <m:sub>
                          <m:r>
                            <a:rPr lang="en-US" altLang="ko-KR" sz="1600" i="1">
                              <a:solidFill>
                                <a:srgbClr val="FF0000"/>
                              </a:solidFill>
                              <a:latin typeface="Cambria Math"/>
                            </a:rPr>
                            <m:t>2</m:t>
                          </m:r>
                        </m:sub>
                      </m:sSub>
                      <m:sSub>
                        <m:sSubPr>
                          <m:ctrlPr>
                            <a:rPr lang="ko-KR" altLang="ko-KR" sz="1600" i="1">
                              <a:solidFill>
                                <a:srgbClr val="193EB0"/>
                              </a:solidFill>
                              <a:latin typeface="Cambria Math" panose="02040503050406030204" pitchFamily="18" charset="0"/>
                            </a:rPr>
                          </m:ctrlPr>
                        </m:sSubPr>
                        <m:e>
                          <m:r>
                            <a:rPr lang="en-US" altLang="ko-KR" sz="1600" i="1">
                              <a:solidFill>
                                <a:srgbClr val="193EB0"/>
                              </a:solidFill>
                              <a:latin typeface="Cambria Math"/>
                            </a:rPr>
                            <m:t>𝑋</m:t>
                          </m:r>
                        </m:e>
                        <m:sub>
                          <m:r>
                            <a:rPr lang="en-US" altLang="ko-KR" sz="1600" i="1">
                              <a:solidFill>
                                <a:srgbClr val="193EB0"/>
                              </a:solidFill>
                              <a:latin typeface="Cambria Math"/>
                            </a:rPr>
                            <m:t>2</m:t>
                          </m:r>
                        </m:sub>
                      </m:sSub>
                      <m:r>
                        <a:rPr lang="en-US" altLang="ko-KR" sz="1600" i="1">
                          <a:solidFill>
                            <a:prstClr val="black"/>
                          </a:solidFill>
                          <a:latin typeface="Cambria Math"/>
                        </a:rPr>
                        <m:t>+⋯+</m:t>
                      </m:r>
                      <m:sSub>
                        <m:sSubPr>
                          <m:ctrlPr>
                            <a:rPr lang="ko-KR" altLang="ko-KR" sz="1600" i="1">
                              <a:solidFill>
                                <a:srgbClr val="FF0000"/>
                              </a:solidFill>
                              <a:latin typeface="Cambria Math" panose="02040503050406030204" pitchFamily="18" charset="0"/>
                            </a:rPr>
                          </m:ctrlPr>
                        </m:sSubPr>
                        <m:e>
                          <m:r>
                            <a:rPr lang="en-US" altLang="ko-KR" sz="1600" i="1">
                              <a:solidFill>
                                <a:srgbClr val="FF0000"/>
                              </a:solidFill>
                              <a:latin typeface="Cambria Math"/>
                            </a:rPr>
                            <m:t>𝛽</m:t>
                          </m:r>
                        </m:e>
                        <m:sub>
                          <m:r>
                            <a:rPr lang="en-US" altLang="ko-KR" sz="1600" i="1">
                              <a:solidFill>
                                <a:srgbClr val="FF0000"/>
                              </a:solidFill>
                              <a:latin typeface="Cambria Math" panose="02040503050406030204" pitchFamily="18" charset="0"/>
                            </a:rPr>
                            <m:t>𝑘</m:t>
                          </m:r>
                        </m:sub>
                      </m:sSub>
                      <m:sSub>
                        <m:sSubPr>
                          <m:ctrlPr>
                            <a:rPr lang="ko-KR" altLang="ko-KR" sz="1600" i="1">
                              <a:solidFill>
                                <a:srgbClr val="193EB0"/>
                              </a:solidFill>
                              <a:latin typeface="Cambria Math" panose="02040503050406030204" pitchFamily="18" charset="0"/>
                            </a:rPr>
                          </m:ctrlPr>
                        </m:sSubPr>
                        <m:e>
                          <m:r>
                            <a:rPr lang="en-US" altLang="ko-KR" sz="1600" i="1">
                              <a:solidFill>
                                <a:srgbClr val="193EB0"/>
                              </a:solidFill>
                              <a:latin typeface="Cambria Math"/>
                            </a:rPr>
                            <m:t>𝑋</m:t>
                          </m:r>
                        </m:e>
                        <m:sub>
                          <m:r>
                            <a:rPr lang="en-US" altLang="ko-KR" sz="1600" i="1">
                              <a:solidFill>
                                <a:srgbClr val="193EB0"/>
                              </a:solidFill>
                              <a:latin typeface="Cambria Math" panose="02040503050406030204" pitchFamily="18" charset="0"/>
                            </a:rPr>
                            <m:t>𝑘</m:t>
                          </m:r>
                        </m:sub>
                      </m:sSub>
                    </m:oMath>
                  </m:oMathPara>
                </a14:m>
                <a:endParaRPr lang="en-US" altLang="ko-KR" sz="1600" dirty="0">
                  <a:solidFill>
                    <a:srgbClr val="193EB0"/>
                  </a:solidFill>
                  <a:latin typeface="Times New Roman" panose="02020603050405020304" pitchFamily="18" charset="0"/>
                  <a:cs typeface="Times New Roman" panose="02020603050405020304" pitchFamily="18" charset="0"/>
                </a:endParaRPr>
              </a:p>
            </p:txBody>
          </p:sp>
        </mc:Choice>
        <mc:Fallback xmlns="">
          <p:sp>
            <p:nvSpPr>
              <p:cNvPr id="9" name="직사각형 8">
                <a:extLst>
                  <a:ext uri="{FF2B5EF4-FFF2-40B4-BE49-F238E27FC236}">
                    <a16:creationId xmlns:a16="http://schemas.microsoft.com/office/drawing/2014/main" id="{B3D0A671-D538-44C0-9260-99F045BF90F5}"/>
                  </a:ext>
                </a:extLst>
              </p:cNvPr>
              <p:cNvSpPr>
                <a:spLocks noRot="1" noChangeAspect="1" noMove="1" noResize="1" noEditPoints="1" noAdjustHandles="1" noChangeArrowheads="1" noChangeShapeType="1" noTextEdit="1"/>
              </p:cNvSpPr>
              <p:nvPr/>
            </p:nvSpPr>
            <p:spPr>
              <a:xfrm>
                <a:off x="3270008" y="2205038"/>
                <a:ext cx="3362807" cy="441146"/>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D5EA7943-CA9A-490E-B677-07C75A61272A}"/>
                  </a:ext>
                </a:extLst>
              </p:cNvPr>
              <p:cNvSpPr/>
              <p:nvPr/>
            </p:nvSpPr>
            <p:spPr>
              <a:xfrm>
                <a:off x="671261" y="2792434"/>
                <a:ext cx="8632825" cy="688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Xác suất có điều kiện của Y bằng 1 được ký hiệu 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600" i="1" dirty="0">
                        <a:solidFill>
                          <a:srgbClr val="00B050"/>
                        </a:solidFill>
                        <a:latin typeface="Cambria Math" panose="02040503050406030204" pitchFamily="18" charset="0"/>
                        <a:cs typeface="Times New Roman" panose="02020603050405020304" pitchFamily="18" charset="0"/>
                        <a:sym typeface="Symbol" panose="05050102010706020507" pitchFamily="18" charset="2"/>
                      </a:rPr>
                      <m:t>𝑃</m:t>
                    </m:r>
                    <m:r>
                      <a:rPr lang="en-US" altLang="ko-KR" sz="1600" i="1" dirty="0">
                        <a:solidFill>
                          <a:srgbClr val="00B050"/>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dirty="0">
                        <a:solidFill>
                          <a:srgbClr val="193EB0"/>
                        </a:solidFill>
                        <a:latin typeface="Cambria Math" panose="02040503050406030204" pitchFamily="18" charset="0"/>
                        <a:cs typeface="Times New Roman" panose="02020603050405020304" pitchFamily="18" charset="0"/>
                        <a:sym typeface="Symbol" panose="05050102010706020507" pitchFamily="18" charset="2"/>
                      </a:rPr>
                      <m:t>𝑌</m:t>
                    </m:r>
                    <m:r>
                      <a:rPr lang="en-US" altLang="ko-KR" sz="1600" i="1" dirty="0">
                        <a:solidFill>
                          <a:srgbClr val="193EB0"/>
                        </a:solidFill>
                        <a:latin typeface="Cambria Math" panose="02040503050406030204" pitchFamily="18" charset="0"/>
                        <a:cs typeface="Times New Roman" panose="02020603050405020304" pitchFamily="18" charset="0"/>
                        <a:sym typeface="Symbol" panose="05050102010706020507" pitchFamily="18" charset="2"/>
                      </a:rPr>
                      <m:t>=1|</m:t>
                    </m:r>
                    <m:d>
                      <m:dPr>
                        <m:begChr m:val="{"/>
                        <m:endChr m:val="}"/>
                        <m:ctrlPr>
                          <a:rPr lang="ko-KR" altLang="ko-KR" sz="1600" i="1">
                            <a:solidFill>
                              <a:srgbClr val="00B050"/>
                            </a:solidFill>
                            <a:latin typeface="Cambria Math" panose="02040503050406030204" pitchFamily="18" charset="0"/>
                          </a:rPr>
                        </m:ctrlPr>
                      </m:dPr>
                      <m:e>
                        <m:sSub>
                          <m:sSubPr>
                            <m:ctrlPr>
                              <a:rPr lang="ko-KR" altLang="ko-KR" sz="1600" i="1">
                                <a:solidFill>
                                  <a:srgbClr val="193EB0"/>
                                </a:solidFill>
                                <a:latin typeface="Cambria Math" panose="02040503050406030204" pitchFamily="18" charset="0"/>
                              </a:rPr>
                            </m:ctrlPr>
                          </m:sSubPr>
                          <m:e>
                            <m:r>
                              <a:rPr lang="en-US" altLang="ko-KR" sz="1600" i="1">
                                <a:solidFill>
                                  <a:srgbClr val="193EB0"/>
                                </a:solidFill>
                                <a:latin typeface="Cambria Math" panose="02040503050406030204" pitchFamily="18" charset="0"/>
                              </a:rPr>
                              <m:t>𝑥</m:t>
                            </m:r>
                          </m:e>
                          <m:sub>
                            <m:r>
                              <a:rPr lang="en-US" altLang="ko-KR" sz="1600" i="1">
                                <a:solidFill>
                                  <a:srgbClr val="193EB0"/>
                                </a:solidFill>
                                <a:latin typeface="Cambria Math" panose="02040503050406030204" pitchFamily="18" charset="0"/>
                              </a:rPr>
                              <m:t>𝑖</m:t>
                            </m:r>
                          </m:sub>
                        </m:sSub>
                      </m:e>
                    </m:d>
                    <m:r>
                      <a:rPr lang="en-US" altLang="ko-KR" sz="1600" i="1" dirty="0">
                        <a:solidFill>
                          <a:srgbClr val="00B050"/>
                        </a:solidFill>
                        <a:latin typeface="Cambria Math" panose="02040503050406030204" pitchFamily="18" charset="0"/>
                        <a:cs typeface="Times New Roman" panose="02020603050405020304" pitchFamily="18" charset="0"/>
                        <a:sym typeface="Symbol" panose="05050102010706020507" pitchFamily="18" charset="2"/>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Hàm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Sigmoid"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hoặc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"Logistic"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kết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nối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suất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với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logit.</a:t>
                </a:r>
              </a:p>
            </p:txBody>
          </p:sp>
        </mc:Choice>
        <mc:Fallback xmlns="">
          <p:sp>
            <p:nvSpPr>
              <p:cNvPr id="10" name="직사각형 9">
                <a:extLst>
                  <a:ext uri="{FF2B5EF4-FFF2-40B4-BE49-F238E27FC236}">
                    <a16:creationId xmlns:a16="http://schemas.microsoft.com/office/drawing/2014/main" xmlns="" xmlns:a14="http://schemas.microsoft.com/office/drawing/2010/main" id="{D5EA7943-CA9A-490E-B677-07C75A61272A}"/>
                  </a:ext>
                </a:extLst>
              </p:cNvPr>
              <p:cNvSpPr>
                <a:spLocks noRot="1" noChangeAspect="1" noMove="1" noResize="1" noEditPoints="1" noAdjustHandles="1" noChangeArrowheads="1" noChangeShapeType="1" noTextEdit="1"/>
              </p:cNvSpPr>
              <p:nvPr/>
            </p:nvSpPr>
            <p:spPr>
              <a:xfrm>
                <a:off x="671261" y="2792434"/>
                <a:ext cx="8632825" cy="688632"/>
              </a:xfrm>
              <a:prstGeom prst="rect">
                <a:avLst/>
              </a:prstGeom>
              <a:blipFill rotWithShape="0">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5151EED4-6CF8-4EF7-BADC-A5EA3A161800}"/>
                  </a:ext>
                </a:extLst>
              </p:cNvPr>
              <p:cNvSpPr/>
              <p:nvPr/>
            </p:nvSpPr>
            <p:spPr>
              <a:xfrm>
                <a:off x="2463715" y="3706331"/>
                <a:ext cx="1612585" cy="6946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lvl="0" algn="ct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i="1">
                          <a:solidFill>
                            <a:srgbClr val="FF0000"/>
                          </a:solidFill>
                          <a:latin typeface="Cambria Math" panose="02040503050406030204" pitchFamily="18" charset="0"/>
                        </a:rPr>
                        <m:t>𝑓</m:t>
                      </m:r>
                      <m:d>
                        <m:dPr>
                          <m:ctrlPr>
                            <a:rPr lang="ko-KR" altLang="ko-KR" sz="1600" i="1">
                              <a:solidFill>
                                <a:srgbClr val="FF0000"/>
                              </a:solidFill>
                              <a:latin typeface="Cambria Math" panose="02040503050406030204" pitchFamily="18" charset="0"/>
                            </a:rPr>
                          </m:ctrlPr>
                        </m:dPr>
                        <m:e>
                          <m:r>
                            <a:rPr lang="en-US" altLang="ko-KR" sz="1600" i="1">
                              <a:solidFill>
                                <a:srgbClr val="193EB0"/>
                              </a:solidFill>
                              <a:latin typeface="Cambria Math" panose="02040503050406030204" pitchFamily="18" charset="0"/>
                            </a:rPr>
                            <m:t>𝑆</m:t>
                          </m:r>
                        </m:e>
                      </m:d>
                      <m:r>
                        <a:rPr lang="en-US" altLang="ko-KR" sz="1600" i="1">
                          <a:solidFill>
                            <a:prstClr val="black"/>
                          </a:solidFill>
                          <a:latin typeface="Cambria Math" panose="02040503050406030204" pitchFamily="18" charset="0"/>
                        </a:rPr>
                        <m:t>=</m:t>
                      </m:r>
                      <m:f>
                        <m:fPr>
                          <m:ctrlPr>
                            <a:rPr lang="ko-KR" altLang="ko-KR" sz="1600" i="1">
                              <a:solidFill>
                                <a:prstClr val="black"/>
                              </a:solidFill>
                              <a:latin typeface="Cambria Math" panose="02040503050406030204" pitchFamily="18" charset="0"/>
                            </a:rPr>
                          </m:ctrlPr>
                        </m:fPr>
                        <m:num>
                          <m:sSup>
                            <m:sSupPr>
                              <m:ctrlPr>
                                <a:rPr lang="ko-KR" altLang="ko-KR" sz="1600" i="1">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𝑒</m:t>
                              </m:r>
                            </m:e>
                            <m:sup>
                              <m:r>
                                <a:rPr lang="en-US" altLang="ko-KR" sz="1600" i="1">
                                  <a:solidFill>
                                    <a:prstClr val="black"/>
                                  </a:solidFill>
                                  <a:latin typeface="Cambria Math" panose="02040503050406030204" pitchFamily="18" charset="0"/>
                                </a:rPr>
                                <m:t> </m:t>
                              </m:r>
                              <m:r>
                                <a:rPr lang="en-US" altLang="ko-KR" sz="1600" i="1">
                                  <a:solidFill>
                                    <a:srgbClr val="193EB0"/>
                                  </a:solidFill>
                                  <a:latin typeface="Cambria Math" panose="02040503050406030204" pitchFamily="18" charset="0"/>
                                </a:rPr>
                                <m:t>𝑆</m:t>
                              </m:r>
                            </m:sup>
                          </m:sSup>
                        </m:num>
                        <m:den>
                          <m:r>
                            <a:rPr lang="en-US" altLang="ko-KR" sz="1600" i="1">
                              <a:solidFill>
                                <a:prstClr val="black"/>
                              </a:solidFill>
                              <a:latin typeface="Cambria Math" panose="02040503050406030204" pitchFamily="18" charset="0"/>
                            </a:rPr>
                            <m:t>1+</m:t>
                          </m:r>
                          <m:sSup>
                            <m:sSupPr>
                              <m:ctrlPr>
                                <a:rPr lang="ko-KR" altLang="ko-KR" sz="1600" i="1">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𝑒</m:t>
                              </m:r>
                            </m:e>
                            <m:sup>
                              <m:r>
                                <a:rPr lang="en-US" altLang="ko-KR" sz="1600" i="1">
                                  <a:solidFill>
                                    <a:prstClr val="black"/>
                                  </a:solidFill>
                                  <a:latin typeface="Cambria Math" panose="02040503050406030204" pitchFamily="18" charset="0"/>
                                </a:rPr>
                                <m:t> </m:t>
                              </m:r>
                              <m:r>
                                <a:rPr lang="en-US" altLang="ko-KR" sz="1600" i="1">
                                  <a:solidFill>
                                    <a:srgbClr val="193EB0"/>
                                  </a:solidFill>
                                  <a:latin typeface="Cambria Math" panose="02040503050406030204" pitchFamily="18" charset="0"/>
                                </a:rPr>
                                <m:t>𝑆</m:t>
                              </m:r>
                            </m:sup>
                          </m:sSup>
                        </m:den>
                      </m:f>
                    </m:oMath>
                  </m:oMathPara>
                </a14:m>
                <a:endParaRPr lang="en-US" altLang="ko-KR" sz="1600" dirty="0">
                  <a:solidFill>
                    <a:srgbClr val="193EB0"/>
                  </a:solidFill>
                  <a:latin typeface="Times New Roman" panose="02020603050405020304" pitchFamily="18" charset="0"/>
                  <a:cs typeface="Times New Roman" panose="02020603050405020304" pitchFamily="18" charset="0"/>
                </a:endParaRPr>
              </a:p>
            </p:txBody>
          </p:sp>
        </mc:Choice>
        <mc:Fallback xmlns="">
          <p:sp>
            <p:nvSpPr>
              <p:cNvPr id="11" name="직사각형 10">
                <a:extLst>
                  <a:ext uri="{FF2B5EF4-FFF2-40B4-BE49-F238E27FC236}">
                    <a16:creationId xmlns:a16="http://schemas.microsoft.com/office/drawing/2014/main" id="{5151EED4-6CF8-4EF7-BADC-A5EA3A161800}"/>
                  </a:ext>
                </a:extLst>
              </p:cNvPr>
              <p:cNvSpPr>
                <a:spLocks noRot="1" noChangeAspect="1" noMove="1" noResize="1" noEditPoints="1" noAdjustHandles="1" noChangeArrowheads="1" noChangeShapeType="1" noTextEdit="1"/>
              </p:cNvSpPr>
              <p:nvPr/>
            </p:nvSpPr>
            <p:spPr>
              <a:xfrm>
                <a:off x="2463715" y="3706331"/>
                <a:ext cx="1612585" cy="694677"/>
              </a:xfrm>
              <a:prstGeom prst="rect">
                <a:avLst/>
              </a:prstGeom>
              <a:blipFill>
                <a:blip r:embed="rId6"/>
                <a:stretch>
                  <a:fillRect/>
                </a:stretch>
              </a:blipFill>
              <a:ln>
                <a:noFill/>
              </a:ln>
            </p:spPr>
            <p:txBody>
              <a:bodyPr/>
              <a:lstStyle/>
              <a:p>
                <a:r>
                  <a:rPr lang="ko-KR" altLang="en-US">
                    <a:noFill/>
                  </a:rPr>
                  <a:t> </a:t>
                </a:r>
              </a:p>
            </p:txBody>
          </p:sp>
        </mc:Fallback>
      </mc:AlternateContent>
      <p:grpSp>
        <p:nvGrpSpPr>
          <p:cNvPr id="12" name="Group 1">
            <a:extLst>
              <a:ext uri="{FF2B5EF4-FFF2-40B4-BE49-F238E27FC236}">
                <a16:creationId xmlns:a16="http://schemas.microsoft.com/office/drawing/2014/main" id="{489EEDF8-8E01-4494-87BB-5C5A8D0A674B}"/>
              </a:ext>
            </a:extLst>
          </p:cNvPr>
          <p:cNvGrpSpPr>
            <a:grpSpLocks noChangeAspect="1"/>
          </p:cNvGrpSpPr>
          <p:nvPr/>
        </p:nvGrpSpPr>
        <p:grpSpPr>
          <a:xfrm>
            <a:off x="4942482" y="3501008"/>
            <a:ext cx="2840094" cy="1800000"/>
            <a:chOff x="3208281" y="1631297"/>
            <a:chExt cx="5680188" cy="3600000"/>
          </a:xfrm>
        </p:grpSpPr>
        <p:pic>
          <p:nvPicPr>
            <p:cNvPr id="13" name="Picture 7">
              <a:extLst>
                <a:ext uri="{FF2B5EF4-FFF2-40B4-BE49-F238E27FC236}">
                  <a16:creationId xmlns:a16="http://schemas.microsoft.com/office/drawing/2014/main" id="{7D509A30-CF6A-43E6-AC7F-13636E9EBE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8281" y="1631297"/>
              <a:ext cx="5680188" cy="3600000"/>
            </a:xfrm>
            <a:prstGeom prst="rect">
              <a:avLst/>
            </a:prstGeom>
            <a:ln>
              <a:noFill/>
            </a:ln>
          </p:spPr>
        </p:pic>
        <p:sp>
          <p:nvSpPr>
            <p:cNvPr id="14" name="TextBox 13">
              <a:extLst>
                <a:ext uri="{FF2B5EF4-FFF2-40B4-BE49-F238E27FC236}">
                  <a16:creationId xmlns:a16="http://schemas.microsoft.com/office/drawing/2014/main" id="{6A954B2A-7B24-4DC9-9957-A046B306166A}"/>
                </a:ext>
              </a:extLst>
            </p:cNvPr>
            <p:cNvSpPr txBox="1"/>
            <p:nvPr/>
          </p:nvSpPr>
          <p:spPr>
            <a:xfrm>
              <a:off x="5875349" y="3061965"/>
              <a:ext cx="1053192" cy="615554"/>
            </a:xfrm>
            <a:prstGeom prst="rect">
              <a:avLst/>
            </a:prstGeom>
            <a:noFill/>
          </p:spPr>
          <p:txBody>
            <a:bodyPr wrap="square" rtlCol="0">
              <a:spAutoFit/>
              <a:scene3d>
                <a:camera prst="orthographicFront"/>
                <a:lightRig rig="threePt" dir="t"/>
              </a:scene3d>
              <a:sp3d>
                <a:bevelT w="0" h="6350"/>
              </a:sp3d>
            </a:bodyPr>
            <a:lstStyle/>
            <a:p>
              <a:pPr algn="ctr"/>
              <a:r>
                <a:rPr lang="en-US" sz="1400" dirty="0">
                  <a:latin typeface="Times New Roman" panose="02020603050405020304" pitchFamily="18" charset="0"/>
                  <a:cs typeface="Times New Roman" panose="02020603050405020304" pitchFamily="18" charset="0"/>
                </a:rPr>
                <a:t>0.5</a:t>
              </a:r>
            </a:p>
          </p:txBody>
        </p:sp>
      </p:grpSp>
    </p:spTree>
    <p:extLst>
      <p:ext uri="{BB962C8B-B14F-4D97-AF65-F5344CB8AC3E}">
        <p14:creationId xmlns:p14="http://schemas.microsoft.com/office/powerpoint/2010/main" val="186495977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Logistic</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48" name="직사각형 47">
            <a:extLst>
              <a:ext uri="{FF2B5EF4-FFF2-40B4-BE49-F238E27FC236}">
                <a16:creationId xmlns:a16="http://schemas.microsoft.com/office/drawing/2014/main" id="{F3BCABC9-828F-4702-A97B-AFC35A0E2C1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Về</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hồi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quy</a:t>
            </a:r>
            <a:r>
              <a:rPr lang="en-US" altLang="ko-KR" sz="1400" dirty="0">
                <a:solidFill>
                  <a:schemeClr val="tx1"/>
                </a:solidFill>
                <a:latin typeface="SamsungOne 400" panose="020B0503030303020204" pitchFamily="34" charset="0"/>
                <a:ea typeface="SamsungOne 400" panose="020B0503030303020204" pitchFamily="34" charset="0"/>
              </a:rPr>
              <a:t> logistic</a:t>
            </a:r>
          </a:p>
        </p:txBody>
      </p:sp>
      <p:sp>
        <p:nvSpPr>
          <p:cNvPr id="49" name="직사각형 48">
            <a:extLst>
              <a:ext uri="{FF2B5EF4-FFF2-40B4-BE49-F238E27FC236}">
                <a16:creationId xmlns:a16="http://schemas.microsoft.com/office/drawing/2014/main" id="{860C135B-D9AD-4347-BCFB-354CFB97F7B2}"/>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Nếu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𝑝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GB"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xác</a:t>
            </a:r>
            <a:r>
              <a:rPr lang="en-GB"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GB"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suất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để</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𝑌</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chúng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định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B3D0A671-D538-44C0-9260-99F045BF90F5}"/>
                  </a:ext>
                </a:extLst>
              </p:cNvPr>
              <p:cNvSpPr/>
              <p:nvPr/>
            </p:nvSpPr>
            <p:spPr>
              <a:xfrm>
                <a:off x="848295" y="2092091"/>
                <a:ext cx="3221551" cy="14262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lvl="0">
                  <a:lnSpc>
                    <a:spcPct val="150000"/>
                  </a:lnSpc>
                </a:pPr>
                <a14:m>
                  <m:oMathPara xmlns:m="http://schemas.openxmlformats.org/officeDocument/2006/math">
                    <m:oMathParaPr>
                      <m:jc m:val="left"/>
                    </m:oMathParaPr>
                    <m:oMath xmlns:m="http://schemas.openxmlformats.org/officeDocument/2006/math">
                      <m:r>
                        <a:rPr lang="en-US" altLang="ko-KR" sz="1400" i="1" dirty="0" smtClean="0">
                          <a:solidFill>
                            <a:prstClr val="black"/>
                          </a:solidFill>
                          <a:latin typeface="Cambria Math" panose="02040503050406030204" pitchFamily="18" charset="0"/>
                          <a:cs typeface="Times New Roman" panose="02020603050405020304" pitchFamily="18" charset="0"/>
                        </a:rPr>
                        <m:t>𝑂𝑑𝑑𝑠</m:t>
                      </m:r>
                      <m:r>
                        <a:rPr lang="en-US" altLang="ko-KR" sz="1400" i="1" dirty="0" smtClean="0">
                          <a:solidFill>
                            <a:prstClr val="black"/>
                          </a:solidFill>
                          <a:latin typeface="Cambria Math" panose="02040503050406030204" pitchFamily="18" charset="0"/>
                          <a:cs typeface="Times New Roman" panose="02020603050405020304" pitchFamily="18" charset="0"/>
                        </a:rPr>
                        <m:t>=</m:t>
                      </m:r>
                      <m:f>
                        <m:fPr>
                          <m:ctrlPr>
                            <a:rPr lang="en-US" altLang="ko-KR" sz="1400" i="1" dirty="0">
                              <a:solidFill>
                                <a:prstClr val="black"/>
                              </a:solidFill>
                              <a:latin typeface="Cambria Math" panose="02040503050406030204" pitchFamily="18" charset="0"/>
                              <a:cs typeface="Times New Roman" panose="02020603050405020304" pitchFamily="18" charset="0"/>
                            </a:rPr>
                          </m:ctrlPr>
                        </m:fPr>
                        <m:num>
                          <m:r>
                            <a:rPr lang="en-US" altLang="ko-KR" sz="1400" i="1" dirty="0">
                              <a:solidFill>
                                <a:prstClr val="black"/>
                              </a:solidFill>
                              <a:latin typeface="Cambria Math" panose="02040503050406030204" pitchFamily="18" charset="0"/>
                              <a:cs typeface="Times New Roman" panose="02020603050405020304" pitchFamily="18" charset="0"/>
                            </a:rPr>
                            <m:t>𝑝</m:t>
                          </m:r>
                        </m:num>
                        <m:den>
                          <m:r>
                            <a:rPr lang="en-US" altLang="ko-KR" sz="1400" i="1" dirty="0">
                              <a:solidFill>
                                <a:prstClr val="black"/>
                              </a:solidFill>
                              <a:latin typeface="Cambria Math" panose="02040503050406030204" pitchFamily="18" charset="0"/>
                              <a:cs typeface="Times New Roman" panose="02020603050405020304" pitchFamily="18" charset="0"/>
                            </a:rPr>
                            <m:t>1−</m:t>
                          </m:r>
                          <m:r>
                            <a:rPr lang="en-US" altLang="ko-KR" sz="1400" i="1" dirty="0">
                              <a:solidFill>
                                <a:prstClr val="black"/>
                              </a:solidFill>
                              <a:latin typeface="Cambria Math" panose="02040503050406030204" pitchFamily="18" charset="0"/>
                              <a:cs typeface="Times New Roman" panose="02020603050405020304" pitchFamily="18" charset="0"/>
                            </a:rPr>
                            <m:t>𝑝</m:t>
                          </m:r>
                        </m:den>
                      </m:f>
                      <m:r>
                        <m:rPr>
                          <m:nor/>
                        </m:rPr>
                        <a:rPr lang="en-US" altLang="ko-KR" sz="1400" dirty="0">
                          <a:solidFill>
                            <a:prstClr val="black"/>
                          </a:solidFill>
                          <a:latin typeface="Times New Roman" panose="02020603050405020304" pitchFamily="18" charset="0"/>
                          <a:cs typeface="Times New Roman" panose="02020603050405020304" pitchFamily="18" charset="0"/>
                        </a:rPr>
                        <m:t> </m:t>
                      </m:r>
                    </m:oMath>
                  </m:oMathPara>
                </a14:m>
                <a:endParaRPr lang="en-US" altLang="ko-KR" sz="1400" dirty="0">
                  <a:solidFill>
                    <a:prstClr val="black"/>
                  </a:solidFill>
                  <a:latin typeface="Times New Roman" panose="02020603050405020304" pitchFamily="18" charset="0"/>
                  <a:cs typeface="Times New Roman" panose="02020603050405020304" pitchFamily="18" charset="0"/>
                </a:endParaRPr>
              </a:p>
              <a:p>
                <a:pPr lvl="0">
                  <a:lnSpc>
                    <a:spcPct val="150000"/>
                  </a:lnSpc>
                </a:pPr>
                <a14:m>
                  <m:oMathPara xmlns:m="http://schemas.openxmlformats.org/officeDocument/2006/math">
                    <m:oMathParaPr>
                      <m:jc m:val="left"/>
                    </m:oMathParaPr>
                    <m:oMath xmlns:m="http://schemas.openxmlformats.org/officeDocument/2006/math">
                      <m:r>
                        <a:rPr lang="en-US" altLang="ko-KR" sz="1400" i="1" dirty="0">
                          <a:solidFill>
                            <a:prstClr val="black"/>
                          </a:solidFill>
                          <a:latin typeface="Cambria Math" panose="02040503050406030204" pitchFamily="18" charset="0"/>
                          <a:cs typeface="Times New Roman" panose="02020603050405020304" pitchFamily="18" charset="0"/>
                        </a:rPr>
                        <m:t>𝐿𝑜𝑔𝑖𝑡</m:t>
                      </m:r>
                      <m:r>
                        <a:rPr lang="en-US" altLang="ko-KR" sz="1400" i="1" dirty="0">
                          <a:solidFill>
                            <a:prstClr val="black"/>
                          </a:solidFill>
                          <a:latin typeface="Cambria Math" panose="02040503050406030204" pitchFamily="18" charset="0"/>
                          <a:cs typeface="Times New Roman" panose="02020603050405020304" pitchFamily="18" charset="0"/>
                        </a:rPr>
                        <m:t> = </m:t>
                      </m:r>
                      <m:r>
                        <a:rPr lang="en-US" altLang="ko-KR" sz="1400" i="1" dirty="0">
                          <a:solidFill>
                            <a:prstClr val="black"/>
                          </a:solidFill>
                          <a:latin typeface="Cambria Math" panose="02040503050406030204" pitchFamily="18" charset="0"/>
                          <a:cs typeface="Times New Roman" panose="02020603050405020304" pitchFamily="18" charset="0"/>
                        </a:rPr>
                        <m:t>𝐿𝑜𝑔</m:t>
                      </m:r>
                      <m:r>
                        <a:rPr lang="en-US" altLang="ko-KR" sz="1400" i="1" dirty="0">
                          <a:solidFill>
                            <a:prstClr val="black"/>
                          </a:solidFill>
                          <a:latin typeface="Cambria Math" panose="02040503050406030204" pitchFamily="18" charset="0"/>
                          <a:cs typeface="Times New Roman" panose="02020603050405020304" pitchFamily="18" charset="0"/>
                        </a:rPr>
                        <m:t>(</m:t>
                      </m:r>
                      <m:r>
                        <a:rPr lang="en-US" altLang="ko-KR" sz="1400" i="1" dirty="0">
                          <a:solidFill>
                            <a:prstClr val="black"/>
                          </a:solidFill>
                          <a:latin typeface="Cambria Math" panose="02040503050406030204" pitchFamily="18" charset="0"/>
                          <a:cs typeface="Times New Roman" panose="02020603050405020304" pitchFamily="18" charset="0"/>
                        </a:rPr>
                        <m:t>𝑂𝑑𝑑𝑠</m:t>
                      </m:r>
                      <m:r>
                        <a:rPr lang="en-US" altLang="ko-KR" sz="1400" i="1" dirty="0">
                          <a:solidFill>
                            <a:prstClr val="black"/>
                          </a:solidFill>
                          <a:latin typeface="Cambria Math" panose="02040503050406030204" pitchFamily="18" charset="0"/>
                          <a:cs typeface="Times New Roman" panose="02020603050405020304" pitchFamily="18" charset="0"/>
                        </a:rPr>
                        <m:t>)=</m:t>
                      </m:r>
                      <m:r>
                        <a:rPr lang="en-US" altLang="ko-KR" sz="1400" i="1" dirty="0">
                          <a:solidFill>
                            <a:prstClr val="black"/>
                          </a:solidFill>
                          <a:latin typeface="Cambria Math" panose="02040503050406030204" pitchFamily="18" charset="0"/>
                          <a:cs typeface="Times New Roman" panose="02020603050405020304" pitchFamily="18" charset="0"/>
                        </a:rPr>
                        <m:t>𝐿𝑜𝑔</m:t>
                      </m:r>
                      <m:d>
                        <m:dPr>
                          <m:ctrlPr>
                            <a:rPr lang="en-US" altLang="ko-KR" sz="1400" i="1" dirty="0">
                              <a:solidFill>
                                <a:prstClr val="black"/>
                              </a:solidFill>
                              <a:latin typeface="Cambria Math" panose="02040503050406030204" pitchFamily="18" charset="0"/>
                              <a:cs typeface="Times New Roman" panose="02020603050405020304" pitchFamily="18" charset="0"/>
                            </a:rPr>
                          </m:ctrlPr>
                        </m:dPr>
                        <m:e>
                          <m:f>
                            <m:fPr>
                              <m:ctrlPr>
                                <a:rPr lang="en-US" altLang="ko-KR" sz="1400" i="1" dirty="0">
                                  <a:solidFill>
                                    <a:prstClr val="black"/>
                                  </a:solidFill>
                                  <a:latin typeface="Cambria Math" panose="02040503050406030204" pitchFamily="18" charset="0"/>
                                  <a:cs typeface="Times New Roman" panose="02020603050405020304" pitchFamily="18" charset="0"/>
                                </a:rPr>
                              </m:ctrlPr>
                            </m:fPr>
                            <m:num>
                              <m:r>
                                <a:rPr lang="en-US" altLang="ko-KR" sz="1400" i="1" dirty="0">
                                  <a:solidFill>
                                    <a:prstClr val="black"/>
                                  </a:solidFill>
                                  <a:latin typeface="Cambria Math" panose="02040503050406030204" pitchFamily="18" charset="0"/>
                                  <a:cs typeface="Times New Roman" panose="02020603050405020304" pitchFamily="18" charset="0"/>
                                </a:rPr>
                                <m:t>𝑝</m:t>
                              </m:r>
                            </m:num>
                            <m:den>
                              <m:r>
                                <a:rPr lang="en-US" altLang="ko-KR" sz="1400" i="1" dirty="0">
                                  <a:solidFill>
                                    <a:prstClr val="black"/>
                                  </a:solidFill>
                                  <a:latin typeface="Cambria Math" panose="02040503050406030204" pitchFamily="18" charset="0"/>
                                  <a:cs typeface="Times New Roman" panose="02020603050405020304" pitchFamily="18" charset="0"/>
                                </a:rPr>
                                <m:t>1−</m:t>
                              </m:r>
                              <m:r>
                                <a:rPr lang="en-US" altLang="ko-KR" sz="1400" i="1" dirty="0">
                                  <a:solidFill>
                                    <a:prstClr val="black"/>
                                  </a:solidFill>
                                  <a:latin typeface="Cambria Math" panose="02040503050406030204" pitchFamily="18" charset="0"/>
                                  <a:cs typeface="Times New Roman" panose="02020603050405020304" pitchFamily="18" charset="0"/>
                                </a:rPr>
                                <m:t>𝑝</m:t>
                              </m:r>
                            </m:den>
                          </m:f>
                        </m:e>
                      </m:d>
                      <m:r>
                        <m:rPr>
                          <m:nor/>
                        </m:rPr>
                        <a:rPr lang="en-US" altLang="ko-KR" sz="1400" dirty="0">
                          <a:solidFill>
                            <a:prstClr val="black"/>
                          </a:solidFill>
                          <a:latin typeface="Times New Roman" panose="02020603050405020304" pitchFamily="18" charset="0"/>
                          <a:cs typeface="Times New Roman" panose="02020603050405020304" pitchFamily="18" charset="0"/>
                        </a:rPr>
                        <m:t> </m:t>
                      </m:r>
                    </m:oMath>
                  </m:oMathPara>
                </a14:m>
                <a:endParaRPr lang="en-US" altLang="ko-KR" sz="1400" dirty="0">
                  <a:solidFill>
                    <a:srgbClr val="193EB0"/>
                  </a:solidFill>
                  <a:latin typeface="Times New Roman" panose="02020603050405020304" pitchFamily="18" charset="0"/>
                  <a:cs typeface="Times New Roman" panose="02020603050405020304" pitchFamily="18" charset="0"/>
                </a:endParaRPr>
              </a:p>
            </p:txBody>
          </p:sp>
        </mc:Choice>
        <mc:Fallback xmlns="">
          <p:sp>
            <p:nvSpPr>
              <p:cNvPr id="9" name="직사각형 8">
                <a:extLst>
                  <a:ext uri="{FF2B5EF4-FFF2-40B4-BE49-F238E27FC236}">
                    <a16:creationId xmlns:a16="http://schemas.microsoft.com/office/drawing/2014/main" xmlns="" xmlns:a14="http://schemas.microsoft.com/office/drawing/2010/main" id="{B3D0A671-D538-44C0-9260-99F045BF90F5}"/>
                  </a:ext>
                </a:extLst>
              </p:cNvPr>
              <p:cNvSpPr>
                <a:spLocks noRot="1" noChangeAspect="1" noMove="1" noResize="1" noEditPoints="1" noAdjustHandles="1" noChangeArrowheads="1" noChangeShapeType="1" noTextEdit="1"/>
              </p:cNvSpPr>
              <p:nvPr/>
            </p:nvSpPr>
            <p:spPr>
              <a:xfrm>
                <a:off x="848295" y="2092091"/>
                <a:ext cx="3221551" cy="1426288"/>
              </a:xfrm>
              <a:prstGeom prst="rect">
                <a:avLst/>
              </a:prstGeom>
              <a:blipFill rotWithShape="0">
                <a:blip r:embed="rId4"/>
                <a:stretch>
                  <a:fillRect/>
                </a:stretch>
              </a:blipFill>
              <a:ln>
                <a:noFill/>
              </a:ln>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D5EA7943-CA9A-490E-B677-07C75A61272A}"/>
              </a:ext>
            </a:extLst>
          </p:cNvPr>
          <p:cNvSpPr/>
          <p:nvPr/>
        </p:nvSpPr>
        <p:spPr>
          <a:xfrm>
            <a:off x="671261" y="371851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Hàm logistic là nghịch đảo của logit (và ngược lại)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3" name="그룹 2">
            <a:extLst>
              <a:ext uri="{FF2B5EF4-FFF2-40B4-BE49-F238E27FC236}">
                <a16:creationId xmlns:a16="http://schemas.microsoft.com/office/drawing/2014/main" id="{BAF1E8F0-2AF2-41BE-A5BF-119B4FB3E643}"/>
              </a:ext>
            </a:extLst>
          </p:cNvPr>
          <p:cNvGrpSpPr/>
          <p:nvPr/>
        </p:nvGrpSpPr>
        <p:grpSpPr>
          <a:xfrm>
            <a:off x="3035723" y="4221088"/>
            <a:ext cx="3831378" cy="645561"/>
            <a:chOff x="2791172" y="4574292"/>
            <a:chExt cx="3831378" cy="645561"/>
          </a:xfrm>
        </p:grpSpPr>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5151EED4-6CF8-4EF7-BADC-A5EA3A161800}"/>
                    </a:ext>
                  </a:extLst>
                </p:cNvPr>
                <p:cNvSpPr/>
                <p:nvPr/>
              </p:nvSpPr>
              <p:spPr>
                <a:xfrm>
                  <a:off x="2791172" y="4574292"/>
                  <a:ext cx="1809626" cy="6455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ctr" latinLnBrk="1"/>
                  <a14:m>
                    <m:oMathPara xmlns:m="http://schemas.openxmlformats.org/officeDocument/2006/math">
                      <m:oMathParaPr>
                        <m:jc m:val="right"/>
                      </m:oMathParaPr>
                      <m:oMath xmlns:m="http://schemas.openxmlformats.org/officeDocument/2006/math">
                        <m:r>
                          <a:rPr lang="en-US" altLang="ko-KR" sz="1600" dirty="0" smtClean="0">
                            <a:solidFill>
                              <a:srgbClr val="1429A0"/>
                            </a:solidFill>
                            <a:latin typeface="Cambria Math" panose="02040503050406030204" pitchFamily="18" charset="0"/>
                          </a:rPr>
                          <m:t>𝑆</m:t>
                        </m:r>
                        <m:r>
                          <a:rPr lang="en-US" altLang="ko-KR" sz="1600" dirty="0" smtClean="0">
                            <a:solidFill>
                              <a:schemeClr val="tx1"/>
                            </a:solidFill>
                            <a:latin typeface="Cambria Math" panose="02040503050406030204" pitchFamily="18" charset="0"/>
                          </a:rPr>
                          <m:t>=</m:t>
                        </m:r>
                        <m:r>
                          <a:rPr lang="en-US" altLang="ko-KR" sz="1600" dirty="0" smtClean="0">
                            <a:solidFill>
                              <a:schemeClr val="tx1"/>
                            </a:solidFill>
                            <a:latin typeface="Cambria Math" panose="02040503050406030204" pitchFamily="18" charset="0"/>
                          </a:rPr>
                          <m:t>𝐿𝑜𝑔</m:t>
                        </m:r>
                        <m:d>
                          <m:dPr>
                            <m:ctrlPr>
                              <a:rPr lang="en-US" altLang="ko-KR" sz="1600" i="1" dirty="0">
                                <a:solidFill>
                                  <a:schemeClr val="tx1"/>
                                </a:solidFill>
                                <a:latin typeface="Cambria Math" panose="02040503050406030204" pitchFamily="18" charset="0"/>
                              </a:rPr>
                            </m:ctrlPr>
                          </m:dPr>
                          <m:e>
                            <m:f>
                              <m:fPr>
                                <m:ctrlPr>
                                  <a:rPr lang="en-US" altLang="ko-KR" sz="1600" i="1" dirty="0">
                                    <a:solidFill>
                                      <a:schemeClr val="tx1"/>
                                    </a:solidFill>
                                    <a:latin typeface="Cambria Math" panose="02040503050406030204" pitchFamily="18" charset="0"/>
                                  </a:rPr>
                                </m:ctrlPr>
                              </m:fPr>
                              <m:num>
                                <m:r>
                                  <a:rPr lang="en-US" altLang="ko-KR" sz="1600" i="1" smtClean="0">
                                    <a:solidFill>
                                      <a:srgbClr val="FF0000"/>
                                    </a:solidFill>
                                    <a:latin typeface="Cambria Math" panose="02040503050406030204" pitchFamily="18" charset="0"/>
                                  </a:rPr>
                                  <m:t>𝑝</m:t>
                                </m:r>
                              </m:num>
                              <m:den>
                                <m:r>
                                  <a:rPr lang="en-US" altLang="ko-KR" sz="1600" dirty="0">
                                    <a:solidFill>
                                      <a:schemeClr val="tx1"/>
                                    </a:solidFill>
                                    <a:latin typeface="Cambria Math" panose="02040503050406030204" pitchFamily="18" charset="0"/>
                                  </a:rPr>
                                  <m:t>1−</m:t>
                                </m:r>
                                <m:r>
                                  <a:rPr lang="en-US" altLang="ko-KR" sz="1600" i="1" smtClean="0">
                                    <a:solidFill>
                                      <a:srgbClr val="FF0000"/>
                                    </a:solidFill>
                                    <a:latin typeface="Cambria Math" panose="02040503050406030204" pitchFamily="18" charset="0"/>
                                  </a:rPr>
                                  <m:t>𝑝</m:t>
                                </m:r>
                              </m:den>
                            </m:f>
                          </m:e>
                        </m:d>
                      </m:oMath>
                    </m:oMathPara>
                  </a14:m>
                  <a:endParaRPr lang="ko-KR" altLang="en-US" sz="1600" dirty="0">
                    <a:solidFill>
                      <a:schemeClr val="tx1"/>
                    </a:solidFill>
                  </a:endParaRPr>
                </a:p>
              </p:txBody>
            </p:sp>
          </mc:Choice>
          <mc:Fallback xmlns="">
            <p:sp>
              <p:nvSpPr>
                <p:cNvPr id="11" name="직사각형 10">
                  <a:extLst>
                    <a:ext uri="{FF2B5EF4-FFF2-40B4-BE49-F238E27FC236}">
                      <a16:creationId xmlns:a16="http://schemas.microsoft.com/office/drawing/2014/main" id="{5151EED4-6CF8-4EF7-BADC-A5EA3A161800}"/>
                    </a:ext>
                  </a:extLst>
                </p:cNvPr>
                <p:cNvSpPr>
                  <a:spLocks noRot="1" noChangeAspect="1" noMove="1" noResize="1" noEditPoints="1" noAdjustHandles="1" noChangeArrowheads="1" noChangeShapeType="1" noTextEdit="1"/>
                </p:cNvSpPr>
                <p:nvPr/>
              </p:nvSpPr>
              <p:spPr>
                <a:xfrm>
                  <a:off x="2791172" y="4574292"/>
                  <a:ext cx="1809626" cy="645561"/>
                </a:xfrm>
                <a:prstGeom prst="rect">
                  <a:avLst/>
                </a:prstGeom>
                <a:blipFill>
                  <a:blip r:embed="rId5"/>
                  <a:stretch>
                    <a:fillRect/>
                  </a:stretch>
                </a:blipFill>
                <a:ln>
                  <a:noFill/>
                </a:ln>
              </p:spPr>
              <p:txBody>
                <a:bodyPr/>
                <a:lstStyle/>
                <a:p>
                  <a:r>
                    <a:rPr lang="ko-KR" altLang="en-US">
                      <a:noFill/>
                    </a:rPr>
                    <a:t> </a:t>
                  </a:r>
                </a:p>
              </p:txBody>
            </p:sp>
          </mc:Fallback>
        </mc:AlternateContent>
        <p:sp>
          <p:nvSpPr>
            <p:cNvPr id="2" name="화살표: 왼쪽/오른쪽 1">
              <a:extLst>
                <a:ext uri="{FF2B5EF4-FFF2-40B4-BE49-F238E27FC236}">
                  <a16:creationId xmlns:a16="http://schemas.microsoft.com/office/drawing/2014/main" id="{9FA9DEC5-97B2-4BFD-9E0E-E8937BBC0BF2}"/>
                </a:ext>
              </a:extLst>
            </p:cNvPr>
            <p:cNvSpPr/>
            <p:nvPr/>
          </p:nvSpPr>
          <p:spPr>
            <a:xfrm>
              <a:off x="4792325" y="4807062"/>
              <a:ext cx="318173" cy="180020"/>
            </a:xfrm>
            <a:prstGeom prst="leftRightArrow">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DAC93325-719D-4210-AC31-02131CDBCB7A}"/>
                    </a:ext>
                  </a:extLst>
                </p:cNvPr>
                <p:cNvSpPr/>
                <p:nvPr/>
              </p:nvSpPr>
              <p:spPr>
                <a:xfrm>
                  <a:off x="5300045" y="4601030"/>
                  <a:ext cx="1322505" cy="5920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ctr" latinLnBrk="1"/>
                  <a14:m>
                    <m:oMathPara xmlns:m="http://schemas.openxmlformats.org/officeDocument/2006/math">
                      <m:oMathParaPr>
                        <m:jc m:val="right"/>
                      </m:oMathParaPr>
                      <m:oMath xmlns:m="http://schemas.openxmlformats.org/officeDocument/2006/math">
                        <m:r>
                          <a:rPr lang="en-US" altLang="ko-KR" sz="1600" i="1" smtClean="0">
                            <a:solidFill>
                              <a:srgbClr val="FF0000"/>
                            </a:solidFill>
                            <a:latin typeface="Cambria Math" panose="02040503050406030204" pitchFamily="18" charset="0"/>
                          </a:rPr>
                          <m:t>𝑝</m:t>
                        </m:r>
                        <m:r>
                          <a:rPr lang="en-US" altLang="ko-KR" sz="1600" i="1">
                            <a:solidFill>
                              <a:schemeClr val="tx1"/>
                            </a:solidFill>
                            <a:latin typeface="Cambria Math" panose="02040503050406030204" pitchFamily="18" charset="0"/>
                          </a:rPr>
                          <m:t>=</m:t>
                        </m:r>
                        <m:f>
                          <m:fPr>
                            <m:ctrlPr>
                              <a:rPr lang="ko-KR" altLang="ko-KR" sz="1600" i="1">
                                <a:solidFill>
                                  <a:schemeClr val="tx1"/>
                                </a:solidFill>
                                <a:latin typeface="Cambria Math" panose="02040503050406030204" pitchFamily="18" charset="0"/>
                              </a:rPr>
                            </m:ctrlPr>
                          </m:fPr>
                          <m:num>
                            <m:sSup>
                              <m:sSupPr>
                                <m:ctrlPr>
                                  <a:rPr lang="ko-KR" altLang="ko-KR" sz="1600" i="1">
                                    <a:solidFill>
                                      <a:schemeClr val="tx1"/>
                                    </a:solidFill>
                                    <a:latin typeface="Cambria Math" panose="02040503050406030204" pitchFamily="18" charset="0"/>
                                  </a:rPr>
                                </m:ctrlPr>
                              </m:sSupPr>
                              <m:e>
                                <m:r>
                                  <a:rPr lang="en-US" altLang="ko-KR" sz="1600" i="1">
                                    <a:solidFill>
                                      <a:schemeClr val="tx1"/>
                                    </a:solidFill>
                                    <a:latin typeface="Cambria Math" panose="02040503050406030204" pitchFamily="18" charset="0"/>
                                  </a:rPr>
                                  <m:t>𝑒</m:t>
                                </m:r>
                              </m:e>
                              <m:sup>
                                <m:r>
                                  <a:rPr lang="en-US" altLang="ko-KR" sz="1600" i="1">
                                    <a:solidFill>
                                      <a:schemeClr val="tx1"/>
                                    </a:solidFill>
                                    <a:latin typeface="Cambria Math" panose="02040503050406030204" pitchFamily="18" charset="0"/>
                                  </a:rPr>
                                  <m:t> </m:t>
                                </m:r>
                                <m:r>
                                  <a:rPr lang="en-US" altLang="ko-KR" sz="1600" i="1" smtClean="0">
                                    <a:solidFill>
                                      <a:srgbClr val="1429A0"/>
                                    </a:solidFill>
                                    <a:latin typeface="Cambria Math" panose="02040503050406030204" pitchFamily="18" charset="0"/>
                                  </a:rPr>
                                  <m:t>𝑆</m:t>
                                </m:r>
                              </m:sup>
                            </m:sSup>
                          </m:num>
                          <m:den>
                            <m:r>
                              <a:rPr lang="en-US" altLang="ko-KR" sz="1600" i="1">
                                <a:solidFill>
                                  <a:schemeClr val="tx1"/>
                                </a:solidFill>
                                <a:latin typeface="Cambria Math" panose="02040503050406030204" pitchFamily="18" charset="0"/>
                              </a:rPr>
                              <m:t>1+</m:t>
                            </m:r>
                            <m:sSup>
                              <m:sSupPr>
                                <m:ctrlPr>
                                  <a:rPr lang="ko-KR" altLang="ko-KR" sz="1600" i="1">
                                    <a:solidFill>
                                      <a:schemeClr val="tx1"/>
                                    </a:solidFill>
                                    <a:latin typeface="Cambria Math" panose="02040503050406030204" pitchFamily="18" charset="0"/>
                                  </a:rPr>
                                </m:ctrlPr>
                              </m:sSupPr>
                              <m:e>
                                <m:r>
                                  <a:rPr lang="en-US" altLang="ko-KR" sz="1600" i="1">
                                    <a:solidFill>
                                      <a:schemeClr val="tx1"/>
                                    </a:solidFill>
                                    <a:latin typeface="Cambria Math" panose="02040503050406030204" pitchFamily="18" charset="0"/>
                                  </a:rPr>
                                  <m:t>𝑒</m:t>
                                </m:r>
                              </m:e>
                              <m:sup>
                                <m:r>
                                  <a:rPr lang="en-US" altLang="ko-KR" sz="1600" i="1">
                                    <a:solidFill>
                                      <a:schemeClr val="tx1"/>
                                    </a:solidFill>
                                    <a:latin typeface="Cambria Math" panose="02040503050406030204" pitchFamily="18" charset="0"/>
                                  </a:rPr>
                                  <m:t> </m:t>
                                </m:r>
                                <m:r>
                                  <a:rPr lang="en-US" altLang="ko-KR" sz="1600" i="1" smtClean="0">
                                    <a:solidFill>
                                      <a:srgbClr val="1429A0"/>
                                    </a:solidFill>
                                    <a:latin typeface="Cambria Math" panose="02040503050406030204" pitchFamily="18" charset="0"/>
                                  </a:rPr>
                                  <m:t>𝑆</m:t>
                                </m:r>
                              </m:sup>
                            </m:sSup>
                          </m:den>
                        </m:f>
                      </m:oMath>
                    </m:oMathPara>
                  </a14:m>
                  <a:endParaRPr lang="ko-KR" altLang="en-US" sz="1600" dirty="0">
                    <a:solidFill>
                      <a:schemeClr val="tx1"/>
                    </a:solidFill>
                  </a:endParaRPr>
                </a:p>
              </p:txBody>
            </p:sp>
          </mc:Choice>
          <mc:Fallback xmlns="">
            <p:sp>
              <p:nvSpPr>
                <p:cNvPr id="15" name="직사각형 14">
                  <a:extLst>
                    <a:ext uri="{FF2B5EF4-FFF2-40B4-BE49-F238E27FC236}">
                      <a16:creationId xmlns:a16="http://schemas.microsoft.com/office/drawing/2014/main" id="{DAC93325-719D-4210-AC31-02131CDBCB7A}"/>
                    </a:ext>
                  </a:extLst>
                </p:cNvPr>
                <p:cNvSpPr>
                  <a:spLocks noRot="1" noChangeAspect="1" noMove="1" noResize="1" noEditPoints="1" noAdjustHandles="1" noChangeArrowheads="1" noChangeShapeType="1" noTextEdit="1"/>
                </p:cNvSpPr>
                <p:nvPr/>
              </p:nvSpPr>
              <p:spPr>
                <a:xfrm>
                  <a:off x="5300045" y="4601030"/>
                  <a:ext cx="1322505" cy="592085"/>
                </a:xfrm>
                <a:prstGeom prst="rect">
                  <a:avLst/>
                </a:prstGeom>
                <a:blipFill>
                  <a:blip r:embed="rId6"/>
                  <a:stretch>
                    <a:fillRect/>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7790720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Logistic</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48" name="직사각형 47">
            <a:extLst>
              <a:ext uri="{FF2B5EF4-FFF2-40B4-BE49-F238E27FC236}">
                <a16:creationId xmlns:a16="http://schemas.microsoft.com/office/drawing/2014/main" id="{F3BCABC9-828F-4702-A97B-AFC35A0E2C1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Về</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hồi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quy</a:t>
            </a:r>
            <a:r>
              <a:rPr lang="en-US" altLang="ko-KR" sz="1400" dirty="0">
                <a:solidFill>
                  <a:schemeClr val="tx1"/>
                </a:solidFill>
                <a:latin typeface="SamsungOne 400" panose="020B0503030303020204" pitchFamily="34" charset="0"/>
                <a:ea typeface="SamsungOne 400" panose="020B0503030303020204" pitchFamily="34" charset="0"/>
              </a:rPr>
              <a:t> logistic</a:t>
            </a:r>
          </a:p>
        </p:txBody>
      </p:sp>
      <p:sp>
        <p:nvSpPr>
          <p:cNvPr id="49" name="직사각형 48">
            <a:extLst>
              <a:ext uri="{FF2B5EF4-FFF2-40B4-BE49-F238E27FC236}">
                <a16:creationId xmlns:a16="http://schemas.microsoft.com/office/drawing/2014/main" id="{860C135B-D9AD-4347-BCFB-354CFB97F7B2}"/>
              </a:ext>
            </a:extLst>
          </p:cNvPr>
          <p:cNvSpPr/>
          <p:nvPr/>
        </p:nvSpPr>
        <p:spPr>
          <a:xfrm>
            <a:off x="671261" y="1700808"/>
            <a:ext cx="8632825" cy="1448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Đối với hồi quy logistic, các loại biến khách quan (Y) được dự đoán là 0 và 1 (mô hình hồi quy logistic nhị thức). Khả năng biến khách quan Y thể loại trở thành 1 được biểu thị bằng p(Y=1) = P(Y). Bắt đầu bằng cách thể hiện mô tả như một phương trình hồi quy. Phía bên trái của phương trình thường được gọi là 'tỷ lệ cược.'
'Tỷ lệ cược' biểu thị tỷ lệ cổ tức, được phân loại thành xác suất thành công / thất bại. Nếu xác suất thành công cao, nó sẽ trở thành 1; nếu nó thấp, nó sẽ trở thành 0. Nói cách khác, đó là một tỷ lệ thành công. Thêm nhật ký vào tỷ lệ cược sẽ trở thành logit và chức năng này là logistic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5BE9C5E-018B-4617-AEA6-AB21C3EE6760}"/>
                  </a:ext>
                </a:extLst>
              </p:cNvPr>
              <p:cNvSpPr txBox="1"/>
              <p:nvPr/>
            </p:nvSpPr>
            <p:spPr>
              <a:xfrm>
                <a:off x="3617635" y="3258262"/>
                <a:ext cx="2365676" cy="6435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f>
                        <m:fPr>
                          <m:ctrlPr>
                            <a:rPr lang="en-US" sz="1400" i="1">
                              <a:latin typeface="Cambria Math" panose="02040503050406030204" pitchFamily="18" charset="0"/>
                            </a:rPr>
                          </m:ctrlPr>
                        </m:fPr>
                        <m:num>
                          <m:r>
                            <a:rPr lang="en-US" sz="1400">
                              <a:latin typeface="Cambria Math" panose="02040503050406030204" pitchFamily="18" charset="0"/>
                            </a:rPr>
                            <m:t>𝑃</m:t>
                          </m:r>
                          <m:r>
                            <a:rPr lang="en-US" sz="1400">
                              <a:latin typeface="Cambria Math" panose="02040503050406030204" pitchFamily="18" charset="0"/>
                            </a:rPr>
                            <m:t>(</m:t>
                          </m:r>
                          <m:r>
                            <a:rPr lang="en-US" sz="1400">
                              <a:latin typeface="Cambria Math" panose="02040503050406030204" pitchFamily="18" charset="0"/>
                            </a:rPr>
                            <m:t>𝑌</m:t>
                          </m:r>
                          <m:r>
                            <a:rPr lang="en-US" sz="1400">
                              <a:latin typeface="Cambria Math" panose="02040503050406030204" pitchFamily="18" charset="0"/>
                            </a:rPr>
                            <m:t>)</m:t>
                          </m:r>
                        </m:num>
                        <m:den>
                          <m:r>
                            <a:rPr lang="en-US" sz="1400">
                              <a:latin typeface="Cambria Math" panose="02040503050406030204" pitchFamily="18" charset="0"/>
                            </a:rPr>
                            <m:t>1−</m:t>
                          </m:r>
                          <m:r>
                            <a:rPr lang="en-US" sz="1400">
                              <a:latin typeface="Cambria Math" panose="02040503050406030204" pitchFamily="18" charset="0"/>
                            </a:rPr>
                            <m:t>𝑃</m:t>
                          </m:r>
                          <m:r>
                            <a:rPr lang="en-US" sz="1400">
                              <a:latin typeface="Cambria Math" panose="02040503050406030204" pitchFamily="18" charset="0"/>
                            </a:rPr>
                            <m:t>(</m:t>
                          </m:r>
                          <m:r>
                            <a:rPr lang="en-US" sz="1400">
                              <a:latin typeface="Cambria Math" panose="02040503050406030204" pitchFamily="18" charset="0"/>
                            </a:rPr>
                            <m:t>𝑌</m:t>
                          </m:r>
                          <m:r>
                            <a:rPr lang="en-US" sz="1400">
                              <a:latin typeface="Cambria Math" panose="02040503050406030204" pitchFamily="18" charset="0"/>
                            </a:rPr>
                            <m:t>)</m:t>
                          </m:r>
                        </m:den>
                      </m:f>
                      <m:r>
                        <a:rPr lang="en-US" sz="1400">
                          <a:latin typeface="Cambria Math" panose="02040503050406030204" pitchFamily="18" charset="0"/>
                        </a:rPr>
                        <m:t>=</m:t>
                      </m:r>
                      <m:r>
                        <m:rPr>
                          <m:sty m:val="p"/>
                        </m:rPr>
                        <a:rPr lang="en-US" sz="1400">
                          <a:latin typeface="Cambria Math" panose="02040503050406030204" pitchFamily="18" charset="0"/>
                        </a:rPr>
                        <m:t>exp</m:t>
                      </m:r>
                      <m:r>
                        <a:rPr lang="en-US" sz="1400">
                          <a:latin typeface="Cambria Math" panose="02040503050406030204" pitchFamily="18" charset="0"/>
                        </a:rPr>
                        <m:t>⁡(</m:t>
                      </m:r>
                      <m:sSub>
                        <m:sSubPr>
                          <m:ctrlPr>
                            <a:rPr lang="en-US" sz="1400" i="1">
                              <a:latin typeface="Cambria Math" panose="02040503050406030204" pitchFamily="18" charset="0"/>
                            </a:rPr>
                          </m:ctrlPr>
                        </m:sSubPr>
                        <m:e>
                          <m:r>
                            <a:rPr lang="en-US" altLang="ko-KR" sz="1400">
                              <a:latin typeface="Cambria Math" panose="02040503050406030204" pitchFamily="18" charset="0"/>
                            </a:rPr>
                            <m:t>𝛽</m:t>
                          </m:r>
                        </m:e>
                        <m:sub>
                          <m:r>
                            <a:rPr lang="en-US" sz="1400">
                              <a:latin typeface="Cambria Math" panose="02040503050406030204" pitchFamily="18" charset="0"/>
                            </a:rPr>
                            <m:t>0</m:t>
                          </m:r>
                        </m:sub>
                      </m:sSub>
                      <m:r>
                        <a:rPr lang="en-US" sz="1400">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a:latin typeface="Cambria Math" panose="02040503050406030204" pitchFamily="18" charset="0"/>
                            </a:rPr>
                            <m:t>𝛽</m:t>
                          </m:r>
                        </m:e>
                        <m:sub>
                          <m:r>
                            <a:rPr lang="en-US" altLang="ko-KR" sz="1400">
                              <a:latin typeface="Cambria Math" panose="02040503050406030204" pitchFamily="18" charset="0"/>
                            </a:rPr>
                            <m:t>1</m:t>
                          </m:r>
                        </m:sub>
                      </m:sSub>
                      <m:r>
                        <a:rPr lang="en-US" altLang="ko-KR" sz="1400">
                          <a:latin typeface="Cambria Math" panose="02040503050406030204" pitchFamily="18" charset="0"/>
                        </a:rPr>
                        <m:t>𝑋</m:t>
                      </m:r>
                      <m:r>
                        <a:rPr lang="en-US" altLang="ko-KR" sz="1400">
                          <a:latin typeface="Cambria Math" panose="02040503050406030204" pitchFamily="18" charset="0"/>
                        </a:rPr>
                        <m:t>)</m:t>
                      </m:r>
                    </m:oMath>
                  </m:oMathPara>
                </a14:m>
                <a:endParaRPr lang="en-US" sz="1400" dirty="0"/>
              </a:p>
            </p:txBody>
          </p:sp>
        </mc:Choice>
        <mc:Fallback xmlns="">
          <p:sp>
            <p:nvSpPr>
              <p:cNvPr id="13" name="TextBox 12">
                <a:extLst>
                  <a:ext uri="{FF2B5EF4-FFF2-40B4-BE49-F238E27FC236}">
                    <a16:creationId xmlns:a16="http://schemas.microsoft.com/office/drawing/2014/main" xmlns="" xmlns:a14="http://schemas.microsoft.com/office/drawing/2010/main" id="{15BE9C5E-018B-4617-AEA6-AB21C3EE6760}"/>
                  </a:ext>
                </a:extLst>
              </p:cNvPr>
              <p:cNvSpPr txBox="1">
                <a:spLocks noRot="1" noChangeAspect="1" noMove="1" noResize="1" noEditPoints="1" noAdjustHandles="1" noChangeArrowheads="1" noChangeShapeType="1" noTextEdit="1"/>
              </p:cNvSpPr>
              <p:nvPr/>
            </p:nvSpPr>
            <p:spPr>
              <a:xfrm>
                <a:off x="3617635" y="3258262"/>
                <a:ext cx="2365676" cy="643509"/>
              </a:xfrm>
              <a:prstGeom prst="rect">
                <a:avLst/>
              </a:prstGeom>
              <a:blipFill rotWithShape="0">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D3645F6A-2896-4263-9BD9-581E95315376}"/>
                  </a:ext>
                </a:extLst>
              </p:cNvPr>
              <p:cNvSpPr/>
              <p:nvPr/>
            </p:nvSpPr>
            <p:spPr>
              <a:xfrm>
                <a:off x="671261" y="3990724"/>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Phía bên trái của phương trình là tỷ lệ xác suất; Phía bên phải là một hàm mũ có phạm vi (0, ∞). Thêm nhật ký trên cả hai mặt của phương trình để đưa ra một phạm vi với các giá trị (−∞, ∞) trên cả hai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14" name="직사각형 13">
                <a:extLst>
                  <a:ext uri="{FF2B5EF4-FFF2-40B4-BE49-F238E27FC236}">
                    <a16:creationId xmlns:a16="http://schemas.microsoft.com/office/drawing/2014/main" xmlns="" xmlns:a14="http://schemas.microsoft.com/office/drawing/2010/main" id="{D3645F6A-2896-4263-9BD9-581E95315376}"/>
                  </a:ext>
                </a:extLst>
              </p:cNvPr>
              <p:cNvSpPr>
                <a:spLocks noRot="1" noChangeAspect="1" noMove="1" noResize="1" noEditPoints="1" noAdjustHandles="1" noChangeArrowheads="1" noChangeShapeType="1" noTextEdit="1"/>
              </p:cNvSpPr>
              <p:nvPr/>
            </p:nvSpPr>
            <p:spPr>
              <a:xfrm>
                <a:off x="671261" y="3990724"/>
                <a:ext cx="8632825" cy="545516"/>
              </a:xfrm>
              <a:prstGeom prst="rect">
                <a:avLst/>
              </a:prstGeom>
              <a:blipFill rotWithShape="0">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5BF7787-4973-4952-B531-3D01766B4577}"/>
                  </a:ext>
                </a:extLst>
              </p:cNvPr>
              <p:cNvSpPr txBox="1"/>
              <p:nvPr/>
            </p:nvSpPr>
            <p:spPr>
              <a:xfrm>
                <a:off x="3659378" y="4560664"/>
                <a:ext cx="2323933" cy="6435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m:rPr>
                          <m:sty m:val="p"/>
                        </m:rPr>
                        <a:rPr lang="en-US" sz="1400">
                          <a:latin typeface="Cambria Math" panose="02040503050406030204" pitchFamily="18" charset="0"/>
                        </a:rPr>
                        <m:t>log</m:t>
                      </m:r>
                      <m:r>
                        <a:rPr lang="en-US" sz="1400">
                          <a:latin typeface="Cambria Math" panose="02040503050406030204" pitchFamily="18" charset="0"/>
                        </a:rPr>
                        <m:t>⁡(</m:t>
                      </m:r>
                      <m:f>
                        <m:fPr>
                          <m:ctrlPr>
                            <a:rPr lang="en-US" sz="1400" i="1">
                              <a:latin typeface="Cambria Math" panose="02040503050406030204" pitchFamily="18" charset="0"/>
                            </a:rPr>
                          </m:ctrlPr>
                        </m:fPr>
                        <m:num>
                          <m:r>
                            <a:rPr lang="en-US" sz="1400">
                              <a:latin typeface="Cambria Math" panose="02040503050406030204" pitchFamily="18" charset="0"/>
                            </a:rPr>
                            <m:t>𝑃</m:t>
                          </m:r>
                          <m:d>
                            <m:dPr>
                              <m:ctrlPr>
                                <a:rPr lang="en-US" sz="1400" i="1">
                                  <a:latin typeface="Cambria Math" panose="02040503050406030204" pitchFamily="18" charset="0"/>
                                </a:rPr>
                              </m:ctrlPr>
                            </m:dPr>
                            <m:e>
                              <m:r>
                                <a:rPr lang="en-US" sz="1400">
                                  <a:latin typeface="Cambria Math" panose="02040503050406030204" pitchFamily="18" charset="0"/>
                                </a:rPr>
                                <m:t>𝑌</m:t>
                              </m:r>
                            </m:e>
                          </m:d>
                        </m:num>
                        <m:den>
                          <m:r>
                            <a:rPr lang="en-US" sz="1400">
                              <a:latin typeface="Cambria Math" panose="02040503050406030204" pitchFamily="18" charset="0"/>
                            </a:rPr>
                            <m:t>1−</m:t>
                          </m:r>
                          <m:r>
                            <a:rPr lang="en-US" sz="1400">
                              <a:latin typeface="Cambria Math" panose="02040503050406030204" pitchFamily="18" charset="0"/>
                            </a:rPr>
                            <m:t>𝑃</m:t>
                          </m:r>
                          <m:d>
                            <m:dPr>
                              <m:ctrlPr>
                                <a:rPr lang="en-US" sz="1400" i="1">
                                  <a:latin typeface="Cambria Math" panose="02040503050406030204" pitchFamily="18" charset="0"/>
                                </a:rPr>
                              </m:ctrlPr>
                            </m:dPr>
                            <m:e>
                              <m:r>
                                <a:rPr lang="en-US" sz="1400">
                                  <a:latin typeface="Cambria Math" panose="02040503050406030204" pitchFamily="18" charset="0"/>
                                </a:rPr>
                                <m:t>𝑌</m:t>
                              </m:r>
                            </m:e>
                          </m:d>
                        </m:den>
                      </m:f>
                      <m:r>
                        <a:rPr lang="en-US" sz="1400">
                          <a:latin typeface="Cambria Math" panose="02040503050406030204" pitchFamily="18" charset="0"/>
                        </a:rPr>
                        <m:t>)=</m:t>
                      </m:r>
                      <m:sSub>
                        <m:sSubPr>
                          <m:ctrlPr>
                            <a:rPr lang="en-US" sz="1400" i="1">
                              <a:latin typeface="Cambria Math" panose="02040503050406030204" pitchFamily="18" charset="0"/>
                            </a:rPr>
                          </m:ctrlPr>
                        </m:sSubPr>
                        <m:e>
                          <m:r>
                            <a:rPr lang="en-US" altLang="ko-KR" sz="1400">
                              <a:latin typeface="Cambria Math" panose="02040503050406030204" pitchFamily="18" charset="0"/>
                            </a:rPr>
                            <m:t>𝛽</m:t>
                          </m:r>
                        </m:e>
                        <m:sub>
                          <m:r>
                            <a:rPr lang="en-US" sz="1400">
                              <a:latin typeface="Cambria Math" panose="02040503050406030204" pitchFamily="18" charset="0"/>
                            </a:rPr>
                            <m:t>0</m:t>
                          </m:r>
                        </m:sub>
                      </m:sSub>
                      <m:r>
                        <a:rPr lang="en-US" sz="1400">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a:latin typeface="Cambria Math" panose="02040503050406030204" pitchFamily="18" charset="0"/>
                            </a:rPr>
                            <m:t>𝛽</m:t>
                          </m:r>
                        </m:e>
                        <m:sub>
                          <m:r>
                            <a:rPr lang="en-US" altLang="ko-KR" sz="1400">
                              <a:latin typeface="Cambria Math" panose="02040503050406030204" pitchFamily="18" charset="0"/>
                            </a:rPr>
                            <m:t>1</m:t>
                          </m:r>
                        </m:sub>
                      </m:sSub>
                      <m:r>
                        <a:rPr lang="en-US" altLang="ko-KR" sz="1400">
                          <a:latin typeface="Cambria Math" panose="02040503050406030204" pitchFamily="18" charset="0"/>
                        </a:rPr>
                        <m:t>𝑋</m:t>
                      </m:r>
                    </m:oMath>
                  </m:oMathPara>
                </a14:m>
                <a:endParaRPr lang="en-US" sz="1400" dirty="0"/>
              </a:p>
            </p:txBody>
          </p:sp>
        </mc:Choice>
        <mc:Fallback xmlns="">
          <p:sp>
            <p:nvSpPr>
              <p:cNvPr id="16" name="TextBox 15">
                <a:extLst>
                  <a:ext uri="{FF2B5EF4-FFF2-40B4-BE49-F238E27FC236}">
                    <a16:creationId xmlns:a16="http://schemas.microsoft.com/office/drawing/2014/main" xmlns="" xmlns:a14="http://schemas.microsoft.com/office/drawing/2010/main" id="{85BF7787-4973-4952-B531-3D01766B4577}"/>
                  </a:ext>
                </a:extLst>
              </p:cNvPr>
              <p:cNvSpPr txBox="1">
                <a:spLocks noRot="1" noChangeAspect="1" noMove="1" noResize="1" noEditPoints="1" noAdjustHandles="1" noChangeArrowheads="1" noChangeShapeType="1" noTextEdit="1"/>
              </p:cNvSpPr>
              <p:nvPr/>
            </p:nvSpPr>
            <p:spPr>
              <a:xfrm>
                <a:off x="3659378" y="4560664"/>
                <a:ext cx="2323933" cy="643509"/>
              </a:xfrm>
              <a:prstGeom prst="rect">
                <a:avLst/>
              </a:prstGeom>
              <a:blipFill rotWithShape="0">
                <a:blip r:embed="rId6"/>
                <a:stretch>
                  <a:fillRect/>
                </a:stretch>
              </a:blipFill>
              <a:ln>
                <a:noFill/>
              </a:ln>
            </p:spPr>
            <p:txBody>
              <a:bodyPr/>
              <a:lstStyle/>
              <a:p>
                <a:r>
                  <a:rPr lang="ko-KR" altLang="en-US">
                    <a:noFill/>
                  </a:rPr>
                  <a:t> </a:t>
                </a:r>
              </a:p>
            </p:txBody>
          </p:sp>
        </mc:Fallback>
      </mc:AlternateContent>
      <p:sp>
        <p:nvSpPr>
          <p:cNvPr id="17" name="직사각형 16">
            <a:extLst>
              <a:ext uri="{FF2B5EF4-FFF2-40B4-BE49-F238E27FC236}">
                <a16:creationId xmlns:a16="http://schemas.microsoft.com/office/drawing/2014/main" id="{E327A726-E9AA-43F8-8022-1350A3D88679}"/>
              </a:ext>
            </a:extLst>
          </p:cNvPr>
          <p:cNvSpPr/>
          <p:nvPr/>
        </p:nvSpPr>
        <p:spPr>
          <a:xfrm>
            <a:off x="671261" y="5293774"/>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Khi nhìn vào phương trình một cách chi tiết, </a:t>
            </a:r>
            <a:r>
              <a:rPr lang="el-GR" altLang="ko-KR" sz="1300" dirty="0">
                <a:solidFill>
                  <a:prstClr val="black">
                    <a:lumMod val="85000"/>
                    <a:lumOff val="15000"/>
                  </a:prstClr>
                </a:solidFill>
                <a:latin typeface="SamsungOne 400" panose="020B0503030303020204" pitchFamily="34" charset="0"/>
                <a:ea typeface="SamsungOne 400" panose="020B0503030303020204" pitchFamily="34" charset="0"/>
              </a:rPr>
              <a:t>β_0+β_1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ở phía bên phải là một Mô hình tuyến tính với một phạm vi (−∞, ∞); phía bên trái cũng có một phạm vi (−∞, ∞). Log(P(Y))/(1-P(Y)) ở phía bên trái của phương trình được gọi là hàm logit.
Hoặc thêm 'exp' vào cả hai cạnh của phương trình và sắp xếp nó liên quan đến P (Y) để có được phương trình sau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399828468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Logistic</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48" name="직사각형 47">
            <a:extLst>
              <a:ext uri="{FF2B5EF4-FFF2-40B4-BE49-F238E27FC236}">
                <a16:creationId xmlns:a16="http://schemas.microsoft.com/office/drawing/2014/main" id="{F3BCABC9-828F-4702-A97B-AFC35A0E2C1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Về</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hồi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quy</a:t>
            </a:r>
            <a:r>
              <a:rPr lang="en-US" altLang="ko-KR" sz="1400" dirty="0">
                <a:solidFill>
                  <a:schemeClr val="tx1"/>
                </a:solidFill>
                <a:latin typeface="SamsungOne 400" panose="020B0503030303020204" pitchFamily="34" charset="0"/>
                <a:ea typeface="SamsungOne 400" panose="020B0503030303020204" pitchFamily="34" charset="0"/>
              </a:rPr>
              <a:t> logistic</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5BE9C5E-018B-4617-AEA6-AB21C3EE6760}"/>
                  </a:ext>
                </a:extLst>
              </p:cNvPr>
              <p:cNvSpPr txBox="1"/>
              <p:nvPr/>
            </p:nvSpPr>
            <p:spPr>
              <a:xfrm>
                <a:off x="2779843" y="1815647"/>
                <a:ext cx="4143086" cy="7109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𝑃</m:t>
                      </m:r>
                      <m:d>
                        <m:dPr>
                          <m:ctrlPr>
                            <a:rPr lang="en-US" altLang="ko-KR" i="1">
                              <a:latin typeface="Cambria Math" panose="02040503050406030204" pitchFamily="18" charset="0"/>
                            </a:rPr>
                          </m:ctrlPr>
                        </m:dPr>
                        <m:e>
                          <m:r>
                            <a:rPr lang="en-US" altLang="ko-KR" i="1">
                              <a:latin typeface="Cambria Math" panose="02040503050406030204" pitchFamily="18" charset="0"/>
                            </a:rPr>
                            <m:t>𝑌</m:t>
                          </m:r>
                          <m:r>
                            <a:rPr lang="en-US" altLang="ko-KR" i="1">
                              <a:latin typeface="Cambria Math" panose="02040503050406030204" pitchFamily="18" charset="0"/>
                            </a:rPr>
                            <m:t>=1</m:t>
                          </m:r>
                        </m:e>
                      </m:d>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ko-KR" altLang="en-US" i="1">
                                      <a:latin typeface="Cambria Math" panose="02040503050406030204" pitchFamily="18" charset="0"/>
                                    </a:rPr>
                                    <m:t>𝛽</m:t>
                                  </m:r>
                                </m:e>
                                <m:sub>
                                  <m:r>
                                    <a:rPr lang="en-US" altLang="ko-KR" i="1">
                                      <a:latin typeface="Cambria Math" panose="02040503050406030204" pitchFamily="18" charset="0"/>
                                    </a:rPr>
                                    <m:t>𝑜</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ko-KR" altLang="en-US" i="1">
                                      <a:latin typeface="Cambria Math" panose="02040503050406030204" pitchFamily="18" charset="0"/>
                                    </a:rPr>
                                    <m:t>𝛽</m:t>
                                  </m:r>
                                </m:e>
                                <m:sub>
                                  <m:r>
                                    <a:rPr lang="en-US" altLang="ko-KR" i="1">
                                      <a:latin typeface="Cambria Math" panose="02040503050406030204" pitchFamily="18" charset="0"/>
                                    </a:rPr>
                                    <m:t>1</m:t>
                                  </m:r>
                                </m:sub>
                              </m:sSub>
                              <m:r>
                                <a:rPr lang="en-US" altLang="ko-KR" i="1">
                                  <a:latin typeface="Cambria Math" panose="02040503050406030204" pitchFamily="18" charset="0"/>
                                </a:rPr>
                                <m:t>𝑋</m:t>
                              </m:r>
                              <m:r>
                                <a:rPr lang="en-US" altLang="ko-KR" i="1">
                                  <a:latin typeface="Cambria Math" panose="02040503050406030204" pitchFamily="18" charset="0"/>
                                </a:rPr>
                                <m:t>)</m:t>
                              </m:r>
                            </m:sup>
                          </m:sSup>
                        </m:num>
                        <m:den>
                          <m:r>
                            <a:rPr lang="en-US" altLang="ko-KR" i="1">
                              <a:latin typeface="Cambria Math" panose="02040503050406030204" pitchFamily="18" charset="0"/>
                            </a:rPr>
                            <m:t>1+</m:t>
                          </m:r>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ko-KR" altLang="en-US" i="1">
                                      <a:latin typeface="Cambria Math" panose="02040503050406030204" pitchFamily="18" charset="0"/>
                                    </a:rPr>
                                    <m:t>𝛽</m:t>
                                  </m:r>
                                </m:e>
                                <m:sub>
                                  <m:r>
                                    <a:rPr lang="en-US" altLang="ko-KR" i="1">
                                      <a:latin typeface="Cambria Math" panose="02040503050406030204" pitchFamily="18" charset="0"/>
                                    </a:rPr>
                                    <m:t>𝑜</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ko-KR" altLang="en-US" i="1">
                                      <a:latin typeface="Cambria Math" panose="02040503050406030204" pitchFamily="18" charset="0"/>
                                    </a:rPr>
                                    <m:t>𝛽</m:t>
                                  </m:r>
                                </m:e>
                                <m:sub>
                                  <m:r>
                                    <a:rPr lang="en-US" altLang="ko-KR" i="1">
                                      <a:latin typeface="Cambria Math" panose="02040503050406030204" pitchFamily="18" charset="0"/>
                                    </a:rPr>
                                    <m:t>1</m:t>
                                  </m:r>
                                </m:sub>
                              </m:sSub>
                              <m:r>
                                <a:rPr lang="en-US" altLang="ko-KR" i="1">
                                  <a:latin typeface="Cambria Math" panose="02040503050406030204" pitchFamily="18" charset="0"/>
                                </a:rPr>
                                <m:t>𝑋</m:t>
                              </m:r>
                              <m:r>
                                <a:rPr lang="en-US" altLang="ko-KR" i="1">
                                  <a:latin typeface="Cambria Math" panose="02040503050406030204" pitchFamily="18" charset="0"/>
                                </a:rPr>
                                <m:t>)</m:t>
                              </m:r>
                            </m:sup>
                          </m:sSup>
                        </m:den>
                      </m:f>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1</m:t>
                          </m:r>
                        </m:num>
                        <m:den>
                          <m:r>
                            <a:rPr lang="en-US" altLang="ko-KR" i="1">
                              <a:latin typeface="Cambria Math" panose="02040503050406030204" pitchFamily="18" charset="0"/>
                            </a:rPr>
                            <m:t>1+</m:t>
                          </m:r>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r>
                                <a:rPr lang="en-US" altLang="ko-KR" i="1">
                                  <a:latin typeface="Cambria Math" panose="02040503050406030204" pitchFamily="18" charset="0"/>
                                </a:rPr>
                                <m:t>−(</m:t>
                              </m:r>
                              <m:sSub>
                                <m:sSubPr>
                                  <m:ctrlPr>
                                    <a:rPr lang="en-US" altLang="ko-KR" i="1" smtClean="0">
                                      <a:latin typeface="Cambria Math" panose="02040503050406030204" pitchFamily="18" charset="0"/>
                                    </a:rPr>
                                  </m:ctrlPr>
                                </m:sSubPr>
                                <m:e>
                                  <m:r>
                                    <a:rPr lang="ko-KR" altLang="en-US" i="1" smtClean="0">
                                      <a:latin typeface="Cambria Math" panose="02040503050406030204" pitchFamily="18" charset="0"/>
                                    </a:rPr>
                                    <m:t>𝛽</m:t>
                                  </m:r>
                                </m:e>
                                <m:sub>
                                  <m:r>
                                    <a:rPr lang="en-US" altLang="ko-KR" b="0" i="1" smtClean="0">
                                      <a:latin typeface="Cambria Math" panose="02040503050406030204" pitchFamily="18" charset="0"/>
                                    </a:rPr>
                                    <m:t>𝑜</m:t>
                                  </m:r>
                                </m:sub>
                              </m:sSub>
                              <m:r>
                                <a:rPr lang="en-US" altLang="ko-KR" i="1">
                                  <a:latin typeface="Cambria Math" panose="02040503050406030204" pitchFamily="18" charset="0"/>
                                </a:rPr>
                                <m:t>+</m:t>
                              </m:r>
                              <m:sSub>
                                <m:sSubPr>
                                  <m:ctrlPr>
                                    <a:rPr lang="en-US" altLang="ko-KR" i="1" smtClean="0">
                                      <a:latin typeface="Cambria Math" panose="02040503050406030204" pitchFamily="18" charset="0"/>
                                    </a:rPr>
                                  </m:ctrlPr>
                                </m:sSubPr>
                                <m:e>
                                  <m:r>
                                    <a:rPr lang="ko-KR" altLang="en-US" i="1" smtClean="0">
                                      <a:latin typeface="Cambria Math" panose="02040503050406030204" pitchFamily="18" charset="0"/>
                                    </a:rPr>
                                    <m:t>𝛽</m:t>
                                  </m:r>
                                </m:e>
                                <m:sub>
                                  <m:r>
                                    <a:rPr lang="en-US" altLang="ko-KR" b="0" i="1" smtClean="0">
                                      <a:latin typeface="Cambria Math" panose="02040503050406030204" pitchFamily="18" charset="0"/>
                                    </a:rPr>
                                    <m:t>1</m:t>
                                  </m:r>
                                </m:sub>
                              </m:sSub>
                              <m:r>
                                <a:rPr lang="en-US" altLang="ko-KR" i="1">
                                  <a:latin typeface="Cambria Math" panose="02040503050406030204" pitchFamily="18" charset="0"/>
                                </a:rPr>
                                <m:t>𝑋</m:t>
                              </m:r>
                              <m:r>
                                <a:rPr lang="en-US" altLang="ko-KR" i="1">
                                  <a:latin typeface="Cambria Math" panose="02040503050406030204" pitchFamily="18" charset="0"/>
                                </a:rPr>
                                <m:t>)</m:t>
                              </m:r>
                            </m:sup>
                          </m:sSup>
                        </m:den>
                      </m:f>
                    </m:oMath>
                  </m:oMathPara>
                </a14:m>
                <a:endParaRPr lang="en-US" altLang="ko-KR" dirty="0"/>
              </a:p>
            </p:txBody>
          </p:sp>
        </mc:Choice>
        <mc:Fallback xmlns="">
          <p:sp>
            <p:nvSpPr>
              <p:cNvPr id="13" name="TextBox 12">
                <a:extLst>
                  <a:ext uri="{FF2B5EF4-FFF2-40B4-BE49-F238E27FC236}">
                    <a16:creationId xmlns:a16="http://schemas.microsoft.com/office/drawing/2014/main" xmlns="" xmlns:a14="http://schemas.microsoft.com/office/drawing/2010/main" id="{15BE9C5E-018B-4617-AEA6-AB21C3EE6760}"/>
                  </a:ext>
                </a:extLst>
              </p:cNvPr>
              <p:cNvSpPr txBox="1">
                <a:spLocks noRot="1" noChangeAspect="1" noMove="1" noResize="1" noEditPoints="1" noAdjustHandles="1" noChangeArrowheads="1" noChangeShapeType="1" noTextEdit="1"/>
              </p:cNvSpPr>
              <p:nvPr/>
            </p:nvSpPr>
            <p:spPr>
              <a:xfrm>
                <a:off x="2779843" y="1815647"/>
                <a:ext cx="4143086" cy="710900"/>
              </a:xfrm>
              <a:prstGeom prst="rect">
                <a:avLst/>
              </a:prstGeom>
              <a:blipFill rotWithShape="0">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D3645F6A-2896-4263-9BD9-581E95315376}"/>
                  </a:ext>
                </a:extLst>
              </p:cNvPr>
              <p:cNvSpPr/>
              <p:nvPr/>
            </p:nvSpPr>
            <p:spPr>
              <a:xfrm>
                <a:off x="671261" y="2698006"/>
                <a:ext cx="8632825" cy="1356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Tóm lại, phân tích hồi quy logistic là một thuật toán thiết lập một mô hình bằng cách sử dụng hàm logistic từ phương trình trên và dự đoán tham 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en-US" altLang="ko-KR" sz="1400" i="1">
                            <a:solidFill>
                              <a:prstClr val="black"/>
                            </a:solidFill>
                            <a:latin typeface="Cambria Math" panose="02040503050406030204" pitchFamily="18" charset="0"/>
                            <a:ea typeface="Cambria Math" panose="02040503050406030204" pitchFamily="18" charset="0"/>
                          </a:rPr>
                        </m:ctrlPr>
                      </m:sSubPr>
                      <m:e>
                        <m:r>
                          <a:rPr lang="en-US" altLang="ko-KR" sz="1400" i="1">
                            <a:solidFill>
                              <a:prstClr val="black"/>
                            </a:solidFill>
                            <a:latin typeface="Cambria Math" panose="02040503050406030204" pitchFamily="18" charset="0"/>
                            <a:ea typeface="Cambria Math" panose="02040503050406030204" pitchFamily="18" charset="0"/>
                          </a:rPr>
                          <m:t>𝛽</m:t>
                        </m:r>
                      </m:e>
                      <m:sub>
                        <m:r>
                          <a:rPr lang="en-US" altLang="ko-KR" sz="1400" i="1">
                            <a:solidFill>
                              <a:prstClr val="black"/>
                            </a:solidFill>
                            <a:latin typeface="Cambria Math" panose="02040503050406030204" pitchFamily="18" charset="0"/>
                            <a:ea typeface="Cambria Math" panose="02040503050406030204" pitchFamily="18" charset="0"/>
                          </a:rPr>
                          <m:t>0</m:t>
                        </m:r>
                      </m:sub>
                    </m:sSub>
                    <m:r>
                      <a:rPr lang="en-US" altLang="ko-KR" sz="1400" i="1">
                        <a:solidFill>
                          <a:prstClr val="black"/>
                        </a:solidFill>
                        <a:latin typeface="Cambria Math" panose="02040503050406030204" pitchFamily="18" charset="0"/>
                        <a:ea typeface="Cambria Math" panose="02040503050406030204" pitchFamily="18" charset="0"/>
                      </a:rPr>
                      <m:t>,  </m:t>
                    </m:r>
                    <m:sSub>
                      <m:sSubPr>
                        <m:ctrlPr>
                          <a:rPr lang="en-US" altLang="ko-KR" sz="1400" i="1">
                            <a:solidFill>
                              <a:prstClr val="black"/>
                            </a:solidFill>
                            <a:latin typeface="Cambria Math" panose="02040503050406030204" pitchFamily="18" charset="0"/>
                            <a:ea typeface="Cambria Math" panose="02040503050406030204" pitchFamily="18" charset="0"/>
                          </a:rPr>
                        </m:ctrlPr>
                      </m:sSubPr>
                      <m:e>
                        <m:r>
                          <a:rPr lang="en-US" altLang="ko-KR" sz="1400" i="1">
                            <a:solidFill>
                              <a:prstClr val="black"/>
                            </a:solidFill>
                            <a:latin typeface="Cambria Math" panose="02040503050406030204" pitchFamily="18" charset="0"/>
                            <a:ea typeface="Cambria Math" panose="02040503050406030204" pitchFamily="18" charset="0"/>
                          </a:rPr>
                          <m:t>𝛽</m:t>
                        </m:r>
                      </m:e>
                      <m:sub>
                        <m:r>
                          <a:rPr lang="en-US" altLang="ko-KR" sz="1400" i="1">
                            <a:solidFill>
                              <a:prstClr val="black"/>
                            </a:solidFill>
                            <a:latin typeface="Cambria Math" panose="02040503050406030204" pitchFamily="18" charset="0"/>
                            <a:ea typeface="Cambria Math" panose="02040503050406030204" pitchFamily="18" charset="0"/>
                          </a:rPr>
                          <m:t>1</m:t>
                        </m:r>
                      </m:sub>
                    </m:sSub>
                  </m:oMath>
                </a14:m>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 từ xác suất P(Y=1) = P(Y) trong đó biến khách quan Y có giá trị phân loại 1 từ dữ liệu huấn luyện. Ước tính khả năng tối đa thường được sử dụng để dự đoán tham 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en-US" altLang="ko-KR" sz="1300" i="1">
                            <a:solidFill>
                              <a:prstClr val="black"/>
                            </a:solidFill>
                            <a:latin typeface="Cambria Math" panose="02040503050406030204" pitchFamily="18" charset="0"/>
                            <a:ea typeface="Cambria Math" panose="02040503050406030204" pitchFamily="18" charset="0"/>
                          </a:rPr>
                        </m:ctrlPr>
                      </m:sSubPr>
                      <m:e>
                        <m:r>
                          <a:rPr lang="en-US" altLang="ko-KR" sz="1300" i="1">
                            <a:solidFill>
                              <a:prstClr val="black"/>
                            </a:solidFill>
                            <a:latin typeface="Cambria Math" panose="02040503050406030204" pitchFamily="18" charset="0"/>
                            <a:ea typeface="Cambria Math" panose="02040503050406030204" pitchFamily="18" charset="0"/>
                          </a:rPr>
                          <m:t>𝛽</m:t>
                        </m:r>
                      </m:e>
                      <m:sub>
                        <m:r>
                          <a:rPr lang="en-US" altLang="ko-KR" sz="1300" i="1">
                            <a:solidFill>
                              <a:prstClr val="black"/>
                            </a:solidFill>
                            <a:latin typeface="Cambria Math" panose="02040503050406030204" pitchFamily="18" charset="0"/>
                            <a:ea typeface="Cambria Math" panose="02040503050406030204" pitchFamily="18" charset="0"/>
                          </a:rPr>
                          <m:t>0</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en-US" altLang="ko-KR" sz="1300" i="1">
                            <a:solidFill>
                              <a:prstClr val="black"/>
                            </a:solidFill>
                            <a:latin typeface="Cambria Math" panose="02040503050406030204" pitchFamily="18" charset="0"/>
                            <a:ea typeface="Cambria Math" panose="02040503050406030204" pitchFamily="18" charset="0"/>
                          </a:rPr>
                        </m:ctrlPr>
                      </m:sSubPr>
                      <m:e>
                        <m:r>
                          <a:rPr lang="en-US" altLang="ko-KR" sz="1300" i="1">
                            <a:solidFill>
                              <a:prstClr val="black"/>
                            </a:solidFill>
                            <a:latin typeface="Cambria Math" panose="02040503050406030204" pitchFamily="18" charset="0"/>
                            <a:ea typeface="Cambria Math" panose="02040503050406030204" pitchFamily="18" charset="0"/>
                          </a:rPr>
                          <m:t>𝛽</m:t>
                        </m:r>
                      </m:e>
                      <m:sub>
                        <m:r>
                          <a:rPr lang="en-US" altLang="ko-KR" sz="1300" i="1">
                            <a:solidFill>
                              <a:prstClr val="black"/>
                            </a:solidFill>
                            <a:latin typeface="Cambria Math" panose="02040503050406030204" pitchFamily="18" charset="0"/>
                            <a:ea typeface="Cambria Math" panose="02040503050406030204" pitchFamily="18" charset="0"/>
                          </a:rPr>
                          <m:t>1</m:t>
                        </m:r>
                      </m:sub>
                    </m:sSub>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Đây là một phương thức phân tích làm thay đổi công thức. Vì tính toán trực tiếp là khó khăn, ước tính được thực hiện bằng cách đưa ra một giá trị ban đầu nhất định và thực hiện các phép tính lặp đi lặp lại để điều chỉnh giá trị dưới dạng tính toán 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mc:Choice>
        <mc:Fallback xmlns="">
          <p:sp>
            <p:nvSpPr>
              <p:cNvPr id="14" name="직사각형 13">
                <a:extLst>
                  <a:ext uri="{FF2B5EF4-FFF2-40B4-BE49-F238E27FC236}">
                    <a16:creationId xmlns:a16="http://schemas.microsoft.com/office/drawing/2014/main" id="{D3645F6A-2896-4263-9BD9-581E95315376}"/>
                  </a:ext>
                </a:extLst>
              </p:cNvPr>
              <p:cNvSpPr>
                <a:spLocks noRot="1" noChangeAspect="1" noMove="1" noResize="1" noEditPoints="1" noAdjustHandles="1" noChangeArrowheads="1" noChangeShapeType="1" noTextEdit="1"/>
              </p:cNvSpPr>
              <p:nvPr/>
            </p:nvSpPr>
            <p:spPr>
              <a:xfrm>
                <a:off x="671261" y="2698006"/>
                <a:ext cx="8632825" cy="1356187"/>
              </a:xfrm>
              <a:prstGeom prst="rect">
                <a:avLst/>
              </a:prstGeom>
              <a:blipFill>
                <a:blip r:embed="rId5"/>
                <a:stretch>
                  <a:fillRect/>
                </a:stretch>
              </a:blipFill>
              <a:ln>
                <a:noFill/>
              </a:ln>
            </p:spPr>
            <p:txBody>
              <a:bodyPr/>
              <a:lstStyle/>
              <a:p>
                <a:r>
                  <a:rPr lang="en-001">
                    <a:noFill/>
                  </a:rPr>
                  <a:t> </a:t>
                </a:r>
              </a:p>
            </p:txBody>
          </p:sp>
        </mc:Fallback>
      </mc:AlternateContent>
    </p:spTree>
    <p:extLst>
      <p:ext uri="{BB962C8B-B14F-4D97-AF65-F5344CB8AC3E}">
        <p14:creationId xmlns:p14="http://schemas.microsoft.com/office/powerpoint/2010/main" val="2974430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Phù hợp</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14" name="모서리가 둥근 직사각형 4">
            <a:extLst>
              <a:ext uri="{FF2B5EF4-FFF2-40B4-BE49-F238E27FC236}">
                <a16:creationId xmlns:a16="http://schemas.microsoft.com/office/drawing/2014/main" id="{945E03E8-06CF-4F53-9165-A7818728F674}"/>
              </a:ext>
            </a:extLst>
          </p:cNvPr>
          <p:cNvSpPr/>
          <p:nvPr/>
        </p:nvSpPr>
        <p:spPr>
          <a:xfrm>
            <a:off x="666749" y="3176972"/>
            <a:ext cx="8677275" cy="198560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26" name="직사각형 25">
            <a:extLst>
              <a:ext uri="{FF2B5EF4-FFF2-40B4-BE49-F238E27FC236}">
                <a16:creationId xmlns:a16="http://schemas.microsoft.com/office/drawing/2014/main" id="{E0E9A875-855D-4DD3-BA61-C3F6A0D3F901}"/>
              </a:ext>
            </a:extLst>
          </p:cNvPr>
          <p:cNvSpPr/>
          <p:nvPr/>
        </p:nvSpPr>
        <p:spPr>
          <a:xfrm>
            <a:off x="671261"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Sử dụng phương thức fit với công cụ ước tính phiên bản huấn luyện. Gửi dữ liệu huấn luyện và dữ liệu nhãn với như đối số cho thuật toán học có giám sát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11" name="그룹 10">
            <a:extLst>
              <a:ext uri="{FF2B5EF4-FFF2-40B4-BE49-F238E27FC236}">
                <a16:creationId xmlns:a16="http://schemas.microsoft.com/office/drawing/2014/main" id="{C32608EA-2473-42F8-B27D-CAEB3D014D69}"/>
              </a:ext>
            </a:extLst>
          </p:cNvPr>
          <p:cNvGrpSpPr/>
          <p:nvPr/>
        </p:nvGrpSpPr>
        <p:grpSpPr>
          <a:xfrm>
            <a:off x="666750" y="5255102"/>
            <a:ext cx="8677275" cy="946052"/>
            <a:chOff x="559817" y="3081410"/>
            <a:chExt cx="8677275" cy="946052"/>
          </a:xfrm>
        </p:grpSpPr>
        <p:sp>
          <p:nvSpPr>
            <p:cNvPr id="12" name="모서리가 둥근 직사각형 4">
              <a:extLst>
                <a:ext uri="{FF2B5EF4-FFF2-40B4-BE49-F238E27FC236}">
                  <a16:creationId xmlns:a16="http://schemas.microsoft.com/office/drawing/2014/main" id="{30427F58-C193-4557-92E3-4C9C0A0D100C}"/>
                </a:ext>
              </a:extLst>
            </p:cNvPr>
            <p:cNvSpPr/>
            <p:nvPr/>
          </p:nvSpPr>
          <p:spPr>
            <a:xfrm>
              <a:off x="559817" y="3081410"/>
              <a:ext cx="8677275" cy="94605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id="{6194D9C8-6786-4DB2-99EA-03049DDA6E4E}"/>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09F80F1-8F19-4A82-B206-95D9CD4C11FD}"/>
                </a:ext>
              </a:extLst>
            </p:cNvPr>
            <p:cNvSpPr txBox="1"/>
            <p:nvPr/>
          </p:nvSpPr>
          <p:spPr>
            <a:xfrm>
              <a:off x="907642" y="3168076"/>
              <a:ext cx="862665" cy="292388"/>
            </a:xfrm>
            <a:prstGeom prst="rect">
              <a:avLst/>
            </a:prstGeom>
            <a:noFill/>
          </p:spPr>
          <p:txBody>
            <a:bodyPr wrap="square">
              <a:spAutoFit/>
            </a:bodyPr>
            <a:lstStyle/>
            <a:p>
              <a:pPr>
                <a:spcAft>
                  <a:spcPts val="600"/>
                </a:spcAft>
              </a:pPr>
              <a:r>
                <a:rPr lang="vi-VN"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 2</a:t>
              </a:r>
            </a:p>
          </p:txBody>
        </p:sp>
        <p:sp>
          <p:nvSpPr>
            <p:cNvPr id="17" name="TextBox 16">
              <a:extLst>
                <a:ext uri="{FF2B5EF4-FFF2-40B4-BE49-F238E27FC236}">
                  <a16:creationId xmlns:a16="http://schemas.microsoft.com/office/drawing/2014/main" id="{CD8ECB4C-297E-4F96-9106-2C7D4DD3DD9B}"/>
                </a:ext>
              </a:extLst>
            </p:cNvPr>
            <p:cNvSpPr txBox="1"/>
            <p:nvPr/>
          </p:nvSpPr>
          <p:spPr>
            <a:xfrm>
              <a:off x="1036273" y="3467475"/>
              <a:ext cx="8167303" cy="430887"/>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400" dirty="0">
                  <a:solidFill>
                    <a:prstClr val="black">
                      <a:lumMod val="85000"/>
                      <a:lumOff val="15000"/>
                    </a:prstClr>
                  </a:solidFill>
                  <a:latin typeface="SamsungOne 400" panose="020B0503030303020204" pitchFamily="34" charset="0"/>
                </a:rPr>
                <a:t>Đây là một giá trị ước tính, vì vậy giá trị thực tế cho X_test có thể khác nhau. </a:t>
              </a:r>
              <a:br>
                <a:rPr lang="vi-VN" altLang="ko-KR" sz="1400" dirty="0">
                  <a:solidFill>
                    <a:prstClr val="black">
                      <a:lumMod val="85000"/>
                      <a:lumOff val="15000"/>
                    </a:prstClr>
                  </a:solidFill>
                  <a:latin typeface="SamsungOne 400" panose="020B0503030303020204" pitchFamily="34" charset="0"/>
                </a:rPr>
              </a:br>
              <a:r>
                <a:rPr lang="vi-VN" altLang="ko-KR" sz="1400" dirty="0">
                  <a:solidFill>
                    <a:prstClr val="black">
                      <a:lumMod val="85000"/>
                      <a:lumOff val="15000"/>
                    </a:prstClr>
                  </a:solidFill>
                  <a:latin typeface="SamsungOne 400" panose="020B0503030303020204" pitchFamily="34" charset="0"/>
                </a:rPr>
                <a:t>Đo Precision bằng cách so sánh hai giá trị</a:t>
              </a:r>
              <a:r>
                <a:rPr lang="en-US" altLang="ko-KR" sz="1400" dirty="0">
                  <a:solidFill>
                    <a:prstClr val="black">
                      <a:lumMod val="85000"/>
                      <a:lumOff val="15000"/>
                    </a:prstClr>
                  </a:solidFill>
                  <a:latin typeface="SamsungOne 400" panose="020B0503030303020204" pitchFamily="34" charset="0"/>
                  <a:ea typeface="+mn-ea"/>
                  <a:cs typeface="+mn-cs"/>
                </a:rPr>
                <a:t>. </a:t>
              </a:r>
            </a:p>
          </p:txBody>
        </p:sp>
      </p:grpSp>
      <p:sp>
        <p:nvSpPr>
          <p:cNvPr id="21" name="직사각형 20">
            <a:extLst>
              <a:ext uri="{FF2B5EF4-FFF2-40B4-BE49-F238E27FC236}">
                <a16:creationId xmlns:a16="http://schemas.microsoft.com/office/drawing/2014/main" id="{5108AB2C-C0EA-44B8-8D30-1AB74D64AD46}"/>
              </a:ext>
            </a:extLst>
          </p:cNvPr>
          <p:cNvSpPr/>
          <p:nvPr/>
        </p:nvSpPr>
        <p:spPr>
          <a:xfrm>
            <a:off x="558924" y="2348880"/>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Dự đoán</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22" name="직사각형 21">
            <a:extLst>
              <a:ext uri="{FF2B5EF4-FFF2-40B4-BE49-F238E27FC236}">
                <a16:creationId xmlns:a16="http://schemas.microsoft.com/office/drawing/2014/main" id="{0E101362-ADA6-4048-B753-C952FA278033}"/>
              </a:ext>
            </a:extLst>
          </p:cNvPr>
          <p:cNvSpPr/>
          <p:nvPr/>
        </p:nvSpPr>
        <p:spPr>
          <a:xfrm>
            <a:off x="671261" y="2620943"/>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Công cụ ước tính phiên bản đã hoàn thành huấn luyện với fit và có thể được áp dụng với phương thức predict. 'Predict' chuyển đổi kết quả ước tính của mô hình liên quan đến dữ liệu đã nhập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pic>
        <p:nvPicPr>
          <p:cNvPr id="27" name="그림 26">
            <a:extLst>
              <a:ext uri="{FF2B5EF4-FFF2-40B4-BE49-F238E27FC236}">
                <a16:creationId xmlns:a16="http://schemas.microsoft.com/office/drawing/2014/main" id="{6A1DFC8F-34E9-41A2-90D5-492479493905}"/>
              </a:ext>
            </a:extLst>
          </p:cNvPr>
          <p:cNvPicPr>
            <a:picLocks noChangeAspect="1"/>
          </p:cNvPicPr>
          <p:nvPr/>
        </p:nvPicPr>
        <p:blipFill rotWithShape="1">
          <a:blip r:embed="rId5"/>
          <a:srcRect l="825" r="23896"/>
          <a:stretch/>
        </p:blipFill>
        <p:spPr>
          <a:xfrm>
            <a:off x="847725" y="3221567"/>
            <a:ext cx="8496300" cy="1869830"/>
          </a:xfrm>
          <a:prstGeom prst="rect">
            <a:avLst/>
          </a:prstGeom>
          <a:ln>
            <a:noFill/>
          </a:ln>
        </p:spPr>
      </p:pic>
    </p:spTree>
    <p:extLst>
      <p:ext uri="{BB962C8B-B14F-4D97-AF65-F5344CB8AC3E}">
        <p14:creationId xmlns:p14="http://schemas.microsoft.com/office/powerpoint/2010/main" val="14958736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Logistic</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48" name="직사각형 47">
            <a:extLst>
              <a:ext uri="{FF2B5EF4-FFF2-40B4-BE49-F238E27FC236}">
                <a16:creationId xmlns:a16="http://schemas.microsoft.com/office/drawing/2014/main" id="{F3BCABC9-828F-4702-A97B-AFC35A0E2C1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Về</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hồi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quy</a:t>
            </a:r>
            <a:r>
              <a:rPr lang="en-US" altLang="ko-KR" sz="1400" dirty="0">
                <a:solidFill>
                  <a:schemeClr val="tx1"/>
                </a:solidFill>
                <a:latin typeface="SamsungOne 400" panose="020B0503030303020204" pitchFamily="34" charset="0"/>
                <a:ea typeface="SamsungOne 400" panose="020B0503030303020204" pitchFamily="34" charset="0"/>
              </a:rPr>
              <a:t> logistic</a:t>
            </a:r>
          </a:p>
        </p:txBody>
      </p:sp>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860C135B-D9AD-4347-BCFB-354CFB97F7B2}"/>
                  </a:ext>
                </a:extLst>
              </p:cNvPr>
              <p:cNvSpPr/>
              <p:nvPr/>
            </p:nvSpPr>
            <p:spPr>
              <a:xfrm>
                <a:off x="671261" y="1700808"/>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Hình dưới đây cho thấy một biểu đồ của hàm logistic. Như được hiển thị trong biểu đồ, phạm vi của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Trục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X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300" i="1">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300" b="0" i="0" smtClean="0">
                        <a:solidFill>
                          <a:prstClr val="black">
                            <a:lumMod val="85000"/>
                            <a:lumOff val="15000"/>
                          </a:prstClr>
                        </a:solidFill>
                        <a:latin typeface="Cambria Math" panose="02040503050406030204" pitchFamily="18" charset="0"/>
                        <a:ea typeface="Cambria Math" panose="02040503050406030204" pitchFamily="18" charset="0"/>
                      </a:rPr>
                      <m:t> </m:t>
                    </m:r>
                    <m:r>
                      <a:rPr lang="vi-VN" altLang="ko-KR" sz="1300" i="1">
                        <a:solidFill>
                          <a:prstClr val="black">
                            <a:lumMod val="85000"/>
                            <a:lumOff val="15000"/>
                          </a:prstClr>
                        </a:solidFill>
                        <a:latin typeface="Cambria Math" panose="02040503050406030204" pitchFamily="18" charset="0"/>
                        <a:ea typeface="Cambria Math" panose="02040503050406030204" pitchFamily="18" charset="0"/>
                      </a:rPr>
                      <m:t>đế</m:t>
                    </m:r>
                    <m:r>
                      <m:rPr>
                        <m:sty m:val="p"/>
                      </m:rPr>
                      <a:rPr lang="vi-VN" altLang="ko-KR" sz="1300" i="1">
                        <a:solidFill>
                          <a:prstClr val="black">
                            <a:lumMod val="85000"/>
                            <a:lumOff val="15000"/>
                          </a:prstClr>
                        </a:solidFill>
                        <a:latin typeface="Cambria Math" panose="02040503050406030204" pitchFamily="18" charset="0"/>
                        <a:ea typeface="Cambria Math" panose="02040503050406030204" pitchFamily="18" charset="0"/>
                      </a:rPr>
                      <m:t>n</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300" b="0" i="0" smtClean="0">
                        <a:solidFill>
                          <a:prstClr val="black">
                            <a:lumMod val="85000"/>
                            <a:lumOff val="15000"/>
                          </a:prstClr>
                        </a:solidFill>
                        <a:latin typeface="Cambria Math" panose="02040503050406030204" pitchFamily="18" charset="0"/>
                        <a:ea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Cambria Math" panose="02040503050406030204" pitchFamily="18" charset="0"/>
                  </a:rPr>
                  <a:t> </a:t>
                </a:r>
                <a:r>
                  <a:rPr lang="vi-VN" altLang="ko-KR" sz="1300" dirty="0">
                    <a:solidFill>
                      <a:prstClr val="black">
                        <a:lumMod val="85000"/>
                        <a:lumOff val="15000"/>
                      </a:prstClr>
                    </a:solidFill>
                    <a:latin typeface="SamsungOne 400" panose="020B0503030303020204" pitchFamily="34" charset="0"/>
                    <a:ea typeface="Cambria Math" panose="02040503050406030204" pitchFamily="18" charset="0"/>
                  </a:rPr>
                  <a:t>Trục Y là xác suất của biến khách quan Y xuất hiện, nằm trong khoảng từ 0 đến 1. Do đó, hàm P (Y = 1) hiển thị đường cong hình chữ S từ 0 đến 1 khi giá trị x tăng lên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49" name="직사각형 48">
                <a:extLst>
                  <a:ext uri="{FF2B5EF4-FFF2-40B4-BE49-F238E27FC236}">
                    <a16:creationId xmlns:a16="http://schemas.microsoft.com/office/drawing/2014/main" id="{860C135B-D9AD-4347-BCFB-354CFB97F7B2}"/>
                  </a:ext>
                </a:extLst>
              </p:cNvPr>
              <p:cNvSpPr>
                <a:spLocks noRot="1" noChangeAspect="1" noMove="1" noResize="1" noEditPoints="1" noAdjustHandles="1" noChangeArrowheads="1" noChangeShapeType="1" noTextEdit="1"/>
              </p:cNvSpPr>
              <p:nvPr/>
            </p:nvSpPr>
            <p:spPr>
              <a:xfrm>
                <a:off x="671261" y="1700808"/>
                <a:ext cx="8632825" cy="745571"/>
              </a:xfrm>
              <a:prstGeom prst="rect">
                <a:avLst/>
              </a:prstGeom>
              <a:blipFill>
                <a:blip r:embed="rId4"/>
                <a:stretch>
                  <a:fillRect/>
                </a:stretch>
              </a:blipFill>
              <a:ln>
                <a:noFill/>
              </a:ln>
            </p:spPr>
            <p:txBody>
              <a:bodyPr/>
              <a:lstStyle/>
              <a:p>
                <a:r>
                  <a:rPr lang="en-001">
                    <a:noFill/>
                  </a:rPr>
                  <a:t> </a:t>
                </a:r>
              </a:p>
            </p:txBody>
          </p:sp>
        </mc:Fallback>
      </mc:AlternateContent>
      <p:pic>
        <p:nvPicPr>
          <p:cNvPr id="11" name="그림 10">
            <a:extLst>
              <a:ext uri="{FF2B5EF4-FFF2-40B4-BE49-F238E27FC236}">
                <a16:creationId xmlns:a16="http://schemas.microsoft.com/office/drawing/2014/main" id="{D500DBE4-82F0-49EE-842F-14294F440C58}"/>
              </a:ext>
            </a:extLst>
          </p:cNvPr>
          <p:cNvPicPr>
            <a:picLocks noChangeAspect="1"/>
          </p:cNvPicPr>
          <p:nvPr/>
        </p:nvPicPr>
        <p:blipFill rotWithShape="1">
          <a:blip r:embed="rId5">
            <a:extLst>
              <a:ext uri="{28A0092B-C50C-407E-A947-70E740481C1C}">
                <a14:useLocalDpi xmlns:a14="http://schemas.microsoft.com/office/drawing/2010/main" val="0"/>
              </a:ext>
            </a:extLst>
          </a:blip>
          <a:srcRect l="8229" t="5385" r="15273" b="13464"/>
          <a:stretch/>
        </p:blipFill>
        <p:spPr>
          <a:xfrm>
            <a:off x="2503140" y="2704003"/>
            <a:ext cx="4896545" cy="3100681"/>
          </a:xfrm>
          <a:prstGeom prst="rect">
            <a:avLst/>
          </a:prstGeom>
        </p:spPr>
      </p:pic>
      <p:sp>
        <p:nvSpPr>
          <p:cNvPr id="12" name="Rectangle 33">
            <a:extLst>
              <a:ext uri="{FF2B5EF4-FFF2-40B4-BE49-F238E27FC236}">
                <a16:creationId xmlns:a16="http://schemas.microsoft.com/office/drawing/2014/main" id="{FEE35470-6C17-47E1-BCEB-E6027FF07102}"/>
              </a:ext>
            </a:extLst>
          </p:cNvPr>
          <p:cNvSpPr/>
          <p:nvPr/>
        </p:nvSpPr>
        <p:spPr>
          <a:xfrm rot="16200000">
            <a:off x="2371765" y="3939080"/>
            <a:ext cx="463267" cy="200055"/>
          </a:xfrm>
          <a:prstGeom prst="rect">
            <a:avLst/>
          </a:prstGeom>
          <a:solidFill>
            <a:schemeClr val="bg1"/>
          </a:solidFill>
          <a:ln w="25400" cap="flat" cmpd="sng" algn="ctr">
            <a:noFill/>
            <a:prstDash val="solid"/>
          </a:ln>
          <a:effectLst/>
        </p:spPr>
        <p:txBody>
          <a:bodyPr wrap="none" lIns="0" tIns="0" rIns="0" bIns="0" rtlCol="0" anchor="ctr">
            <a:spAutoFit/>
            <a:scene3d>
              <a:camera prst="orthographicFront"/>
              <a:lightRig rig="threePt" dir="t"/>
            </a:scene3d>
            <a:sp3d>
              <a:bevelT w="0" h="6350"/>
            </a:sp3d>
          </a:bodyPr>
          <a:lstStyle/>
          <a:p>
            <a:pPr algn="ctr" defTabSz="914400"/>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P(Y=1)</a:t>
            </a:r>
            <a:endParaRPr lang="en-US" altLang="ko-KR" sz="1300" i="1"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15" name="Rectangle 33">
            <a:extLst>
              <a:ext uri="{FF2B5EF4-FFF2-40B4-BE49-F238E27FC236}">
                <a16:creationId xmlns:a16="http://schemas.microsoft.com/office/drawing/2014/main" id="{F62BB149-B499-43F8-ACB0-22E0AD0DBF96}"/>
              </a:ext>
            </a:extLst>
          </p:cNvPr>
          <p:cNvSpPr/>
          <p:nvPr/>
        </p:nvSpPr>
        <p:spPr>
          <a:xfrm>
            <a:off x="4632414" y="5596934"/>
            <a:ext cx="969817" cy="200055"/>
          </a:xfrm>
          <a:prstGeom prst="rect">
            <a:avLst/>
          </a:prstGeom>
          <a:solidFill>
            <a:schemeClr val="bg1"/>
          </a:solidFill>
          <a:ln w="25400" cap="flat" cmpd="sng" algn="ctr">
            <a:noFill/>
            <a:prstDash val="solid"/>
          </a:ln>
          <a:effectLst/>
        </p:spPr>
        <p:txBody>
          <a:bodyPr wrap="none" lIns="0" tIns="0" rIns="0" bIns="0" rtlCol="0" anchor="ctr">
            <a:spAutoFit/>
            <a:scene3d>
              <a:camera prst="orthographicFront"/>
              <a:lightRig rig="threePt" dir="t"/>
            </a:scene3d>
            <a:sp3d>
              <a:bevelT w="0" h="6350"/>
            </a:sp3d>
          </a:bodyPr>
          <a:lstStyle/>
          <a:p>
            <a:pPr algn="ctr" defTabSz="914400"/>
            <a:r>
              <a:rPr lang="vi-VN" altLang="ko-KR" sz="1300" i="1" dirty="0">
                <a:solidFill>
                  <a:prstClr val="black">
                    <a:lumMod val="85000"/>
                    <a:lumOff val="15000"/>
                  </a:prstClr>
                </a:solidFill>
                <a:latin typeface="SamsungOne 400" panose="020B0503030303020204" pitchFamily="34" charset="0"/>
                <a:ea typeface="SamsungOne 400" panose="020B0503030303020204" pitchFamily="34" charset="0"/>
              </a:rPr>
              <a:t>Hàm dự đoán</a:t>
            </a:r>
            <a:endParaRPr lang="en-US" altLang="ko-KR" sz="1300" i="1"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18" name="Rectangle 33">
            <a:extLst>
              <a:ext uri="{FF2B5EF4-FFF2-40B4-BE49-F238E27FC236}">
                <a16:creationId xmlns:a16="http://schemas.microsoft.com/office/drawing/2014/main" id="{51457123-6FEF-419A-96C3-EB4368CDDFDE}"/>
              </a:ext>
            </a:extLst>
          </p:cNvPr>
          <p:cNvSpPr/>
          <p:nvPr/>
        </p:nvSpPr>
        <p:spPr>
          <a:xfrm>
            <a:off x="4270063" y="5954586"/>
            <a:ext cx="1720022" cy="215444"/>
          </a:xfrm>
          <a:prstGeom prst="rect">
            <a:avLst/>
          </a:prstGeom>
          <a:solidFill>
            <a:schemeClr val="bg1"/>
          </a:solidFill>
          <a:ln w="25400" cap="flat" cmpd="sng" algn="ctr">
            <a:noFill/>
            <a:prstDash val="solid"/>
          </a:ln>
          <a:effectLst/>
        </p:spPr>
        <p:txBody>
          <a:bodyPr wrap="none" lIns="0" tIns="0" rIns="0" bIns="0" rtlCol="0" anchor="ctr">
            <a:spAutoFit/>
            <a:scene3d>
              <a:camera prst="orthographicFront"/>
              <a:lightRig rig="threePt" dir="t"/>
            </a:scene3d>
            <a:sp3d>
              <a:bevelT w="0" h="6350"/>
            </a:sp3d>
          </a:bodyPr>
          <a:lstStyle/>
          <a:p>
            <a:pPr algn="ctr" defTabSz="914400"/>
            <a:r>
              <a:rPr lang="en-US" altLang="ko-KR" sz="1400" dirty="0" err="1">
                <a:solidFill>
                  <a:prstClr val="black">
                    <a:lumMod val="85000"/>
                    <a:lumOff val="15000"/>
                  </a:prstClr>
                </a:solidFill>
                <a:latin typeface="SamsungOne 700" panose="020B0803030303020204" pitchFamily="34" charset="0"/>
                <a:ea typeface="SamsungOne 400" panose="020B0503030303020204" pitchFamily="34" charset="0"/>
              </a:rPr>
              <a:t>Đồ</a:t>
            </a:r>
            <a:r>
              <a:rPr lang="en-US" altLang="ko-KR" sz="1400" dirty="0">
                <a:solidFill>
                  <a:prstClr val="black">
                    <a:lumMod val="85000"/>
                    <a:lumOff val="15000"/>
                  </a:prstClr>
                </a:solidFill>
                <a:latin typeface="SamsungOne 700" panose="020B0803030303020204" pitchFamily="34" charset="0"/>
                <a:ea typeface="SamsungOne 400" panose="020B0503030303020204" pitchFamily="34" charset="0"/>
              </a:rPr>
              <a:t> </a:t>
            </a:r>
            <a:r>
              <a:rPr lang="en-US" altLang="ko-KR" sz="1400" dirty="0" err="1">
                <a:solidFill>
                  <a:prstClr val="black">
                    <a:lumMod val="85000"/>
                    <a:lumOff val="15000"/>
                  </a:prstClr>
                </a:solidFill>
                <a:latin typeface="SamsungOne 700" panose="020B0803030303020204" pitchFamily="34" charset="0"/>
                <a:ea typeface="SamsungOne 400" panose="020B0503030303020204" pitchFamily="34" charset="0"/>
              </a:rPr>
              <a:t>thị</a:t>
            </a:r>
            <a:r>
              <a:rPr lang="en-US" altLang="ko-KR" sz="1400" dirty="0">
                <a:solidFill>
                  <a:prstClr val="black">
                    <a:lumMod val="85000"/>
                    <a:lumOff val="15000"/>
                  </a:prstClr>
                </a:solidFill>
                <a:latin typeface="SamsungOne 700" panose="020B0803030303020204" pitchFamily="34" charset="0"/>
                <a:ea typeface="SamsungOne 400" panose="020B0503030303020204" pitchFamily="34" charset="0"/>
              </a:rPr>
              <a:t> </a:t>
            </a:r>
            <a:r>
              <a:rPr lang="en-US" altLang="ko-KR" sz="1400" dirty="0" err="1">
                <a:solidFill>
                  <a:prstClr val="black">
                    <a:lumMod val="85000"/>
                    <a:lumOff val="15000"/>
                  </a:prstClr>
                </a:solidFill>
                <a:latin typeface="SamsungOne 700" panose="020B0803030303020204" pitchFamily="34" charset="0"/>
                <a:ea typeface="SamsungOne 400" panose="020B0503030303020204" pitchFamily="34" charset="0"/>
              </a:rPr>
              <a:t>hồi</a:t>
            </a:r>
            <a:r>
              <a:rPr lang="en-US" altLang="ko-KR" sz="1400" dirty="0">
                <a:solidFill>
                  <a:prstClr val="black">
                    <a:lumMod val="85000"/>
                    <a:lumOff val="15000"/>
                  </a:prstClr>
                </a:solidFill>
                <a:latin typeface="SamsungOne 700" panose="020B0803030303020204" pitchFamily="34" charset="0"/>
                <a:ea typeface="SamsungOne 400" panose="020B0503030303020204" pitchFamily="34" charset="0"/>
              </a:rPr>
              <a:t> </a:t>
            </a:r>
            <a:r>
              <a:rPr lang="en-US" altLang="ko-KR" sz="1400" dirty="0" err="1">
                <a:solidFill>
                  <a:prstClr val="black">
                    <a:lumMod val="85000"/>
                    <a:lumOff val="15000"/>
                  </a:prstClr>
                </a:solidFill>
                <a:latin typeface="SamsungOne 700" panose="020B0803030303020204" pitchFamily="34" charset="0"/>
                <a:ea typeface="SamsungOne 400" panose="020B0503030303020204" pitchFamily="34" charset="0"/>
              </a:rPr>
              <a:t>quy</a:t>
            </a:r>
            <a:r>
              <a:rPr lang="en-US" altLang="ko-KR" sz="1400" dirty="0">
                <a:solidFill>
                  <a:prstClr val="black">
                    <a:lumMod val="85000"/>
                    <a:lumOff val="15000"/>
                  </a:prstClr>
                </a:solidFill>
                <a:latin typeface="SamsungOne 700" panose="020B0803030303020204" pitchFamily="34" charset="0"/>
                <a:ea typeface="SamsungOne 400" panose="020B0503030303020204" pitchFamily="34" charset="0"/>
              </a:rPr>
              <a:t> logistic</a:t>
            </a:r>
            <a:endParaRPr lang="en-US" altLang="ko-KR" sz="1400" i="1" dirty="0">
              <a:solidFill>
                <a:schemeClr val="tx1">
                  <a:lumMod val="85000"/>
                  <a:lumOff val="15000"/>
                </a:schemeClr>
              </a:solidFill>
              <a:latin typeface="SamsungOne 700" panose="020B0803030303020204" pitchFamily="34" charset="0"/>
              <a:ea typeface="SamsungOne 700" panose="020B0803030303020204" pitchFamily="34" charset="0"/>
            </a:endParaRPr>
          </a:p>
        </p:txBody>
      </p:sp>
    </p:spTree>
    <p:extLst>
      <p:ext uri="{BB962C8B-B14F-4D97-AF65-F5344CB8AC3E}">
        <p14:creationId xmlns:p14="http://schemas.microsoft.com/office/powerpoint/2010/main" val="295974367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Logistic</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48" name="직사각형 47">
            <a:extLst>
              <a:ext uri="{FF2B5EF4-FFF2-40B4-BE49-F238E27FC236}">
                <a16:creationId xmlns:a16="http://schemas.microsoft.com/office/drawing/2014/main" id="{F3BCABC9-828F-4702-A97B-AFC35A0E2C1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Huấn luyện </a:t>
            </a:r>
            <a:r>
              <a:rPr lang="en-US" altLang="ko-KR" sz="1400" dirty="0">
                <a:solidFill>
                  <a:schemeClr val="tx1"/>
                </a:solidFill>
                <a:latin typeface="SamsungOne 400" panose="020B0503030303020204" pitchFamily="34" charset="0"/>
                <a:ea typeface="SamsungOne 400" panose="020B0503030303020204" pitchFamily="34" charset="0"/>
              </a:rPr>
              <a:t>Logistic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dự</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đoán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hồi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quy</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kiểm</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tra</a:t>
            </a:r>
            <a:r>
              <a:rPr lang="en-US" altLang="ko-KR" sz="1400" dirty="0">
                <a:solidFill>
                  <a:schemeClr val="tx1"/>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860C135B-D9AD-4347-BCFB-354CFB97F7B2}"/>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a:t>
                </a:r>
                <a:r>
                  <a:rPr lang="vi-VN" altLang="ko-KR" sz="1300" dirty="0">
                    <a:solidFill>
                      <a:schemeClr val="tx1">
                        <a:lumMod val="85000"/>
                        <a:lumOff val="15000"/>
                      </a:schemeClr>
                    </a:solidFill>
                    <a:latin typeface="SamsungOne 400" panose="020B0503030303020204" pitchFamily="34" charset="0"/>
                    <a:ea typeface="SamsungOne 400" panose="020B0503030303020204" pitchFamily="34" charset="0"/>
                  </a:rPr>
                  <a:t>Bước dự đoán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khi</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một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tập</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hợp</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mới</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ko-KR" altLang="ko-KR" sz="1300" i="1">
                            <a:solidFill>
                              <a:prstClr val="black"/>
                            </a:solidFill>
                            <a:latin typeface="Cambria Math" panose="02040503050406030204" pitchFamily="18" charset="0"/>
                          </a:rPr>
                        </m:ctrlPr>
                      </m:sSubPr>
                      <m:e>
                        <m:r>
                          <a:rPr lang="en-US" altLang="ko-KR" sz="1300" i="1">
                            <a:solidFill>
                              <a:prstClr val="black"/>
                            </a:solidFill>
                            <a:latin typeface="Cambria Math" panose="02040503050406030204" pitchFamily="18" charset="0"/>
                          </a:rPr>
                          <m:t>𝑥</m:t>
                        </m:r>
                      </m:e>
                      <m:sub>
                        <m:r>
                          <a:rPr lang="en-US" altLang="ko-KR" sz="1300" i="1">
                            <a:solidFill>
                              <a:prstClr val="black"/>
                            </a:solidFill>
                            <a:latin typeface="Cambria Math" panose="02040503050406030204" pitchFamily="18" charset="0"/>
                          </a:rPr>
                          <m:t>𝑖</m:t>
                        </m:r>
                      </m:sub>
                    </m:sSub>
                    <m:r>
                      <a:rPr lang="en-US" altLang="ko-KR" sz="1300" i="1">
                        <a:solidFill>
                          <a:prstClr val="black"/>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vi-VN" altLang="ko-KR" sz="1300" dirty="0">
                    <a:solidFill>
                      <a:schemeClr val="tx1">
                        <a:lumMod val="85000"/>
                        <a:lumOff val="15000"/>
                      </a:schemeClr>
                    </a:solidFill>
                    <a:latin typeface="SamsungOne 400" panose="020B0503030303020204" pitchFamily="34" charset="0"/>
                    <a:ea typeface="SamsungOne 400" panose="020B0503030303020204" pitchFamily="34" charset="0"/>
                  </a:rPr>
                  <a:t>được đưa ra, tính giá trị của</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a:solidFill>
                          <a:srgbClr val="FF0000"/>
                        </a:solidFill>
                        <a:latin typeface="Cambria Math" panose="02040503050406030204" pitchFamily="18" charset="0"/>
                      </a:rPr>
                      <m:t>𝑦</m:t>
                    </m:r>
                    <m:r>
                      <a:rPr lang="en-US" altLang="ko-KR" sz="1300" i="1">
                        <a:solidFill>
                          <a:srgbClr val="FF0000"/>
                        </a:solidFill>
                        <a:latin typeface="Cambria Math" panose="020405030504060302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mà không rõ.</a:t>
                </a:r>
              </a:p>
            </p:txBody>
          </p:sp>
        </mc:Choice>
        <mc:Fallback xmlns="">
          <p:sp>
            <p:nvSpPr>
              <p:cNvPr id="49" name="직사각형 48">
                <a:extLst>
                  <a:ext uri="{FF2B5EF4-FFF2-40B4-BE49-F238E27FC236}">
                    <a16:creationId xmlns:a16="http://schemas.microsoft.com/office/drawing/2014/main" xmlns="" xmlns:a14="http://schemas.microsoft.com/office/drawing/2010/main" id="{860C135B-D9AD-4347-BCFB-354CFB97F7B2}"/>
                  </a:ext>
                </a:extLst>
              </p:cNvPr>
              <p:cNvSpPr>
                <a:spLocks noRot="1" noChangeAspect="1" noMove="1" noResize="1" noEditPoints="1" noAdjustHandles="1" noChangeArrowheads="1" noChangeShapeType="1" noTextEdit="1"/>
              </p:cNvSpPr>
              <p:nvPr/>
            </p:nvSpPr>
            <p:spPr>
              <a:xfrm>
                <a:off x="671261" y="1700808"/>
                <a:ext cx="8632825" cy="345461"/>
              </a:xfrm>
              <a:prstGeom prst="rect">
                <a:avLst/>
              </a:prstGeom>
              <a:blipFill rotWithShape="0">
                <a:blip r:embed="rId4"/>
                <a:stretch>
                  <a:fillRect l="-71"/>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2A93A60E-33A6-4BDE-AC0F-21CF584A714C}"/>
                  </a:ext>
                </a:extLst>
              </p:cNvPr>
              <p:cNvSpPr/>
              <p:nvPr/>
            </p:nvSpPr>
            <p:spPr>
              <a:xfrm>
                <a:off x="5540833" y="3399957"/>
                <a:ext cx="2614013" cy="8393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ctr">
                  <a:lnSpc>
                    <a:spcPct val="150000"/>
                  </a:lnSpc>
                </a:pPr>
                <a14:m>
                  <m:oMathPara xmlns:m="http://schemas.openxmlformats.org/officeDocument/2006/math">
                    <m:oMathParaPr>
                      <m:jc m:val="centerGroup"/>
                    </m:oMathParaPr>
                    <m:oMath xmlns:m="http://schemas.openxmlformats.org/officeDocument/2006/math">
                      <m:r>
                        <a:rPr lang="en-US" altLang="ko-KR" sz="1600" i="1" dirty="0">
                          <a:solidFill>
                            <a:prstClr val="black"/>
                          </a:solidFill>
                          <a:latin typeface="Cambria Math" panose="02040503050406030204" pitchFamily="18" charset="0"/>
                          <a:cs typeface="Times New Roman" panose="02020603050405020304" pitchFamily="18" charset="0"/>
                        </a:rPr>
                        <m:t>𝑃</m:t>
                      </m:r>
                      <m:r>
                        <a:rPr lang="en-US" altLang="ko-KR" sz="1600" i="1" dirty="0">
                          <a:solidFill>
                            <a:prstClr val="black"/>
                          </a:solidFill>
                          <a:latin typeface="Cambria Math" panose="02040503050406030204" pitchFamily="18" charset="0"/>
                          <a:cs typeface="Times New Roman" panose="02020603050405020304" pitchFamily="18" charset="0"/>
                        </a:rPr>
                        <m:t>(</m:t>
                      </m:r>
                      <m:sSup>
                        <m:sSupPr>
                          <m:ctrlPr>
                            <a:rPr lang="en-US" altLang="ko-KR" sz="1600" i="1">
                              <a:solidFill>
                                <a:prstClr val="black"/>
                              </a:solidFill>
                              <a:latin typeface="Cambria Math" panose="02040503050406030204" pitchFamily="18" charset="0"/>
                            </a:rPr>
                          </m:ctrlPr>
                        </m:sSupPr>
                        <m:e>
                          <m:r>
                            <a:rPr lang="en-US" altLang="ko-KR" sz="1600" i="1">
                              <a:solidFill>
                                <a:prstClr val="black"/>
                              </a:solidFill>
                              <a:latin typeface="Cambria Math" panose="02040503050406030204" pitchFamily="18" charset="0"/>
                            </a:rPr>
                            <m:t>𝑌</m:t>
                          </m:r>
                        </m:e>
                        <m:sup>
                          <m:r>
                            <a:rPr lang="en-US" altLang="ko-KR" sz="1600" i="1">
                              <a:solidFill>
                                <a:prstClr val="black"/>
                              </a:solidFill>
                              <a:latin typeface="Cambria Math" panose="02040503050406030204" pitchFamily="18" charset="0"/>
                            </a:rPr>
                            <m:t>′</m:t>
                          </m:r>
                        </m:sup>
                      </m:sSup>
                      <m:r>
                        <a:rPr lang="en-US" altLang="ko-KR" sz="1600" i="1">
                          <a:solidFill>
                            <a:prstClr val="black"/>
                          </a:solidFill>
                          <a:latin typeface="Cambria Math" panose="02040503050406030204" pitchFamily="18" charset="0"/>
                        </a:rPr>
                        <m:t>=1|</m:t>
                      </m:r>
                      <m:d>
                        <m:dPr>
                          <m:begChr m:val="{"/>
                          <m:endChr m:val="}"/>
                          <m:ctrlPr>
                            <a:rPr lang="ko-KR" altLang="ko-KR" sz="1600" i="1">
                              <a:solidFill>
                                <a:prstClr val="black"/>
                              </a:solidFill>
                              <a:latin typeface="Cambria Math" panose="02040503050406030204" pitchFamily="18" charset="0"/>
                            </a:rPr>
                          </m:ctrlPr>
                        </m:dPr>
                        <m:e>
                          <m:sSub>
                            <m:sSubPr>
                              <m:ctrlPr>
                                <a:rPr lang="ko-KR" altLang="ko-KR" sz="1600" i="1">
                                  <a:solidFill>
                                    <a:prstClr val="black"/>
                                  </a:solidFill>
                                  <a:latin typeface="Cambria Math" panose="02040503050406030204" pitchFamily="18" charset="0"/>
                                </a:rPr>
                              </m:ctrlPr>
                            </m:sSubPr>
                            <m:e>
                              <m:r>
                                <a:rPr lang="en-US" altLang="ko-KR" sz="1600" i="1">
                                  <a:solidFill>
                                    <a:prstClr val="black"/>
                                  </a:solidFill>
                                  <a:latin typeface="Cambria Math" panose="02040503050406030204" pitchFamily="18" charset="0"/>
                                </a:rPr>
                                <m:t>𝑥</m:t>
                              </m:r>
                            </m:e>
                            <m:sub>
                              <m:r>
                                <a:rPr lang="en-US" altLang="ko-KR" sz="1600" i="1">
                                  <a:solidFill>
                                    <a:prstClr val="black"/>
                                  </a:solidFill>
                                  <a:latin typeface="Cambria Math" panose="02040503050406030204" pitchFamily="18" charset="0"/>
                                </a:rPr>
                                <m:t>𝑖</m:t>
                              </m:r>
                            </m:sub>
                          </m:sSub>
                          <m:r>
                            <a:rPr lang="en-US" altLang="ko-KR" sz="1600" i="1">
                              <a:solidFill>
                                <a:prstClr val="black"/>
                              </a:solidFill>
                              <a:latin typeface="Cambria Math" panose="02040503050406030204" pitchFamily="18" charset="0"/>
                            </a:rPr>
                            <m:t>′</m:t>
                          </m:r>
                        </m:e>
                      </m:d>
                      <m:r>
                        <a:rPr lang="en-US" altLang="ko-KR" sz="1600" i="1">
                          <a:solidFill>
                            <a:prstClr val="black"/>
                          </a:solidFill>
                          <a:latin typeface="Cambria Math" panose="02040503050406030204" pitchFamily="18" charset="0"/>
                        </a:rPr>
                        <m:t>)</m:t>
                      </m:r>
                      <m:r>
                        <m:rPr>
                          <m:nor/>
                        </m:rP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600" dirty="0">
                          <a:solidFill>
                            <a:srgbClr val="FF0000"/>
                          </a:solidFill>
                          <a:latin typeface="SamsungOne 400" panose="020B0503030303020204" pitchFamily="34" charset="0"/>
                          <a:ea typeface="SamsungOne 400" panose="020B0503030303020204" pitchFamily="34" charset="0"/>
                        </a:rPr>
                        <m:t>&gt;</m:t>
                      </m:r>
                      <m:r>
                        <m:rPr>
                          <m:nor/>
                        </m:rPr>
                        <a:rPr lang="en-US" altLang="ko-KR" sz="1600" i="1" dirty="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en-US" altLang="ko-KR" sz="1600" i="1" dirty="0">
                          <a:solidFill>
                            <a:schemeClr val="tx1">
                              <a:lumMod val="85000"/>
                              <a:lumOff val="15000"/>
                            </a:schemeClr>
                          </a:solidFill>
                          <a:latin typeface="SamsungOne 400" panose="020B0503030303020204" pitchFamily="34" charset="0"/>
                          <a:ea typeface="SamsungOne 400" panose="020B0503030303020204" pitchFamily="34" charset="0"/>
                        </a:rPr>
                        <m:t>C</m:t>
                      </m:r>
                      <m:r>
                        <m:rPr>
                          <m:nor/>
                        </m:rPr>
                        <a:rPr lang="en-US" altLang="ko-KR" sz="1600" i="1" dirty="0">
                          <a:solidFill>
                            <a:schemeClr val="tx1">
                              <a:lumMod val="85000"/>
                              <a:lumOff val="15000"/>
                            </a:schemeClr>
                          </a:solidFill>
                          <a:latin typeface="SamsungOne 400" panose="020B0503030303020204" pitchFamily="34" charset="0"/>
                          <a:ea typeface="SamsungOne 400" panose="020B0503030303020204" pitchFamily="34" charset="0"/>
                        </a:rPr>
                        <m:t>ắ</m:t>
                      </m:r>
                      <m:r>
                        <m:rPr>
                          <m:nor/>
                        </m:rPr>
                        <a:rPr lang="en-US" altLang="ko-KR" sz="1600" i="1" dirty="0">
                          <a:solidFill>
                            <a:schemeClr val="tx1">
                              <a:lumMod val="85000"/>
                              <a:lumOff val="15000"/>
                            </a:schemeClr>
                          </a:solidFill>
                          <a:latin typeface="SamsungOne 400" panose="020B0503030303020204" pitchFamily="34" charset="0"/>
                          <a:ea typeface="SamsungOne 400" panose="020B0503030303020204" pitchFamily="34" charset="0"/>
                        </a:rPr>
                        <m:t>t</m:t>
                      </m:r>
                      <m:r>
                        <m:rPr>
                          <m:nor/>
                        </m:rPr>
                        <a:rPr lang="en-US" altLang="ko-KR" sz="1600" i="1" dirty="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600" i="1" dirty="0">
                          <a:solidFill>
                            <a:schemeClr val="tx1">
                              <a:lumMod val="85000"/>
                              <a:lumOff val="15000"/>
                            </a:schemeClr>
                          </a:solidFill>
                          <a:latin typeface="SamsungOne 400" panose="020B0503030303020204" pitchFamily="34" charset="0"/>
                          <a:ea typeface="SamsungOne 400" panose="020B0503030303020204" pitchFamily="34" charset="0"/>
                        </a:rPr>
                        <m:t>b</m:t>
                      </m:r>
                      <m:r>
                        <m:rPr>
                          <m:nor/>
                        </m:rPr>
                        <a:rPr lang="en-US" altLang="ko-KR" sz="1600" i="1" dirty="0">
                          <a:solidFill>
                            <a:schemeClr val="tx1">
                              <a:lumMod val="85000"/>
                              <a:lumOff val="15000"/>
                            </a:schemeClr>
                          </a:solidFill>
                          <a:latin typeface="SamsungOne 400" panose="020B0503030303020204" pitchFamily="34" charset="0"/>
                          <a:ea typeface="SamsungOne 400" panose="020B0503030303020204" pitchFamily="34" charset="0"/>
                        </a:rPr>
                        <m:t>ỏ"</m:t>
                      </m:r>
                      <m:r>
                        <m:rPr>
                          <m:nor/>
                        </m:rP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m:t>?</m:t>
                      </m:r>
                    </m:oMath>
                  </m:oMathPara>
                </a14:m>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endParaRPr>
              </a:p>
              <a:p>
                <a:pPr algn="ctr">
                  <a:lnSpc>
                    <a:spcPct val="150000"/>
                  </a:lnSpc>
                </a:pPr>
                <a14:m>
                  <m:oMathPara xmlns:m="http://schemas.openxmlformats.org/officeDocument/2006/math">
                    <m:oMathParaPr>
                      <m:jc m:val="centerGroup"/>
                    </m:oMathParaPr>
                    <m:oMath xmlns:m="http://schemas.openxmlformats.org/officeDocument/2006/math">
                      <m:r>
                        <a:rPr lang="en-US" altLang="ko-KR" sz="1600" i="1" dirty="0" smtClean="0">
                          <a:solidFill>
                            <a:srgbClr val="193EB0"/>
                          </a:solidFill>
                          <a:latin typeface="Cambria Math" panose="02040503050406030204" pitchFamily="18" charset="0"/>
                          <a:ea typeface="SamsungOne 400" panose="020B0503030303020204" pitchFamily="34" charset="0"/>
                          <a:sym typeface="Symbol" panose="05050102010706020507" pitchFamily="18" charset="2"/>
                        </a:rPr>
                        <m:t>⇨</m:t>
                      </m:r>
                      <m:r>
                        <m:rPr>
                          <m:nor/>
                        </m:rP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m:t>  </m:t>
                      </m:r>
                      <m:acc>
                        <m:accPr>
                          <m:chr m:val="̂"/>
                          <m:ctrlPr>
                            <a:rPr lang="en-US" altLang="ko-KR" sz="1600" i="1">
                              <a:solidFill>
                                <a:schemeClr val="tx1">
                                  <a:lumMod val="85000"/>
                                  <a:lumOff val="15000"/>
                                </a:schemeClr>
                              </a:solidFill>
                              <a:latin typeface="Cambria Math" panose="02040503050406030204" pitchFamily="18" charset="0"/>
                              <a:sym typeface="Symbol" panose="05050102010706020507" pitchFamily="18" charset="2"/>
                            </a:rPr>
                          </m:ctrlPr>
                        </m:accPr>
                        <m:e>
                          <m:r>
                            <a:rPr lang="en-US" altLang="ko-KR" sz="1600">
                              <a:solidFill>
                                <a:schemeClr val="tx1">
                                  <a:lumMod val="85000"/>
                                  <a:lumOff val="15000"/>
                                </a:schemeClr>
                              </a:solidFill>
                              <a:latin typeface="Cambria Math" panose="02040503050406030204" pitchFamily="18" charset="0"/>
                              <a:sym typeface="Symbol" panose="05050102010706020507" pitchFamily="18" charset="2"/>
                            </a:rPr>
                            <m:t>𝑦</m:t>
                          </m:r>
                        </m:e>
                      </m:acc>
                      <m:r>
                        <m:rPr>
                          <m:nor/>
                        </m:rP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m:t> = 1   </m:t>
                      </m:r>
                      <m:r>
                        <m:rPr>
                          <m:sty m:val="p"/>
                        </m:rPr>
                        <a:rPr lang="vi-VN" altLang="ko-KR" sz="1600" i="1" dirty="0">
                          <a:solidFill>
                            <a:schemeClr val="tx1">
                              <a:lumMod val="85000"/>
                              <a:lumOff val="15000"/>
                            </a:schemeClr>
                          </a:solidFill>
                          <a:latin typeface="Cambria Math" panose="02040503050406030204" pitchFamily="18" charset="0"/>
                          <a:ea typeface="SamsungOne 400" panose="020B0503030303020204" pitchFamily="34" charset="0"/>
                        </a:rPr>
                        <m:t>ho</m:t>
                      </m:r>
                      <m:r>
                        <a:rPr lang="vi-VN" altLang="ko-KR" sz="1600" i="1" dirty="0">
                          <a:solidFill>
                            <a:schemeClr val="tx1">
                              <a:lumMod val="85000"/>
                              <a:lumOff val="15000"/>
                            </a:schemeClr>
                          </a:solidFill>
                          <a:latin typeface="Cambria Math" panose="02040503050406030204" pitchFamily="18" charset="0"/>
                          <a:ea typeface="SamsungOne 400" panose="020B0503030303020204" pitchFamily="34" charset="0"/>
                        </a:rPr>
                        <m:t>ặ</m:t>
                      </m:r>
                      <m:r>
                        <m:rPr>
                          <m:sty m:val="p"/>
                        </m:rPr>
                        <a:rPr lang="vi-VN" altLang="ko-KR" sz="1600" i="1" dirty="0">
                          <a:solidFill>
                            <a:schemeClr val="tx1">
                              <a:lumMod val="85000"/>
                              <a:lumOff val="15000"/>
                            </a:schemeClr>
                          </a:solidFill>
                          <a:latin typeface="Cambria Math" panose="02040503050406030204" pitchFamily="18" charset="0"/>
                          <a:ea typeface="SamsungOne 400" panose="020B0503030303020204" pitchFamily="34" charset="0"/>
                        </a:rPr>
                        <m:t>c</m:t>
                      </m:r>
                      <m:r>
                        <m:rPr>
                          <m:nor/>
                        </m:rP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m:t>   0</m:t>
                      </m:r>
                    </m:oMath>
                  </m:oMathPara>
                </a14:m>
                <a:endParaRPr lang="ko-KR" altLang="en-US" sz="1600" dirty="0">
                  <a:solidFill>
                    <a:schemeClr val="tx1">
                      <a:lumMod val="85000"/>
                      <a:lumOff val="15000"/>
                    </a:schemeClr>
                  </a:solidFill>
                  <a:latin typeface="SamsungOne 400" panose="020B0503030303020204" pitchFamily="34" charset="0"/>
                </a:endParaRPr>
              </a:p>
            </p:txBody>
          </p:sp>
        </mc:Choice>
        <mc:Fallback xmlns="">
          <p:sp>
            <p:nvSpPr>
              <p:cNvPr id="13" name="직사각형 12">
                <a:extLst>
                  <a:ext uri="{FF2B5EF4-FFF2-40B4-BE49-F238E27FC236}">
                    <a16:creationId xmlns:a16="http://schemas.microsoft.com/office/drawing/2014/main" id="{2A93A60E-33A6-4BDE-AC0F-21CF584A714C}"/>
                  </a:ext>
                </a:extLst>
              </p:cNvPr>
              <p:cNvSpPr>
                <a:spLocks noRot="1" noChangeAspect="1" noMove="1" noResize="1" noEditPoints="1" noAdjustHandles="1" noChangeArrowheads="1" noChangeShapeType="1" noTextEdit="1"/>
              </p:cNvSpPr>
              <p:nvPr/>
            </p:nvSpPr>
            <p:spPr>
              <a:xfrm>
                <a:off x="5540833" y="3399957"/>
                <a:ext cx="2614013" cy="839397"/>
              </a:xfrm>
              <a:prstGeom prst="rect">
                <a:avLst/>
              </a:prstGeom>
              <a:blipFill>
                <a:blip r:embed="rId5"/>
                <a:stretch>
                  <a:fillRect/>
                </a:stretch>
              </a:blipFill>
              <a:ln>
                <a:noFill/>
              </a:ln>
            </p:spPr>
            <p:txBody>
              <a:bodyPr/>
              <a:lstStyle/>
              <a:p>
                <a:r>
                  <a:rPr lang="en-001">
                    <a:noFill/>
                  </a:rPr>
                  <a:t> </a:t>
                </a:r>
              </a:p>
            </p:txBody>
          </p:sp>
        </mc:Fallback>
      </mc:AlternateContent>
      <p:grpSp>
        <p:nvGrpSpPr>
          <p:cNvPr id="31" name="Group 7">
            <a:extLst>
              <a:ext uri="{FF2B5EF4-FFF2-40B4-BE49-F238E27FC236}">
                <a16:creationId xmlns:a16="http://schemas.microsoft.com/office/drawing/2014/main" id="{7E29DB58-F639-4E3D-9CB8-8CC6D18DF21E}"/>
              </a:ext>
            </a:extLst>
          </p:cNvPr>
          <p:cNvGrpSpPr/>
          <p:nvPr/>
        </p:nvGrpSpPr>
        <p:grpSpPr>
          <a:xfrm>
            <a:off x="1963080" y="2219813"/>
            <a:ext cx="2699447" cy="2520000"/>
            <a:chOff x="2399018" y="2472159"/>
            <a:chExt cx="2699447" cy="2520000"/>
          </a:xfrm>
        </p:grpSpPr>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8B333D7-373F-439C-AA11-D14BBA909ADD}"/>
                    </a:ext>
                  </a:extLst>
                </p:cNvPr>
                <p:cNvSpPr txBox="1"/>
                <p:nvPr/>
              </p:nvSpPr>
              <p:spPr>
                <a:xfrm>
                  <a:off x="2399018" y="2472159"/>
                  <a:ext cx="1944216" cy="2520000"/>
                </a:xfrm>
                <a:prstGeom prst="rect">
                  <a:avLst/>
                </a:prstGeom>
                <a:pattFill prst="pct10">
                  <a:fgClr>
                    <a:srgbClr val="00B050"/>
                  </a:fgClr>
                  <a:bgClr>
                    <a:schemeClr val="bg1"/>
                  </a:bgClr>
                </a:pattFill>
                <a:ln w="25400">
                  <a:solidFill>
                    <a:srgbClr val="193EB0"/>
                  </a:solidFill>
                </a:ln>
              </p:spPr>
              <p:txBody>
                <a:bodyPr wrap="square" rtlCol="0">
                  <a:noAutofit/>
                  <a:scene3d>
                    <a:camera prst="orthographicFront"/>
                    <a:lightRig rig="threePt" dir="t"/>
                  </a:scene3d>
                  <a:sp3d>
                    <a:bevelT w="0" h="6350"/>
                  </a:sp3d>
                </a:bodyPr>
                <a:lstStyle/>
                <a:p>
                  <a:endParaRPr lang="en-US" altLang="ko-KR" sz="3600" i="1" dirty="0">
                    <a:ln>
                      <a:noFill/>
                    </a:ln>
                    <a:solidFill>
                      <a:srgbClr val="0070C0"/>
                    </a:solidFill>
                    <a:latin typeface="+mn-ea"/>
                  </a:endParaRPr>
                </a:p>
                <a:p>
                  <a:endParaRPr lang="en-US" altLang="ko-KR" sz="3600" i="1" dirty="0">
                    <a:ln>
                      <a:noFill/>
                    </a:ln>
                    <a:solidFill>
                      <a:srgbClr val="0070C0"/>
                    </a:solidFill>
                    <a:latin typeface="+mn-ea"/>
                  </a:endParaRPr>
                </a:p>
                <a:p>
                  <a:pPr/>
                  <a14:m>
                    <m:oMathPara xmlns:m="http://schemas.openxmlformats.org/officeDocument/2006/math">
                      <m:oMathParaPr>
                        <m:jc m:val="centerGroup"/>
                      </m:oMathParaPr>
                      <m:oMath xmlns:m="http://schemas.openxmlformats.org/officeDocument/2006/math">
                        <m:sSub>
                          <m:sSubPr>
                            <m:ctrlPr>
                              <a:rPr lang="ko-KR" altLang="ko-KR" sz="3600" i="1">
                                <a:ln>
                                  <a:noFill/>
                                </a:ln>
                                <a:latin typeface="Cambria Math" panose="02040503050406030204" pitchFamily="18" charset="0"/>
                              </a:rPr>
                            </m:ctrlPr>
                          </m:sSubPr>
                          <m:e>
                            <m:r>
                              <a:rPr lang="en-US" altLang="ko-KR" sz="3600" i="1">
                                <a:ln>
                                  <a:noFill/>
                                </a:ln>
                                <a:latin typeface="Cambria Math" panose="02040503050406030204" pitchFamily="18" charset="0"/>
                              </a:rPr>
                              <m:t>𝑥</m:t>
                            </m:r>
                          </m:e>
                          <m:sub>
                            <m:r>
                              <a:rPr lang="en-US" altLang="ko-KR" sz="3600" i="1">
                                <a:ln>
                                  <a:noFill/>
                                </a:ln>
                                <a:latin typeface="Cambria Math"/>
                              </a:rPr>
                              <m:t>𝑖</m:t>
                            </m:r>
                          </m:sub>
                        </m:sSub>
                        <m:r>
                          <a:rPr lang="en-US" altLang="ko-KR" sz="3600" i="1">
                            <a:ln>
                              <a:noFill/>
                            </a:ln>
                            <a:latin typeface="Cambria Math"/>
                          </a:rPr>
                          <m:t>′</m:t>
                        </m:r>
                      </m:oMath>
                    </m:oMathPara>
                  </a14:m>
                  <a:endParaRPr lang="en-US" altLang="ko-KR" sz="3600" dirty="0">
                    <a:ln>
                      <a:noFill/>
                    </a:ln>
                    <a:latin typeface="+mn-ea"/>
                  </a:endParaRPr>
                </a:p>
                <a:p>
                  <a:endParaRPr lang="en-US" altLang="ko-KR" sz="3600" dirty="0">
                    <a:ln>
                      <a:noFill/>
                    </a:ln>
                    <a:latin typeface="+mn-ea"/>
                  </a:endParaRPr>
                </a:p>
              </p:txBody>
            </p:sp>
          </mc:Choice>
          <mc:Fallback xmlns="">
            <p:sp>
              <p:nvSpPr>
                <p:cNvPr id="24" name="TextBox 23">
                  <a:extLst>
                    <a:ext uri="{FF2B5EF4-FFF2-40B4-BE49-F238E27FC236}">
                      <a16:creationId xmlns:a16="http://schemas.microsoft.com/office/drawing/2014/main" id="{A92E4CE2-9AEC-46FA-B117-560954626D75}"/>
                    </a:ext>
                  </a:extLst>
                </p:cNvPr>
                <p:cNvSpPr txBox="1">
                  <a:spLocks noRot="1" noChangeAspect="1" noMove="1" noResize="1" noEditPoints="1" noAdjustHandles="1" noChangeArrowheads="1" noChangeShapeType="1" noTextEdit="1"/>
                </p:cNvSpPr>
                <p:nvPr/>
              </p:nvSpPr>
              <p:spPr>
                <a:xfrm>
                  <a:off x="2399018" y="2472159"/>
                  <a:ext cx="1944216" cy="2520000"/>
                </a:xfrm>
                <a:prstGeom prst="rect">
                  <a:avLst/>
                </a:prstGeom>
                <a:blipFill>
                  <a:blip r:embed="rId7"/>
                  <a:stretch>
                    <a:fillRect/>
                  </a:stretch>
                </a:blipFill>
                <a:ln w="25400">
                  <a:solidFill>
                    <a:srgbClr val="193EB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3D427A5-30A4-4D76-875A-3FE35D0A2271}"/>
                    </a:ext>
                  </a:extLst>
                </p:cNvPr>
                <p:cNvSpPr txBox="1"/>
                <p:nvPr/>
              </p:nvSpPr>
              <p:spPr>
                <a:xfrm>
                  <a:off x="4343234" y="2472159"/>
                  <a:ext cx="755231" cy="2520000"/>
                </a:xfrm>
                <a:prstGeom prst="rect">
                  <a:avLst/>
                </a:prstGeom>
                <a:pattFill prst="pct10">
                  <a:fgClr>
                    <a:srgbClr val="FFFF00"/>
                  </a:fgClr>
                  <a:bgClr>
                    <a:schemeClr val="bg1"/>
                  </a:bgClr>
                </a:pattFill>
                <a:ln w="25400">
                  <a:solidFill>
                    <a:srgbClr val="193EB0"/>
                  </a:solidFill>
                </a:ln>
              </p:spPr>
              <p:txBody>
                <a:bodyPr wrap="square" rtlCol="0">
                  <a:noAutofit/>
                  <a:scene3d>
                    <a:camera prst="orthographicFront"/>
                    <a:lightRig rig="threePt" dir="t"/>
                  </a:scene3d>
                  <a:sp3d>
                    <a:bevelT w="0" h="6350"/>
                  </a:sp3d>
                </a:bodyPr>
                <a:lstStyle/>
                <a:p>
                  <a:endParaRPr lang="en-US" altLang="ko-KR" sz="3600" i="1" dirty="0">
                    <a:ln>
                      <a:noFill/>
                    </a:ln>
                    <a:solidFill>
                      <a:srgbClr val="0070C0"/>
                    </a:solidFill>
                    <a:latin typeface="+mn-ea"/>
                  </a:endParaRPr>
                </a:p>
                <a:p>
                  <a:endParaRPr lang="en-US" altLang="ko-KR" sz="3600" i="1" dirty="0">
                    <a:ln>
                      <a:noFill/>
                    </a:ln>
                    <a:solidFill>
                      <a:srgbClr val="0070C0"/>
                    </a:solidFill>
                    <a:latin typeface="+mn-ea"/>
                  </a:endParaRPr>
                </a:p>
                <a:p>
                  <a:pPr/>
                  <a14:m>
                    <m:oMathPara xmlns:m="http://schemas.openxmlformats.org/officeDocument/2006/math">
                      <m:oMathParaPr>
                        <m:jc m:val="centerGroup"/>
                      </m:oMathParaPr>
                      <m:oMath xmlns:m="http://schemas.openxmlformats.org/officeDocument/2006/math">
                        <m:r>
                          <a:rPr lang="en-US" altLang="ko-KR" sz="3600" i="1">
                            <a:ln>
                              <a:noFill/>
                            </a:ln>
                            <a:solidFill>
                              <a:srgbClr val="FF0000"/>
                            </a:solidFill>
                            <a:latin typeface="Cambria Math" panose="02040503050406030204" pitchFamily="18" charset="0"/>
                          </a:rPr>
                          <m:t>𝑦</m:t>
                        </m:r>
                        <m:r>
                          <a:rPr lang="en-US" altLang="ko-KR" sz="3600" i="1">
                            <a:ln>
                              <a:noFill/>
                            </a:ln>
                            <a:solidFill>
                              <a:srgbClr val="FF0000"/>
                            </a:solidFill>
                            <a:latin typeface="Cambria Math" panose="02040503050406030204" pitchFamily="18" charset="0"/>
                          </a:rPr>
                          <m:t>′</m:t>
                        </m:r>
                        <m:r>
                          <m:rPr>
                            <m:nor/>
                          </m:rPr>
                          <a:rPr lang="en-US" altLang="ko-KR" sz="3600" dirty="0">
                            <a:ln>
                              <a:noFill/>
                            </a:ln>
                            <a:latin typeface="Noto Sans CJK KR Medium" panose="020B0600000000000000" pitchFamily="34" charset="-127"/>
                            <a:ea typeface="Noto Sans CJK KR Medium" panose="020B0600000000000000" pitchFamily="34" charset="-127"/>
                          </a:rPr>
                          <m:t>?</m:t>
                        </m:r>
                      </m:oMath>
                    </m:oMathPara>
                  </a14:m>
                  <a:endParaRPr lang="en-US" altLang="ko-KR" sz="3600" dirty="0">
                    <a:ln>
                      <a:noFill/>
                    </a:ln>
                    <a:latin typeface="+mn-ea"/>
                  </a:endParaRPr>
                </a:p>
                <a:p>
                  <a:endParaRPr lang="en-US" altLang="ko-KR" sz="3600" dirty="0">
                    <a:ln>
                      <a:noFill/>
                    </a:ln>
                    <a:latin typeface="+mn-ea"/>
                  </a:endParaRPr>
                </a:p>
                <a:p>
                  <a:endParaRPr lang="en-US" altLang="ko-KR" sz="3600" dirty="0">
                    <a:ln>
                      <a:noFill/>
                    </a:ln>
                    <a:latin typeface="+mn-ea"/>
                  </a:endParaRPr>
                </a:p>
              </p:txBody>
            </p:sp>
          </mc:Choice>
          <mc:Fallback xmlns="">
            <p:sp>
              <p:nvSpPr>
                <p:cNvPr id="25" name="TextBox 24">
                  <a:extLst>
                    <a:ext uri="{FF2B5EF4-FFF2-40B4-BE49-F238E27FC236}">
                      <a16:creationId xmlns:a16="http://schemas.microsoft.com/office/drawing/2014/main" id="{E12A4EFA-5206-46FB-AF50-9414F2400DA1}"/>
                    </a:ext>
                  </a:extLst>
                </p:cNvPr>
                <p:cNvSpPr txBox="1">
                  <a:spLocks noRot="1" noChangeAspect="1" noMove="1" noResize="1" noEditPoints="1" noAdjustHandles="1" noChangeArrowheads="1" noChangeShapeType="1" noTextEdit="1"/>
                </p:cNvSpPr>
                <p:nvPr/>
              </p:nvSpPr>
              <p:spPr>
                <a:xfrm>
                  <a:off x="4343234" y="2472159"/>
                  <a:ext cx="755231" cy="2520000"/>
                </a:xfrm>
                <a:prstGeom prst="rect">
                  <a:avLst/>
                </a:prstGeom>
                <a:blipFill>
                  <a:blip r:embed="rId8"/>
                  <a:stretch>
                    <a:fillRect/>
                  </a:stretch>
                </a:blipFill>
                <a:ln w="25400">
                  <a:solidFill>
                    <a:srgbClr val="193EB0"/>
                  </a:solidFill>
                </a:ln>
              </p:spPr>
              <p:txBody>
                <a:bodyPr/>
                <a:lstStyle/>
                <a:p>
                  <a:r>
                    <a:rPr lang="ko-KR" altLang="en-US">
                      <a:noFill/>
                    </a:rPr>
                    <a:t> </a:t>
                  </a:r>
                </a:p>
              </p:txBody>
            </p:sp>
          </mc:Fallback>
        </mc:AlternateContent>
      </p:grpSp>
      <p:sp>
        <p:nvSpPr>
          <p:cNvPr id="34" name="Rectangle 33">
            <a:extLst>
              <a:ext uri="{FF2B5EF4-FFF2-40B4-BE49-F238E27FC236}">
                <a16:creationId xmlns:a16="http://schemas.microsoft.com/office/drawing/2014/main" id="{F8516FF7-D3A0-46F9-B6FE-441FA1A05961}"/>
              </a:ext>
            </a:extLst>
          </p:cNvPr>
          <p:cNvSpPr/>
          <p:nvPr/>
        </p:nvSpPr>
        <p:spPr>
          <a:xfrm>
            <a:off x="5129420" y="3037896"/>
            <a:ext cx="3436838" cy="200055"/>
          </a:xfrm>
          <a:prstGeom prst="rect">
            <a:avLst/>
          </a:prstGeom>
          <a:solidFill>
            <a:schemeClr val="bg1"/>
          </a:solidFill>
          <a:ln w="25400" cap="flat" cmpd="sng" algn="ctr">
            <a:noFill/>
            <a:prstDash val="solid"/>
          </a:ln>
          <a:effectLst/>
        </p:spPr>
        <p:txBody>
          <a:bodyPr wrap="none" lIns="0" tIns="0" rIns="0" bIns="0" rtlCol="0" anchor="ctr">
            <a:spAutoFit/>
            <a:scene3d>
              <a:camera prst="orthographicFront"/>
              <a:lightRig rig="threePt" dir="t"/>
            </a:scene3d>
            <a:sp3d>
              <a:bevelT w="0" h="6350"/>
            </a:sp3d>
          </a:bodyPr>
          <a:lstStyle/>
          <a:p>
            <a:pPr algn="ctr" defTabSz="914400"/>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So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sánh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suất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điều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kiện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với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mức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cắt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332233461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Logistic</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48" name="직사각형 47">
            <a:extLst>
              <a:ext uri="{FF2B5EF4-FFF2-40B4-BE49-F238E27FC236}">
                <a16:creationId xmlns:a16="http://schemas.microsoft.com/office/drawing/2014/main" id="{F3BCABC9-828F-4702-A97B-AFC35A0E2C1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Huấn luyện </a:t>
            </a:r>
            <a:r>
              <a:rPr lang="en-US" altLang="ko-KR" sz="1400" dirty="0">
                <a:solidFill>
                  <a:schemeClr val="tx1"/>
                </a:solidFill>
                <a:latin typeface="SamsungOne 400" panose="020B0503030303020204" pitchFamily="34" charset="0"/>
                <a:ea typeface="SamsungOne 400" panose="020B0503030303020204" pitchFamily="34" charset="0"/>
              </a:rPr>
              <a:t>Logistic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dự</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đoán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hồi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quy</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kiểm</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tra</a:t>
            </a:r>
            <a:r>
              <a:rPr lang="en-US" altLang="ko-KR" sz="1400" dirty="0">
                <a:solidFill>
                  <a:schemeClr val="tx1"/>
                </a:solidFill>
                <a:latin typeface="SamsungOne 400" panose="020B0503030303020204" pitchFamily="34" charset="0"/>
                <a:ea typeface="SamsungOne 400" panose="020B0503030303020204" pitchFamily="34" charset="0"/>
              </a:rPr>
              <a:t>)</a:t>
            </a:r>
          </a:p>
        </p:txBody>
      </p:sp>
      <p:grpSp>
        <p:nvGrpSpPr>
          <p:cNvPr id="12" name="그룹 11">
            <a:extLst>
              <a:ext uri="{FF2B5EF4-FFF2-40B4-BE49-F238E27FC236}">
                <a16:creationId xmlns:a16="http://schemas.microsoft.com/office/drawing/2014/main" id="{9C7638E4-896F-45C7-9A50-13FB53CE972C}"/>
              </a:ext>
            </a:extLst>
          </p:cNvPr>
          <p:cNvGrpSpPr/>
          <p:nvPr/>
        </p:nvGrpSpPr>
        <p:grpSpPr>
          <a:xfrm>
            <a:off x="878518" y="1868037"/>
            <a:ext cx="8183403" cy="3253151"/>
            <a:chOff x="878518" y="2075299"/>
            <a:chExt cx="8183403" cy="3253151"/>
          </a:xfrm>
        </p:grpSpPr>
        <p:grpSp>
          <p:nvGrpSpPr>
            <p:cNvPr id="14" name="그룹 13">
              <a:extLst>
                <a:ext uri="{FF2B5EF4-FFF2-40B4-BE49-F238E27FC236}">
                  <a16:creationId xmlns:a16="http://schemas.microsoft.com/office/drawing/2014/main" id="{42A6841A-AB66-4ADB-BB12-BF8DFEE0B628}"/>
                </a:ext>
              </a:extLst>
            </p:cNvPr>
            <p:cNvGrpSpPr/>
            <p:nvPr/>
          </p:nvGrpSpPr>
          <p:grpSpPr>
            <a:xfrm>
              <a:off x="878518" y="2075299"/>
              <a:ext cx="7734454" cy="2830503"/>
              <a:chOff x="318643" y="2528131"/>
              <a:chExt cx="8797660" cy="3219597"/>
            </a:xfrm>
          </p:grpSpPr>
          <p:grpSp>
            <p:nvGrpSpPr>
              <p:cNvPr id="29" name="그룹 28">
                <a:extLst>
                  <a:ext uri="{FF2B5EF4-FFF2-40B4-BE49-F238E27FC236}">
                    <a16:creationId xmlns:a16="http://schemas.microsoft.com/office/drawing/2014/main" id="{04B7FC58-A965-4351-AF49-32E19D6968BC}"/>
                  </a:ext>
                </a:extLst>
              </p:cNvPr>
              <p:cNvGrpSpPr/>
              <p:nvPr/>
            </p:nvGrpSpPr>
            <p:grpSpPr>
              <a:xfrm>
                <a:off x="318643" y="2528131"/>
                <a:ext cx="8797660" cy="3219597"/>
                <a:chOff x="1794197" y="1778926"/>
                <a:chExt cx="8797660" cy="3414351"/>
              </a:xfrm>
            </p:grpSpPr>
            <p:sp>
              <p:nvSpPr>
                <p:cNvPr id="35" name="Oval 6">
                  <a:extLst>
                    <a:ext uri="{FF2B5EF4-FFF2-40B4-BE49-F238E27FC236}">
                      <a16:creationId xmlns:a16="http://schemas.microsoft.com/office/drawing/2014/main" id="{B6EEAE36-D1C2-4F79-B8A0-F8BED5722B6F}"/>
                    </a:ext>
                  </a:extLst>
                </p:cNvPr>
                <p:cNvSpPr/>
                <p:nvPr/>
              </p:nvSpPr>
              <p:spPr>
                <a:xfrm>
                  <a:off x="3656119" y="2713100"/>
                  <a:ext cx="504000" cy="534487"/>
                </a:xfrm>
                <a:prstGeom prst="ellipse">
                  <a:avLst/>
                </a:prstGeom>
                <a:solidFill>
                  <a:srgbClr val="FF0000">
                    <a:alpha val="2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6" name="Oval 7">
                  <a:extLst>
                    <a:ext uri="{FF2B5EF4-FFF2-40B4-BE49-F238E27FC236}">
                      <a16:creationId xmlns:a16="http://schemas.microsoft.com/office/drawing/2014/main" id="{DDB660C8-2D70-4CD6-9BF7-B32F96EC69D0}"/>
                    </a:ext>
                  </a:extLst>
                </p:cNvPr>
                <p:cNvSpPr/>
                <p:nvPr/>
              </p:nvSpPr>
              <p:spPr>
                <a:xfrm>
                  <a:off x="3656120" y="3380406"/>
                  <a:ext cx="504000" cy="534487"/>
                </a:xfrm>
                <a:prstGeom prst="ellipse">
                  <a:avLst/>
                </a:prstGeom>
                <a:solidFill>
                  <a:srgbClr val="FF0000">
                    <a:alpha val="2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7" name="Oval 8">
                  <a:extLst>
                    <a:ext uri="{FF2B5EF4-FFF2-40B4-BE49-F238E27FC236}">
                      <a16:creationId xmlns:a16="http://schemas.microsoft.com/office/drawing/2014/main" id="{EE7504A6-47FF-41A1-8C15-9112ADD26FF1}"/>
                    </a:ext>
                  </a:extLst>
                </p:cNvPr>
                <p:cNvSpPr/>
                <p:nvPr/>
              </p:nvSpPr>
              <p:spPr>
                <a:xfrm>
                  <a:off x="3656120" y="4658790"/>
                  <a:ext cx="504000" cy="534487"/>
                </a:xfrm>
                <a:prstGeom prst="ellipse">
                  <a:avLst/>
                </a:prstGeom>
                <a:solidFill>
                  <a:srgbClr val="FF0000">
                    <a:alpha val="2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8" name="Oval 9">
                  <a:extLst>
                    <a:ext uri="{FF2B5EF4-FFF2-40B4-BE49-F238E27FC236}">
                      <a16:creationId xmlns:a16="http://schemas.microsoft.com/office/drawing/2014/main" id="{FBC8E64D-0FA6-4E34-B70D-D000346FD5AD}"/>
                    </a:ext>
                  </a:extLst>
                </p:cNvPr>
                <p:cNvSpPr/>
                <p:nvPr/>
              </p:nvSpPr>
              <p:spPr>
                <a:xfrm>
                  <a:off x="3854113" y="2229090"/>
                  <a:ext cx="108012" cy="112907"/>
                </a:xfrm>
                <a:prstGeom prst="ellipse">
                  <a:avLst/>
                </a:prstGeom>
                <a:solidFill>
                  <a:srgbClr val="FF0000">
                    <a:alpha val="2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2266169-B4DF-4D27-AA60-F37575EF61B9}"/>
                        </a:ext>
                      </a:extLst>
                    </p:cNvPr>
                    <p:cNvSpPr txBox="1"/>
                    <p:nvPr/>
                  </p:nvSpPr>
                  <p:spPr>
                    <a:xfrm>
                      <a:off x="3496691" y="2775526"/>
                      <a:ext cx="852257" cy="4083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1</m:t>
                                </m:r>
                              </m:sub>
                            </m:sSub>
                          </m:oMath>
                        </m:oMathPara>
                      </a14:m>
                      <a:endParaRPr lang="en-US" sz="1600" dirty="0">
                        <a:latin typeface="SamsungOne 700" panose="020B0803030303020204" pitchFamily="34" charset="0"/>
                        <a:ea typeface="SamsungOne 700" panose="020B0803030303020204" pitchFamily="34" charset="0"/>
                      </a:endParaRPr>
                    </a:p>
                  </p:txBody>
                </p:sp>
              </mc:Choice>
              <mc:Fallback xmlns="">
                <p:sp>
                  <p:nvSpPr>
                    <p:cNvPr id="74" name="TextBox 73">
                      <a:extLst>
                        <a:ext uri="{FF2B5EF4-FFF2-40B4-BE49-F238E27FC236}">
                          <a16:creationId xmlns:a16="http://schemas.microsoft.com/office/drawing/2014/main" id="{AD066754-9567-4AF2-9CB2-530A23DD2923}"/>
                        </a:ext>
                      </a:extLst>
                    </p:cNvPr>
                    <p:cNvSpPr txBox="1">
                      <a:spLocks noRot="1" noChangeAspect="1" noMove="1" noResize="1" noEditPoints="1" noAdjustHandles="1" noChangeArrowheads="1" noChangeShapeType="1" noTextEdit="1"/>
                    </p:cNvSpPr>
                    <p:nvPr/>
                  </p:nvSpPr>
                  <p:spPr>
                    <a:xfrm>
                      <a:off x="3496691" y="2775526"/>
                      <a:ext cx="852257" cy="408387"/>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52CEE1-A973-4EE2-9D65-E6C4B952DBED}"/>
                        </a:ext>
                      </a:extLst>
                    </p:cNvPr>
                    <p:cNvSpPr txBox="1"/>
                    <p:nvPr/>
                  </p:nvSpPr>
                  <p:spPr>
                    <a:xfrm>
                      <a:off x="3496690" y="3413808"/>
                      <a:ext cx="852257" cy="4083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2</m:t>
                                </m:r>
                              </m:sub>
                            </m:sSub>
                          </m:oMath>
                        </m:oMathPara>
                      </a14:m>
                      <a:endParaRPr lang="en-US" sz="1600" dirty="0">
                        <a:latin typeface="SamsungOne 700" panose="020B0803030303020204" pitchFamily="34" charset="0"/>
                        <a:ea typeface="SamsungOne 700" panose="020B0803030303020204" pitchFamily="34" charset="0"/>
                      </a:endParaRPr>
                    </a:p>
                  </p:txBody>
                </p:sp>
              </mc:Choice>
              <mc:Fallback xmlns="">
                <p:sp>
                  <p:nvSpPr>
                    <p:cNvPr id="75" name="TextBox 74">
                      <a:extLst>
                        <a:ext uri="{FF2B5EF4-FFF2-40B4-BE49-F238E27FC236}">
                          <a16:creationId xmlns:a16="http://schemas.microsoft.com/office/drawing/2014/main" id="{FB527ED1-0EF4-4B83-BF4E-20791C4BDE6E}"/>
                        </a:ext>
                      </a:extLst>
                    </p:cNvPr>
                    <p:cNvSpPr txBox="1">
                      <a:spLocks noRot="1" noChangeAspect="1" noMove="1" noResize="1" noEditPoints="1" noAdjustHandles="1" noChangeArrowheads="1" noChangeShapeType="1" noTextEdit="1"/>
                    </p:cNvSpPr>
                    <p:nvPr/>
                  </p:nvSpPr>
                  <p:spPr>
                    <a:xfrm>
                      <a:off x="3496690" y="3413808"/>
                      <a:ext cx="852257" cy="40838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CBDA70E-E914-4B0D-991A-EBAD4E6274F9}"/>
                        </a:ext>
                      </a:extLst>
                    </p:cNvPr>
                    <p:cNvSpPr txBox="1"/>
                    <p:nvPr/>
                  </p:nvSpPr>
                  <p:spPr>
                    <a:xfrm>
                      <a:off x="3496689" y="4699475"/>
                      <a:ext cx="852257" cy="4083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𝑘</m:t>
                                </m:r>
                              </m:sub>
                            </m:sSub>
                          </m:oMath>
                        </m:oMathPara>
                      </a14:m>
                      <a:endParaRPr lang="en-US" sz="1600" dirty="0">
                        <a:latin typeface="SamsungOne 700" panose="020B0803030303020204" pitchFamily="34" charset="0"/>
                        <a:ea typeface="SamsungOne 700" panose="020B0803030303020204" pitchFamily="34" charset="0"/>
                      </a:endParaRPr>
                    </a:p>
                  </p:txBody>
                </p:sp>
              </mc:Choice>
              <mc:Fallback xmlns="">
                <p:sp>
                  <p:nvSpPr>
                    <p:cNvPr id="76" name="TextBox 75">
                      <a:extLst>
                        <a:ext uri="{FF2B5EF4-FFF2-40B4-BE49-F238E27FC236}">
                          <a16:creationId xmlns:a16="http://schemas.microsoft.com/office/drawing/2014/main" id="{530FAAB1-3A99-4A75-ABDC-04A6DEB4B455}"/>
                        </a:ext>
                      </a:extLst>
                    </p:cNvPr>
                    <p:cNvSpPr txBox="1">
                      <a:spLocks noRot="1" noChangeAspect="1" noMove="1" noResize="1" noEditPoints="1" noAdjustHandles="1" noChangeArrowheads="1" noChangeShapeType="1" noTextEdit="1"/>
                    </p:cNvSpPr>
                    <p:nvPr/>
                  </p:nvSpPr>
                  <p:spPr>
                    <a:xfrm>
                      <a:off x="3496689" y="4699475"/>
                      <a:ext cx="852257" cy="40838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8F0FD10-834E-438F-A79A-32546E3DC778}"/>
                        </a:ext>
                      </a:extLst>
                    </p:cNvPr>
                    <p:cNvSpPr txBox="1"/>
                    <p:nvPr/>
                  </p:nvSpPr>
                  <p:spPr>
                    <a:xfrm>
                      <a:off x="3496689" y="3960574"/>
                      <a:ext cx="852257" cy="5976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ea typeface="Cambria Math" panose="02040503050406030204" pitchFamily="18" charset="0"/>
                                    </a:rPr>
                                    <m:t>⋮</m:t>
                                  </m:r>
                                </m:e>
                              </m:mr>
                              <m:mr>
                                <m:e>
                                  <m:r>
                                    <a:rPr lang="en-US" sz="1600" i="1">
                                      <a:latin typeface="Cambria Math" panose="02040503050406030204" pitchFamily="18" charset="0"/>
                                      <a:ea typeface="Cambria Math" panose="02040503050406030204" pitchFamily="18" charset="0"/>
                                    </a:rPr>
                                    <m:t>⋮</m:t>
                                  </m:r>
                                </m:e>
                              </m:mr>
                            </m:m>
                          </m:oMath>
                        </m:oMathPara>
                      </a14:m>
                      <a:endParaRPr lang="en-US" sz="1600" dirty="0">
                        <a:latin typeface="SamsungOne 700" panose="020B0803030303020204" pitchFamily="34" charset="0"/>
                        <a:ea typeface="SamsungOne 700" panose="020B0803030303020204" pitchFamily="34" charset="0"/>
                      </a:endParaRPr>
                    </a:p>
                  </p:txBody>
                </p:sp>
              </mc:Choice>
              <mc:Fallback xmlns="">
                <p:sp>
                  <p:nvSpPr>
                    <p:cNvPr id="77" name="TextBox 76">
                      <a:extLst>
                        <a:ext uri="{FF2B5EF4-FFF2-40B4-BE49-F238E27FC236}">
                          <a16:creationId xmlns:a16="http://schemas.microsoft.com/office/drawing/2014/main" id="{375B6723-F1AD-4097-B0AF-D4F9F4B1D25C}"/>
                        </a:ext>
                      </a:extLst>
                    </p:cNvPr>
                    <p:cNvSpPr txBox="1">
                      <a:spLocks noRot="1" noChangeAspect="1" noMove="1" noResize="1" noEditPoints="1" noAdjustHandles="1" noChangeArrowheads="1" noChangeShapeType="1" noTextEdit="1"/>
                    </p:cNvSpPr>
                    <p:nvPr/>
                  </p:nvSpPr>
                  <p:spPr>
                    <a:xfrm>
                      <a:off x="3496689" y="3960574"/>
                      <a:ext cx="852257" cy="597654"/>
                    </a:xfrm>
                    <a:prstGeom prst="rect">
                      <a:avLst/>
                    </a:prstGeom>
                    <a:blipFill>
                      <a:blip r:embed="rId7"/>
                      <a:stretch>
                        <a:fillRect b="-3704"/>
                      </a:stretch>
                    </a:blipFill>
                  </p:spPr>
                  <p:txBody>
                    <a:bodyPr/>
                    <a:lstStyle/>
                    <a:p>
                      <a:r>
                        <a:rPr lang="ko-KR" altLang="en-US">
                          <a:noFill/>
                        </a:rPr>
                        <a:t> </a:t>
                      </a:r>
                    </a:p>
                  </p:txBody>
                </p:sp>
              </mc:Fallback>
            </mc:AlternateContent>
            <p:sp>
              <p:nvSpPr>
                <p:cNvPr id="43" name="Oval 14">
                  <a:extLst>
                    <a:ext uri="{FF2B5EF4-FFF2-40B4-BE49-F238E27FC236}">
                      <a16:creationId xmlns:a16="http://schemas.microsoft.com/office/drawing/2014/main" id="{066F1285-6AC5-4D64-A916-6BA2E3ECF4D5}"/>
                    </a:ext>
                  </a:extLst>
                </p:cNvPr>
                <p:cNvSpPr/>
                <p:nvPr/>
              </p:nvSpPr>
              <p:spPr>
                <a:xfrm>
                  <a:off x="6596109" y="3557788"/>
                  <a:ext cx="504000" cy="534487"/>
                </a:xfrm>
                <a:prstGeom prst="ellipse">
                  <a:avLst/>
                </a:prstGeom>
                <a:solidFill>
                  <a:srgbClr val="C5D1F7">
                    <a:alpha val="49804"/>
                  </a:srgbClr>
                </a:solidFill>
                <a:ln w="1905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4" name="TextBox 43">
                  <a:extLst>
                    <a:ext uri="{FF2B5EF4-FFF2-40B4-BE49-F238E27FC236}">
                      <a16:creationId xmlns:a16="http://schemas.microsoft.com/office/drawing/2014/main" id="{04F402BA-9456-4279-994C-26A8281DC9A4}"/>
                    </a:ext>
                  </a:extLst>
                </p:cNvPr>
                <p:cNvSpPr txBox="1"/>
                <p:nvPr/>
              </p:nvSpPr>
              <p:spPr>
                <a:xfrm>
                  <a:off x="6683935" y="3555374"/>
                  <a:ext cx="314408" cy="445514"/>
                </a:xfrm>
                <a:prstGeom prst="rect">
                  <a:avLst/>
                </a:prstGeom>
                <a:noFill/>
              </p:spPr>
              <p:txBody>
                <a:bodyPr wrap="square" rtlCol="0">
                  <a:spAutoFit/>
                </a:bodyPr>
                <a:lstStyle/>
                <a:p>
                  <a:pPr algn="ctr"/>
                  <a:r>
                    <a:rPr lang="en-US" dirty="0">
                      <a:latin typeface="SamsungOne 700" panose="020B0803030303020204" pitchFamily="34" charset="0"/>
                      <a:ea typeface="SamsungOne 700" panose="020B0803030303020204" pitchFamily="34" charset="0"/>
                      <a:sym typeface="Symbol" panose="05050102010706020507" pitchFamily="18" charset="2"/>
                    </a:rPr>
                    <a:t></a:t>
                  </a:r>
                  <a:endParaRPr lang="en-US" dirty="0">
                    <a:latin typeface="SamsungOne 700" panose="020B0803030303020204" pitchFamily="34" charset="0"/>
                    <a:ea typeface="SamsungOne 700" panose="020B0803030303020204" pitchFamily="34" charset="0"/>
                  </a:endParaRPr>
                </a:p>
              </p:txBody>
            </p:sp>
            <p:cxnSp>
              <p:nvCxnSpPr>
                <p:cNvPr id="45" name="Straight Arrow Connector 18">
                  <a:extLst>
                    <a:ext uri="{FF2B5EF4-FFF2-40B4-BE49-F238E27FC236}">
                      <a16:creationId xmlns:a16="http://schemas.microsoft.com/office/drawing/2014/main" id="{6109B3F4-E72D-44E5-A793-845C0882F225}"/>
                    </a:ext>
                  </a:extLst>
                </p:cNvPr>
                <p:cNvCxnSpPr/>
                <p:nvPr/>
              </p:nvCxnSpPr>
              <p:spPr>
                <a:xfrm>
                  <a:off x="4189515" y="2971950"/>
                  <a:ext cx="2406591" cy="834407"/>
                </a:xfrm>
                <a:prstGeom prst="straightConnector1">
                  <a:avLst/>
                </a:prstGeom>
                <a:ln w="12700">
                  <a:solidFill>
                    <a:schemeClr val="bg1">
                      <a:lumMod val="50000"/>
                      <a:alpha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19">
                  <a:extLst>
                    <a:ext uri="{FF2B5EF4-FFF2-40B4-BE49-F238E27FC236}">
                      <a16:creationId xmlns:a16="http://schemas.microsoft.com/office/drawing/2014/main" id="{3F4E613F-DB5C-4BED-9B74-B06957ECD307}"/>
                    </a:ext>
                  </a:extLst>
                </p:cNvPr>
                <p:cNvCxnSpPr/>
                <p:nvPr/>
              </p:nvCxnSpPr>
              <p:spPr>
                <a:xfrm>
                  <a:off x="3976826" y="2268169"/>
                  <a:ext cx="2619279" cy="1501878"/>
                </a:xfrm>
                <a:prstGeom prst="straightConnector1">
                  <a:avLst/>
                </a:prstGeom>
                <a:ln w="12700">
                  <a:solidFill>
                    <a:schemeClr val="bg1">
                      <a:lumMod val="50000"/>
                      <a:alpha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20">
                  <a:extLst>
                    <a:ext uri="{FF2B5EF4-FFF2-40B4-BE49-F238E27FC236}">
                      <a16:creationId xmlns:a16="http://schemas.microsoft.com/office/drawing/2014/main" id="{47E91EB7-58E3-4EB0-98A1-F0B66C5BCB8A}"/>
                    </a:ext>
                  </a:extLst>
                </p:cNvPr>
                <p:cNvCxnSpPr/>
                <p:nvPr/>
              </p:nvCxnSpPr>
              <p:spPr>
                <a:xfrm>
                  <a:off x="4189518" y="3625108"/>
                  <a:ext cx="2406587" cy="184017"/>
                </a:xfrm>
                <a:prstGeom prst="straightConnector1">
                  <a:avLst/>
                </a:prstGeom>
                <a:ln w="12700">
                  <a:solidFill>
                    <a:schemeClr val="bg1">
                      <a:lumMod val="50000"/>
                      <a:alpha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21">
                  <a:extLst>
                    <a:ext uri="{FF2B5EF4-FFF2-40B4-BE49-F238E27FC236}">
                      <a16:creationId xmlns:a16="http://schemas.microsoft.com/office/drawing/2014/main" id="{1B1AD379-8223-4136-8020-41D844EC3ACE}"/>
                    </a:ext>
                  </a:extLst>
                </p:cNvPr>
                <p:cNvCxnSpPr/>
                <p:nvPr/>
              </p:nvCxnSpPr>
              <p:spPr>
                <a:xfrm flipV="1">
                  <a:off x="4189512" y="3830083"/>
                  <a:ext cx="2406593" cy="1076316"/>
                </a:xfrm>
                <a:prstGeom prst="straightConnector1">
                  <a:avLst/>
                </a:prstGeom>
                <a:ln w="12700">
                  <a:solidFill>
                    <a:schemeClr val="bg1">
                      <a:lumMod val="50000"/>
                      <a:alpha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22">
                  <a:extLst>
                    <a:ext uri="{FF2B5EF4-FFF2-40B4-BE49-F238E27FC236}">
                      <a16:creationId xmlns:a16="http://schemas.microsoft.com/office/drawing/2014/main" id="{4C1B9215-B729-4597-ACB7-1CBB84124CB7}"/>
                    </a:ext>
                  </a:extLst>
                </p:cNvPr>
                <p:cNvCxnSpPr>
                  <a:cxnSpLocks/>
                  <a:stCxn id="43" idx="6"/>
                </p:cNvCxnSpPr>
                <p:nvPr/>
              </p:nvCxnSpPr>
              <p:spPr>
                <a:xfrm>
                  <a:off x="7100108" y="3825032"/>
                  <a:ext cx="429635" cy="0"/>
                </a:xfrm>
                <a:prstGeom prst="straightConnector1">
                  <a:avLst/>
                </a:prstGeom>
                <a:ln w="12700">
                  <a:solidFill>
                    <a:schemeClr val="bg1">
                      <a:lumMod val="50000"/>
                      <a:alpha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C390D38-26C5-4AEF-A2A3-0D4989A9639D}"/>
                        </a:ext>
                      </a:extLst>
                    </p:cNvPr>
                    <p:cNvSpPr txBox="1"/>
                    <p:nvPr/>
                  </p:nvSpPr>
                  <p:spPr>
                    <a:xfrm>
                      <a:off x="4084838" y="2106061"/>
                      <a:ext cx="852257" cy="3712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ea typeface="Cambria Math" panose="02040503050406030204" pitchFamily="18" charset="0"/>
                                  </a:rPr>
                                  <m:t>𝛽</m:t>
                                </m:r>
                              </m:e>
                              <m:sub>
                                <m:r>
                                  <a:rPr lang="en-US" sz="1400" i="1">
                                    <a:solidFill>
                                      <a:srgbClr val="00B050"/>
                                    </a:solidFill>
                                    <a:latin typeface="Cambria Math" panose="02040503050406030204" pitchFamily="18" charset="0"/>
                                  </a:rPr>
                                  <m:t>0</m:t>
                                </m:r>
                              </m:sub>
                            </m:sSub>
                          </m:oMath>
                        </m:oMathPara>
                      </a14:m>
                      <a:endParaRPr lang="en-US" sz="1400" dirty="0">
                        <a:solidFill>
                          <a:srgbClr val="00B050"/>
                        </a:solidFill>
                        <a:latin typeface="SamsungOne 700" panose="020B0803030303020204" pitchFamily="34" charset="0"/>
                        <a:ea typeface="SamsungOne 700" panose="020B0803030303020204" pitchFamily="34" charset="0"/>
                      </a:endParaRPr>
                    </a:p>
                  </p:txBody>
                </p:sp>
              </mc:Choice>
              <mc:Fallback xmlns="">
                <p:sp>
                  <p:nvSpPr>
                    <p:cNvPr id="87" name="TextBox 86">
                      <a:extLst>
                        <a:ext uri="{FF2B5EF4-FFF2-40B4-BE49-F238E27FC236}">
                          <a16:creationId xmlns:a16="http://schemas.microsoft.com/office/drawing/2014/main" id="{D7083FA2-DCFB-4C05-90F4-986FF3696987}"/>
                        </a:ext>
                      </a:extLst>
                    </p:cNvPr>
                    <p:cNvSpPr txBox="1">
                      <a:spLocks noRot="1" noChangeAspect="1" noMove="1" noResize="1" noEditPoints="1" noAdjustHandles="1" noChangeArrowheads="1" noChangeShapeType="1" noTextEdit="1"/>
                    </p:cNvSpPr>
                    <p:nvPr/>
                  </p:nvSpPr>
                  <p:spPr>
                    <a:xfrm>
                      <a:off x="4084838" y="2106061"/>
                      <a:ext cx="852257" cy="371262"/>
                    </a:xfrm>
                    <a:prstGeom prst="rect">
                      <a:avLst/>
                    </a:prstGeom>
                    <a:blipFill>
                      <a:blip r:embed="rId8"/>
                      <a:stretch>
                        <a:fillRect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18B54B4-6012-42F1-8640-AAF3ADF658A7}"/>
                        </a:ext>
                      </a:extLst>
                    </p:cNvPr>
                    <p:cNvSpPr txBox="1"/>
                    <p:nvPr/>
                  </p:nvSpPr>
                  <p:spPr>
                    <a:xfrm>
                      <a:off x="3496688" y="1778926"/>
                      <a:ext cx="852257" cy="4083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1</m:t>
                            </m:r>
                          </m:oMath>
                        </m:oMathPara>
                      </a14:m>
                      <a:endParaRPr lang="en-US" sz="1600" dirty="0">
                        <a:latin typeface="SamsungOne 700" panose="020B0803030303020204" pitchFamily="34" charset="0"/>
                        <a:ea typeface="SamsungOne 700" panose="020B0803030303020204" pitchFamily="34" charset="0"/>
                      </a:endParaRPr>
                    </a:p>
                  </p:txBody>
                </p:sp>
              </mc:Choice>
              <mc:Fallback xmlns="">
                <p:sp>
                  <p:nvSpPr>
                    <p:cNvPr id="88" name="TextBox 87">
                      <a:extLst>
                        <a:ext uri="{FF2B5EF4-FFF2-40B4-BE49-F238E27FC236}">
                          <a16:creationId xmlns:a16="http://schemas.microsoft.com/office/drawing/2014/main" id="{3387D0C1-EB59-401A-A821-9DCE8F6433A6}"/>
                        </a:ext>
                      </a:extLst>
                    </p:cNvPr>
                    <p:cNvSpPr txBox="1">
                      <a:spLocks noRot="1" noChangeAspect="1" noMove="1" noResize="1" noEditPoints="1" noAdjustHandles="1" noChangeArrowheads="1" noChangeShapeType="1" noTextEdit="1"/>
                    </p:cNvSpPr>
                    <p:nvPr/>
                  </p:nvSpPr>
                  <p:spPr>
                    <a:xfrm>
                      <a:off x="3496688" y="1778926"/>
                      <a:ext cx="852257" cy="40838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C5B2F5F-89CD-41FB-8095-6CCAF68B9B9E}"/>
                        </a:ext>
                      </a:extLst>
                    </p:cNvPr>
                    <p:cNvSpPr txBox="1"/>
                    <p:nvPr/>
                  </p:nvSpPr>
                  <p:spPr>
                    <a:xfrm>
                      <a:off x="4087418" y="2676516"/>
                      <a:ext cx="852257" cy="3712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ea typeface="Cambria Math" panose="02040503050406030204" pitchFamily="18" charset="0"/>
                                  </a:rPr>
                                  <m:t>𝛽</m:t>
                                </m:r>
                              </m:e>
                              <m:sub>
                                <m:r>
                                  <a:rPr lang="en-US" sz="1400" i="1">
                                    <a:solidFill>
                                      <a:srgbClr val="00B050"/>
                                    </a:solidFill>
                                    <a:latin typeface="Cambria Math" panose="02040503050406030204" pitchFamily="18" charset="0"/>
                                  </a:rPr>
                                  <m:t>1</m:t>
                                </m:r>
                              </m:sub>
                            </m:sSub>
                          </m:oMath>
                        </m:oMathPara>
                      </a14:m>
                      <a:endParaRPr lang="en-US" sz="1400" dirty="0">
                        <a:solidFill>
                          <a:srgbClr val="00B050"/>
                        </a:solidFill>
                        <a:latin typeface="SamsungOne 700" panose="020B0803030303020204" pitchFamily="34" charset="0"/>
                        <a:ea typeface="SamsungOne 700" panose="020B0803030303020204" pitchFamily="34" charset="0"/>
                      </a:endParaRPr>
                    </a:p>
                  </p:txBody>
                </p:sp>
              </mc:Choice>
              <mc:Fallback xmlns="">
                <p:sp>
                  <p:nvSpPr>
                    <p:cNvPr id="89" name="TextBox 88">
                      <a:extLst>
                        <a:ext uri="{FF2B5EF4-FFF2-40B4-BE49-F238E27FC236}">
                          <a16:creationId xmlns:a16="http://schemas.microsoft.com/office/drawing/2014/main" id="{AE181CB2-CB04-40C4-BF85-6A534C44CA7B}"/>
                        </a:ext>
                      </a:extLst>
                    </p:cNvPr>
                    <p:cNvSpPr txBox="1">
                      <a:spLocks noRot="1" noChangeAspect="1" noMove="1" noResize="1" noEditPoints="1" noAdjustHandles="1" noChangeArrowheads="1" noChangeShapeType="1" noTextEdit="1"/>
                    </p:cNvSpPr>
                    <p:nvPr/>
                  </p:nvSpPr>
                  <p:spPr>
                    <a:xfrm>
                      <a:off x="4087418" y="2676516"/>
                      <a:ext cx="852257" cy="371262"/>
                    </a:xfrm>
                    <a:prstGeom prst="rect">
                      <a:avLst/>
                    </a:prstGeom>
                    <a:blipFill>
                      <a:blip r:embed="rId10"/>
                      <a:stretch>
                        <a:fillRect b="-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99992D4-7993-4E1B-9B73-A73D2619BE12}"/>
                        </a:ext>
                      </a:extLst>
                    </p:cNvPr>
                    <p:cNvSpPr txBox="1"/>
                    <p:nvPr/>
                  </p:nvSpPr>
                  <p:spPr>
                    <a:xfrm>
                      <a:off x="4095927" y="3290201"/>
                      <a:ext cx="852257" cy="3712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ea typeface="Cambria Math" panose="02040503050406030204" pitchFamily="18" charset="0"/>
                                  </a:rPr>
                                  <m:t>𝛽</m:t>
                                </m:r>
                              </m:e>
                              <m:sub>
                                <m:r>
                                  <a:rPr lang="en-US" sz="1400" i="1">
                                    <a:solidFill>
                                      <a:srgbClr val="00B050"/>
                                    </a:solidFill>
                                    <a:latin typeface="Cambria Math" panose="02040503050406030204" pitchFamily="18" charset="0"/>
                                  </a:rPr>
                                  <m:t>2</m:t>
                                </m:r>
                              </m:sub>
                            </m:sSub>
                          </m:oMath>
                        </m:oMathPara>
                      </a14:m>
                      <a:endParaRPr lang="en-US" sz="1400" dirty="0">
                        <a:solidFill>
                          <a:srgbClr val="00B050"/>
                        </a:solidFill>
                        <a:latin typeface="SamsungOne 700" panose="020B0803030303020204" pitchFamily="34" charset="0"/>
                        <a:ea typeface="SamsungOne 700" panose="020B0803030303020204" pitchFamily="34" charset="0"/>
                      </a:endParaRPr>
                    </a:p>
                  </p:txBody>
                </p:sp>
              </mc:Choice>
              <mc:Fallback xmlns="">
                <p:sp>
                  <p:nvSpPr>
                    <p:cNvPr id="90" name="TextBox 89">
                      <a:extLst>
                        <a:ext uri="{FF2B5EF4-FFF2-40B4-BE49-F238E27FC236}">
                          <a16:creationId xmlns:a16="http://schemas.microsoft.com/office/drawing/2014/main" id="{EEAFEF91-1FC8-4622-8259-EEF5ADD8FD6C}"/>
                        </a:ext>
                      </a:extLst>
                    </p:cNvPr>
                    <p:cNvSpPr txBox="1">
                      <a:spLocks noRot="1" noChangeAspect="1" noMove="1" noResize="1" noEditPoints="1" noAdjustHandles="1" noChangeArrowheads="1" noChangeShapeType="1" noTextEdit="1"/>
                    </p:cNvSpPr>
                    <p:nvPr/>
                  </p:nvSpPr>
                  <p:spPr>
                    <a:xfrm>
                      <a:off x="4095927" y="3290201"/>
                      <a:ext cx="852257" cy="371262"/>
                    </a:xfrm>
                    <a:prstGeom prst="rect">
                      <a:avLst/>
                    </a:prstGeom>
                    <a:blipFill>
                      <a:blip r:embed="rId11"/>
                      <a:stretch>
                        <a:fillRect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CF1EC5C-BE28-41D0-9448-DB0D4F4C321E}"/>
                        </a:ext>
                      </a:extLst>
                    </p:cNvPr>
                    <p:cNvSpPr txBox="1"/>
                    <p:nvPr/>
                  </p:nvSpPr>
                  <p:spPr>
                    <a:xfrm>
                      <a:off x="4096296" y="4364229"/>
                      <a:ext cx="852257" cy="3712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ea typeface="Cambria Math" panose="02040503050406030204" pitchFamily="18" charset="0"/>
                                  </a:rPr>
                                  <m:t>𝛽</m:t>
                                </m:r>
                              </m:e>
                              <m:sub>
                                <m:r>
                                  <a:rPr lang="en-US" sz="1400" i="1">
                                    <a:solidFill>
                                      <a:srgbClr val="00B050"/>
                                    </a:solidFill>
                                    <a:latin typeface="Cambria Math" panose="02040503050406030204" pitchFamily="18" charset="0"/>
                                  </a:rPr>
                                  <m:t>𝑘</m:t>
                                </m:r>
                              </m:sub>
                            </m:sSub>
                          </m:oMath>
                        </m:oMathPara>
                      </a14:m>
                      <a:endParaRPr lang="en-US" sz="1400" dirty="0">
                        <a:solidFill>
                          <a:srgbClr val="00B050"/>
                        </a:solidFill>
                        <a:latin typeface="SamsungOne 700" panose="020B0803030303020204" pitchFamily="34" charset="0"/>
                        <a:ea typeface="SamsungOne 700" panose="020B0803030303020204" pitchFamily="34" charset="0"/>
                      </a:endParaRPr>
                    </a:p>
                  </p:txBody>
                </p:sp>
              </mc:Choice>
              <mc:Fallback xmlns="">
                <p:sp>
                  <p:nvSpPr>
                    <p:cNvPr id="91" name="TextBox 90">
                      <a:extLst>
                        <a:ext uri="{FF2B5EF4-FFF2-40B4-BE49-F238E27FC236}">
                          <a16:creationId xmlns:a16="http://schemas.microsoft.com/office/drawing/2014/main" id="{4558FD20-580B-4CF4-ADC5-053EDE57D55D}"/>
                        </a:ext>
                      </a:extLst>
                    </p:cNvPr>
                    <p:cNvSpPr txBox="1">
                      <a:spLocks noRot="1" noChangeAspect="1" noMove="1" noResize="1" noEditPoints="1" noAdjustHandles="1" noChangeArrowheads="1" noChangeShapeType="1" noTextEdit="1"/>
                    </p:cNvSpPr>
                    <p:nvPr/>
                  </p:nvSpPr>
                  <p:spPr>
                    <a:xfrm>
                      <a:off x="4096296" y="4364229"/>
                      <a:ext cx="852257" cy="371262"/>
                    </a:xfrm>
                    <a:prstGeom prst="rect">
                      <a:avLst/>
                    </a:prstGeom>
                    <a:blipFill>
                      <a:blip r:embed="rId12"/>
                      <a:stretch>
                        <a:fillRect b="-5882"/>
                      </a:stretch>
                    </a:blipFill>
                  </p:spPr>
                  <p:txBody>
                    <a:bodyPr/>
                    <a:lstStyle/>
                    <a:p>
                      <a:r>
                        <a:rPr lang="ko-KR" altLang="en-US">
                          <a:noFill/>
                        </a:rPr>
                        <a:t> </a:t>
                      </a:r>
                    </a:p>
                  </p:txBody>
                </p:sp>
              </mc:Fallback>
            </mc:AlternateContent>
            <p:cxnSp>
              <p:nvCxnSpPr>
                <p:cNvPr id="57" name="Straight Arrow Connector 28">
                  <a:extLst>
                    <a:ext uri="{FF2B5EF4-FFF2-40B4-BE49-F238E27FC236}">
                      <a16:creationId xmlns:a16="http://schemas.microsoft.com/office/drawing/2014/main" id="{078F9A40-7947-4B60-BA6F-B3E52B730D53}"/>
                    </a:ext>
                  </a:extLst>
                </p:cNvPr>
                <p:cNvCxnSpPr>
                  <a:cxnSpLocks/>
                </p:cNvCxnSpPr>
                <p:nvPr/>
              </p:nvCxnSpPr>
              <p:spPr>
                <a:xfrm>
                  <a:off x="8035867" y="3825031"/>
                  <a:ext cx="481682" cy="0"/>
                </a:xfrm>
                <a:prstGeom prst="straightConnector1">
                  <a:avLst/>
                </a:prstGeom>
                <a:ln w="12700">
                  <a:solidFill>
                    <a:schemeClr val="bg1">
                      <a:lumMod val="50000"/>
                      <a:alpha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58" name="Group 29">
                  <a:extLst>
                    <a:ext uri="{FF2B5EF4-FFF2-40B4-BE49-F238E27FC236}">
                      <a16:creationId xmlns:a16="http://schemas.microsoft.com/office/drawing/2014/main" id="{4F89BB5B-860E-4A6C-9F5F-368BD07109CF}"/>
                    </a:ext>
                  </a:extLst>
                </p:cNvPr>
                <p:cNvGrpSpPr/>
                <p:nvPr/>
              </p:nvGrpSpPr>
              <p:grpSpPr>
                <a:xfrm>
                  <a:off x="1794197" y="2813044"/>
                  <a:ext cx="1631790" cy="1513896"/>
                  <a:chOff x="1101738" y="3100594"/>
                  <a:chExt cx="1631790" cy="1513896"/>
                </a:xfrm>
              </p:grpSpPr>
              <p:sp>
                <p:nvSpPr>
                  <p:cNvPr id="65" name="TextBox 64">
                    <a:extLst>
                      <a:ext uri="{FF2B5EF4-FFF2-40B4-BE49-F238E27FC236}">
                        <a16:creationId xmlns:a16="http://schemas.microsoft.com/office/drawing/2014/main" id="{EF046469-DBF8-457E-B373-6ED7F01A7C78}"/>
                      </a:ext>
                    </a:extLst>
                  </p:cNvPr>
                  <p:cNvSpPr txBox="1"/>
                  <p:nvPr/>
                </p:nvSpPr>
                <p:spPr>
                  <a:xfrm>
                    <a:off x="1101738" y="3635265"/>
                    <a:ext cx="1290595" cy="408387"/>
                  </a:xfrm>
                  <a:prstGeom prst="rect">
                    <a:avLst/>
                  </a:prstGeom>
                  <a:noFill/>
                </p:spPr>
                <p:txBody>
                  <a:bodyPr wrap="square" rtlCol="0">
                    <a:spAutoFit/>
                  </a:bodyPr>
                  <a:lstStyle/>
                  <a:p>
                    <a:pPr algn="ctr"/>
                    <a:r>
                      <a:rPr lang="en-US" sz="1600" dirty="0">
                        <a:latin typeface="SamsungOne 400" panose="020B0503030303020204" pitchFamily="34" charset="0"/>
                        <a:ea typeface="SamsungOne 400" panose="020B0503030303020204" pitchFamily="34" charset="0"/>
                        <a:cs typeface="Times New Roman" panose="02020603050405020304" pitchFamily="18" charset="0"/>
                      </a:rPr>
                      <a:t>Input</a:t>
                    </a:r>
                  </a:p>
                </p:txBody>
              </p:sp>
              <p:sp>
                <p:nvSpPr>
                  <p:cNvPr id="66" name="Right Arrow 31">
                    <a:extLst>
                      <a:ext uri="{FF2B5EF4-FFF2-40B4-BE49-F238E27FC236}">
                        <a16:creationId xmlns:a16="http://schemas.microsoft.com/office/drawing/2014/main" id="{6B7E72BB-7E35-45AB-AC23-79DF8794B154}"/>
                      </a:ext>
                    </a:extLst>
                  </p:cNvPr>
                  <p:cNvSpPr/>
                  <p:nvPr/>
                </p:nvSpPr>
                <p:spPr>
                  <a:xfrm>
                    <a:off x="2264592" y="3100594"/>
                    <a:ext cx="468936" cy="1513896"/>
                  </a:xfrm>
                  <a:prstGeom prst="rightArrow">
                    <a:avLst/>
                  </a:prstGeom>
                  <a:gradFill>
                    <a:gsLst>
                      <a:gs pos="100000">
                        <a:schemeClr val="bg1">
                          <a:lumMod val="75000"/>
                        </a:schemeClr>
                      </a:gs>
                      <a:gs pos="12000">
                        <a:schemeClr val="bg1">
                          <a:lumMod val="75000"/>
                          <a:alpha val="0"/>
                        </a:schemeClr>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59" name="Group 36">
                  <a:extLst>
                    <a:ext uri="{FF2B5EF4-FFF2-40B4-BE49-F238E27FC236}">
                      <a16:creationId xmlns:a16="http://schemas.microsoft.com/office/drawing/2014/main" id="{2884617F-0B52-4F5C-B018-098EE51B09F8}"/>
                    </a:ext>
                  </a:extLst>
                </p:cNvPr>
                <p:cNvGrpSpPr/>
                <p:nvPr/>
              </p:nvGrpSpPr>
              <p:grpSpPr>
                <a:xfrm>
                  <a:off x="8230841" y="3557788"/>
                  <a:ext cx="2361016" cy="540316"/>
                  <a:chOff x="8230841" y="3845338"/>
                  <a:chExt cx="2361016" cy="540316"/>
                </a:xfrm>
              </p:grpSpPr>
              <p:sp>
                <p:nvSpPr>
                  <p:cNvPr id="60" name="TextBox 59">
                    <a:extLst>
                      <a:ext uri="{FF2B5EF4-FFF2-40B4-BE49-F238E27FC236}">
                        <a16:creationId xmlns:a16="http://schemas.microsoft.com/office/drawing/2014/main" id="{0558EC44-D5D5-4EA8-9B16-03E2342BEB74}"/>
                      </a:ext>
                    </a:extLst>
                  </p:cNvPr>
                  <p:cNvSpPr txBox="1"/>
                  <p:nvPr/>
                </p:nvSpPr>
                <p:spPr>
                  <a:xfrm>
                    <a:off x="8230841" y="3958302"/>
                    <a:ext cx="1290595" cy="315572"/>
                  </a:xfrm>
                  <a:prstGeom prst="rect">
                    <a:avLst/>
                  </a:prstGeom>
                  <a:noFill/>
                </p:spPr>
                <p:txBody>
                  <a:bodyPr wrap="square" rtlCol="0">
                    <a:spAutoFit/>
                  </a:bodyPr>
                  <a:lstStyle/>
                  <a:p>
                    <a:pPr algn="ctr"/>
                    <a:r>
                      <a:rPr lang="en-US" sz="1100" dirty="0">
                        <a:latin typeface="SamsungOne 400" panose="020B0503030303020204" pitchFamily="34" charset="0"/>
                        <a:ea typeface="SamsungOne 400" panose="020B0503030303020204" pitchFamily="34" charset="0"/>
                        <a:cs typeface="Times New Roman" panose="02020603050405020304" pitchFamily="18" charset="0"/>
                      </a:rPr>
                      <a:t>Output</a:t>
                    </a:r>
                  </a:p>
                </p:txBody>
              </p:sp>
              <p:grpSp>
                <p:nvGrpSpPr>
                  <p:cNvPr id="61" name="Group 41">
                    <a:extLst>
                      <a:ext uri="{FF2B5EF4-FFF2-40B4-BE49-F238E27FC236}">
                        <a16:creationId xmlns:a16="http://schemas.microsoft.com/office/drawing/2014/main" id="{4CF5C1EF-96D9-4280-AEC5-0BB36A66EED2}"/>
                      </a:ext>
                    </a:extLst>
                  </p:cNvPr>
                  <p:cNvGrpSpPr/>
                  <p:nvPr/>
                </p:nvGrpSpPr>
                <p:grpSpPr>
                  <a:xfrm>
                    <a:off x="9739600" y="3845338"/>
                    <a:ext cx="852257" cy="540316"/>
                    <a:chOff x="9357859" y="3845338"/>
                    <a:chExt cx="852257" cy="540316"/>
                  </a:xfrm>
                </p:grpSpPr>
                <p:sp>
                  <p:nvSpPr>
                    <p:cNvPr id="63" name="Oval 43">
                      <a:extLst>
                        <a:ext uri="{FF2B5EF4-FFF2-40B4-BE49-F238E27FC236}">
                          <a16:creationId xmlns:a16="http://schemas.microsoft.com/office/drawing/2014/main" id="{EC36EFA9-95F4-466D-861E-62B470DB3E78}"/>
                        </a:ext>
                      </a:extLst>
                    </p:cNvPr>
                    <p:cNvSpPr/>
                    <p:nvPr/>
                  </p:nvSpPr>
                  <p:spPr>
                    <a:xfrm>
                      <a:off x="9484580" y="3845338"/>
                      <a:ext cx="504000" cy="534487"/>
                    </a:xfrm>
                    <a:prstGeom prst="ellipse">
                      <a:avLst/>
                    </a:prstGeom>
                    <a:solidFill>
                      <a:srgbClr val="00B050">
                        <a:alpha val="20000"/>
                      </a:srgb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4802723-F3B4-4FBF-89E0-DF86D0743E8A}"/>
                            </a:ext>
                          </a:extLst>
                        </p:cNvPr>
                        <p:cNvSpPr txBox="1"/>
                        <p:nvPr/>
                      </p:nvSpPr>
                      <p:spPr>
                        <a:xfrm>
                          <a:off x="9357859" y="3847325"/>
                          <a:ext cx="852257" cy="538329"/>
                        </a:xfrm>
                        <a:prstGeom prst="rect">
                          <a:avLst/>
                        </a:prstGeom>
                        <a:noFill/>
                      </p:spPr>
                      <p:txBody>
                        <a:bodyPr wrap="square" rtlCol="0">
                          <a:spAutoFit/>
                        </a:bodyPr>
                        <a:lstStyle/>
                        <a:p>
                          <a:pPr algn="ctr">
                            <a:spcAft>
                              <a:spcPts val="600"/>
                            </a:spcAft>
                          </a:pPr>
                          <a14:m>
                            <m:oMathPara xmlns:m="http://schemas.openxmlformats.org/officeDocument/2006/math">
                              <m:oMathParaPr>
                                <m:jc m:val="centerGroup"/>
                              </m:oMathParaPr>
                              <m:oMath xmlns:m="http://schemas.openxmlformats.org/officeDocument/2006/math">
                                <m:r>
                                  <a:rPr lang="en-US" dirty="0" smtClean="0">
                                    <a:solidFill>
                                      <a:schemeClr val="tx1">
                                        <a:lumMod val="85000"/>
                                        <a:lumOff val="15000"/>
                                      </a:schemeClr>
                                    </a:solidFill>
                                    <a:latin typeface="Cambria Math" panose="02040503050406030204" pitchFamily="18" charset="0"/>
                                    <a:ea typeface="SamsungOne 700" panose="020B0803030303020204" pitchFamily="34" charset="0"/>
                                  </a:rPr>
                                  <m:t>𝑌</m:t>
                                </m:r>
                              </m:oMath>
                            </m:oMathPara>
                          </a14:m>
                          <a:endParaRPr lang="en-US" dirty="0">
                            <a:solidFill>
                              <a:schemeClr val="tx1">
                                <a:lumMod val="85000"/>
                                <a:lumOff val="15000"/>
                              </a:schemeClr>
                            </a:solidFill>
                            <a:latin typeface="Cambria Math" panose="02040503050406030204" pitchFamily="18" charset="0"/>
                            <a:ea typeface="SamsungOne 700" panose="020B0803030303020204" pitchFamily="34" charset="0"/>
                          </a:endParaRPr>
                        </a:p>
                      </p:txBody>
                    </p:sp>
                  </mc:Choice>
                  <mc:Fallback xmlns="">
                    <p:sp>
                      <p:nvSpPr>
                        <p:cNvPr id="113" name="TextBox 112">
                          <a:extLst>
                            <a:ext uri="{FF2B5EF4-FFF2-40B4-BE49-F238E27FC236}">
                              <a16:creationId xmlns:a16="http://schemas.microsoft.com/office/drawing/2014/main" id="{43CF8D93-1AC1-4988-9A6A-06F4BD4D2DD1}"/>
                            </a:ext>
                          </a:extLst>
                        </p:cNvPr>
                        <p:cNvSpPr txBox="1">
                          <a:spLocks noRot="1" noChangeAspect="1" noMove="1" noResize="1" noEditPoints="1" noAdjustHandles="1" noChangeArrowheads="1" noChangeShapeType="1" noTextEdit="1"/>
                        </p:cNvSpPr>
                        <p:nvPr/>
                      </p:nvSpPr>
                      <p:spPr>
                        <a:xfrm>
                          <a:off x="9357859" y="3847325"/>
                          <a:ext cx="852257" cy="538329"/>
                        </a:xfrm>
                        <a:prstGeom prst="rect">
                          <a:avLst/>
                        </a:prstGeom>
                        <a:blipFill>
                          <a:blip r:embed="rId13"/>
                          <a:stretch>
                            <a:fillRect/>
                          </a:stretch>
                        </a:blipFill>
                      </p:spPr>
                      <p:txBody>
                        <a:bodyPr/>
                        <a:lstStyle/>
                        <a:p>
                          <a:r>
                            <a:rPr lang="ko-KR" altLang="en-US">
                              <a:noFill/>
                            </a:rPr>
                            <a:t> </a:t>
                          </a:r>
                        </a:p>
                      </p:txBody>
                    </p:sp>
                  </mc:Fallback>
                </mc:AlternateContent>
              </p:grpSp>
              <p:sp>
                <p:nvSpPr>
                  <p:cNvPr id="62" name="Left-Right Arrow 42">
                    <a:extLst>
                      <a:ext uri="{FF2B5EF4-FFF2-40B4-BE49-F238E27FC236}">
                        <a16:creationId xmlns:a16="http://schemas.microsoft.com/office/drawing/2014/main" id="{5474CA60-A3E2-461D-A308-18C40EEA711E}"/>
                      </a:ext>
                    </a:extLst>
                  </p:cNvPr>
                  <p:cNvSpPr/>
                  <p:nvPr/>
                </p:nvSpPr>
                <p:spPr>
                  <a:xfrm>
                    <a:off x="9296386" y="4001069"/>
                    <a:ext cx="435006" cy="205055"/>
                  </a:xfrm>
                  <a:prstGeom prst="lef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sp>
            <p:nvSpPr>
              <p:cNvPr id="30" name="Oval 74">
                <a:extLst>
                  <a:ext uri="{FF2B5EF4-FFF2-40B4-BE49-F238E27FC236}">
                    <a16:creationId xmlns:a16="http://schemas.microsoft.com/office/drawing/2014/main" id="{9CEE354A-CA45-42B3-9C15-01263F7E098F}"/>
                  </a:ext>
                </a:extLst>
              </p:cNvPr>
              <p:cNvSpPr/>
              <p:nvPr/>
            </p:nvSpPr>
            <p:spPr>
              <a:xfrm>
                <a:off x="2815748" y="2600984"/>
                <a:ext cx="404261" cy="2863946"/>
              </a:xfrm>
              <a:prstGeom prst="roundRect">
                <a:avLst>
                  <a:gd name="adj" fmla="val 50000"/>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15" name="Oval 16">
              <a:extLst>
                <a:ext uri="{FF2B5EF4-FFF2-40B4-BE49-F238E27FC236}">
                  <a16:creationId xmlns:a16="http://schemas.microsoft.com/office/drawing/2014/main" id="{C79A0BDC-1D06-4637-AF44-59792DE5BE86}"/>
                </a:ext>
              </a:extLst>
            </p:cNvPr>
            <p:cNvSpPr/>
            <p:nvPr/>
          </p:nvSpPr>
          <p:spPr>
            <a:xfrm>
              <a:off x="5920917" y="3549980"/>
              <a:ext cx="443091" cy="443091"/>
            </a:xfrm>
            <a:prstGeom prst="ellipse">
              <a:avLst/>
            </a:prstGeom>
            <a:solidFill>
              <a:srgbClr val="C5D1F7">
                <a:alpha val="49804"/>
              </a:srgbClr>
            </a:solidFill>
            <a:ln w="19050">
              <a:solidFill>
                <a:srgbClr val="1D48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Freeform 17">
              <a:extLst>
                <a:ext uri="{FF2B5EF4-FFF2-40B4-BE49-F238E27FC236}">
                  <a16:creationId xmlns:a16="http://schemas.microsoft.com/office/drawing/2014/main" id="{21A17221-FB0D-4B39-B946-6C19A33BA2A6}"/>
                </a:ext>
              </a:extLst>
            </p:cNvPr>
            <p:cNvSpPr/>
            <p:nvPr/>
          </p:nvSpPr>
          <p:spPr>
            <a:xfrm>
              <a:off x="6007256" y="3668107"/>
              <a:ext cx="296258" cy="206069"/>
            </a:xfrm>
            <a:custGeom>
              <a:avLst/>
              <a:gdLst>
                <a:gd name="connsiteX0" fmla="*/ 0 w 452761"/>
                <a:gd name="connsiteY0" fmla="*/ 310719 h 310719"/>
                <a:gd name="connsiteX1" fmla="*/ 177553 w 452761"/>
                <a:gd name="connsiteY1" fmla="*/ 248575 h 310719"/>
                <a:gd name="connsiteX2" fmla="*/ 292963 w 452761"/>
                <a:gd name="connsiteY2" fmla="*/ 79899 h 310719"/>
                <a:gd name="connsiteX3" fmla="*/ 452761 w 452761"/>
                <a:gd name="connsiteY3" fmla="*/ 0 h 310719"/>
              </a:gdLst>
              <a:ahLst/>
              <a:cxnLst>
                <a:cxn ang="0">
                  <a:pos x="connsiteX0" y="connsiteY0"/>
                </a:cxn>
                <a:cxn ang="0">
                  <a:pos x="connsiteX1" y="connsiteY1"/>
                </a:cxn>
                <a:cxn ang="0">
                  <a:pos x="connsiteX2" y="connsiteY2"/>
                </a:cxn>
                <a:cxn ang="0">
                  <a:pos x="connsiteX3" y="connsiteY3"/>
                </a:cxn>
              </a:cxnLst>
              <a:rect l="l" t="t" r="r" b="b"/>
              <a:pathLst>
                <a:path w="452761" h="310719">
                  <a:moveTo>
                    <a:pt x="0" y="310719"/>
                  </a:moveTo>
                  <a:cubicBezTo>
                    <a:pt x="64363" y="298882"/>
                    <a:pt x="128726" y="287045"/>
                    <a:pt x="177553" y="248575"/>
                  </a:cubicBezTo>
                  <a:cubicBezTo>
                    <a:pt x="226380" y="210105"/>
                    <a:pt x="247095" y="121328"/>
                    <a:pt x="292963" y="79899"/>
                  </a:cubicBezTo>
                  <a:cubicBezTo>
                    <a:pt x="338831" y="38470"/>
                    <a:pt x="399495" y="4439"/>
                    <a:pt x="452761"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SamsungOne 700" panose="020B0803030303020204" pitchFamily="34" charset="0"/>
                <a:ea typeface="SamsungOne 700" panose="020B0803030303020204" pitchFamily="34" charset="0"/>
              </a:endParaRPr>
            </a:p>
          </p:txBody>
        </p:sp>
        <p:sp>
          <p:nvSpPr>
            <p:cNvPr id="17" name="화살표: 아래쪽 16">
              <a:extLst>
                <a:ext uri="{FF2B5EF4-FFF2-40B4-BE49-F238E27FC236}">
                  <a16:creationId xmlns:a16="http://schemas.microsoft.com/office/drawing/2014/main" id="{781AE20A-B7F8-4F0C-9317-BF7104D0E9BC}"/>
                </a:ext>
              </a:extLst>
            </p:cNvPr>
            <p:cNvSpPr/>
            <p:nvPr/>
          </p:nvSpPr>
          <p:spPr>
            <a:xfrm flipV="1">
              <a:off x="5260877" y="4060951"/>
              <a:ext cx="132165" cy="521191"/>
            </a:xfrm>
            <a:prstGeom prst="downArrow">
              <a:avLst/>
            </a:prstGeom>
            <a:gradFill>
              <a:gsLst>
                <a:gs pos="0">
                  <a:schemeClr val="bg1"/>
                </a:gs>
                <a:gs pos="10000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479BCF71-C635-478F-82DC-410763C4D02A}"/>
                </a:ext>
              </a:extLst>
            </p:cNvPr>
            <p:cNvSpPr/>
            <p:nvPr/>
          </p:nvSpPr>
          <p:spPr>
            <a:xfrm flipV="1">
              <a:off x="7051577" y="4060951"/>
              <a:ext cx="132165" cy="521191"/>
            </a:xfrm>
            <a:prstGeom prst="downArrow">
              <a:avLst/>
            </a:prstGeom>
            <a:gradFill>
              <a:gsLst>
                <a:gs pos="0">
                  <a:schemeClr val="bg1"/>
                </a:gs>
                <a:gs pos="10000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화살표: 아래쪽 18">
              <a:extLst>
                <a:ext uri="{FF2B5EF4-FFF2-40B4-BE49-F238E27FC236}">
                  <a16:creationId xmlns:a16="http://schemas.microsoft.com/office/drawing/2014/main" id="{231E0C0D-7328-4EE1-BA14-EFC8EA0ED51A}"/>
                </a:ext>
              </a:extLst>
            </p:cNvPr>
            <p:cNvSpPr/>
            <p:nvPr/>
          </p:nvSpPr>
          <p:spPr>
            <a:xfrm>
              <a:off x="8130580" y="2979440"/>
              <a:ext cx="132165" cy="521191"/>
            </a:xfrm>
            <a:prstGeom prst="downArrow">
              <a:avLst/>
            </a:prstGeom>
            <a:gradFill>
              <a:gsLst>
                <a:gs pos="0">
                  <a:schemeClr val="bg1"/>
                </a:gs>
                <a:gs pos="10000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아래쪽 19">
              <a:extLst>
                <a:ext uri="{FF2B5EF4-FFF2-40B4-BE49-F238E27FC236}">
                  <a16:creationId xmlns:a16="http://schemas.microsoft.com/office/drawing/2014/main" id="{779C9756-A122-49F7-9EEA-D15BF91B2D80}"/>
                </a:ext>
              </a:extLst>
            </p:cNvPr>
            <p:cNvSpPr/>
            <p:nvPr/>
          </p:nvSpPr>
          <p:spPr>
            <a:xfrm flipV="1">
              <a:off x="3185465" y="4701127"/>
              <a:ext cx="132165" cy="521191"/>
            </a:xfrm>
            <a:prstGeom prst="downArrow">
              <a:avLst/>
            </a:prstGeom>
            <a:gradFill>
              <a:gsLst>
                <a:gs pos="0">
                  <a:schemeClr val="bg1"/>
                </a:gs>
                <a:gs pos="10000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FDA41677-D52F-4372-91F4-6493ED803771}"/>
                </a:ext>
              </a:extLst>
            </p:cNvPr>
            <p:cNvSpPr txBox="1"/>
            <p:nvPr/>
          </p:nvSpPr>
          <p:spPr>
            <a:xfrm>
              <a:off x="2719162" y="5066840"/>
              <a:ext cx="1115098" cy="261610"/>
            </a:xfrm>
            <a:prstGeom prst="rect">
              <a:avLst/>
            </a:prstGeom>
            <a:noFill/>
          </p:spPr>
          <p:txBody>
            <a:bodyPr wrap="square" rtlCol="0">
              <a:spAutoFit/>
            </a:bodyPr>
            <a:lstStyle/>
            <a:p>
              <a:pPr algn="ctr"/>
              <a:r>
                <a:rPr lang="en-US" sz="1100" dirty="0" err="1">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Tham</a:t>
              </a:r>
              <a:r>
                <a:rPr lang="en-US" sz="11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 </a:t>
              </a:r>
              <a:r>
                <a:rPr lang="en-US" sz="1100" dirty="0" err="1">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số</a:t>
              </a:r>
              <a:endParaRPr lang="en-US" sz="11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67D0D63F-FBAC-4D19-8E15-3B7428B7E84A}"/>
                </a:ext>
              </a:extLst>
            </p:cNvPr>
            <p:cNvSpPr txBox="1"/>
            <p:nvPr/>
          </p:nvSpPr>
          <p:spPr>
            <a:xfrm>
              <a:off x="4872630" y="4365200"/>
              <a:ext cx="836576" cy="416011"/>
            </a:xfrm>
            <a:prstGeom prst="rect">
              <a:avLst/>
            </a:prstGeom>
            <a:noFill/>
          </p:spPr>
          <p:txBody>
            <a:bodyPr wrap="square" rtlCol="0">
              <a:spAutoFit/>
            </a:bodyPr>
            <a:lstStyle/>
            <a:p>
              <a:pPr algn="ctr">
                <a:lnSpc>
                  <a:spcPct val="150000"/>
                </a:lnSpc>
                <a:spcBef>
                  <a:spcPts val="1000"/>
                </a:spcBef>
                <a:spcAft>
                  <a:spcPts val="800"/>
                </a:spcAft>
                <a:buClr>
                  <a:srgbClr val="193EB0"/>
                </a:buClr>
              </a:pPr>
              <a:r>
                <a:rPr lang="en-US" sz="1600" i="1" dirty="0">
                  <a:solidFill>
                    <a:srgbClr val="FF0000"/>
                  </a:solidFill>
                  <a:latin typeface="Cambria Math" panose="02040503050406030204" pitchFamily="18" charset="0"/>
                  <a:ea typeface="SamsungOne 400" panose="020B0503030303020204" pitchFamily="34" charset="0"/>
                </a:rPr>
                <a:t>S</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AFB266B-3D87-469F-BBF0-D15B04880E5E}"/>
                    </a:ext>
                  </a:extLst>
                </p:cNvPr>
                <p:cNvSpPr txBox="1"/>
                <p:nvPr/>
              </p:nvSpPr>
              <p:spPr>
                <a:xfrm>
                  <a:off x="6148803" y="4335921"/>
                  <a:ext cx="1968238" cy="492442"/>
                </a:xfrm>
                <a:prstGeom prst="rect">
                  <a:avLst/>
                </a:prstGeom>
                <a:noFill/>
              </p:spPr>
              <p:txBody>
                <a:bodyPr wrap="square" rtlCol="0">
                  <a:spAutoFit/>
                </a:bodyPr>
                <a:lstStyle/>
                <a:p>
                  <a:pPr algn="ctr">
                    <a:lnSpc>
                      <a:spcPct val="150000"/>
                    </a:lnSpc>
                    <a:spcBef>
                      <a:spcPts val="1000"/>
                    </a:spcBef>
                    <a:spcAft>
                      <a:spcPts val="600"/>
                    </a:spcAft>
                    <a:buClr>
                      <a:srgbClr val="193EB0"/>
                    </a:buClr>
                  </a:pPr>
                  <a14:m>
                    <m:oMathPara xmlns:m="http://schemas.openxmlformats.org/officeDocument/2006/math">
                      <m:oMathParaPr>
                        <m:jc m:val="centerGroup"/>
                      </m:oMathParaPr>
                      <m:oMath xmlns:m="http://schemas.openxmlformats.org/officeDocument/2006/math">
                        <m:r>
                          <a:rPr lang="en-US" altLang="ko-KR" sz="1400" i="1" dirty="0">
                            <a:solidFill>
                              <a:srgbClr val="FF0000"/>
                            </a:solidFill>
                            <a:latin typeface="Cambria Math" panose="02040503050406030204" pitchFamily="18" charset="0"/>
                            <a:ea typeface="SamsungOne 700" panose="020B0803030303020204" pitchFamily="34" charset="0"/>
                            <a:sym typeface="Symbol" panose="05050102010706020507" pitchFamily="18" charset="2"/>
                          </a:rPr>
                          <m:t>𝑃</m:t>
                        </m:r>
                        <m:r>
                          <a:rPr lang="en-US" altLang="ko-KR" sz="1400" i="1" dirty="0">
                            <a:solidFill>
                              <a:srgbClr val="FF0000"/>
                            </a:solidFill>
                            <a:latin typeface="Cambria Math" panose="02040503050406030204" pitchFamily="18" charset="0"/>
                            <a:ea typeface="SamsungOne 700" panose="020B0803030303020204" pitchFamily="34" charset="0"/>
                            <a:sym typeface="Symbol" panose="05050102010706020507" pitchFamily="18" charset="2"/>
                          </a:rPr>
                          <m:t>(</m:t>
                        </m:r>
                        <m:r>
                          <a:rPr lang="en-US" altLang="ko-KR" sz="1400" i="1" dirty="0">
                            <a:solidFill>
                              <a:srgbClr val="FF0000"/>
                            </a:solidFill>
                            <a:latin typeface="Cambria Math" panose="02040503050406030204" pitchFamily="18" charset="0"/>
                            <a:ea typeface="SamsungOne 700" panose="020B0803030303020204" pitchFamily="34" charset="0"/>
                            <a:sym typeface="Symbol" panose="05050102010706020507" pitchFamily="18" charset="2"/>
                          </a:rPr>
                          <m:t>𝑌</m:t>
                        </m:r>
                        <m:r>
                          <a:rPr lang="en-US" altLang="ko-KR" sz="1400" i="1" dirty="0">
                            <a:solidFill>
                              <a:srgbClr val="FF0000"/>
                            </a:solidFill>
                            <a:latin typeface="Cambria Math" panose="02040503050406030204" pitchFamily="18" charset="0"/>
                            <a:ea typeface="SamsungOne 700" panose="020B0803030303020204" pitchFamily="34" charset="0"/>
                            <a:sym typeface="Symbol" panose="05050102010706020507" pitchFamily="18" charset="2"/>
                          </a:rPr>
                          <m:t>=1|</m:t>
                        </m:r>
                        <m:r>
                          <a:rPr lang="en-US" altLang="ko-KR" sz="1400" i="1" dirty="0">
                            <a:solidFill>
                              <a:srgbClr val="FF0000"/>
                            </a:solidFill>
                            <a:latin typeface="Cambria Math" panose="02040503050406030204" pitchFamily="18" charset="0"/>
                            <a:ea typeface="SamsungOne 700" panose="020B0803030303020204" pitchFamily="34" charset="0"/>
                            <a:sym typeface="Symbol" panose="05050102010706020507" pitchFamily="18" charset="2"/>
                          </a:rPr>
                          <m:t>𝑑𝑎𝑡𝑎</m:t>
                        </m:r>
                        <m:r>
                          <a:rPr lang="en-US" altLang="ko-KR" sz="1400" i="1" dirty="0">
                            <a:solidFill>
                              <a:srgbClr val="FF0000"/>
                            </a:solidFill>
                            <a:latin typeface="Cambria Math" panose="02040503050406030204" pitchFamily="18" charset="0"/>
                            <a:ea typeface="SamsungOne 700" panose="020B0803030303020204" pitchFamily="34" charset="0"/>
                            <a:sym typeface="Symbol" panose="05050102010706020507" pitchFamily="18" charset="2"/>
                          </a:rPr>
                          <m:t>)</m:t>
                        </m:r>
                      </m:oMath>
                    </m:oMathPara>
                  </a14:m>
                  <a:endParaRPr lang="en-US" sz="1400" i="1" dirty="0">
                    <a:solidFill>
                      <a:srgbClr val="FF0000"/>
                    </a:solidFill>
                    <a:latin typeface="Cambria Math" panose="02040503050406030204" pitchFamily="18" charset="0"/>
                    <a:ea typeface="SamsungOne 700" panose="020B0803030303020204" pitchFamily="34" charset="0"/>
                  </a:endParaRPr>
                </a:p>
              </p:txBody>
            </p:sp>
          </mc:Choice>
          <mc:Fallback xmlns="">
            <p:sp>
              <p:nvSpPr>
                <p:cNvPr id="26" name="TextBox 25">
                  <a:extLst>
                    <a:ext uri="{FF2B5EF4-FFF2-40B4-BE49-F238E27FC236}">
                      <a16:creationId xmlns:a16="http://schemas.microsoft.com/office/drawing/2014/main" id="{0AFB266B-3D87-469F-BBF0-D15B04880E5E}"/>
                    </a:ext>
                  </a:extLst>
                </p:cNvPr>
                <p:cNvSpPr txBox="1">
                  <a:spLocks noRot="1" noChangeAspect="1" noMove="1" noResize="1" noEditPoints="1" noAdjustHandles="1" noChangeArrowheads="1" noChangeShapeType="1" noTextEdit="1"/>
                </p:cNvSpPr>
                <p:nvPr/>
              </p:nvSpPr>
              <p:spPr>
                <a:xfrm>
                  <a:off x="6148803" y="4335921"/>
                  <a:ext cx="1968238" cy="49244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1B5069A-9508-4106-B904-AE1E487FC55B}"/>
                    </a:ext>
                  </a:extLst>
                </p:cNvPr>
                <p:cNvSpPr txBox="1"/>
                <p:nvPr/>
              </p:nvSpPr>
              <p:spPr>
                <a:xfrm>
                  <a:off x="6148803" y="4629872"/>
                  <a:ext cx="1968238" cy="518091"/>
                </a:xfrm>
                <a:prstGeom prst="rect">
                  <a:avLst/>
                </a:prstGeom>
                <a:noFill/>
              </p:spPr>
              <p:txBody>
                <a:bodyPr wrap="square" rtlCol="0">
                  <a:spAutoFit/>
                </a:bodyPr>
                <a:lstStyle/>
                <a:p>
                  <a:pPr>
                    <a:lnSpc>
                      <a:spcPct val="150000"/>
                    </a:lnSpc>
                    <a:spcBef>
                      <a:spcPts val="1000"/>
                    </a:spcBef>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400" i="1" dirty="0">
                            <a:solidFill>
                              <a:srgbClr val="FF0000"/>
                            </a:solidFill>
                            <a:latin typeface="Cambria Math" panose="02040503050406030204" pitchFamily="18" charset="0"/>
                            <a:ea typeface="SamsungOne 400" panose="020B0503030303020204" pitchFamily="34" charset="0"/>
                            <a:sym typeface="Symbol" panose="05050102010706020507" pitchFamily="18" charset="2"/>
                          </a:rPr>
                          <m:t>0.3, 0.72, 0.12, …</m:t>
                        </m:r>
                      </m:oMath>
                    </m:oMathPara>
                  </a14:m>
                  <a:endParaRPr lang="en-US" sz="1400" i="1" dirty="0">
                    <a:solidFill>
                      <a:srgbClr val="FF0000"/>
                    </a:solidFill>
                    <a:latin typeface="Cambria Math" panose="02040503050406030204" pitchFamily="18" charset="0"/>
                    <a:ea typeface="SamsungOne 400" panose="020B0503030303020204" pitchFamily="34" charset="0"/>
                  </a:endParaRPr>
                </a:p>
              </p:txBody>
            </p:sp>
          </mc:Choice>
          <mc:Fallback xmlns="">
            <p:sp>
              <p:nvSpPr>
                <p:cNvPr id="27" name="TextBox 26">
                  <a:extLst>
                    <a:ext uri="{FF2B5EF4-FFF2-40B4-BE49-F238E27FC236}">
                      <a16:creationId xmlns:a16="http://schemas.microsoft.com/office/drawing/2014/main" id="{F1B5069A-9508-4106-B904-AE1E487FC55B}"/>
                    </a:ext>
                  </a:extLst>
                </p:cNvPr>
                <p:cNvSpPr txBox="1">
                  <a:spLocks noRot="1" noChangeAspect="1" noMove="1" noResize="1" noEditPoints="1" noAdjustHandles="1" noChangeArrowheads="1" noChangeShapeType="1" noTextEdit="1"/>
                </p:cNvSpPr>
                <p:nvPr/>
              </p:nvSpPr>
              <p:spPr>
                <a:xfrm>
                  <a:off x="6148803" y="4629872"/>
                  <a:ext cx="1968238" cy="518091"/>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E468356-EB98-4CFF-A547-1105F9A2CEFF}"/>
                    </a:ext>
                  </a:extLst>
                </p:cNvPr>
                <p:cNvSpPr txBox="1"/>
                <p:nvPr/>
              </p:nvSpPr>
              <p:spPr>
                <a:xfrm>
                  <a:off x="7414760" y="2607703"/>
                  <a:ext cx="1647161" cy="518091"/>
                </a:xfrm>
                <a:prstGeom prst="rect">
                  <a:avLst/>
                </a:prstGeom>
                <a:noFill/>
              </p:spPr>
              <p:txBody>
                <a:bodyPr wrap="square" rtlCol="0">
                  <a:spAutoFit/>
                </a:bodyPr>
                <a:lstStyle/>
                <a:p>
                  <a:pPr>
                    <a:lnSpc>
                      <a:spcPct val="150000"/>
                    </a:lnSpc>
                    <a:spcBef>
                      <a:spcPts val="1000"/>
                    </a:spcBef>
                    <a:spcAft>
                      <a:spcPts val="800"/>
                    </a:spcAft>
                    <a:buClr>
                      <a:srgbClr val="193EB0"/>
                    </a:buClr>
                  </a:pPr>
                  <a14:m>
                    <m:oMathPara xmlns:m="http://schemas.openxmlformats.org/officeDocument/2006/math">
                      <m:oMathParaPr>
                        <m:jc m:val="centerGroup"/>
                      </m:oMathParaPr>
                      <m:oMath xmlns:m="http://schemas.openxmlformats.org/officeDocument/2006/math">
                        <m:r>
                          <a:rPr lang="en-US" sz="1400" i="1" dirty="0">
                            <a:solidFill>
                              <a:srgbClr val="FF0000"/>
                            </a:solidFill>
                            <a:latin typeface="Cambria Math" panose="02040503050406030204" pitchFamily="18" charset="0"/>
                            <a:ea typeface="SamsungOne 400" panose="020B0503030303020204" pitchFamily="34" charset="0"/>
                          </a:rPr>
                          <m:t>0, 0, 1, 1, 0, … </m:t>
                        </m:r>
                      </m:oMath>
                    </m:oMathPara>
                  </a14:m>
                  <a:endParaRPr lang="en-US" sz="1400" i="1" dirty="0">
                    <a:solidFill>
                      <a:srgbClr val="FF0000"/>
                    </a:solidFill>
                    <a:latin typeface="Cambria Math" panose="02040503050406030204" pitchFamily="18" charset="0"/>
                    <a:ea typeface="SamsungOne 400" panose="020B0503030303020204" pitchFamily="34" charset="0"/>
                  </a:endParaRPr>
                </a:p>
              </p:txBody>
            </p:sp>
          </mc:Choice>
          <mc:Fallback xmlns="">
            <p:sp>
              <p:nvSpPr>
                <p:cNvPr id="28" name="TextBox 27">
                  <a:extLst>
                    <a:ext uri="{FF2B5EF4-FFF2-40B4-BE49-F238E27FC236}">
                      <a16:creationId xmlns:a16="http://schemas.microsoft.com/office/drawing/2014/main" id="{BE468356-EB98-4CFF-A547-1105F9A2CEFF}"/>
                    </a:ext>
                  </a:extLst>
                </p:cNvPr>
                <p:cNvSpPr txBox="1">
                  <a:spLocks noRot="1" noChangeAspect="1" noMove="1" noResize="1" noEditPoints="1" noAdjustHandles="1" noChangeArrowheads="1" noChangeShapeType="1" noTextEdit="1"/>
                </p:cNvSpPr>
                <p:nvPr/>
              </p:nvSpPr>
              <p:spPr>
                <a:xfrm>
                  <a:off x="7414760" y="2607703"/>
                  <a:ext cx="1647161" cy="518091"/>
                </a:xfrm>
                <a:prstGeom prst="rect">
                  <a:avLst/>
                </a:prstGeom>
                <a:blipFill>
                  <a:blip r:embed="rId16"/>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116814586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Logistic</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48" name="직사각형 47">
            <a:extLst>
              <a:ext uri="{FF2B5EF4-FFF2-40B4-BE49-F238E27FC236}">
                <a16:creationId xmlns:a16="http://schemas.microsoft.com/office/drawing/2014/main" id="{F3BCABC9-828F-4702-A97B-AFC35A0E2C1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Huấn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luyện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bằng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thuật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toán</a:t>
            </a:r>
            <a:r>
              <a:rPr lang="en-US" altLang="ko-KR" sz="1400" dirty="0">
                <a:solidFill>
                  <a:schemeClr val="tx1"/>
                </a:solidFill>
                <a:latin typeface="SamsungOne 400" panose="020B0503030303020204" pitchFamily="34" charset="0"/>
                <a:ea typeface="SamsungOne 400" panose="020B0503030303020204" pitchFamily="34" charset="0"/>
              </a:rPr>
              <a:t> </a:t>
            </a:r>
            <a:r>
              <a:rPr lang="vi-VN" altLang="ko-KR" sz="1400" dirty="0">
                <a:solidFill>
                  <a:schemeClr val="tx1"/>
                </a:solidFill>
                <a:latin typeface="SamsungOne 400" panose="020B0503030303020204" pitchFamily="34" charset="0"/>
                <a:ea typeface="SamsungOne 400" panose="020B0503030303020204" pitchFamily="34" charset="0"/>
              </a:rPr>
              <a:t>suy giảm độ dốc</a:t>
            </a:r>
            <a:endParaRPr lang="en-US" altLang="ko-KR" sz="1400" dirty="0">
              <a:solidFill>
                <a:schemeClr val="tx1"/>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860C135B-D9AD-4347-BCFB-354CFB97F7B2}"/>
                  </a:ext>
                </a:extLst>
              </p:cNvPr>
              <p:cNvSpPr/>
              <p:nvPr/>
            </p:nvSpPr>
            <p:spPr>
              <a:xfrm>
                <a:off x="671261" y="1700808"/>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Chúng ta có thể lấy tập tham số được thiết lập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d>
                      <m:dPr>
                        <m:begChr m:val="{"/>
                        <m:endChr m:val="}"/>
                        <m:ctrlPr>
                          <a:rPr lang="ko-KR" altLang="ko-KR" sz="1300" i="1">
                            <a:solidFill>
                              <a:prstClr val="black"/>
                            </a:solidFill>
                            <a:latin typeface="Cambria Math" panose="02040503050406030204" pitchFamily="18" charset="0"/>
                          </a:rPr>
                        </m:ctrlPr>
                      </m:dPr>
                      <m:e>
                        <m:sSub>
                          <m:sSubPr>
                            <m:ctrlPr>
                              <a:rPr lang="en-US" altLang="ko-KR" sz="1300" i="1">
                                <a:solidFill>
                                  <a:srgbClr val="193EB0"/>
                                </a:solidFill>
                                <a:latin typeface="Cambria Math" panose="02040503050406030204" pitchFamily="18" charset="0"/>
                              </a:rPr>
                            </m:ctrlPr>
                          </m:sSubPr>
                          <m:e>
                            <m:r>
                              <a:rPr lang="ko-KR" altLang="en-US" sz="1300" i="1">
                                <a:solidFill>
                                  <a:srgbClr val="193EB0"/>
                                </a:solidFill>
                                <a:latin typeface="Cambria Math" panose="02040503050406030204" pitchFamily="18" charset="0"/>
                              </a:rPr>
                              <m:t>𝛽</m:t>
                            </m:r>
                          </m:e>
                          <m:sub>
                            <m:r>
                              <a:rPr lang="en-US" altLang="ko-KR" sz="1300" i="1">
                                <a:solidFill>
                                  <a:srgbClr val="193EB0"/>
                                </a:solidFill>
                                <a:latin typeface="Cambria Math" panose="02040503050406030204" pitchFamily="18" charset="0"/>
                              </a:rPr>
                              <m:t>𝑖</m:t>
                            </m:r>
                          </m:sub>
                        </m:sSub>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bằng cách giảm thiểu chức năng mục tiêu </a:t>
                </a:r>
                <a14:m>
                  <m:oMath xmlns:m="http://schemas.openxmlformats.org/officeDocument/2006/math">
                    <m:r>
                      <a:rPr lang="en-US" altLang="ko-KR" sz="1300" i="1" dirty="0">
                        <a:solidFill>
                          <a:srgbClr val="FF0000"/>
                        </a:solidFill>
                        <a:latin typeface="Cambria Math" panose="02040503050406030204" pitchFamily="18" charset="0"/>
                        <a:cs typeface="Times New Roman" panose="02020603050405020304" pitchFamily="18" charset="0"/>
                      </a:rPr>
                      <m:t>𝐿</m:t>
                    </m:r>
                    <m:r>
                      <a:rPr lang="en-US" altLang="ko-KR" sz="1300" i="1">
                        <a:solidFill>
                          <a:srgbClr val="FF0000"/>
                        </a:solidFill>
                        <a:latin typeface="Cambria Math" panose="02040503050406030204" pitchFamily="18" charset="0"/>
                      </a:rPr>
                      <m:t>(</m:t>
                    </m:r>
                    <m:r>
                      <a:rPr lang="en-US" altLang="ko-KR" sz="1300" b="1" i="1">
                        <a:solidFill>
                          <a:srgbClr val="FF0000"/>
                        </a:solidFill>
                        <a:latin typeface="Cambria Math" panose="02040503050406030204" pitchFamily="18" charset="0"/>
                        <a:ea typeface="Cambria Math" panose="02040503050406030204" pitchFamily="18" charset="0"/>
                      </a:rPr>
                      <m:t>𝜷</m:t>
                    </m:r>
                    <m:r>
                      <a:rPr lang="en-US" altLang="ko-KR" sz="1300" i="1">
                        <a:solidFill>
                          <a:srgbClr val="FF0000"/>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lvl="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Chúng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tôi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thiểu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sự</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khác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biệt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giữa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thực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tế</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𝑌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dự</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𝑌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lvl="0"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Chúng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nghĩ</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a:solidFill>
                          <a:srgbClr val="FF0000"/>
                        </a:solidFill>
                        <a:latin typeface="Cambria Math" panose="02040503050406030204" pitchFamily="18" charset="0"/>
                        <a:cs typeface="Times New Roman" panose="02020603050405020304" pitchFamily="18" charset="0"/>
                      </a:rPr>
                      <m:t>𝐿</m:t>
                    </m:r>
                    <m:r>
                      <a:rPr lang="en-US" altLang="ko-KR" sz="1300" i="1">
                        <a:solidFill>
                          <a:srgbClr val="FF0000"/>
                        </a:solidFill>
                        <a:latin typeface="Cambria Math" panose="02040503050406030204" pitchFamily="18" charset="0"/>
                      </a:rPr>
                      <m:t>(</m:t>
                    </m:r>
                    <m:r>
                      <a:rPr lang="en-US" altLang="ko-KR" sz="1300" b="1" i="1">
                        <a:solidFill>
                          <a:srgbClr val="FF0000"/>
                        </a:solidFill>
                        <a:latin typeface="Cambria Math" panose="02040503050406030204" pitchFamily="18" charset="0"/>
                        <a:ea typeface="Cambria Math" panose="02040503050406030204" pitchFamily="18" charset="0"/>
                      </a:rPr>
                      <m:t>𝜷</m:t>
                    </m:r>
                    <m:r>
                      <a:rPr lang="en-US" altLang="ko-KR" sz="1300" i="1">
                        <a:solidFill>
                          <a:srgbClr val="FF0000"/>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như một "tổn thất" hoặc "chi phí."</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26" lvl="0" indent="-182526">
                  <a:spcAft>
                    <a:spcPts val="800"/>
                  </a:spcAft>
                  <a:buClr>
                    <a:srgbClr val="193EB0"/>
                  </a:buClr>
                  <a:buFont typeface="SamsungOne 400" panose="020B0503030303020204" pitchFamily="34" charset="0"/>
                  <a:buChar char="‣"/>
                </a:pPr>
                <a14:m>
                  <m:oMath xmlns:m="http://schemas.openxmlformats.org/officeDocument/2006/math">
                    <m:r>
                      <a:rPr lang="en-US" altLang="ko-KR" sz="1300" i="1" dirty="0">
                        <a:solidFill>
                          <a:srgbClr val="FF0000"/>
                        </a:solidFill>
                        <a:latin typeface="Cambria Math" panose="02040503050406030204" pitchFamily="18" charset="0"/>
                        <a:cs typeface="Times New Roman" panose="02020603050405020304" pitchFamily="18" charset="0"/>
                      </a:rPr>
                      <m:t>𝐿</m:t>
                    </m:r>
                    <m:r>
                      <a:rPr lang="en-US" altLang="ko-KR" sz="1300" i="1">
                        <a:solidFill>
                          <a:srgbClr val="FF0000"/>
                        </a:solidFill>
                        <a:latin typeface="Cambria Math" panose="02040503050406030204" pitchFamily="18" charset="0"/>
                      </a:rPr>
                      <m:t>(</m:t>
                    </m:r>
                    <m:r>
                      <a:rPr lang="en-US" altLang="ko-KR" sz="1300" b="1" i="1">
                        <a:solidFill>
                          <a:srgbClr val="FF0000"/>
                        </a:solidFill>
                        <a:latin typeface="Cambria Math" panose="02040503050406030204" pitchFamily="18" charset="0"/>
                        <a:ea typeface="Cambria Math" panose="02040503050406030204" pitchFamily="18" charset="0"/>
                      </a:rPr>
                      <m:t>𝜷</m:t>
                    </m:r>
                    <m:r>
                      <a:rPr lang="en-US" altLang="ko-KR" sz="1300" i="1">
                        <a:solidFill>
                          <a:srgbClr val="FF0000"/>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là một hàm của tập tham số </a:t>
                </a:r>
                <a14:m>
                  <m:oMath xmlns:m="http://schemas.openxmlformats.org/officeDocument/2006/math">
                    <m:d>
                      <m:dPr>
                        <m:begChr m:val="{"/>
                        <m:endChr m:val="}"/>
                        <m:ctrlPr>
                          <a:rPr lang="ko-KR" altLang="ko-KR" sz="1300" i="1">
                            <a:solidFill>
                              <a:prstClr val="black"/>
                            </a:solidFill>
                            <a:latin typeface="Cambria Math" panose="02040503050406030204" pitchFamily="18" charset="0"/>
                          </a:rPr>
                        </m:ctrlPr>
                      </m:dPr>
                      <m:e>
                        <m:sSub>
                          <m:sSubPr>
                            <m:ctrlPr>
                              <a:rPr lang="en-US" altLang="ko-KR" sz="1300" i="1">
                                <a:solidFill>
                                  <a:srgbClr val="193EB0"/>
                                </a:solidFill>
                                <a:latin typeface="Cambria Math" panose="02040503050406030204" pitchFamily="18" charset="0"/>
                              </a:rPr>
                            </m:ctrlPr>
                          </m:sSubPr>
                          <m:e>
                            <m:r>
                              <a:rPr lang="ko-KR" altLang="en-US" sz="1300" i="1">
                                <a:solidFill>
                                  <a:srgbClr val="193EB0"/>
                                </a:solidFill>
                                <a:latin typeface="Cambria Math" panose="02040503050406030204" pitchFamily="18" charset="0"/>
                              </a:rPr>
                              <m:t>𝛽</m:t>
                            </m:r>
                          </m:e>
                          <m:sub>
                            <m:r>
                              <a:rPr lang="en-US" altLang="ko-KR" sz="1300" i="1">
                                <a:solidFill>
                                  <a:srgbClr val="193EB0"/>
                                </a:solidFill>
                                <a:latin typeface="Cambria Math" panose="02040503050406030204" pitchFamily="18" charset="0"/>
                              </a:rPr>
                              <m:t>𝑖</m:t>
                            </m:r>
                          </m:sub>
                        </m:sSub>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có thể được biểu diễn bằng một vectơ</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b="1" i="1">
                        <a:solidFill>
                          <a:srgbClr val="193EB0"/>
                        </a:solidFill>
                        <a:latin typeface="Cambria Math" panose="02040503050406030204" pitchFamily="18" charset="0"/>
                        <a:ea typeface="Cambria Math" panose="02040503050406030204" pitchFamily="18" charset="0"/>
                      </a:rPr>
                      <m:t>𝜷</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49" name="직사각형 48">
                <a:extLst>
                  <a:ext uri="{FF2B5EF4-FFF2-40B4-BE49-F238E27FC236}">
                    <a16:creationId xmlns:a16="http://schemas.microsoft.com/office/drawing/2014/main" id="{860C135B-D9AD-4347-BCFB-354CFB97F7B2}"/>
                  </a:ext>
                </a:extLst>
              </p:cNvPr>
              <p:cNvSpPr>
                <a:spLocks noRot="1" noChangeAspect="1" noMove="1" noResize="1" noEditPoints="1" noAdjustHandles="1" noChangeArrowheads="1" noChangeShapeType="1" noTextEdit="1"/>
              </p:cNvSpPr>
              <p:nvPr/>
            </p:nvSpPr>
            <p:spPr>
              <a:xfrm>
                <a:off x="671261" y="1700808"/>
                <a:ext cx="8632825" cy="1253402"/>
              </a:xfrm>
              <a:prstGeom prst="rect">
                <a:avLst/>
              </a:prstGeom>
              <a:blipFill>
                <a:blip r:embed="rId4"/>
                <a:stretch>
                  <a:fillRect/>
                </a:stretch>
              </a:blipFill>
              <a:ln>
                <a:noFill/>
              </a:ln>
            </p:spPr>
            <p:txBody>
              <a:bodyPr/>
              <a:lstStyle/>
              <a:p>
                <a:r>
                  <a:rPr lang="en-001">
                    <a:noFill/>
                  </a:rPr>
                  <a:t> </a:t>
                </a:r>
              </a:p>
            </p:txBody>
          </p:sp>
        </mc:Fallback>
      </mc:AlternateContent>
    </p:spTree>
    <p:extLst>
      <p:ext uri="{BB962C8B-B14F-4D97-AF65-F5344CB8AC3E}">
        <p14:creationId xmlns:p14="http://schemas.microsoft.com/office/powerpoint/2010/main" val="373950570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Logistic</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48" name="직사각형 47">
            <a:extLst>
              <a:ext uri="{FF2B5EF4-FFF2-40B4-BE49-F238E27FC236}">
                <a16:creationId xmlns:a16="http://schemas.microsoft.com/office/drawing/2014/main" id="{F3BCABC9-828F-4702-A97B-AFC35A0E2C1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Huấn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luyện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bằng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thuật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toán</a:t>
            </a:r>
            <a:r>
              <a:rPr lang="en-US" altLang="ko-KR" sz="1400" dirty="0">
                <a:solidFill>
                  <a:schemeClr val="tx1"/>
                </a:solidFill>
                <a:latin typeface="SamsungOne 400" panose="020B0503030303020204" pitchFamily="34" charset="0"/>
                <a:ea typeface="SamsungOne 400" panose="020B0503030303020204" pitchFamily="34" charset="0"/>
              </a:rPr>
              <a:t> </a:t>
            </a:r>
            <a:r>
              <a:rPr lang="vi-VN" altLang="ko-KR" sz="1400" dirty="0">
                <a:solidFill>
                  <a:schemeClr val="tx1"/>
                </a:solidFill>
                <a:latin typeface="SamsungOne 400" panose="020B0503030303020204" pitchFamily="34" charset="0"/>
                <a:ea typeface="SamsungOne 400" panose="020B0503030303020204" pitchFamily="34" charset="0"/>
              </a:rPr>
              <a:t>suy giảm độ dốc</a:t>
            </a:r>
            <a:endParaRPr lang="en-US" altLang="ko-KR" sz="1400" dirty="0">
              <a:solidFill>
                <a:schemeClr val="tx1"/>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860C135B-D9AD-4347-BCFB-354CFB97F7B2}"/>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pPr>
                <a14:m>
                  <m:oMath xmlns:m="http://schemas.openxmlformats.org/officeDocument/2006/math">
                    <m:r>
                      <a:rPr lang="en-US" altLang="ko-KR" sz="1300" i="1" dirty="0">
                        <a:solidFill>
                          <a:srgbClr val="FF0000"/>
                        </a:solidFill>
                        <a:latin typeface="Cambria Math" panose="02040503050406030204" pitchFamily="18" charset="0"/>
                        <a:cs typeface="Times New Roman" panose="02020603050405020304" pitchFamily="18" charset="0"/>
                      </a:rPr>
                      <m:t>𝐿</m:t>
                    </m:r>
                    <m:r>
                      <a:rPr lang="en-US" altLang="ko-KR" sz="1300" i="1">
                        <a:solidFill>
                          <a:srgbClr val="FF0000"/>
                        </a:solidFill>
                        <a:latin typeface="Cambria Math" panose="02040503050406030204" pitchFamily="18" charset="0"/>
                      </a:rPr>
                      <m:t>(</m:t>
                    </m:r>
                    <m:r>
                      <a:rPr lang="en-US" altLang="ko-KR" sz="1300" b="1" i="1">
                        <a:solidFill>
                          <a:srgbClr val="FF0000"/>
                        </a:solidFill>
                        <a:latin typeface="Cambria Math" panose="02040503050406030204" pitchFamily="18" charset="0"/>
                        <a:ea typeface="Cambria Math" panose="02040503050406030204" pitchFamily="18" charset="0"/>
                      </a:rPr>
                      <m:t>𝜷</m:t>
                    </m:r>
                    <m:r>
                      <a:rPr lang="en-US" altLang="ko-KR" sz="1300" i="1">
                        <a:solidFill>
                          <a:srgbClr val="FF0000"/>
                        </a:solidFill>
                        <a:latin typeface="Cambria Math" panose="02040503050406030204" pitchFamily="18" charset="0"/>
                      </a:rPr>
                      <m:t>)</m:t>
                    </m:r>
                  </m:oMath>
                </a14:m>
                <a:r>
                  <a:rPr lang="en-US" altLang="ko-KR" sz="1300" dirty="0">
                    <a:latin typeface="Times New Roman" panose="02020603050405020304" pitchFamily="18" charset="0"/>
                    <a:cs typeface="Times New Roman" panose="02020603050405020304" pitchFamily="18"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là giá trị âm của khả năng logarit được định nghĩa như sau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49" name="직사각형 48">
                <a:extLst>
                  <a:ext uri="{FF2B5EF4-FFF2-40B4-BE49-F238E27FC236}">
                    <a16:creationId xmlns:a16="http://schemas.microsoft.com/office/drawing/2014/main" id="{860C135B-D9AD-4347-BCFB-354CFB97F7B2}"/>
                  </a:ext>
                </a:extLst>
              </p:cNvPr>
              <p:cNvSpPr>
                <a:spLocks noRot="1" noChangeAspect="1" noMove="1" noResize="1" noEditPoints="1" noAdjustHandles="1" noChangeArrowheads="1" noChangeShapeType="1" noTextEdit="1"/>
              </p:cNvSpPr>
              <p:nvPr/>
            </p:nvSpPr>
            <p:spPr>
              <a:xfrm>
                <a:off x="671261" y="1700808"/>
                <a:ext cx="8632825" cy="345461"/>
              </a:xfrm>
              <a:prstGeom prst="rect">
                <a:avLst/>
              </a:prstGeom>
              <a:blipFill>
                <a:blip r:embed="rId4"/>
                <a:stretch>
                  <a:fillRect/>
                </a:stretch>
              </a:blipFill>
              <a:ln>
                <a:noFill/>
              </a:ln>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7" name="직사각형 6">
                <a:extLst>
                  <a:ext uri="{FF2B5EF4-FFF2-40B4-BE49-F238E27FC236}">
                    <a16:creationId xmlns:a16="http://schemas.microsoft.com/office/drawing/2014/main" id="{DFCA16A6-6FFB-4CF8-A55F-67379CB834EC}"/>
                  </a:ext>
                </a:extLst>
              </p:cNvPr>
              <p:cNvSpPr/>
              <p:nvPr/>
            </p:nvSpPr>
            <p:spPr>
              <a:xfrm>
                <a:off x="671261" y="3083539"/>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pPr>
                <a:r>
                  <a:rPr lang="it-IT" altLang="ko-KR" sz="1300" dirty="0">
                    <a:solidFill>
                      <a:prstClr val="black">
                        <a:lumMod val="85000"/>
                        <a:lumOff val="15000"/>
                      </a:prstClr>
                    </a:solidFill>
                    <a:latin typeface="SamsungOne 400" panose="020B0503030303020204" pitchFamily="34" charset="0"/>
                    <a:ea typeface="SamsungOne 400" panose="020B0503030303020204" pitchFamily="34" charset="0"/>
                  </a:rPr>
                  <a:t>Trong mối quan hệ trên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en-US" altLang="ko-KR" sz="1300" b="1" i="1">
                            <a:solidFill>
                              <a:prstClr val="black"/>
                            </a:solidFill>
                            <a:latin typeface="Cambria Math" panose="02040503050406030204" pitchFamily="18" charset="0"/>
                            <a:cs typeface="Times New Roman" panose="02020603050405020304" pitchFamily="18" charset="0"/>
                          </a:rPr>
                        </m:ctrlPr>
                      </m:sSubPr>
                      <m:e>
                        <m:r>
                          <a:rPr lang="en-US" altLang="ko-KR" sz="1300" b="1" i="1">
                            <a:solidFill>
                              <a:prstClr val="black"/>
                            </a:solidFill>
                            <a:latin typeface="Cambria Math" panose="02040503050406030204" pitchFamily="18" charset="0"/>
                            <a:cs typeface="Times New Roman" panose="02020603050405020304" pitchFamily="18" charset="0"/>
                          </a:rPr>
                          <m:t>𝒙</m:t>
                        </m:r>
                      </m:e>
                      <m:sub>
                        <m:r>
                          <a:rPr lang="en-US" altLang="ko-KR" sz="1300" b="1" i="1">
                            <a:solidFill>
                              <a:prstClr val="black"/>
                            </a:solidFill>
                            <a:latin typeface="Cambria Math" panose="02040503050406030204" pitchFamily="18" charset="0"/>
                            <a:cs typeface="Times New Roman" panose="02020603050405020304" pitchFamily="18" charset="0"/>
                          </a:rPr>
                          <m:t>𝒊</m:t>
                        </m:r>
                      </m:sub>
                    </m:sSub>
                  </m:oMath>
                </a14:m>
                <a:r>
                  <a:rPr lang="en-US" altLang="ko-KR" sz="1300" b="1" dirty="0">
                    <a:solidFill>
                      <a:prstClr val="black"/>
                    </a:solidFill>
                    <a:latin typeface="Times New Roman" panose="02020603050405020304" pitchFamily="18" charset="0"/>
                    <a:cs typeface="Times New Roman" panose="02020603050405020304" pitchFamily="18"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và </a:t>
                </a:r>
                <a14:m>
                  <m:oMath xmlns:m="http://schemas.openxmlformats.org/officeDocument/2006/math">
                    <m:sSub>
                      <m:sSubPr>
                        <m:ctrlPr>
                          <a:rPr lang="en-US" altLang="ko-KR" sz="1300" i="1">
                            <a:solidFill>
                              <a:prstClr val="black"/>
                            </a:solidFill>
                            <a:latin typeface="Cambria Math" panose="02040503050406030204" pitchFamily="18" charset="0"/>
                            <a:cs typeface="Times New Roman" panose="02020603050405020304" pitchFamily="18" charset="0"/>
                          </a:rPr>
                        </m:ctrlPr>
                      </m:sSubPr>
                      <m:e>
                        <m:r>
                          <a:rPr lang="en-US" altLang="ko-KR" sz="1300" i="1">
                            <a:solidFill>
                              <a:prstClr val="black"/>
                            </a:solidFill>
                            <a:latin typeface="Cambria Math" panose="02040503050406030204" pitchFamily="18" charset="0"/>
                            <a:cs typeface="Times New Roman" panose="02020603050405020304" pitchFamily="18" charset="0"/>
                          </a:rPr>
                          <m:t>𝑦</m:t>
                        </m:r>
                      </m:e>
                      <m:sub>
                        <m:r>
                          <a:rPr lang="en-US" altLang="ko-KR" sz="1300" i="1">
                            <a:solidFill>
                              <a:prstClr val="black"/>
                            </a:solidFill>
                            <a:latin typeface="Cambria Math" panose="02040503050406030204" pitchFamily="18" charset="0"/>
                            <a:cs typeface="Times New Roman" panose="02020603050405020304" pitchFamily="18" charset="0"/>
                          </a:rPr>
                          <m:t>𝑖</m:t>
                        </m:r>
                      </m:sub>
                    </m:sSub>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đại diện cho các giá trị được đưa ra bởi bộ dữ liệu huấn luyện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lvl="0"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Ở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đây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chúng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tôi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giả</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định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chuyển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đổi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từ</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sSub>
                      <m:sSubPr>
                        <m:ctrlPr>
                          <a:rPr lang="en-US" altLang="ko-KR" sz="1300" i="1">
                            <a:solidFill>
                              <a:prstClr val="black"/>
                            </a:solidFill>
                            <a:latin typeface="Cambria Math" panose="02040503050406030204" pitchFamily="18" charset="0"/>
                            <a:cs typeface="Times New Roman" panose="02020603050405020304" pitchFamily="18" charset="0"/>
                          </a:rPr>
                        </m:ctrlPr>
                      </m:sSubPr>
                      <m:e>
                        <m:r>
                          <a:rPr lang="en-US" altLang="ko-KR" sz="1300" i="1">
                            <a:solidFill>
                              <a:prstClr val="black"/>
                            </a:solidFill>
                            <a:latin typeface="Cambria Math" panose="02040503050406030204" pitchFamily="18" charset="0"/>
                            <a:cs typeface="Times New Roman" panose="02020603050405020304" pitchFamily="18" charset="0"/>
                          </a:rPr>
                          <m:t>𝑦</m:t>
                        </m:r>
                      </m:e>
                      <m:sub>
                        <m:r>
                          <a:rPr lang="en-US" altLang="ko-KR" sz="1300" i="1">
                            <a:solidFill>
                              <a:prstClr val="black"/>
                            </a:solidFill>
                            <a:latin typeface="Cambria Math" panose="02040503050406030204" pitchFamily="18" charset="0"/>
                            <a:cs typeface="Times New Roman" panose="02020603050405020304" pitchFamily="18" charset="0"/>
                          </a:rPr>
                          <m:t>𝑖</m:t>
                        </m:r>
                      </m:sub>
                    </m:sSub>
                    <m:r>
                      <a:rPr lang="en-US" altLang="ko-KR" sz="1300" i="1">
                        <a:solidFill>
                          <a:prstClr val="black"/>
                        </a:solidFill>
                        <a:latin typeface="Cambria Math" panose="02040503050406030204" pitchFamily="18" charset="0"/>
                        <a:cs typeface="Times New Roman" panose="02020603050405020304" pitchFamily="18" charset="0"/>
                      </a:rPr>
                      <m:t>=</m:t>
                    </m:r>
                    <m:d>
                      <m:dPr>
                        <m:begChr m:val="{"/>
                        <m:endChr m:val="}"/>
                        <m:ctrlPr>
                          <a:rPr lang="en-US" altLang="ko-KR" sz="1300" i="1">
                            <a:solidFill>
                              <a:prstClr val="black"/>
                            </a:solidFill>
                            <a:latin typeface="Cambria Math" panose="02040503050406030204" pitchFamily="18" charset="0"/>
                            <a:cs typeface="Times New Roman" panose="02020603050405020304" pitchFamily="18" charset="0"/>
                          </a:rPr>
                        </m:ctrlPr>
                      </m:dPr>
                      <m:e>
                        <m:r>
                          <a:rPr lang="en-US" altLang="ko-KR" sz="1300" i="1">
                            <a:solidFill>
                              <a:prstClr val="black"/>
                            </a:solidFill>
                            <a:latin typeface="Cambria Math" panose="02040503050406030204" pitchFamily="18" charset="0"/>
                            <a:cs typeface="Times New Roman" panose="02020603050405020304" pitchFamily="18" charset="0"/>
                          </a:rPr>
                          <m:t>0,1</m:t>
                        </m:r>
                      </m:e>
                    </m:d>
                  </m:oMath>
                </a14:m>
                <a:r>
                  <a:rPr lang="en-US" altLang="ko-KR" sz="1300" dirty="0">
                    <a:solidFill>
                      <a:prstClr val="black"/>
                    </a:solidFill>
                    <a:latin typeface="Times New Roman" panose="02020603050405020304" pitchFamily="18" charset="0"/>
                    <a:cs typeface="Times New Roman" panose="02020603050405020304" pitchFamily="18" charset="0"/>
                  </a:rPr>
                  <a:t>  đến </a:t>
                </a:r>
                <a14:m>
                  <m:oMath xmlns:m="http://schemas.openxmlformats.org/officeDocument/2006/math">
                    <m:sSub>
                      <m:sSubPr>
                        <m:ctrlPr>
                          <a:rPr lang="en-US" altLang="ko-KR" sz="1300" i="1">
                            <a:solidFill>
                              <a:prstClr val="black"/>
                            </a:solidFill>
                            <a:latin typeface="Cambria Math" panose="02040503050406030204" pitchFamily="18" charset="0"/>
                            <a:cs typeface="Times New Roman" panose="02020603050405020304" pitchFamily="18" charset="0"/>
                          </a:rPr>
                        </m:ctrlPr>
                      </m:sSubPr>
                      <m:e>
                        <m:r>
                          <a:rPr lang="en-US" altLang="ko-KR" sz="1300" i="1">
                            <a:solidFill>
                              <a:prstClr val="black"/>
                            </a:solidFill>
                            <a:latin typeface="Cambria Math" panose="02040503050406030204" pitchFamily="18" charset="0"/>
                            <a:cs typeface="Times New Roman" panose="02020603050405020304" pitchFamily="18" charset="0"/>
                          </a:rPr>
                          <m:t>𝑦</m:t>
                        </m:r>
                      </m:e>
                      <m:sub>
                        <m:r>
                          <a:rPr lang="en-US" altLang="ko-KR" sz="1300" i="1">
                            <a:solidFill>
                              <a:prstClr val="black"/>
                            </a:solidFill>
                            <a:latin typeface="Cambria Math" panose="02040503050406030204" pitchFamily="18" charset="0"/>
                            <a:cs typeface="Times New Roman" panose="02020603050405020304" pitchFamily="18" charset="0"/>
                          </a:rPr>
                          <m:t>𝑖</m:t>
                        </m:r>
                      </m:sub>
                    </m:sSub>
                    <m:r>
                      <a:rPr lang="en-US" altLang="ko-KR" sz="1300" i="1">
                        <a:solidFill>
                          <a:prstClr val="black"/>
                        </a:solidFill>
                        <a:latin typeface="Cambria Math" panose="02040503050406030204" pitchFamily="18" charset="0"/>
                        <a:cs typeface="Times New Roman" panose="02020603050405020304" pitchFamily="18" charset="0"/>
                      </a:rPr>
                      <m:t>=</m:t>
                    </m:r>
                    <m:d>
                      <m:dPr>
                        <m:begChr m:val="{"/>
                        <m:endChr m:val="}"/>
                        <m:ctrlPr>
                          <a:rPr lang="en-US" altLang="ko-KR" sz="1300" i="1">
                            <a:solidFill>
                              <a:prstClr val="black"/>
                            </a:solidFill>
                            <a:latin typeface="Cambria Math" panose="02040503050406030204" pitchFamily="18" charset="0"/>
                            <a:cs typeface="Times New Roman" panose="02020603050405020304" pitchFamily="18" charset="0"/>
                          </a:rPr>
                        </m:ctrlPr>
                      </m:dPr>
                      <m:e>
                        <m:r>
                          <a:rPr lang="en-US" altLang="ko-KR" sz="1300" i="1">
                            <a:solidFill>
                              <a:prstClr val="black"/>
                            </a:solidFill>
                            <a:latin typeface="Cambria Math" panose="02040503050406030204" pitchFamily="18" charset="0"/>
                            <a:cs typeface="Times New Roman" panose="02020603050405020304" pitchFamily="18" charset="0"/>
                          </a:rPr>
                          <m:t>−1,+1</m:t>
                        </m:r>
                      </m:e>
                    </m:d>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7" name="직사각형 6">
                <a:extLst>
                  <a:ext uri="{FF2B5EF4-FFF2-40B4-BE49-F238E27FC236}">
                    <a16:creationId xmlns:a16="http://schemas.microsoft.com/office/drawing/2014/main" id="{DFCA16A6-6FFB-4CF8-A55F-67379CB834EC}"/>
                  </a:ext>
                </a:extLst>
              </p:cNvPr>
              <p:cNvSpPr>
                <a:spLocks noRot="1" noChangeAspect="1" noMove="1" noResize="1" noEditPoints="1" noAdjustHandles="1" noChangeArrowheads="1" noChangeShapeType="1" noTextEdit="1"/>
              </p:cNvSpPr>
              <p:nvPr/>
            </p:nvSpPr>
            <p:spPr>
              <a:xfrm>
                <a:off x="671261" y="3083539"/>
                <a:ext cx="8632825" cy="648108"/>
              </a:xfrm>
              <a:prstGeom prst="rect">
                <a:avLst/>
              </a:prstGeom>
              <a:blipFill>
                <a:blip r:embed="rId5"/>
                <a:stretch>
                  <a:fillRect/>
                </a:stretch>
              </a:blipFill>
              <a:ln>
                <a:noFill/>
              </a:ln>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4534C3-CAED-4F03-87F5-1A1F305F176F}"/>
                  </a:ext>
                </a:extLst>
              </p:cNvPr>
              <p:cNvSpPr txBox="1"/>
              <p:nvPr/>
            </p:nvSpPr>
            <p:spPr>
              <a:xfrm>
                <a:off x="3468525" y="2073809"/>
                <a:ext cx="2965776" cy="8670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i="1">
                          <a:solidFill>
                            <a:srgbClr val="FF0000"/>
                          </a:solidFill>
                          <a:latin typeface="Cambria Math" panose="02040503050406030204" pitchFamily="18" charset="0"/>
                        </a:rPr>
                        <m:t>𝐿</m:t>
                      </m:r>
                      <m:r>
                        <a:rPr lang="en-US" altLang="ko-KR" i="1">
                          <a:solidFill>
                            <a:srgbClr val="FF0000"/>
                          </a:solidFill>
                          <a:latin typeface="Cambria Math" panose="02040503050406030204" pitchFamily="18" charset="0"/>
                        </a:rPr>
                        <m:t>(</m:t>
                      </m:r>
                      <m:r>
                        <a:rPr lang="en-US" altLang="ko-KR" b="1" i="1">
                          <a:solidFill>
                            <a:srgbClr val="FF0000"/>
                          </a:solidFill>
                          <a:latin typeface="Cambria Math" panose="02040503050406030204" pitchFamily="18" charset="0"/>
                          <a:ea typeface="Cambria Math" panose="02040503050406030204" pitchFamily="18" charset="0"/>
                        </a:rPr>
                        <m:t>𝜷</m:t>
                      </m:r>
                      <m:r>
                        <a:rPr lang="en-US" altLang="ko-KR" i="1">
                          <a:solidFill>
                            <a:srgbClr val="FF0000"/>
                          </a:solidFill>
                          <a:latin typeface="Cambria Math" panose="02040503050406030204" pitchFamily="18" charset="0"/>
                        </a:rPr>
                        <m:t>)</m:t>
                      </m:r>
                      <m:r>
                        <a:rPr lang="en-US" altLang="ko-KR" i="1" dirty="0">
                          <a:solidFill>
                            <a:prstClr val="black"/>
                          </a:solidFill>
                          <a:latin typeface="Cambria Math" panose="02040503050406030204" pitchFamily="18" charset="0"/>
                        </a:rPr>
                        <m:t>=</m:t>
                      </m:r>
                      <m:nary>
                        <m:naryPr>
                          <m:chr m:val="∑"/>
                          <m:limLoc m:val="undOvr"/>
                          <m:ctrlPr>
                            <a:rPr lang="ko-KR" altLang="ko-KR" i="1">
                              <a:solidFill>
                                <a:prstClr val="black"/>
                              </a:solidFill>
                              <a:latin typeface="Cambria Math" panose="02040503050406030204" pitchFamily="18" charset="0"/>
                            </a:rPr>
                          </m:ctrlPr>
                        </m:naryPr>
                        <m:sub>
                          <m:r>
                            <a:rPr lang="en-US" altLang="ko-KR" i="1">
                              <a:solidFill>
                                <a:prstClr val="black"/>
                              </a:solidFill>
                              <a:latin typeface="Cambria Math" panose="02040503050406030204" pitchFamily="18" charset="0"/>
                            </a:rPr>
                            <m:t>𝑖</m:t>
                          </m:r>
                          <m:r>
                            <a:rPr lang="en-US" altLang="ko-KR" i="1">
                              <a:solidFill>
                                <a:prstClr val="black"/>
                              </a:solidFill>
                              <a:latin typeface="Cambria Math" panose="02040503050406030204" pitchFamily="18" charset="0"/>
                            </a:rPr>
                            <m:t>=1</m:t>
                          </m:r>
                        </m:sub>
                        <m:sup>
                          <m:r>
                            <a:rPr lang="en-US" altLang="ko-KR" i="1">
                              <a:solidFill>
                                <a:prstClr val="black"/>
                              </a:solidFill>
                              <a:latin typeface="Cambria Math" panose="02040503050406030204" pitchFamily="18" charset="0"/>
                            </a:rPr>
                            <m:t>𝑛</m:t>
                          </m:r>
                        </m:sup>
                        <m:e>
                          <m:r>
                            <a:rPr lang="en-US" altLang="ko-KR" i="1">
                              <a:solidFill>
                                <a:prstClr val="black"/>
                              </a:solidFill>
                              <a:latin typeface="Cambria Math" panose="02040503050406030204" pitchFamily="18" charset="0"/>
                            </a:rPr>
                            <m:t>𝐿𝑜𝑔</m:t>
                          </m:r>
                          <m:d>
                            <m:dPr>
                              <m:ctrlPr>
                                <a:rPr lang="ko-KR" altLang="ko-KR" i="1">
                                  <a:solidFill>
                                    <a:prstClr val="black"/>
                                  </a:solidFill>
                                  <a:latin typeface="Cambria Math" panose="02040503050406030204" pitchFamily="18" charset="0"/>
                                </a:rPr>
                              </m:ctrlPr>
                            </m:dPr>
                            <m:e>
                              <m:r>
                                <a:rPr lang="en-US" altLang="ko-KR" i="1">
                                  <a:solidFill>
                                    <a:prstClr val="black"/>
                                  </a:solidFill>
                                  <a:latin typeface="Cambria Math" panose="02040503050406030204" pitchFamily="18" charset="0"/>
                                </a:rPr>
                                <m:t>1+</m:t>
                              </m:r>
                              <m:sSup>
                                <m:sSupPr>
                                  <m:ctrlPr>
                                    <a:rPr lang="ko-KR" altLang="ko-KR" i="1">
                                      <a:solidFill>
                                        <a:prstClr val="black"/>
                                      </a:solidFill>
                                      <a:latin typeface="Cambria Math" panose="02040503050406030204" pitchFamily="18" charset="0"/>
                                    </a:rPr>
                                  </m:ctrlPr>
                                </m:sSupPr>
                                <m:e>
                                  <m:r>
                                    <a:rPr lang="en-US" altLang="ko-KR" i="1">
                                      <a:solidFill>
                                        <a:prstClr val="black"/>
                                      </a:solidFill>
                                      <a:latin typeface="Cambria Math" panose="02040503050406030204" pitchFamily="18" charset="0"/>
                                    </a:rPr>
                                    <m:t>𝑒</m:t>
                                  </m:r>
                                </m:e>
                                <m:sup>
                                  <m:r>
                                    <a:rPr lang="en-US" altLang="ko-KR" i="1">
                                      <a:solidFill>
                                        <a:prstClr val="black"/>
                                      </a:solidFill>
                                      <a:latin typeface="Cambria Math" panose="02040503050406030204" pitchFamily="18" charset="0"/>
                                    </a:rPr>
                                    <m:t>−</m:t>
                                  </m:r>
                                  <m:sSub>
                                    <m:sSubPr>
                                      <m:ctrlPr>
                                        <a:rPr lang="ko-KR" altLang="ko-KR" i="1">
                                          <a:solidFill>
                                            <a:prstClr val="black"/>
                                          </a:solidFill>
                                          <a:latin typeface="Cambria Math" panose="02040503050406030204" pitchFamily="18" charset="0"/>
                                        </a:rPr>
                                      </m:ctrlPr>
                                    </m:sSubPr>
                                    <m:e>
                                      <m:r>
                                        <a:rPr lang="en-US" altLang="ko-KR" i="1">
                                          <a:solidFill>
                                            <a:prstClr val="black"/>
                                          </a:solidFill>
                                          <a:latin typeface="Cambria Math" panose="02040503050406030204" pitchFamily="18" charset="0"/>
                                        </a:rPr>
                                        <m:t>𝑦</m:t>
                                      </m:r>
                                    </m:e>
                                    <m:sub>
                                      <m:r>
                                        <a:rPr lang="en-US" altLang="ko-KR" i="1">
                                          <a:solidFill>
                                            <a:prstClr val="black"/>
                                          </a:solidFill>
                                          <a:latin typeface="Cambria Math" panose="02040503050406030204" pitchFamily="18" charset="0"/>
                                        </a:rPr>
                                        <m:t>𝑖</m:t>
                                      </m:r>
                                    </m:sub>
                                  </m:sSub>
                                  <m:r>
                                    <a:rPr lang="en-US" altLang="ko-KR" i="1">
                                      <a:solidFill>
                                        <a:prstClr val="black"/>
                                      </a:solidFill>
                                      <a:latin typeface="Cambria Math" panose="02040503050406030204" pitchFamily="18" charset="0"/>
                                    </a:rPr>
                                    <m:t> </m:t>
                                  </m:r>
                                  <m:sSup>
                                    <m:sSupPr>
                                      <m:ctrlPr>
                                        <a:rPr lang="ko-KR" altLang="ko-KR" b="1" i="1">
                                          <a:solidFill>
                                            <a:prstClr val="black"/>
                                          </a:solidFill>
                                          <a:latin typeface="Cambria Math" panose="02040503050406030204" pitchFamily="18" charset="0"/>
                                        </a:rPr>
                                      </m:ctrlPr>
                                    </m:sSupPr>
                                    <m:e>
                                      <m:r>
                                        <a:rPr lang="ko-KR" altLang="en-US" b="1" i="1">
                                          <a:solidFill>
                                            <a:prstClr val="black"/>
                                          </a:solidFill>
                                          <a:latin typeface="Cambria Math" panose="02040503050406030204" pitchFamily="18" charset="0"/>
                                        </a:rPr>
                                        <m:t>𝜷</m:t>
                                      </m:r>
                                    </m:e>
                                    <m:sup>
                                      <m:r>
                                        <a:rPr lang="en-US" altLang="ko-KR" b="1" i="1">
                                          <a:solidFill>
                                            <a:prstClr val="black"/>
                                          </a:solidFill>
                                          <a:latin typeface="Cambria Math" panose="02040503050406030204" pitchFamily="18" charset="0"/>
                                        </a:rPr>
                                        <m:t>𝒕</m:t>
                                      </m:r>
                                    </m:sup>
                                  </m:sSup>
                                  <m:r>
                                    <a:rPr lang="en-US" altLang="ko-KR" b="1" i="1">
                                      <a:solidFill>
                                        <a:prstClr val="black"/>
                                      </a:solidFill>
                                      <a:latin typeface="Cambria Math" panose="02040503050406030204" pitchFamily="18" charset="0"/>
                                    </a:rPr>
                                    <m:t> </m:t>
                                  </m:r>
                                  <m:sSub>
                                    <m:sSubPr>
                                      <m:ctrlPr>
                                        <a:rPr lang="ko-KR" altLang="ko-KR" i="1">
                                          <a:solidFill>
                                            <a:prstClr val="black"/>
                                          </a:solidFill>
                                          <a:latin typeface="Cambria Math" panose="02040503050406030204" pitchFamily="18" charset="0"/>
                                        </a:rPr>
                                      </m:ctrlPr>
                                    </m:sSubPr>
                                    <m:e>
                                      <m:r>
                                        <a:rPr lang="en-US" altLang="ko-KR" b="1" i="1">
                                          <a:solidFill>
                                            <a:prstClr val="black"/>
                                          </a:solidFill>
                                          <a:latin typeface="Cambria Math" panose="02040503050406030204" pitchFamily="18" charset="0"/>
                                        </a:rPr>
                                        <m:t>𝒙</m:t>
                                      </m:r>
                                    </m:e>
                                    <m:sub>
                                      <m:r>
                                        <a:rPr lang="en-US" altLang="ko-KR" i="1">
                                          <a:solidFill>
                                            <a:prstClr val="black"/>
                                          </a:solidFill>
                                          <a:latin typeface="Cambria Math" panose="02040503050406030204" pitchFamily="18" charset="0"/>
                                        </a:rPr>
                                        <m:t>𝑖</m:t>
                                      </m:r>
                                    </m:sub>
                                  </m:sSub>
                                </m:sup>
                              </m:sSup>
                            </m:e>
                          </m:d>
                        </m:e>
                      </m:nary>
                    </m:oMath>
                  </m:oMathPara>
                </a14:m>
                <a:endParaRPr lang="en-US" altLang="ko-KR" dirty="0"/>
              </a:p>
            </p:txBody>
          </p:sp>
        </mc:Choice>
        <mc:Fallback xmlns="">
          <p:sp>
            <p:nvSpPr>
              <p:cNvPr id="8" name="TextBox 7">
                <a:extLst>
                  <a:ext uri="{FF2B5EF4-FFF2-40B4-BE49-F238E27FC236}">
                    <a16:creationId xmlns:a16="http://schemas.microsoft.com/office/drawing/2014/main" id="{054534C3-CAED-4F03-87F5-1A1F305F176F}"/>
                  </a:ext>
                </a:extLst>
              </p:cNvPr>
              <p:cNvSpPr txBox="1">
                <a:spLocks noRot="1" noChangeAspect="1" noMove="1" noResize="1" noEditPoints="1" noAdjustHandles="1" noChangeArrowheads="1" noChangeShapeType="1" noTextEdit="1"/>
              </p:cNvSpPr>
              <p:nvPr/>
            </p:nvSpPr>
            <p:spPr>
              <a:xfrm>
                <a:off x="3468525" y="2073809"/>
                <a:ext cx="2965776" cy="867097"/>
              </a:xfrm>
              <a:prstGeom prst="rect">
                <a:avLst/>
              </a:prstGeom>
              <a:blipFill>
                <a:blip r:embed="rId6"/>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9508146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Logistic</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48" name="직사각형 47">
            <a:extLst>
              <a:ext uri="{FF2B5EF4-FFF2-40B4-BE49-F238E27FC236}">
                <a16:creationId xmlns:a16="http://schemas.microsoft.com/office/drawing/2014/main" id="{F3BCABC9-828F-4702-A97B-AFC35A0E2C1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đào</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tạo</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bằng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thuật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toán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giảm</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dần</a:t>
            </a:r>
            <a:endParaRPr lang="en-US" altLang="ko-KR" sz="1400" dirty="0">
              <a:solidFill>
                <a:schemeClr val="tx1"/>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860C135B-D9AD-4347-BCFB-354CFB97F7B2}"/>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pPr>
                <a14:m>
                  <m:oMath xmlns:m="http://schemas.openxmlformats.org/officeDocument/2006/math">
                    <m:r>
                      <a:rPr lang="en-US" altLang="ko-KR" sz="1300" i="1" dirty="0">
                        <a:solidFill>
                          <a:srgbClr val="FF0000"/>
                        </a:solidFill>
                        <a:latin typeface="Cambria Math" panose="02040503050406030204" pitchFamily="18" charset="0"/>
                        <a:cs typeface="Times New Roman" panose="02020603050405020304" pitchFamily="18" charset="0"/>
                      </a:rPr>
                      <m:t>𝐿</m:t>
                    </m:r>
                    <m:r>
                      <a:rPr lang="en-US" altLang="ko-KR" sz="1300" i="1">
                        <a:solidFill>
                          <a:srgbClr val="FF0000"/>
                        </a:solidFill>
                        <a:latin typeface="Cambria Math" panose="02040503050406030204" pitchFamily="18" charset="0"/>
                      </a:rPr>
                      <m:t>(</m:t>
                    </m:r>
                    <m:r>
                      <a:rPr lang="en-US" altLang="ko-KR" sz="1300" b="1" i="1">
                        <a:solidFill>
                          <a:srgbClr val="FF0000"/>
                        </a:solidFill>
                        <a:latin typeface="Cambria Math" panose="02040503050406030204" pitchFamily="18" charset="0"/>
                        <a:ea typeface="Cambria Math" panose="02040503050406030204" pitchFamily="18" charset="0"/>
                      </a:rPr>
                      <m:t>𝜷</m:t>
                    </m:r>
                    <m:r>
                      <a:rPr lang="en-US" altLang="ko-KR" sz="1300" i="1">
                        <a:solidFill>
                          <a:srgbClr val="FF0000"/>
                        </a:solidFill>
                        <a:latin typeface="Cambria Math" panose="02040503050406030204" pitchFamily="18" charset="0"/>
                      </a:rPr>
                      <m:t>)</m:t>
                    </m:r>
                  </m:oMath>
                </a14:m>
                <a:r>
                  <a:rPr lang="en-US" altLang="ko-KR" sz="1300" dirty="0">
                    <a:latin typeface="Times New Roman" panose="02020603050405020304" pitchFamily="18" charset="0"/>
                    <a:cs typeface="Times New Roman" panose="02020603050405020304" pitchFamily="18"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là negative của khả năng logarit được định nghĩa như sau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49" name="직사각형 48">
                <a:extLst>
                  <a:ext uri="{FF2B5EF4-FFF2-40B4-BE49-F238E27FC236}">
                    <a16:creationId xmlns:a16="http://schemas.microsoft.com/office/drawing/2014/main" id="{860C135B-D9AD-4347-BCFB-354CFB97F7B2}"/>
                  </a:ext>
                </a:extLst>
              </p:cNvPr>
              <p:cNvSpPr>
                <a:spLocks noRot="1" noChangeAspect="1" noMove="1" noResize="1" noEditPoints="1" noAdjustHandles="1" noChangeArrowheads="1" noChangeShapeType="1" noTextEdit="1"/>
              </p:cNvSpPr>
              <p:nvPr/>
            </p:nvSpPr>
            <p:spPr>
              <a:xfrm>
                <a:off x="671261" y="1700808"/>
                <a:ext cx="8632825" cy="345461"/>
              </a:xfrm>
              <a:prstGeom prst="rect">
                <a:avLst/>
              </a:prstGeom>
              <a:blipFill>
                <a:blip r:embed="rId4"/>
                <a:stretch>
                  <a:fillRect/>
                </a:stretch>
              </a:blipFill>
              <a:ln>
                <a:noFill/>
              </a:ln>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4534C3-CAED-4F03-87F5-1A1F305F176F}"/>
                  </a:ext>
                </a:extLst>
              </p:cNvPr>
              <p:cNvSpPr txBox="1"/>
              <p:nvPr/>
            </p:nvSpPr>
            <p:spPr>
              <a:xfrm>
                <a:off x="3468525" y="2073809"/>
                <a:ext cx="2965776" cy="8670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i="1">
                          <a:solidFill>
                            <a:srgbClr val="FF0000"/>
                          </a:solidFill>
                          <a:latin typeface="Cambria Math" panose="02040503050406030204" pitchFamily="18" charset="0"/>
                        </a:rPr>
                        <m:t>𝐿</m:t>
                      </m:r>
                      <m:r>
                        <a:rPr lang="en-US" altLang="ko-KR" i="1">
                          <a:solidFill>
                            <a:srgbClr val="FF0000"/>
                          </a:solidFill>
                          <a:latin typeface="Cambria Math" panose="02040503050406030204" pitchFamily="18" charset="0"/>
                        </a:rPr>
                        <m:t>(</m:t>
                      </m:r>
                      <m:r>
                        <a:rPr lang="en-US" altLang="ko-KR" b="1" i="1">
                          <a:solidFill>
                            <a:srgbClr val="FF0000"/>
                          </a:solidFill>
                          <a:latin typeface="Cambria Math" panose="02040503050406030204" pitchFamily="18" charset="0"/>
                          <a:ea typeface="Cambria Math" panose="02040503050406030204" pitchFamily="18" charset="0"/>
                        </a:rPr>
                        <m:t>𝜷</m:t>
                      </m:r>
                      <m:r>
                        <a:rPr lang="en-US" altLang="ko-KR" i="1">
                          <a:solidFill>
                            <a:srgbClr val="FF0000"/>
                          </a:solidFill>
                          <a:latin typeface="Cambria Math" panose="02040503050406030204" pitchFamily="18" charset="0"/>
                        </a:rPr>
                        <m:t>)</m:t>
                      </m:r>
                      <m:r>
                        <a:rPr lang="en-US" altLang="ko-KR" i="1" dirty="0">
                          <a:solidFill>
                            <a:prstClr val="black"/>
                          </a:solidFill>
                          <a:latin typeface="Cambria Math" panose="02040503050406030204" pitchFamily="18" charset="0"/>
                        </a:rPr>
                        <m:t>=</m:t>
                      </m:r>
                      <m:nary>
                        <m:naryPr>
                          <m:chr m:val="∑"/>
                          <m:limLoc m:val="undOvr"/>
                          <m:ctrlPr>
                            <a:rPr lang="ko-KR" altLang="ko-KR" i="1">
                              <a:solidFill>
                                <a:prstClr val="black"/>
                              </a:solidFill>
                              <a:latin typeface="Cambria Math" panose="02040503050406030204" pitchFamily="18" charset="0"/>
                            </a:rPr>
                          </m:ctrlPr>
                        </m:naryPr>
                        <m:sub>
                          <m:r>
                            <a:rPr lang="en-US" altLang="ko-KR" i="1">
                              <a:solidFill>
                                <a:prstClr val="black"/>
                              </a:solidFill>
                              <a:latin typeface="Cambria Math" panose="02040503050406030204" pitchFamily="18" charset="0"/>
                            </a:rPr>
                            <m:t>𝑖</m:t>
                          </m:r>
                          <m:r>
                            <a:rPr lang="en-US" altLang="ko-KR" i="1">
                              <a:solidFill>
                                <a:prstClr val="black"/>
                              </a:solidFill>
                              <a:latin typeface="Cambria Math" panose="02040503050406030204" pitchFamily="18" charset="0"/>
                            </a:rPr>
                            <m:t>=1</m:t>
                          </m:r>
                        </m:sub>
                        <m:sup>
                          <m:r>
                            <a:rPr lang="en-US" altLang="ko-KR" i="1">
                              <a:solidFill>
                                <a:prstClr val="black"/>
                              </a:solidFill>
                              <a:latin typeface="Cambria Math" panose="02040503050406030204" pitchFamily="18" charset="0"/>
                            </a:rPr>
                            <m:t>𝑛</m:t>
                          </m:r>
                        </m:sup>
                        <m:e>
                          <m:r>
                            <a:rPr lang="en-US" altLang="ko-KR" i="1">
                              <a:solidFill>
                                <a:prstClr val="black"/>
                              </a:solidFill>
                              <a:latin typeface="Cambria Math" panose="02040503050406030204" pitchFamily="18" charset="0"/>
                            </a:rPr>
                            <m:t>𝐿𝑜𝑔</m:t>
                          </m:r>
                          <m:d>
                            <m:dPr>
                              <m:ctrlPr>
                                <a:rPr lang="ko-KR" altLang="ko-KR" i="1">
                                  <a:solidFill>
                                    <a:prstClr val="black"/>
                                  </a:solidFill>
                                  <a:latin typeface="Cambria Math" panose="02040503050406030204" pitchFamily="18" charset="0"/>
                                </a:rPr>
                              </m:ctrlPr>
                            </m:dPr>
                            <m:e>
                              <m:r>
                                <a:rPr lang="en-US" altLang="ko-KR" i="1">
                                  <a:solidFill>
                                    <a:prstClr val="black"/>
                                  </a:solidFill>
                                  <a:latin typeface="Cambria Math" panose="02040503050406030204" pitchFamily="18" charset="0"/>
                                </a:rPr>
                                <m:t>1+</m:t>
                              </m:r>
                              <m:sSup>
                                <m:sSupPr>
                                  <m:ctrlPr>
                                    <a:rPr lang="ko-KR" altLang="ko-KR" i="1">
                                      <a:solidFill>
                                        <a:prstClr val="black"/>
                                      </a:solidFill>
                                      <a:latin typeface="Cambria Math" panose="02040503050406030204" pitchFamily="18" charset="0"/>
                                    </a:rPr>
                                  </m:ctrlPr>
                                </m:sSupPr>
                                <m:e>
                                  <m:r>
                                    <a:rPr lang="en-US" altLang="ko-KR" i="1">
                                      <a:solidFill>
                                        <a:prstClr val="black"/>
                                      </a:solidFill>
                                      <a:latin typeface="Cambria Math" panose="02040503050406030204" pitchFamily="18" charset="0"/>
                                    </a:rPr>
                                    <m:t>𝑒</m:t>
                                  </m:r>
                                </m:e>
                                <m:sup>
                                  <m:r>
                                    <a:rPr lang="en-US" altLang="ko-KR" i="1">
                                      <a:solidFill>
                                        <a:prstClr val="black"/>
                                      </a:solidFill>
                                      <a:latin typeface="Cambria Math" panose="02040503050406030204" pitchFamily="18" charset="0"/>
                                    </a:rPr>
                                    <m:t>−</m:t>
                                  </m:r>
                                  <m:sSub>
                                    <m:sSubPr>
                                      <m:ctrlPr>
                                        <a:rPr lang="ko-KR" altLang="ko-KR" i="1">
                                          <a:solidFill>
                                            <a:prstClr val="black"/>
                                          </a:solidFill>
                                          <a:latin typeface="Cambria Math" panose="02040503050406030204" pitchFamily="18" charset="0"/>
                                        </a:rPr>
                                      </m:ctrlPr>
                                    </m:sSubPr>
                                    <m:e>
                                      <m:r>
                                        <a:rPr lang="en-US" altLang="ko-KR" i="1">
                                          <a:solidFill>
                                            <a:prstClr val="black"/>
                                          </a:solidFill>
                                          <a:latin typeface="Cambria Math" panose="02040503050406030204" pitchFamily="18" charset="0"/>
                                        </a:rPr>
                                        <m:t>𝑦</m:t>
                                      </m:r>
                                    </m:e>
                                    <m:sub>
                                      <m:r>
                                        <a:rPr lang="en-US" altLang="ko-KR" i="1">
                                          <a:solidFill>
                                            <a:prstClr val="black"/>
                                          </a:solidFill>
                                          <a:latin typeface="Cambria Math" panose="02040503050406030204" pitchFamily="18" charset="0"/>
                                        </a:rPr>
                                        <m:t>𝑖</m:t>
                                      </m:r>
                                    </m:sub>
                                  </m:sSub>
                                  <m:r>
                                    <a:rPr lang="en-US" altLang="ko-KR" i="1">
                                      <a:solidFill>
                                        <a:prstClr val="black"/>
                                      </a:solidFill>
                                      <a:latin typeface="Cambria Math" panose="02040503050406030204" pitchFamily="18" charset="0"/>
                                    </a:rPr>
                                    <m:t> </m:t>
                                  </m:r>
                                  <m:sSup>
                                    <m:sSupPr>
                                      <m:ctrlPr>
                                        <a:rPr lang="ko-KR" altLang="ko-KR" b="1" i="1">
                                          <a:solidFill>
                                            <a:prstClr val="black"/>
                                          </a:solidFill>
                                          <a:latin typeface="Cambria Math" panose="02040503050406030204" pitchFamily="18" charset="0"/>
                                        </a:rPr>
                                      </m:ctrlPr>
                                    </m:sSupPr>
                                    <m:e>
                                      <m:r>
                                        <a:rPr lang="ko-KR" altLang="en-US" b="1" i="1">
                                          <a:solidFill>
                                            <a:prstClr val="black"/>
                                          </a:solidFill>
                                          <a:latin typeface="Cambria Math" panose="02040503050406030204" pitchFamily="18" charset="0"/>
                                        </a:rPr>
                                        <m:t>𝜷</m:t>
                                      </m:r>
                                    </m:e>
                                    <m:sup>
                                      <m:r>
                                        <a:rPr lang="en-US" altLang="ko-KR" b="1" i="1">
                                          <a:solidFill>
                                            <a:prstClr val="black"/>
                                          </a:solidFill>
                                          <a:latin typeface="Cambria Math" panose="02040503050406030204" pitchFamily="18" charset="0"/>
                                        </a:rPr>
                                        <m:t>𝒕</m:t>
                                      </m:r>
                                    </m:sup>
                                  </m:sSup>
                                  <m:r>
                                    <a:rPr lang="en-US" altLang="ko-KR" b="1" i="1">
                                      <a:solidFill>
                                        <a:prstClr val="black"/>
                                      </a:solidFill>
                                      <a:latin typeface="Cambria Math" panose="02040503050406030204" pitchFamily="18" charset="0"/>
                                    </a:rPr>
                                    <m:t> </m:t>
                                  </m:r>
                                  <m:sSub>
                                    <m:sSubPr>
                                      <m:ctrlPr>
                                        <a:rPr lang="ko-KR" altLang="ko-KR" i="1">
                                          <a:solidFill>
                                            <a:prstClr val="black"/>
                                          </a:solidFill>
                                          <a:latin typeface="Cambria Math" panose="02040503050406030204" pitchFamily="18" charset="0"/>
                                        </a:rPr>
                                      </m:ctrlPr>
                                    </m:sSubPr>
                                    <m:e>
                                      <m:r>
                                        <a:rPr lang="en-US" altLang="ko-KR" b="1" i="1">
                                          <a:solidFill>
                                            <a:prstClr val="black"/>
                                          </a:solidFill>
                                          <a:latin typeface="Cambria Math" panose="02040503050406030204" pitchFamily="18" charset="0"/>
                                        </a:rPr>
                                        <m:t>𝒙</m:t>
                                      </m:r>
                                    </m:e>
                                    <m:sub>
                                      <m:r>
                                        <a:rPr lang="en-US" altLang="ko-KR" i="1">
                                          <a:solidFill>
                                            <a:prstClr val="black"/>
                                          </a:solidFill>
                                          <a:latin typeface="Cambria Math" panose="02040503050406030204" pitchFamily="18" charset="0"/>
                                        </a:rPr>
                                        <m:t>𝑖</m:t>
                                      </m:r>
                                    </m:sub>
                                  </m:sSub>
                                </m:sup>
                              </m:sSup>
                            </m:e>
                          </m:d>
                        </m:e>
                      </m:nary>
                    </m:oMath>
                  </m:oMathPara>
                </a14:m>
                <a:endParaRPr lang="en-US" altLang="ko-KR" dirty="0"/>
              </a:p>
            </p:txBody>
          </p:sp>
        </mc:Choice>
        <mc:Fallback xmlns="">
          <p:sp>
            <p:nvSpPr>
              <p:cNvPr id="8" name="TextBox 7">
                <a:extLst>
                  <a:ext uri="{FF2B5EF4-FFF2-40B4-BE49-F238E27FC236}">
                    <a16:creationId xmlns:a16="http://schemas.microsoft.com/office/drawing/2014/main" id="{054534C3-CAED-4F03-87F5-1A1F305F176F}"/>
                  </a:ext>
                </a:extLst>
              </p:cNvPr>
              <p:cNvSpPr txBox="1">
                <a:spLocks noRot="1" noChangeAspect="1" noMove="1" noResize="1" noEditPoints="1" noAdjustHandles="1" noChangeArrowheads="1" noChangeShapeType="1" noTextEdit="1"/>
              </p:cNvSpPr>
              <p:nvPr/>
            </p:nvSpPr>
            <p:spPr>
              <a:xfrm>
                <a:off x="3468525" y="2073809"/>
                <a:ext cx="2965776" cy="867097"/>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F4A1E0-29D2-4C10-8D7F-02876FF0CC3F}"/>
                  </a:ext>
                </a:extLst>
              </p:cNvPr>
              <p:cNvSpPr txBox="1"/>
              <p:nvPr/>
            </p:nvSpPr>
            <p:spPr>
              <a:xfrm>
                <a:off x="2905743" y="3176972"/>
                <a:ext cx="4091340" cy="27042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ko-KR" altLang="ko-KR" i="1" smtClean="0">
                              <a:solidFill>
                                <a:prstClr val="black"/>
                              </a:solidFill>
                              <a:latin typeface="Cambria Math" panose="02040503050406030204" pitchFamily="18" charset="0"/>
                            </a:rPr>
                          </m:ctrlPr>
                        </m:sSubPr>
                        <m:e>
                          <m:r>
                            <a:rPr lang="en-US" altLang="ko-KR" b="1" i="1">
                              <a:solidFill>
                                <a:prstClr val="black"/>
                              </a:solidFill>
                              <a:latin typeface="Cambria Math" panose="02040503050406030204" pitchFamily="18" charset="0"/>
                            </a:rPr>
                            <m:t>𝒙</m:t>
                          </m:r>
                        </m:e>
                        <m:sub>
                          <m:r>
                            <a:rPr lang="en-US" altLang="ko-KR" i="1">
                              <a:solidFill>
                                <a:prstClr val="black"/>
                              </a:solidFill>
                              <a:latin typeface="Cambria Math" panose="02040503050406030204" pitchFamily="18" charset="0"/>
                            </a:rPr>
                            <m:t>𝑖</m:t>
                          </m:r>
                        </m:sub>
                      </m:sSub>
                      <m:r>
                        <a:rPr lang="en-US" altLang="ko-KR" i="1">
                          <a:solidFill>
                            <a:prstClr val="black"/>
                          </a:solidFill>
                          <a:latin typeface="Cambria Math"/>
                        </a:rPr>
                        <m:t>=</m:t>
                      </m:r>
                      <m:d>
                        <m:dPr>
                          <m:begChr m:val="["/>
                          <m:endChr m:val="]"/>
                          <m:ctrlPr>
                            <a:rPr lang="en-US" altLang="ko-KR" i="1" smtClean="0">
                              <a:solidFill>
                                <a:prstClr val="black"/>
                              </a:solidFill>
                              <a:latin typeface="Cambria Math" panose="02040503050406030204" pitchFamily="18" charset="0"/>
                            </a:rPr>
                          </m:ctrlPr>
                        </m:dPr>
                        <m:e>
                          <m:eqArr>
                            <m:eqArrPr>
                              <m:ctrlPr>
                                <a:rPr lang="ko-KR" altLang="ko-KR" i="1">
                                  <a:solidFill>
                                    <a:prstClr val="black"/>
                                  </a:solidFill>
                                  <a:latin typeface="Cambria Math" panose="02040503050406030204" pitchFamily="18" charset="0"/>
                                </a:rPr>
                              </m:ctrlPr>
                            </m:eqArrPr>
                            <m:e>
                              <m:r>
                                <a:rPr lang="en-US" altLang="ko-KR" i="1">
                                  <a:solidFill>
                                    <a:prstClr val="black"/>
                                  </a:solidFill>
                                  <a:latin typeface="Cambria Math"/>
                                </a:rPr>
                                <m:t>1</m:t>
                              </m:r>
                            </m:e>
                            <m:e>
                              <m:sSub>
                                <m:sSubPr>
                                  <m:ctrlPr>
                                    <a:rPr lang="ko-KR" altLang="ko-KR" i="1">
                                      <a:solidFill>
                                        <a:prstClr val="black"/>
                                      </a:solidFill>
                                      <a:latin typeface="Cambria Math" panose="02040503050406030204" pitchFamily="18" charset="0"/>
                                    </a:rPr>
                                  </m:ctrlPr>
                                </m:sSubPr>
                                <m:e>
                                  <m:r>
                                    <a:rPr lang="en-US" altLang="ko-KR" i="1">
                                      <a:solidFill>
                                        <a:prstClr val="black"/>
                                      </a:solidFill>
                                      <a:latin typeface="Cambria Math"/>
                                    </a:rPr>
                                    <m:t>𝑥</m:t>
                                  </m:r>
                                </m:e>
                                <m:sub>
                                  <m:r>
                                    <a:rPr lang="en-US" altLang="ko-KR" i="1">
                                      <a:solidFill>
                                        <a:prstClr val="black"/>
                                      </a:solidFill>
                                      <a:latin typeface="Cambria Math"/>
                                    </a:rPr>
                                    <m:t>𝑖</m:t>
                                  </m:r>
                                  <m:r>
                                    <a:rPr lang="en-US" altLang="ko-KR" i="1">
                                      <a:solidFill>
                                        <a:prstClr val="black"/>
                                      </a:solidFill>
                                      <a:latin typeface="Cambria Math"/>
                                    </a:rPr>
                                    <m:t>,1</m:t>
                                  </m:r>
                                </m:sub>
                              </m:sSub>
                            </m:e>
                            <m:e>
                              <m:sSub>
                                <m:sSubPr>
                                  <m:ctrlPr>
                                    <a:rPr lang="ko-KR" altLang="ko-KR" i="1">
                                      <a:solidFill>
                                        <a:prstClr val="black"/>
                                      </a:solidFill>
                                      <a:latin typeface="Cambria Math" panose="02040503050406030204" pitchFamily="18" charset="0"/>
                                    </a:rPr>
                                  </m:ctrlPr>
                                </m:sSubPr>
                                <m:e>
                                  <m:r>
                                    <a:rPr lang="en-US" altLang="ko-KR" i="1">
                                      <a:solidFill>
                                        <a:prstClr val="black"/>
                                      </a:solidFill>
                                      <a:latin typeface="Cambria Math"/>
                                    </a:rPr>
                                    <m:t>𝑥</m:t>
                                  </m:r>
                                </m:e>
                                <m:sub>
                                  <m:r>
                                    <a:rPr lang="en-US" altLang="ko-KR" i="1">
                                      <a:solidFill>
                                        <a:prstClr val="black"/>
                                      </a:solidFill>
                                      <a:latin typeface="Cambria Math"/>
                                    </a:rPr>
                                    <m:t>𝑖</m:t>
                                  </m:r>
                                  <m:r>
                                    <a:rPr lang="en-US" altLang="ko-KR" i="1">
                                      <a:solidFill>
                                        <a:prstClr val="black"/>
                                      </a:solidFill>
                                      <a:latin typeface="Cambria Math"/>
                                    </a:rPr>
                                    <m:t>,2</m:t>
                                  </m:r>
                                </m:sub>
                              </m:sSub>
                            </m:e>
                            <m:e>
                              <m:r>
                                <a:rPr lang="en-US" altLang="ko-KR" i="1">
                                  <a:solidFill>
                                    <a:prstClr val="black"/>
                                  </a:solidFill>
                                  <a:latin typeface="Cambria Math"/>
                                </a:rPr>
                                <m:t>⋮</m:t>
                              </m:r>
                            </m:e>
                            <m:e>
                              <m:sSub>
                                <m:sSubPr>
                                  <m:ctrlPr>
                                    <a:rPr lang="ko-KR" altLang="ko-KR" i="1">
                                      <a:solidFill>
                                        <a:prstClr val="black"/>
                                      </a:solidFill>
                                      <a:latin typeface="Cambria Math" panose="02040503050406030204" pitchFamily="18" charset="0"/>
                                    </a:rPr>
                                  </m:ctrlPr>
                                </m:sSubPr>
                                <m:e>
                                  <m:r>
                                    <a:rPr lang="en-US" altLang="ko-KR" i="1">
                                      <a:solidFill>
                                        <a:prstClr val="black"/>
                                      </a:solidFill>
                                      <a:latin typeface="Cambria Math"/>
                                    </a:rPr>
                                    <m:t>𝑥</m:t>
                                  </m:r>
                                </m:e>
                                <m:sub>
                                  <m:r>
                                    <a:rPr lang="en-US" altLang="ko-KR" i="1">
                                      <a:solidFill>
                                        <a:prstClr val="black"/>
                                      </a:solidFill>
                                      <a:latin typeface="Cambria Math"/>
                                    </a:rPr>
                                    <m:t>𝑖</m:t>
                                  </m:r>
                                  <m:r>
                                    <a:rPr lang="en-US" altLang="ko-KR" i="1">
                                      <a:solidFill>
                                        <a:prstClr val="black"/>
                                      </a:solidFill>
                                      <a:latin typeface="Cambria Math"/>
                                    </a:rPr>
                                    <m:t>,</m:t>
                                  </m:r>
                                  <m:r>
                                    <a:rPr lang="en-US" altLang="ko-KR" i="1">
                                      <a:solidFill>
                                        <a:prstClr val="black"/>
                                      </a:solidFill>
                                      <a:latin typeface="Cambria Math" panose="02040503050406030204" pitchFamily="18" charset="0"/>
                                    </a:rPr>
                                    <m:t>𝑘</m:t>
                                  </m:r>
                                </m:sub>
                              </m:sSub>
                            </m:e>
                          </m:eqArr>
                        </m:e>
                      </m:d>
                      <m:r>
                        <m:rPr>
                          <m:nor/>
                        </m:rPr>
                        <a:rPr lang="en-US" altLang="ko-KR" b="0" i="1" smtClean="0">
                          <a:solidFill>
                            <a:prstClr val="black"/>
                          </a:solidFill>
                        </a:rPr>
                        <m:t>      </m:t>
                      </m:r>
                      <m:r>
                        <m:rPr>
                          <m:nor/>
                        </m:rPr>
                        <a:rPr lang="en-US" altLang="ko-KR" i="1" dirty="0">
                          <a:solidFill>
                            <a:prstClr val="black"/>
                          </a:solidFill>
                          <a:latin typeface="Times New Roman" panose="02020603050405020304" pitchFamily="18" charset="0"/>
                          <a:cs typeface="Times New Roman" panose="02020603050405020304" pitchFamily="18" charset="0"/>
                        </a:rPr>
                        <m:t>,</m:t>
                      </m:r>
                      <m:r>
                        <m:rPr>
                          <m:nor/>
                        </m:rPr>
                        <a:rPr lang="en-US" altLang="ko-KR" b="0" i="1" dirty="0" smtClean="0">
                          <a:solidFill>
                            <a:prstClr val="black"/>
                          </a:solidFill>
                          <a:latin typeface="Times New Roman" panose="02020603050405020304" pitchFamily="18" charset="0"/>
                          <a:cs typeface="Times New Roman" panose="02020603050405020304" pitchFamily="18" charset="0"/>
                        </a:rPr>
                        <m:t>      </m:t>
                      </m:r>
                      <m:sSubSup>
                        <m:sSubSupPr>
                          <m:ctrlPr>
                            <a:rPr lang="ko-KR" altLang="ko-KR" i="1">
                              <a:solidFill>
                                <a:prstClr val="black"/>
                              </a:solidFill>
                              <a:latin typeface="Cambria Math" panose="02040503050406030204" pitchFamily="18" charset="0"/>
                            </a:rPr>
                          </m:ctrlPr>
                        </m:sSubSupPr>
                        <m:e>
                          <m:r>
                            <a:rPr lang="en-US" altLang="ko-KR" b="1" i="1">
                              <a:solidFill>
                                <a:prstClr val="black"/>
                              </a:solidFill>
                              <a:latin typeface="Cambria Math" panose="02040503050406030204" pitchFamily="18" charset="0"/>
                            </a:rPr>
                            <m:t>𝒙</m:t>
                          </m:r>
                        </m:e>
                        <m:sub>
                          <m:r>
                            <a:rPr lang="en-US" altLang="ko-KR" i="1">
                              <a:solidFill>
                                <a:prstClr val="black"/>
                              </a:solidFill>
                              <a:latin typeface="Cambria Math"/>
                            </a:rPr>
                            <m:t>𝑖</m:t>
                          </m:r>
                        </m:sub>
                        <m:sup>
                          <m:r>
                            <a:rPr lang="en-US" altLang="ko-KR" i="1">
                              <a:solidFill>
                                <a:prstClr val="black"/>
                              </a:solidFill>
                              <a:latin typeface="Cambria Math"/>
                            </a:rPr>
                            <m:t>𝑡</m:t>
                          </m:r>
                        </m:sup>
                      </m:sSubSup>
                      <m:r>
                        <a:rPr lang="en-US" altLang="ko-KR" i="1">
                          <a:solidFill>
                            <a:prstClr val="black"/>
                          </a:solidFill>
                          <a:latin typeface="Cambria Math"/>
                        </a:rPr>
                        <m:t> =</m:t>
                      </m:r>
                      <m:d>
                        <m:dPr>
                          <m:begChr m:val="["/>
                          <m:endChr m:val="]"/>
                          <m:ctrlPr>
                            <a:rPr lang="en-US" altLang="ko-KR" i="1">
                              <a:solidFill>
                                <a:prstClr val="black"/>
                              </a:solidFill>
                              <a:latin typeface="Cambria Math" panose="02040503050406030204" pitchFamily="18" charset="0"/>
                            </a:rPr>
                          </m:ctrlPr>
                        </m:dPr>
                        <m:e>
                          <m:r>
                            <a:rPr lang="en-US" altLang="ko-KR" i="1">
                              <a:solidFill>
                                <a:prstClr val="black"/>
                              </a:solidFill>
                              <a:latin typeface="Cambria Math"/>
                            </a:rPr>
                            <m:t>1,</m:t>
                          </m:r>
                          <m:sSub>
                            <m:sSubPr>
                              <m:ctrlPr>
                                <a:rPr lang="ko-KR" altLang="ko-KR" i="1">
                                  <a:solidFill>
                                    <a:prstClr val="black"/>
                                  </a:solidFill>
                                  <a:latin typeface="Cambria Math" panose="02040503050406030204" pitchFamily="18" charset="0"/>
                                </a:rPr>
                              </m:ctrlPr>
                            </m:sSubPr>
                            <m:e>
                              <m:r>
                                <a:rPr lang="en-US" altLang="ko-KR" i="1">
                                  <a:solidFill>
                                    <a:prstClr val="black"/>
                                  </a:solidFill>
                                  <a:latin typeface="Cambria Math"/>
                                </a:rPr>
                                <m:t>𝑥</m:t>
                              </m:r>
                            </m:e>
                            <m:sub>
                              <m:r>
                                <a:rPr lang="en-US" altLang="ko-KR" i="1">
                                  <a:solidFill>
                                    <a:prstClr val="black"/>
                                  </a:solidFill>
                                  <a:latin typeface="Cambria Math"/>
                                </a:rPr>
                                <m:t>𝑖</m:t>
                              </m:r>
                              <m:r>
                                <a:rPr lang="en-US" altLang="ko-KR" i="1">
                                  <a:solidFill>
                                    <a:prstClr val="black"/>
                                  </a:solidFill>
                                  <a:latin typeface="Cambria Math"/>
                                </a:rPr>
                                <m:t>,1</m:t>
                              </m:r>
                            </m:sub>
                          </m:sSub>
                          <m:r>
                            <a:rPr lang="en-US" altLang="ko-KR" i="1">
                              <a:solidFill>
                                <a:prstClr val="black"/>
                              </a:solidFill>
                              <a:latin typeface="Cambria Math"/>
                            </a:rPr>
                            <m:t>,</m:t>
                          </m:r>
                          <m:sSub>
                            <m:sSubPr>
                              <m:ctrlPr>
                                <a:rPr lang="ko-KR" altLang="ko-KR" i="1">
                                  <a:solidFill>
                                    <a:prstClr val="black"/>
                                  </a:solidFill>
                                  <a:latin typeface="Cambria Math" panose="02040503050406030204" pitchFamily="18" charset="0"/>
                                </a:rPr>
                              </m:ctrlPr>
                            </m:sSubPr>
                            <m:e>
                              <m:r>
                                <a:rPr lang="en-US" altLang="ko-KR" i="1">
                                  <a:solidFill>
                                    <a:prstClr val="black"/>
                                  </a:solidFill>
                                  <a:latin typeface="Cambria Math"/>
                                </a:rPr>
                                <m:t>𝑥</m:t>
                              </m:r>
                            </m:e>
                            <m:sub>
                              <m:r>
                                <a:rPr lang="en-US" altLang="ko-KR" i="1">
                                  <a:solidFill>
                                    <a:prstClr val="black"/>
                                  </a:solidFill>
                                  <a:latin typeface="Cambria Math"/>
                                </a:rPr>
                                <m:t>𝑖</m:t>
                              </m:r>
                              <m:r>
                                <a:rPr lang="en-US" altLang="ko-KR" i="1">
                                  <a:solidFill>
                                    <a:prstClr val="black"/>
                                  </a:solidFill>
                                  <a:latin typeface="Cambria Math"/>
                                </a:rPr>
                                <m:t>,2</m:t>
                              </m:r>
                            </m:sub>
                          </m:sSub>
                          <m:r>
                            <a:rPr lang="en-US" altLang="ko-KR" i="1">
                              <a:solidFill>
                                <a:prstClr val="black"/>
                              </a:solidFill>
                              <a:latin typeface="Cambria Math"/>
                            </a:rPr>
                            <m:t>,⋯,</m:t>
                          </m:r>
                          <m:sSub>
                            <m:sSubPr>
                              <m:ctrlPr>
                                <a:rPr lang="ko-KR" altLang="ko-KR" i="1">
                                  <a:solidFill>
                                    <a:prstClr val="black"/>
                                  </a:solidFill>
                                  <a:latin typeface="Cambria Math" panose="02040503050406030204" pitchFamily="18" charset="0"/>
                                </a:rPr>
                              </m:ctrlPr>
                            </m:sSubPr>
                            <m:e>
                              <m:r>
                                <a:rPr lang="en-US" altLang="ko-KR" i="1">
                                  <a:solidFill>
                                    <a:prstClr val="black"/>
                                  </a:solidFill>
                                  <a:latin typeface="Cambria Math"/>
                                </a:rPr>
                                <m:t>𝑥</m:t>
                              </m:r>
                            </m:e>
                            <m:sub>
                              <m:r>
                                <a:rPr lang="en-US" altLang="ko-KR" i="1">
                                  <a:solidFill>
                                    <a:prstClr val="black"/>
                                  </a:solidFill>
                                  <a:latin typeface="Cambria Math"/>
                                </a:rPr>
                                <m:t>𝑖</m:t>
                              </m:r>
                              <m:r>
                                <a:rPr lang="en-US" altLang="ko-KR" i="1">
                                  <a:solidFill>
                                    <a:prstClr val="black"/>
                                  </a:solidFill>
                                  <a:latin typeface="Cambria Math"/>
                                </a:rPr>
                                <m:t>,</m:t>
                              </m:r>
                              <m:r>
                                <a:rPr lang="en-US" altLang="ko-KR" i="1">
                                  <a:solidFill>
                                    <a:prstClr val="black"/>
                                  </a:solidFill>
                                  <a:latin typeface="Cambria Math" panose="02040503050406030204" pitchFamily="18" charset="0"/>
                                </a:rPr>
                                <m:t>𝑘</m:t>
                              </m:r>
                            </m:sub>
                          </m:sSub>
                        </m:e>
                      </m:d>
                    </m:oMath>
                  </m:oMathPara>
                </a14:m>
                <a:endParaRPr lang="en-US" altLang="ko-KR" i="1" dirty="0">
                  <a:solidFill>
                    <a:prstClr val="black"/>
                  </a:solidFill>
                </a:endParaRPr>
              </a:p>
              <a:p>
                <a:pPr/>
                <a:br>
                  <a:rPr lang="en-US" altLang="ko-KR" i="1" dirty="0">
                    <a:solidFill>
                      <a:prstClr val="black"/>
                    </a:solidFill>
                  </a:rPr>
                </a:br>
                <a14:m>
                  <m:oMathPara xmlns:m="http://schemas.openxmlformats.org/officeDocument/2006/math">
                    <m:oMathParaPr>
                      <m:jc m:val="centerGroup"/>
                    </m:oMathParaPr>
                    <m:oMath xmlns:m="http://schemas.openxmlformats.org/officeDocument/2006/math">
                      <m:r>
                        <a:rPr lang="ko-KR" altLang="en-US" b="1" i="1">
                          <a:solidFill>
                            <a:prstClr val="black"/>
                          </a:solidFill>
                          <a:latin typeface="Cambria Math" panose="02040503050406030204" pitchFamily="18" charset="0"/>
                        </a:rPr>
                        <m:t>𝜷</m:t>
                      </m:r>
                      <m:r>
                        <a:rPr lang="en-US" altLang="ko-KR" i="1">
                          <a:solidFill>
                            <a:prstClr val="black"/>
                          </a:solidFill>
                          <a:latin typeface="Cambria Math"/>
                        </a:rPr>
                        <m:t>=</m:t>
                      </m:r>
                      <m:d>
                        <m:dPr>
                          <m:begChr m:val="["/>
                          <m:endChr m:val="]"/>
                          <m:ctrlPr>
                            <a:rPr lang="en-US" altLang="ko-KR" i="1">
                              <a:solidFill>
                                <a:prstClr val="black"/>
                              </a:solidFill>
                              <a:latin typeface="Cambria Math" panose="02040503050406030204" pitchFamily="18" charset="0"/>
                            </a:rPr>
                          </m:ctrlPr>
                        </m:dPr>
                        <m:e>
                          <m:eqArr>
                            <m:eqArrPr>
                              <m:ctrlPr>
                                <a:rPr lang="ko-KR" altLang="ko-KR" i="1">
                                  <a:solidFill>
                                    <a:prstClr val="black"/>
                                  </a:solidFill>
                                  <a:latin typeface="Cambria Math" panose="02040503050406030204" pitchFamily="18" charset="0"/>
                                </a:rPr>
                              </m:ctrlPr>
                            </m:eqArrPr>
                            <m:e>
                              <m:sSub>
                                <m:sSubPr>
                                  <m:ctrlPr>
                                    <a:rPr lang="ko-KR" altLang="ko-KR" i="1">
                                      <a:solidFill>
                                        <a:prstClr val="black"/>
                                      </a:solidFill>
                                      <a:latin typeface="Cambria Math" panose="02040503050406030204" pitchFamily="18" charset="0"/>
                                    </a:rPr>
                                  </m:ctrlPr>
                                </m:sSubPr>
                                <m:e>
                                  <m:r>
                                    <a:rPr lang="ko-KR" altLang="en-US" i="1">
                                      <a:solidFill>
                                        <a:prstClr val="black"/>
                                      </a:solidFill>
                                      <a:latin typeface="Cambria Math" panose="02040503050406030204" pitchFamily="18" charset="0"/>
                                    </a:rPr>
                                    <m:t>𝛽</m:t>
                                  </m:r>
                                </m:e>
                                <m:sub>
                                  <m:r>
                                    <a:rPr lang="en-US" altLang="ko-KR" i="1">
                                      <a:solidFill>
                                        <a:prstClr val="black"/>
                                      </a:solidFill>
                                      <a:latin typeface="Cambria Math"/>
                                    </a:rPr>
                                    <m:t>0</m:t>
                                  </m:r>
                                </m:sub>
                              </m:sSub>
                            </m:e>
                            <m:e>
                              <m:sSub>
                                <m:sSubPr>
                                  <m:ctrlPr>
                                    <a:rPr lang="ko-KR" altLang="ko-KR" i="1">
                                      <a:solidFill>
                                        <a:prstClr val="black"/>
                                      </a:solidFill>
                                      <a:latin typeface="Cambria Math" panose="02040503050406030204" pitchFamily="18" charset="0"/>
                                    </a:rPr>
                                  </m:ctrlPr>
                                </m:sSubPr>
                                <m:e>
                                  <m:r>
                                    <a:rPr lang="ko-KR" altLang="en-US" i="1">
                                      <a:solidFill>
                                        <a:prstClr val="black"/>
                                      </a:solidFill>
                                      <a:latin typeface="Cambria Math" panose="02040503050406030204" pitchFamily="18" charset="0"/>
                                    </a:rPr>
                                    <m:t>𝛽</m:t>
                                  </m:r>
                                </m:e>
                                <m:sub>
                                  <m:r>
                                    <a:rPr lang="en-US" altLang="ko-KR" i="1">
                                      <a:solidFill>
                                        <a:prstClr val="black"/>
                                      </a:solidFill>
                                      <a:latin typeface="Cambria Math"/>
                                    </a:rPr>
                                    <m:t>1</m:t>
                                  </m:r>
                                </m:sub>
                              </m:sSub>
                            </m:e>
                            <m:e>
                              <m:r>
                                <a:rPr lang="en-US" altLang="ko-KR" i="1">
                                  <a:solidFill>
                                    <a:prstClr val="black"/>
                                  </a:solidFill>
                                  <a:latin typeface="Cambria Math"/>
                                </a:rPr>
                                <m:t>⋮</m:t>
                              </m:r>
                            </m:e>
                            <m:e>
                              <m:sSub>
                                <m:sSubPr>
                                  <m:ctrlPr>
                                    <a:rPr lang="ko-KR" altLang="ko-KR" i="1">
                                      <a:solidFill>
                                        <a:prstClr val="black"/>
                                      </a:solidFill>
                                      <a:latin typeface="Cambria Math" panose="02040503050406030204" pitchFamily="18" charset="0"/>
                                    </a:rPr>
                                  </m:ctrlPr>
                                </m:sSubPr>
                                <m:e>
                                  <m:r>
                                    <a:rPr lang="ko-KR" altLang="en-US" i="1">
                                      <a:solidFill>
                                        <a:prstClr val="black"/>
                                      </a:solidFill>
                                      <a:latin typeface="Cambria Math" panose="02040503050406030204" pitchFamily="18" charset="0"/>
                                    </a:rPr>
                                    <m:t>𝛽</m:t>
                                  </m:r>
                                </m:e>
                                <m:sub>
                                  <m:r>
                                    <a:rPr lang="en-US" altLang="ko-KR" i="1">
                                      <a:solidFill>
                                        <a:prstClr val="black"/>
                                      </a:solidFill>
                                      <a:latin typeface="Cambria Math" panose="02040503050406030204" pitchFamily="18" charset="0"/>
                                      <a:sym typeface="Symbol"/>
                                    </a:rPr>
                                    <m:t>𝑘</m:t>
                                  </m:r>
                                </m:sub>
                              </m:sSub>
                            </m:e>
                          </m:eqArr>
                        </m:e>
                      </m:d>
                      <m:r>
                        <m:rPr>
                          <m:nor/>
                        </m:rPr>
                        <a:rPr lang="en-US" altLang="ko-KR" b="0" i="1" smtClean="0">
                          <a:solidFill>
                            <a:prstClr val="black"/>
                          </a:solidFill>
                          <a:sym typeface="Symbol"/>
                        </a:rPr>
                        <m:t>     </m:t>
                      </m:r>
                      <m:r>
                        <m:rPr>
                          <m:nor/>
                        </m:rPr>
                        <a:rPr lang="en-US" altLang="ko-KR" i="1" dirty="0">
                          <a:solidFill>
                            <a:prstClr val="black"/>
                          </a:solidFill>
                          <a:latin typeface="Times New Roman" panose="02020603050405020304" pitchFamily="18" charset="0"/>
                          <a:cs typeface="Times New Roman" panose="02020603050405020304" pitchFamily="18" charset="0"/>
                        </a:rPr>
                        <m:t> ,</m:t>
                      </m:r>
                      <m:r>
                        <m:rPr>
                          <m:nor/>
                        </m:rPr>
                        <a:rPr lang="en-US" altLang="ko-KR" b="0" i="1" dirty="0" smtClean="0">
                          <a:solidFill>
                            <a:prstClr val="black"/>
                          </a:solidFill>
                          <a:latin typeface="Times New Roman" panose="02020603050405020304" pitchFamily="18" charset="0"/>
                          <a:cs typeface="Times New Roman" panose="02020603050405020304" pitchFamily="18" charset="0"/>
                        </a:rPr>
                        <m:t>     </m:t>
                      </m:r>
                      <m:r>
                        <m:rPr>
                          <m:nor/>
                        </m:rPr>
                        <a:rPr lang="en-US" altLang="ko-KR" i="1" dirty="0">
                          <a:solidFill>
                            <a:prstClr val="black"/>
                          </a:solidFill>
                          <a:latin typeface="Times New Roman" panose="02020603050405020304" pitchFamily="18" charset="0"/>
                          <a:cs typeface="Times New Roman" panose="02020603050405020304" pitchFamily="18" charset="0"/>
                        </a:rPr>
                        <m:t> </m:t>
                      </m:r>
                      <m:sSup>
                        <m:sSupPr>
                          <m:ctrlPr>
                            <a:rPr lang="ko-KR" altLang="ko-KR" i="1">
                              <a:solidFill>
                                <a:prstClr val="black"/>
                              </a:solidFill>
                              <a:latin typeface="Cambria Math" panose="02040503050406030204" pitchFamily="18" charset="0"/>
                            </a:rPr>
                          </m:ctrlPr>
                        </m:sSupPr>
                        <m:e>
                          <m:r>
                            <a:rPr lang="ko-KR" altLang="en-US" b="1" i="1">
                              <a:solidFill>
                                <a:prstClr val="black"/>
                              </a:solidFill>
                              <a:latin typeface="Cambria Math" panose="02040503050406030204" pitchFamily="18" charset="0"/>
                            </a:rPr>
                            <m:t>𝜷</m:t>
                          </m:r>
                        </m:e>
                        <m:sup>
                          <m:r>
                            <a:rPr lang="en-US" altLang="ko-KR" i="1">
                              <a:solidFill>
                                <a:prstClr val="black"/>
                              </a:solidFill>
                              <a:latin typeface="Cambria Math"/>
                            </a:rPr>
                            <m:t>𝑡</m:t>
                          </m:r>
                        </m:sup>
                      </m:sSup>
                      <m:r>
                        <a:rPr lang="en-US" altLang="ko-KR" i="1">
                          <a:solidFill>
                            <a:prstClr val="black"/>
                          </a:solidFill>
                          <a:latin typeface="Cambria Math"/>
                        </a:rPr>
                        <m:t> =</m:t>
                      </m:r>
                      <m:d>
                        <m:dPr>
                          <m:begChr m:val="["/>
                          <m:endChr m:val="]"/>
                          <m:ctrlPr>
                            <a:rPr lang="en-US" altLang="ko-KR" i="1">
                              <a:solidFill>
                                <a:prstClr val="black"/>
                              </a:solidFill>
                              <a:latin typeface="Cambria Math" panose="02040503050406030204" pitchFamily="18" charset="0"/>
                            </a:rPr>
                          </m:ctrlPr>
                        </m:dPr>
                        <m:e>
                          <m:sSub>
                            <m:sSubPr>
                              <m:ctrlPr>
                                <a:rPr lang="ko-KR" altLang="ko-KR" i="1">
                                  <a:solidFill>
                                    <a:prstClr val="black"/>
                                  </a:solidFill>
                                  <a:latin typeface="Cambria Math" panose="02040503050406030204" pitchFamily="18" charset="0"/>
                                </a:rPr>
                              </m:ctrlPr>
                            </m:sSubPr>
                            <m:e>
                              <m:r>
                                <a:rPr lang="ko-KR" altLang="en-US" i="1">
                                  <a:solidFill>
                                    <a:prstClr val="black"/>
                                  </a:solidFill>
                                  <a:latin typeface="Cambria Math" panose="02040503050406030204" pitchFamily="18" charset="0"/>
                                </a:rPr>
                                <m:t>𝛽</m:t>
                              </m:r>
                            </m:e>
                            <m:sub>
                              <m:r>
                                <a:rPr lang="en-US" altLang="ko-KR" i="1">
                                  <a:solidFill>
                                    <a:prstClr val="black"/>
                                  </a:solidFill>
                                  <a:latin typeface="Cambria Math"/>
                                </a:rPr>
                                <m:t>0</m:t>
                              </m:r>
                            </m:sub>
                          </m:sSub>
                          <m:r>
                            <a:rPr lang="en-US" altLang="ko-KR" i="1">
                              <a:solidFill>
                                <a:prstClr val="black"/>
                              </a:solidFill>
                              <a:latin typeface="Cambria Math"/>
                            </a:rPr>
                            <m:t>,</m:t>
                          </m:r>
                          <m:sSub>
                            <m:sSubPr>
                              <m:ctrlPr>
                                <a:rPr lang="ko-KR" altLang="ko-KR" i="1">
                                  <a:solidFill>
                                    <a:prstClr val="black"/>
                                  </a:solidFill>
                                  <a:latin typeface="Cambria Math" panose="02040503050406030204" pitchFamily="18" charset="0"/>
                                </a:rPr>
                              </m:ctrlPr>
                            </m:sSubPr>
                            <m:e>
                              <m:r>
                                <a:rPr lang="ko-KR" altLang="en-US" i="1">
                                  <a:solidFill>
                                    <a:prstClr val="black"/>
                                  </a:solidFill>
                                  <a:latin typeface="Cambria Math" panose="02040503050406030204" pitchFamily="18" charset="0"/>
                                </a:rPr>
                                <m:t>𝛽</m:t>
                              </m:r>
                            </m:e>
                            <m:sub>
                              <m:r>
                                <a:rPr lang="en-US" altLang="ko-KR" i="1">
                                  <a:solidFill>
                                    <a:prstClr val="black"/>
                                  </a:solidFill>
                                  <a:latin typeface="Cambria Math"/>
                                </a:rPr>
                                <m:t>1</m:t>
                              </m:r>
                            </m:sub>
                          </m:sSub>
                          <m:r>
                            <a:rPr lang="en-US" altLang="ko-KR" i="1">
                              <a:solidFill>
                                <a:prstClr val="black"/>
                              </a:solidFill>
                              <a:latin typeface="Cambria Math"/>
                            </a:rPr>
                            <m:t>,⋯,</m:t>
                          </m:r>
                          <m:sSub>
                            <m:sSubPr>
                              <m:ctrlPr>
                                <a:rPr lang="ko-KR" altLang="ko-KR" i="1">
                                  <a:solidFill>
                                    <a:prstClr val="black"/>
                                  </a:solidFill>
                                  <a:latin typeface="Cambria Math" panose="02040503050406030204" pitchFamily="18" charset="0"/>
                                </a:rPr>
                              </m:ctrlPr>
                            </m:sSubPr>
                            <m:e>
                              <m:r>
                                <a:rPr lang="ko-KR" altLang="en-US" i="1">
                                  <a:solidFill>
                                    <a:prstClr val="black"/>
                                  </a:solidFill>
                                  <a:latin typeface="Cambria Math" panose="02040503050406030204" pitchFamily="18" charset="0"/>
                                </a:rPr>
                                <m:t>𝛽</m:t>
                              </m:r>
                            </m:e>
                            <m:sub>
                              <m:r>
                                <a:rPr lang="en-US" altLang="ko-KR" i="1">
                                  <a:solidFill>
                                    <a:prstClr val="black"/>
                                  </a:solidFill>
                                  <a:latin typeface="Cambria Math" panose="02040503050406030204" pitchFamily="18" charset="0"/>
                                  <a:sym typeface="Symbol"/>
                                </a:rPr>
                                <m:t>𝑘</m:t>
                              </m:r>
                            </m:sub>
                          </m:sSub>
                        </m:e>
                      </m:d>
                    </m:oMath>
                  </m:oMathPara>
                </a14:m>
                <a:endParaRPr lang="en-US" altLang="ko-KR" dirty="0"/>
              </a:p>
            </p:txBody>
          </p:sp>
        </mc:Choice>
        <mc:Fallback xmlns="">
          <p:sp>
            <p:nvSpPr>
              <p:cNvPr id="9" name="TextBox 8">
                <a:extLst>
                  <a:ext uri="{FF2B5EF4-FFF2-40B4-BE49-F238E27FC236}">
                    <a16:creationId xmlns:a16="http://schemas.microsoft.com/office/drawing/2014/main" id="{92F4A1E0-29D2-4C10-8D7F-02876FF0CC3F}"/>
                  </a:ext>
                </a:extLst>
              </p:cNvPr>
              <p:cNvSpPr txBox="1">
                <a:spLocks noRot="1" noChangeAspect="1" noMove="1" noResize="1" noEditPoints="1" noAdjustHandles="1" noChangeArrowheads="1" noChangeShapeType="1" noTextEdit="1"/>
              </p:cNvSpPr>
              <p:nvPr/>
            </p:nvSpPr>
            <p:spPr>
              <a:xfrm>
                <a:off x="2905743" y="3176972"/>
                <a:ext cx="4091340" cy="2704266"/>
              </a:xfrm>
              <a:prstGeom prst="rect">
                <a:avLst/>
              </a:prstGeom>
              <a:blipFill>
                <a:blip r:embed="rId6"/>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65475308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Logistic</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48" name="직사각형 47">
            <a:extLst>
              <a:ext uri="{FF2B5EF4-FFF2-40B4-BE49-F238E27FC236}">
                <a16:creationId xmlns:a16="http://schemas.microsoft.com/office/drawing/2014/main" id="{F3BCABC9-828F-4702-A97B-AFC35A0E2C1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Huấn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luyện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bằng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thuật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toán</a:t>
            </a:r>
            <a:r>
              <a:rPr lang="en-US" altLang="ko-KR" sz="1400" dirty="0">
                <a:solidFill>
                  <a:schemeClr val="tx1"/>
                </a:solidFill>
                <a:latin typeface="SamsungOne 400" panose="020B0503030303020204" pitchFamily="34" charset="0"/>
                <a:ea typeface="SamsungOne 400" panose="020B0503030303020204" pitchFamily="34" charset="0"/>
              </a:rPr>
              <a:t> </a:t>
            </a:r>
            <a:r>
              <a:rPr lang="vi-VN" altLang="ko-KR" sz="1400" dirty="0">
                <a:solidFill>
                  <a:schemeClr val="tx1"/>
                </a:solidFill>
                <a:latin typeface="SamsungOne 400" panose="020B0503030303020204" pitchFamily="34" charset="0"/>
                <a:ea typeface="SamsungOne 400" panose="020B0503030303020204" pitchFamily="34" charset="0"/>
              </a:rPr>
              <a:t>suy giảm độ dốc</a:t>
            </a:r>
            <a:endParaRPr lang="en-US" altLang="ko-KR" sz="1400" dirty="0">
              <a:solidFill>
                <a:schemeClr val="tx1"/>
              </a:solidFill>
              <a:latin typeface="SamsungOne 400" panose="020B0503030303020204" pitchFamily="34" charset="0"/>
              <a:ea typeface="SamsungOne 400" panose="020B0503030303020204" pitchFamily="34" charset="0"/>
            </a:endParaRPr>
          </a:p>
        </p:txBody>
      </p:sp>
      <mc:AlternateContent xmlns:mc="http://schemas.openxmlformats.org/markup-compatibility/2006">
        <mc:Choice xmlns:a14="http://schemas.microsoft.com/office/drawing/2010/main" Requires="a14">
          <p:sp>
            <p:nvSpPr>
              <p:cNvPr id="49" name="직사각형 48">
                <a:extLst>
                  <a:ext uri="{FF2B5EF4-FFF2-40B4-BE49-F238E27FC236}">
                    <a16:creationId xmlns:a16="http://schemas.microsoft.com/office/drawing/2014/main" id="{860C135B-D9AD-4347-BCFB-354CFB97F7B2}"/>
                  </a:ext>
                </a:extLst>
              </p:cNvPr>
              <p:cNvSpPr/>
              <p:nvPr/>
            </p:nvSpPr>
            <p:spPr>
              <a:xfrm>
                <a:off x="671261"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Độ</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dốc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của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a:solidFill>
                          <a:srgbClr val="FF0000"/>
                        </a:solidFill>
                        <a:latin typeface="Cambria Math" panose="02040503050406030204" pitchFamily="18" charset="0"/>
                        <a:cs typeface="Times New Roman" panose="02020603050405020304" pitchFamily="18" charset="0"/>
                      </a:rPr>
                      <m:t>𝐿</m:t>
                    </m:r>
                    <m:r>
                      <a:rPr lang="en-US" altLang="ko-KR" sz="1300" i="1">
                        <a:solidFill>
                          <a:srgbClr val="FF0000"/>
                        </a:solidFill>
                        <a:latin typeface="Cambria Math" panose="02040503050406030204" pitchFamily="18" charset="0"/>
                      </a:rPr>
                      <m:t>(</m:t>
                    </m:r>
                    <m:r>
                      <a:rPr lang="en-US" altLang="ko-KR" sz="1300" b="1" i="1">
                        <a:solidFill>
                          <a:srgbClr val="FF0000"/>
                        </a:solidFill>
                        <a:latin typeface="Cambria Math" panose="02040503050406030204" pitchFamily="18" charset="0"/>
                        <a:ea typeface="Cambria Math" panose="02040503050406030204" pitchFamily="18" charset="0"/>
                      </a:rPr>
                      <m:t>𝜷</m:t>
                    </m:r>
                    <m:r>
                      <a:rPr lang="en-US" altLang="ko-KR" sz="1300" i="1">
                        <a:solidFill>
                          <a:srgbClr val="FF0000"/>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được ký hiệu 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b="1" i="1">
                        <a:solidFill>
                          <a:srgbClr val="FF0000"/>
                        </a:solidFill>
                        <a:latin typeface="Cambria Math" panose="02040503050406030204" pitchFamily="18" charset="0"/>
                      </a:rPr>
                      <m:t>𝜵</m:t>
                    </m:r>
                    <m:r>
                      <a:rPr lang="en-US" altLang="ko-KR" sz="1300" i="1">
                        <a:solidFill>
                          <a:srgbClr val="FF0000"/>
                        </a:solidFill>
                        <a:latin typeface="Cambria Math" panose="02040503050406030204" pitchFamily="18" charset="0"/>
                      </a:rPr>
                      <m:t>𝐿</m:t>
                    </m:r>
                    <m:r>
                      <a:rPr lang="en-US" altLang="ko-KR" sz="1300" i="1">
                        <a:solidFill>
                          <a:srgbClr val="FF0000"/>
                        </a:solidFill>
                        <a:latin typeface="Cambria Math" panose="02040503050406030204" pitchFamily="18" charset="0"/>
                      </a:rPr>
                      <m:t>(</m:t>
                    </m:r>
                    <m:r>
                      <a:rPr lang="en-US" altLang="ko-KR" sz="1300" b="1" i="1">
                        <a:solidFill>
                          <a:srgbClr val="FF0000"/>
                        </a:solidFill>
                        <a:latin typeface="Cambria Math" panose="02040503050406030204" pitchFamily="18" charset="0"/>
                        <a:ea typeface="Cambria Math" panose="02040503050406030204" pitchFamily="18" charset="0"/>
                      </a:rPr>
                      <m:t>𝜷</m:t>
                    </m:r>
                    <m:r>
                      <a:rPr lang="en-US" altLang="ko-KR" sz="1300" i="1">
                        <a:solidFill>
                          <a:srgbClr val="FF0000"/>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cũng là một hàm của bộ tham số {</a:t>
                </a:r>
                <a:r>
                  <a:rPr lang="ko-KR" altLang="en-US" sz="1300" dirty="0">
                    <a:solidFill>
                      <a:srgbClr val="1429A0"/>
                    </a:solidFill>
                    <a:latin typeface="SamsungOne 400" panose="020B0503030303020204" pitchFamily="34" charset="0"/>
                    <a:ea typeface="SamsungOne 400" panose="020B0503030303020204" pitchFamily="34" charset="0"/>
                  </a:rPr>
                  <a:t>𝛽</a:t>
                </a:r>
                <a:r>
                  <a:rPr lang="en-US" altLang="ko-KR" sz="1300" dirty="0">
                    <a:solidFill>
                      <a:srgbClr val="1429A0"/>
                    </a:solidFill>
                    <a:latin typeface="SamsungOne 400" panose="020B0503030303020204" pitchFamily="34" charset="0"/>
                    <a:ea typeface="SamsungOne 400" panose="020B0503030303020204" pitchFamily="34" charset="0"/>
                  </a:rPr>
                  <a:t>_</a:t>
                </a:r>
                <a:r>
                  <a:rPr lang="ko-KR" altLang="en-US" sz="1300" dirty="0">
                    <a:solidFill>
                      <a:srgbClr val="1429A0"/>
                    </a:solidFill>
                    <a:latin typeface="SamsungOne 400" panose="020B0503030303020204" pitchFamily="34" charset="0"/>
                    <a:ea typeface="SamsungOne 400" panose="020B0503030303020204" pitchFamily="34" charset="0"/>
                  </a:rPr>
                  <a:t>𝑖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hoặc </a:t>
                </a:r>
                <a:r>
                  <a:rPr lang="ko-KR" altLang="en-US" sz="1300" dirty="0">
                    <a:solidFill>
                      <a:srgbClr val="1429A0"/>
                    </a:solidFill>
                    <a:latin typeface="SamsungOne 400" panose="020B0503030303020204" pitchFamily="34" charset="0"/>
                    <a:ea typeface="SamsungOne 400" panose="020B0503030303020204" pitchFamily="34" charset="0"/>
                  </a:rPr>
                  <a:t>𝜷</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26" lvl="0"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Biểu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thức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độ dốc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b="1" i="1">
                        <a:solidFill>
                          <a:srgbClr val="FF0000"/>
                        </a:solidFill>
                        <a:latin typeface="Cambria Math" panose="02040503050406030204" pitchFamily="18" charset="0"/>
                      </a:rPr>
                      <m:t>𝜵</m:t>
                    </m:r>
                    <m:r>
                      <a:rPr lang="en-US" altLang="ko-KR" sz="1300" i="1">
                        <a:solidFill>
                          <a:srgbClr val="FF0000"/>
                        </a:solidFill>
                        <a:latin typeface="Cambria Math" panose="02040503050406030204" pitchFamily="18" charset="0"/>
                      </a:rPr>
                      <m:t>𝐿</m:t>
                    </m:r>
                    <m:r>
                      <a:rPr lang="en-US" altLang="ko-KR" sz="1300" i="1">
                        <a:solidFill>
                          <a:srgbClr val="FF0000"/>
                        </a:solidFill>
                        <a:latin typeface="Cambria Math" panose="02040503050406030204" pitchFamily="18" charset="0"/>
                      </a:rPr>
                      <m:t>(</m:t>
                    </m:r>
                    <m:r>
                      <a:rPr lang="en-US" altLang="ko-KR" sz="1300" b="1" i="1">
                        <a:solidFill>
                          <a:srgbClr val="FF0000"/>
                        </a:solidFill>
                        <a:latin typeface="Cambria Math" panose="02040503050406030204" pitchFamily="18" charset="0"/>
                        <a:ea typeface="Cambria Math" panose="02040503050406030204" pitchFamily="18" charset="0"/>
                      </a:rPr>
                      <m:t>𝜷</m:t>
                    </m:r>
                    <m:r>
                      <a:rPr lang="en-US" altLang="ko-KR" sz="1300" i="1">
                        <a:solidFill>
                          <a:srgbClr val="FF0000"/>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p:sp>
            <p:nvSpPr>
              <p:cNvPr id="49" name="직사각형 48">
                <a:extLst>
                  <a:ext uri="{FF2B5EF4-FFF2-40B4-BE49-F238E27FC236}">
                    <a16:creationId xmlns:a16="http://schemas.microsoft.com/office/drawing/2014/main" id="{860C135B-D9AD-4347-BCFB-354CFB97F7B2}"/>
                  </a:ext>
                </a:extLst>
              </p:cNvPr>
              <p:cNvSpPr>
                <a:spLocks noRot="1" noChangeAspect="1" noMove="1" noResize="1" noEditPoints="1" noAdjustHandles="1" noChangeArrowheads="1" noChangeShapeType="1" noTextEdit="1"/>
              </p:cNvSpPr>
              <p:nvPr/>
            </p:nvSpPr>
            <p:spPr>
              <a:xfrm>
                <a:off x="671261" y="1700808"/>
                <a:ext cx="8632825" cy="648108"/>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4534C3-CAED-4F03-87F5-1A1F305F176F}"/>
                  </a:ext>
                </a:extLst>
              </p:cNvPr>
              <p:cNvSpPr txBox="1"/>
              <p:nvPr/>
            </p:nvSpPr>
            <p:spPr>
              <a:xfrm>
                <a:off x="3676530" y="2408859"/>
                <a:ext cx="2549764" cy="8872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b="1" i="1">
                          <a:solidFill>
                            <a:srgbClr val="FF0000"/>
                          </a:solidFill>
                          <a:latin typeface="Cambria Math" panose="02040503050406030204" pitchFamily="18" charset="0"/>
                        </a:rPr>
                        <m:t>𝜵</m:t>
                      </m:r>
                      <m:r>
                        <a:rPr lang="en-US" altLang="ko-KR" i="1">
                          <a:solidFill>
                            <a:srgbClr val="FF0000"/>
                          </a:solidFill>
                          <a:latin typeface="Cambria Math" panose="02040503050406030204" pitchFamily="18" charset="0"/>
                        </a:rPr>
                        <m:t>𝐿</m:t>
                      </m:r>
                      <m:r>
                        <a:rPr lang="en-US" altLang="ko-KR" i="1">
                          <a:solidFill>
                            <a:srgbClr val="FF0000"/>
                          </a:solidFill>
                          <a:latin typeface="Cambria Math" panose="02040503050406030204" pitchFamily="18" charset="0"/>
                        </a:rPr>
                        <m:t>(</m:t>
                      </m:r>
                      <m:r>
                        <a:rPr lang="en-US" altLang="ko-KR" b="1" i="1">
                          <a:solidFill>
                            <a:srgbClr val="FF0000"/>
                          </a:solidFill>
                          <a:latin typeface="Cambria Math" panose="02040503050406030204" pitchFamily="18" charset="0"/>
                          <a:ea typeface="Cambria Math" panose="02040503050406030204" pitchFamily="18" charset="0"/>
                        </a:rPr>
                        <m:t>𝜷</m:t>
                      </m:r>
                      <m:r>
                        <a:rPr lang="en-US" altLang="ko-KR" i="1">
                          <a:solidFill>
                            <a:srgbClr val="FF0000"/>
                          </a:solidFill>
                          <a:latin typeface="Cambria Math" panose="02040503050406030204" pitchFamily="18" charset="0"/>
                        </a:rPr>
                        <m:t>)</m:t>
                      </m:r>
                      <m:r>
                        <a:rPr lang="en-US" altLang="ko-KR" i="1">
                          <a:solidFill>
                            <a:prstClr val="black"/>
                          </a:solidFill>
                          <a:latin typeface="Cambria Math" panose="02040503050406030204" pitchFamily="18" charset="0"/>
                        </a:rPr>
                        <m:t>=−</m:t>
                      </m:r>
                      <m:nary>
                        <m:naryPr>
                          <m:chr m:val="∑"/>
                          <m:limLoc m:val="undOvr"/>
                          <m:ctrlPr>
                            <a:rPr lang="en-US" altLang="ko-KR" i="1">
                              <a:solidFill>
                                <a:prstClr val="black"/>
                              </a:solidFill>
                              <a:latin typeface="Cambria Math" panose="02040503050406030204" pitchFamily="18" charset="0"/>
                            </a:rPr>
                          </m:ctrlPr>
                        </m:naryPr>
                        <m:sub>
                          <m:r>
                            <a:rPr lang="en-US" altLang="ko-KR" i="1">
                              <a:solidFill>
                                <a:prstClr val="black"/>
                              </a:solidFill>
                              <a:latin typeface="Cambria Math" panose="02040503050406030204" pitchFamily="18" charset="0"/>
                            </a:rPr>
                            <m:t>𝑖</m:t>
                          </m:r>
                          <m:r>
                            <a:rPr lang="en-US" altLang="ko-KR" i="1">
                              <a:solidFill>
                                <a:prstClr val="black"/>
                              </a:solidFill>
                              <a:latin typeface="Cambria Math" panose="02040503050406030204" pitchFamily="18" charset="0"/>
                            </a:rPr>
                            <m:t>=1</m:t>
                          </m:r>
                        </m:sub>
                        <m:sup>
                          <m:r>
                            <a:rPr lang="en-US" altLang="ko-KR" i="1">
                              <a:solidFill>
                                <a:prstClr val="black"/>
                              </a:solidFill>
                              <a:latin typeface="Cambria Math" panose="02040503050406030204" pitchFamily="18" charset="0"/>
                            </a:rPr>
                            <m:t>𝑁</m:t>
                          </m:r>
                        </m:sup>
                        <m:e>
                          <m:f>
                            <m:fPr>
                              <m:ctrlPr>
                                <a:rPr lang="en-US" altLang="ko-KR" i="1">
                                  <a:solidFill>
                                    <a:prstClr val="black"/>
                                  </a:solidFill>
                                  <a:latin typeface="Cambria Math" panose="02040503050406030204" pitchFamily="18" charset="0"/>
                                </a:rPr>
                              </m:ctrlPr>
                            </m:fPr>
                            <m:num>
                              <m:sSub>
                                <m:sSubPr>
                                  <m:ctrlPr>
                                    <a:rPr lang="en-US" altLang="ko-KR" i="1">
                                      <a:solidFill>
                                        <a:prstClr val="black"/>
                                      </a:solidFill>
                                      <a:latin typeface="Cambria Math" panose="02040503050406030204" pitchFamily="18" charset="0"/>
                                    </a:rPr>
                                  </m:ctrlPr>
                                </m:sSubPr>
                                <m:e>
                                  <m:r>
                                    <a:rPr lang="en-US" altLang="ko-KR" i="1">
                                      <a:solidFill>
                                        <a:prstClr val="black"/>
                                      </a:solidFill>
                                      <a:latin typeface="Cambria Math" panose="02040503050406030204" pitchFamily="18" charset="0"/>
                                    </a:rPr>
                                    <m:t>𝑦</m:t>
                                  </m:r>
                                </m:e>
                                <m:sub>
                                  <m:r>
                                    <a:rPr lang="en-US" altLang="ko-KR" i="1">
                                      <a:solidFill>
                                        <a:prstClr val="black"/>
                                      </a:solidFill>
                                      <a:latin typeface="Cambria Math" panose="02040503050406030204" pitchFamily="18" charset="0"/>
                                    </a:rPr>
                                    <m:t>𝑖</m:t>
                                  </m:r>
                                </m:sub>
                              </m:sSub>
                              <m:sSub>
                                <m:sSubPr>
                                  <m:ctrlPr>
                                    <a:rPr lang="en-US" altLang="ko-KR" i="1">
                                      <a:solidFill>
                                        <a:prstClr val="black"/>
                                      </a:solidFill>
                                      <a:latin typeface="Cambria Math" panose="02040503050406030204" pitchFamily="18" charset="0"/>
                                    </a:rPr>
                                  </m:ctrlPr>
                                </m:sSubPr>
                                <m:e>
                                  <m:r>
                                    <a:rPr lang="en-US" altLang="ko-KR" b="1" i="1">
                                      <a:solidFill>
                                        <a:prstClr val="black"/>
                                      </a:solidFill>
                                      <a:latin typeface="Cambria Math" panose="02040503050406030204" pitchFamily="18" charset="0"/>
                                    </a:rPr>
                                    <m:t>𝒙</m:t>
                                  </m:r>
                                </m:e>
                                <m:sub>
                                  <m:r>
                                    <a:rPr lang="en-US" altLang="ko-KR" i="1">
                                      <a:solidFill>
                                        <a:prstClr val="black"/>
                                      </a:solidFill>
                                      <a:latin typeface="Cambria Math" panose="02040503050406030204" pitchFamily="18" charset="0"/>
                                    </a:rPr>
                                    <m:t>𝑖</m:t>
                                  </m:r>
                                </m:sub>
                              </m:sSub>
                              <m:sSup>
                                <m:sSupPr>
                                  <m:ctrlPr>
                                    <a:rPr lang="en-US" altLang="ko-KR" i="1">
                                      <a:solidFill>
                                        <a:prstClr val="black"/>
                                      </a:solidFill>
                                      <a:latin typeface="Cambria Math" panose="02040503050406030204" pitchFamily="18" charset="0"/>
                                    </a:rPr>
                                  </m:ctrlPr>
                                </m:sSupPr>
                                <m:e>
                                  <m:r>
                                    <a:rPr lang="en-US" altLang="ko-KR" i="1">
                                      <a:solidFill>
                                        <a:prstClr val="black"/>
                                      </a:solidFill>
                                      <a:latin typeface="Cambria Math" panose="02040503050406030204" pitchFamily="18" charset="0"/>
                                    </a:rPr>
                                    <m:t>𝑒</m:t>
                                  </m:r>
                                </m:e>
                                <m:sup>
                                  <m:r>
                                    <a:rPr lang="en-US" altLang="ko-KR" i="1">
                                      <a:solidFill>
                                        <a:prstClr val="black"/>
                                      </a:solidFill>
                                      <a:latin typeface="Cambria Math" panose="02040503050406030204" pitchFamily="18" charset="0"/>
                                    </a:rPr>
                                    <m:t>−</m:t>
                                  </m:r>
                                  <m:sSup>
                                    <m:sSupPr>
                                      <m:ctrlPr>
                                        <a:rPr lang="ko-KR" altLang="ko-KR" b="1" i="1">
                                          <a:solidFill>
                                            <a:prstClr val="black"/>
                                          </a:solidFill>
                                          <a:latin typeface="Cambria Math" panose="02040503050406030204" pitchFamily="18" charset="0"/>
                                        </a:rPr>
                                      </m:ctrlPr>
                                    </m:sSupPr>
                                    <m:e>
                                      <m:r>
                                        <a:rPr lang="ko-KR" altLang="en-US" b="1" i="1">
                                          <a:solidFill>
                                            <a:prstClr val="black"/>
                                          </a:solidFill>
                                          <a:latin typeface="Cambria Math" panose="02040503050406030204" pitchFamily="18" charset="0"/>
                                        </a:rPr>
                                        <m:t>𝜷</m:t>
                                      </m:r>
                                    </m:e>
                                    <m:sup>
                                      <m:r>
                                        <a:rPr lang="en-US" altLang="ko-KR" b="1" i="1">
                                          <a:solidFill>
                                            <a:prstClr val="black"/>
                                          </a:solidFill>
                                          <a:latin typeface="Cambria Math" panose="02040503050406030204" pitchFamily="18" charset="0"/>
                                        </a:rPr>
                                        <m:t>𝒕</m:t>
                                      </m:r>
                                    </m:sup>
                                  </m:sSup>
                                  <m:sSub>
                                    <m:sSubPr>
                                      <m:ctrlPr>
                                        <a:rPr lang="en-US" altLang="ko-KR" i="1">
                                          <a:solidFill>
                                            <a:prstClr val="black"/>
                                          </a:solidFill>
                                          <a:latin typeface="Cambria Math" panose="02040503050406030204" pitchFamily="18" charset="0"/>
                                        </a:rPr>
                                      </m:ctrlPr>
                                    </m:sSubPr>
                                    <m:e>
                                      <m:r>
                                        <a:rPr lang="en-US" altLang="ko-KR" b="1" i="1">
                                          <a:solidFill>
                                            <a:prstClr val="black"/>
                                          </a:solidFill>
                                          <a:latin typeface="Cambria Math" panose="02040503050406030204" pitchFamily="18" charset="0"/>
                                        </a:rPr>
                                        <m:t>𝒙</m:t>
                                      </m:r>
                                    </m:e>
                                    <m:sub>
                                      <m:r>
                                        <a:rPr lang="en-US" altLang="ko-KR" i="1">
                                          <a:solidFill>
                                            <a:prstClr val="black"/>
                                          </a:solidFill>
                                          <a:latin typeface="Cambria Math" panose="02040503050406030204" pitchFamily="18" charset="0"/>
                                        </a:rPr>
                                        <m:t>𝑖</m:t>
                                      </m:r>
                                    </m:sub>
                                  </m:sSub>
                                </m:sup>
                              </m:sSup>
                            </m:num>
                            <m:den>
                              <m:r>
                                <a:rPr lang="en-US" altLang="ko-KR" i="1">
                                  <a:solidFill>
                                    <a:prstClr val="black"/>
                                  </a:solidFill>
                                  <a:latin typeface="Cambria Math" panose="02040503050406030204" pitchFamily="18" charset="0"/>
                                </a:rPr>
                                <m:t>1+</m:t>
                              </m:r>
                              <m:sSup>
                                <m:sSupPr>
                                  <m:ctrlPr>
                                    <a:rPr lang="en-US" altLang="ko-KR" i="1">
                                      <a:solidFill>
                                        <a:prstClr val="black"/>
                                      </a:solidFill>
                                      <a:latin typeface="Cambria Math" panose="02040503050406030204" pitchFamily="18" charset="0"/>
                                    </a:rPr>
                                  </m:ctrlPr>
                                </m:sSupPr>
                                <m:e>
                                  <m:r>
                                    <a:rPr lang="en-US" altLang="ko-KR" i="1">
                                      <a:solidFill>
                                        <a:prstClr val="black"/>
                                      </a:solidFill>
                                      <a:latin typeface="Cambria Math" panose="02040503050406030204" pitchFamily="18" charset="0"/>
                                    </a:rPr>
                                    <m:t>𝑒</m:t>
                                  </m:r>
                                </m:e>
                                <m:sup>
                                  <m:r>
                                    <a:rPr lang="en-US" altLang="ko-KR" i="1">
                                      <a:solidFill>
                                        <a:prstClr val="black"/>
                                      </a:solidFill>
                                      <a:latin typeface="Cambria Math" panose="02040503050406030204" pitchFamily="18" charset="0"/>
                                    </a:rPr>
                                    <m:t>−</m:t>
                                  </m:r>
                                  <m:sSup>
                                    <m:sSupPr>
                                      <m:ctrlPr>
                                        <a:rPr lang="ko-KR" altLang="ko-KR" b="1" i="1">
                                          <a:solidFill>
                                            <a:prstClr val="black"/>
                                          </a:solidFill>
                                          <a:latin typeface="Cambria Math" panose="02040503050406030204" pitchFamily="18" charset="0"/>
                                        </a:rPr>
                                      </m:ctrlPr>
                                    </m:sSupPr>
                                    <m:e>
                                      <m:r>
                                        <a:rPr lang="ko-KR" altLang="en-US" b="1" i="1">
                                          <a:solidFill>
                                            <a:prstClr val="black"/>
                                          </a:solidFill>
                                          <a:latin typeface="Cambria Math" panose="02040503050406030204" pitchFamily="18" charset="0"/>
                                        </a:rPr>
                                        <m:t>𝜷</m:t>
                                      </m:r>
                                    </m:e>
                                    <m:sup>
                                      <m:r>
                                        <a:rPr lang="en-US" altLang="ko-KR" b="1" i="1">
                                          <a:solidFill>
                                            <a:prstClr val="black"/>
                                          </a:solidFill>
                                          <a:latin typeface="Cambria Math" panose="02040503050406030204" pitchFamily="18" charset="0"/>
                                        </a:rPr>
                                        <m:t>𝒕</m:t>
                                      </m:r>
                                    </m:sup>
                                  </m:sSup>
                                  <m:sSub>
                                    <m:sSubPr>
                                      <m:ctrlPr>
                                        <a:rPr lang="en-US" altLang="ko-KR" i="1">
                                          <a:solidFill>
                                            <a:prstClr val="black"/>
                                          </a:solidFill>
                                          <a:latin typeface="Cambria Math" panose="02040503050406030204" pitchFamily="18" charset="0"/>
                                        </a:rPr>
                                      </m:ctrlPr>
                                    </m:sSubPr>
                                    <m:e>
                                      <m:r>
                                        <a:rPr lang="en-US" altLang="ko-KR" b="1" i="1">
                                          <a:solidFill>
                                            <a:prstClr val="black"/>
                                          </a:solidFill>
                                          <a:latin typeface="Cambria Math" panose="02040503050406030204" pitchFamily="18" charset="0"/>
                                        </a:rPr>
                                        <m:t>𝒙</m:t>
                                      </m:r>
                                    </m:e>
                                    <m:sub>
                                      <m:r>
                                        <a:rPr lang="en-US" altLang="ko-KR" i="1">
                                          <a:solidFill>
                                            <a:prstClr val="black"/>
                                          </a:solidFill>
                                          <a:latin typeface="Cambria Math" panose="02040503050406030204" pitchFamily="18" charset="0"/>
                                        </a:rPr>
                                        <m:t>𝑖</m:t>
                                      </m:r>
                                    </m:sub>
                                  </m:sSub>
                                </m:sup>
                              </m:sSup>
                            </m:den>
                          </m:f>
                        </m:e>
                      </m:nary>
                    </m:oMath>
                  </m:oMathPara>
                </a14:m>
                <a:endParaRPr lang="en-US" altLang="ko-KR" dirty="0"/>
              </a:p>
            </p:txBody>
          </p:sp>
        </mc:Choice>
        <mc:Fallback xmlns="">
          <p:sp>
            <p:nvSpPr>
              <p:cNvPr id="8" name="TextBox 7">
                <a:extLst>
                  <a:ext uri="{FF2B5EF4-FFF2-40B4-BE49-F238E27FC236}">
                    <a16:creationId xmlns:a16="http://schemas.microsoft.com/office/drawing/2014/main" id="{054534C3-CAED-4F03-87F5-1A1F305F176F}"/>
                  </a:ext>
                </a:extLst>
              </p:cNvPr>
              <p:cNvSpPr txBox="1">
                <a:spLocks noRot="1" noChangeAspect="1" noMove="1" noResize="1" noEditPoints="1" noAdjustHandles="1" noChangeArrowheads="1" noChangeShapeType="1" noTextEdit="1"/>
              </p:cNvSpPr>
              <p:nvPr/>
            </p:nvSpPr>
            <p:spPr>
              <a:xfrm>
                <a:off x="3676530" y="2408859"/>
                <a:ext cx="2549764" cy="887231"/>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61E68299-7A87-40C5-991C-FDE39DB54ACE}"/>
                  </a:ext>
                </a:extLst>
              </p:cNvPr>
              <p:cNvSpPr/>
              <p:nvPr/>
            </p:nvSpPr>
            <p:spPr>
              <a:xfrm>
                <a:off x="671261" y="3550955"/>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Sự tăng trưởng của </a:t>
                </a:r>
                <a14:m>
                  <m:oMath xmlns:m="http://schemas.openxmlformats.org/officeDocument/2006/math">
                    <m:r>
                      <a:rPr lang="en-US" altLang="ko-KR" sz="1300" i="1" dirty="0">
                        <a:solidFill>
                          <a:srgbClr val="FF0000"/>
                        </a:solidFill>
                        <a:latin typeface="Cambria Math" panose="02040503050406030204" pitchFamily="18" charset="0"/>
                        <a:cs typeface="Times New Roman" panose="02020603050405020304" pitchFamily="18" charset="0"/>
                      </a:rPr>
                      <m:t>𝐿</m:t>
                    </m:r>
                    <m:r>
                      <a:rPr lang="en-US" altLang="ko-KR" sz="1300" i="1">
                        <a:solidFill>
                          <a:srgbClr val="FF0000"/>
                        </a:solidFill>
                        <a:latin typeface="Cambria Math" panose="02040503050406030204" pitchFamily="18" charset="0"/>
                      </a:rPr>
                      <m:t>(</m:t>
                    </m:r>
                    <m:r>
                      <a:rPr lang="en-US" altLang="ko-KR" sz="1300" b="1" i="1">
                        <a:solidFill>
                          <a:srgbClr val="FF0000"/>
                        </a:solidFill>
                        <a:latin typeface="Cambria Math" panose="02040503050406030204" pitchFamily="18" charset="0"/>
                        <a:ea typeface="Cambria Math" panose="02040503050406030204" pitchFamily="18" charset="0"/>
                      </a:rPr>
                      <m:t>𝜷</m:t>
                    </m:r>
                    <m:r>
                      <a:rPr lang="en-US" altLang="ko-KR" sz="1300" i="1">
                        <a:solidFill>
                          <a:srgbClr val="FF0000"/>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dốc nhất dọc theo hướng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b="1" i="1">
                        <a:solidFill>
                          <a:srgbClr val="FF0000"/>
                        </a:solidFill>
                        <a:latin typeface="Cambria Math" panose="02040503050406030204" pitchFamily="18" charset="0"/>
                      </a:rPr>
                      <m:t>𝜵</m:t>
                    </m:r>
                    <m:r>
                      <a:rPr lang="en-US" altLang="ko-KR" sz="1300" i="1">
                        <a:solidFill>
                          <a:srgbClr val="FF0000"/>
                        </a:solidFill>
                        <a:latin typeface="Cambria Math" panose="02040503050406030204" pitchFamily="18" charset="0"/>
                      </a:rPr>
                      <m:t>𝐿</m:t>
                    </m:r>
                    <m:r>
                      <a:rPr lang="en-US" altLang="ko-KR" sz="1300" i="1">
                        <a:solidFill>
                          <a:srgbClr val="FF0000"/>
                        </a:solidFill>
                        <a:latin typeface="Cambria Math" panose="02040503050406030204" pitchFamily="18" charset="0"/>
                      </a:rPr>
                      <m:t>(</m:t>
                    </m:r>
                    <m:r>
                      <a:rPr lang="en-US" altLang="ko-KR" sz="1300" b="1" i="1">
                        <a:solidFill>
                          <a:srgbClr val="FF0000"/>
                        </a:solidFill>
                        <a:latin typeface="Cambria Math" panose="02040503050406030204" pitchFamily="18" charset="0"/>
                        <a:ea typeface="Cambria Math" panose="02040503050406030204" pitchFamily="18" charset="0"/>
                      </a:rPr>
                      <m:t>𝜷</m:t>
                    </m:r>
                    <m:r>
                      <a:rPr lang="en-US" altLang="ko-KR" sz="1300" i="1">
                        <a:solidFill>
                          <a:srgbClr val="FF0000"/>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lvl="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srgbClr val="193EB0"/>
                    </a:solidFill>
                    <a:latin typeface="SamsungOne 400" panose="020B0503030303020204" pitchFamily="34" charset="0"/>
                    <a:ea typeface="SamsungOne 400" panose="020B0503030303020204" pitchFamily="34" charset="0"/>
                    <a:sym typeface="Symbol" panose="05050102010706020507" pitchFamily="18" charset="2"/>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Symbol" panose="05050102010706020507" pitchFamily="18" charset="2"/>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Symbol" panose="05050102010706020507" pitchFamily="18" charset="2"/>
                  </a:rPr>
                  <a:t>Sự suy giảm của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a:solidFill>
                          <a:srgbClr val="FF0000"/>
                        </a:solidFill>
                        <a:latin typeface="Cambria Math" panose="02040503050406030204" pitchFamily="18" charset="0"/>
                        <a:cs typeface="Times New Roman" panose="02020603050405020304" pitchFamily="18" charset="0"/>
                      </a:rPr>
                      <m:t>𝐿</m:t>
                    </m:r>
                    <m:r>
                      <a:rPr lang="en-US" altLang="ko-KR" sz="1300" i="1">
                        <a:solidFill>
                          <a:srgbClr val="FF0000"/>
                        </a:solidFill>
                        <a:latin typeface="Cambria Math" panose="02040503050406030204" pitchFamily="18" charset="0"/>
                      </a:rPr>
                      <m:t>(</m:t>
                    </m:r>
                    <m:r>
                      <a:rPr lang="en-US" altLang="ko-KR" sz="1300" b="1" i="1">
                        <a:solidFill>
                          <a:srgbClr val="FF0000"/>
                        </a:solidFill>
                        <a:latin typeface="Cambria Math" panose="02040503050406030204" pitchFamily="18" charset="0"/>
                        <a:ea typeface="Cambria Math" panose="02040503050406030204" pitchFamily="18" charset="0"/>
                      </a:rPr>
                      <m:t>𝜷</m:t>
                    </m:r>
                    <m:r>
                      <a:rPr lang="en-US" altLang="ko-KR" sz="1300" i="1">
                        <a:solidFill>
                          <a:srgbClr val="FF0000"/>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dốc nhất dọc theo hướng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srgbClr val="193EB0"/>
                    </a:solidFill>
                    <a:latin typeface="SamsungOne 400" panose="020B0503030303020204" pitchFamily="34" charset="0"/>
                    <a:ea typeface="SamsungOne 400" panose="020B0503030303020204" pitchFamily="34" charset="0"/>
                  </a:rPr>
                  <a:t>−</a:t>
                </a:r>
                <a:r>
                  <a:rPr lang="en-US" altLang="ko-KR" sz="1300" b="1" dirty="0">
                    <a:solidFill>
                      <a:srgbClr val="FF0000"/>
                    </a:solidFill>
                  </a:rPr>
                  <a:t> </a:t>
                </a:r>
                <a14:m>
                  <m:oMath xmlns:m="http://schemas.openxmlformats.org/officeDocument/2006/math">
                    <m:r>
                      <a:rPr lang="en-US" altLang="ko-KR" sz="1300" b="1" i="1">
                        <a:solidFill>
                          <a:srgbClr val="FF0000"/>
                        </a:solidFill>
                        <a:latin typeface="Cambria Math" panose="02040503050406030204" pitchFamily="18" charset="0"/>
                      </a:rPr>
                      <m:t>𝜵</m:t>
                    </m:r>
                    <m:r>
                      <a:rPr lang="en-US" altLang="ko-KR" sz="1300" i="1">
                        <a:solidFill>
                          <a:srgbClr val="FF0000"/>
                        </a:solidFill>
                        <a:latin typeface="Cambria Math" panose="02040503050406030204" pitchFamily="18" charset="0"/>
                      </a:rPr>
                      <m:t>𝐿</m:t>
                    </m:r>
                    <m:r>
                      <a:rPr lang="en-US" altLang="ko-KR" sz="1300" i="1">
                        <a:solidFill>
                          <a:srgbClr val="FF0000"/>
                        </a:solidFill>
                        <a:latin typeface="Cambria Math" panose="02040503050406030204" pitchFamily="18" charset="0"/>
                      </a:rPr>
                      <m:t>(</m:t>
                    </m:r>
                    <m:r>
                      <a:rPr lang="en-US" altLang="ko-KR" sz="1300" b="1" i="1">
                        <a:solidFill>
                          <a:srgbClr val="FF0000"/>
                        </a:solidFill>
                        <a:latin typeface="Cambria Math" panose="02040503050406030204" pitchFamily="18" charset="0"/>
                        <a:ea typeface="Cambria Math" panose="02040503050406030204" pitchFamily="18" charset="0"/>
                      </a:rPr>
                      <m:t>𝜷</m:t>
                    </m:r>
                    <m:r>
                      <a:rPr lang="en-US" altLang="ko-KR" sz="1300" i="1">
                        <a:solidFill>
                          <a:srgbClr val="FF0000"/>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10" name="직사각형 9">
                <a:extLst>
                  <a:ext uri="{FF2B5EF4-FFF2-40B4-BE49-F238E27FC236}">
                    <a16:creationId xmlns:a16="http://schemas.microsoft.com/office/drawing/2014/main" id="{61E68299-7A87-40C5-991C-FDE39DB54ACE}"/>
                  </a:ext>
                </a:extLst>
              </p:cNvPr>
              <p:cNvSpPr>
                <a:spLocks noRot="1" noChangeAspect="1" noMove="1" noResize="1" noEditPoints="1" noAdjustHandles="1" noChangeArrowheads="1" noChangeShapeType="1" noTextEdit="1"/>
              </p:cNvSpPr>
              <p:nvPr/>
            </p:nvSpPr>
            <p:spPr>
              <a:xfrm>
                <a:off x="671261" y="3550955"/>
                <a:ext cx="8632825" cy="648108"/>
              </a:xfrm>
              <a:prstGeom prst="rect">
                <a:avLst/>
              </a:prstGeom>
              <a:blipFill>
                <a:blip r:embed="rId6"/>
                <a:stretch>
                  <a:fillRect/>
                </a:stretch>
              </a:blipFill>
              <a:ln>
                <a:noFill/>
              </a:ln>
            </p:spPr>
            <p:txBody>
              <a:bodyPr/>
              <a:lstStyle/>
              <a:p>
                <a:r>
                  <a:rPr lang="en-001">
                    <a:noFill/>
                  </a:rPr>
                  <a:t> </a:t>
                </a:r>
              </a:p>
            </p:txBody>
          </p:sp>
        </mc:Fallback>
      </mc:AlternateContent>
    </p:spTree>
    <p:extLst>
      <p:ext uri="{BB962C8B-B14F-4D97-AF65-F5344CB8AC3E}">
        <p14:creationId xmlns:p14="http://schemas.microsoft.com/office/powerpoint/2010/main" val="326513645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Logistic</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48" name="직사각형 47">
            <a:extLst>
              <a:ext uri="{FF2B5EF4-FFF2-40B4-BE49-F238E27FC236}">
                <a16:creationId xmlns:a16="http://schemas.microsoft.com/office/drawing/2014/main" id="{F3BCABC9-828F-4702-A97B-AFC35A0E2C1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Huấn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luyện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bằng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thuật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toán</a:t>
            </a:r>
            <a:r>
              <a:rPr lang="en-US" altLang="ko-KR" sz="1400" dirty="0">
                <a:solidFill>
                  <a:schemeClr val="tx1"/>
                </a:solidFill>
                <a:latin typeface="SamsungOne 400" panose="020B0503030303020204" pitchFamily="34" charset="0"/>
                <a:ea typeface="SamsungOne 400" panose="020B0503030303020204" pitchFamily="34" charset="0"/>
              </a:rPr>
              <a:t> </a:t>
            </a:r>
            <a:r>
              <a:rPr lang="vi-VN" altLang="ko-KR" sz="1400" dirty="0">
                <a:solidFill>
                  <a:schemeClr val="tx1"/>
                </a:solidFill>
                <a:latin typeface="SamsungOne 400" panose="020B0503030303020204" pitchFamily="34" charset="0"/>
                <a:ea typeface="SamsungOne 400" panose="020B0503030303020204" pitchFamily="34" charset="0"/>
              </a:rPr>
              <a:t>suy giảm độ dốc</a:t>
            </a:r>
            <a:endParaRPr lang="en-US" altLang="ko-KR" sz="1400" dirty="0">
              <a:solidFill>
                <a:schemeClr val="tx1"/>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860C135B-D9AD-4347-BCFB-354CFB97F7B2}"/>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Biểu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thức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gradient </a:t>
                </a:r>
                <a14:m>
                  <m:oMath xmlns:m="http://schemas.openxmlformats.org/officeDocument/2006/math">
                    <m:r>
                      <a:rPr lang="en-US" altLang="ko-KR" sz="1300" b="1" i="1">
                        <a:solidFill>
                          <a:srgbClr val="FF0000"/>
                        </a:solidFill>
                        <a:latin typeface="Cambria Math" panose="02040503050406030204" pitchFamily="18" charset="0"/>
                      </a:rPr>
                      <m:t>𝜵</m:t>
                    </m:r>
                    <m:r>
                      <a:rPr lang="en-US" altLang="ko-KR" sz="1300" i="1">
                        <a:solidFill>
                          <a:srgbClr val="FF0000"/>
                        </a:solidFill>
                        <a:latin typeface="Cambria Math" panose="02040503050406030204" pitchFamily="18" charset="0"/>
                      </a:rPr>
                      <m:t>𝐿</m:t>
                    </m:r>
                    <m:r>
                      <a:rPr lang="en-US" altLang="ko-KR" sz="1300" i="1">
                        <a:solidFill>
                          <a:srgbClr val="FF0000"/>
                        </a:solidFill>
                        <a:latin typeface="Cambria Math" panose="02040503050406030204" pitchFamily="18" charset="0"/>
                      </a:rPr>
                      <m:t>(</m:t>
                    </m:r>
                    <m:r>
                      <a:rPr lang="en-US" altLang="ko-KR" sz="1300" b="1" i="1">
                        <a:solidFill>
                          <a:srgbClr val="FF0000"/>
                        </a:solidFill>
                        <a:latin typeface="Cambria Math" panose="02040503050406030204" pitchFamily="18" charset="0"/>
                        <a:ea typeface="Cambria Math" panose="02040503050406030204" pitchFamily="18" charset="0"/>
                      </a:rPr>
                      <m:t>𝜷</m:t>
                    </m:r>
                    <m:r>
                      <a:rPr lang="en-US" altLang="ko-KR" sz="1300" i="1">
                        <a:solidFill>
                          <a:srgbClr val="FF0000"/>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49" name="직사각형 48">
                <a:extLst>
                  <a:ext uri="{FF2B5EF4-FFF2-40B4-BE49-F238E27FC236}">
                    <a16:creationId xmlns:a16="http://schemas.microsoft.com/office/drawing/2014/main" id="{860C135B-D9AD-4347-BCFB-354CFB97F7B2}"/>
                  </a:ext>
                </a:extLst>
              </p:cNvPr>
              <p:cNvSpPr>
                <a:spLocks noRot="1" noChangeAspect="1" noMove="1" noResize="1" noEditPoints="1" noAdjustHandles="1" noChangeArrowheads="1" noChangeShapeType="1" noTextEdit="1"/>
              </p:cNvSpPr>
              <p:nvPr/>
            </p:nvSpPr>
            <p:spPr>
              <a:xfrm>
                <a:off x="671261" y="1700808"/>
                <a:ext cx="8632825" cy="345461"/>
              </a:xfrm>
              <a:prstGeom prst="rect">
                <a:avLst/>
              </a:prstGeom>
              <a:blipFill>
                <a:blip r:embed="rId4"/>
                <a:stretch>
                  <a:fillRect/>
                </a:stretch>
              </a:blipFill>
              <a:ln>
                <a:noFill/>
              </a:ln>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4534C3-CAED-4F03-87F5-1A1F305F176F}"/>
                  </a:ext>
                </a:extLst>
              </p:cNvPr>
              <p:cNvSpPr txBox="1"/>
              <p:nvPr/>
            </p:nvSpPr>
            <p:spPr>
              <a:xfrm>
                <a:off x="3676530" y="2153956"/>
                <a:ext cx="2549764" cy="8872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b="1" i="1">
                          <a:solidFill>
                            <a:srgbClr val="FF0000"/>
                          </a:solidFill>
                          <a:latin typeface="Cambria Math" panose="02040503050406030204" pitchFamily="18" charset="0"/>
                        </a:rPr>
                        <m:t>𝜵</m:t>
                      </m:r>
                      <m:r>
                        <a:rPr lang="en-US" altLang="ko-KR" i="1">
                          <a:solidFill>
                            <a:srgbClr val="FF0000"/>
                          </a:solidFill>
                          <a:latin typeface="Cambria Math" panose="02040503050406030204" pitchFamily="18" charset="0"/>
                        </a:rPr>
                        <m:t>𝐿</m:t>
                      </m:r>
                      <m:r>
                        <a:rPr lang="en-US" altLang="ko-KR" i="1">
                          <a:solidFill>
                            <a:srgbClr val="FF0000"/>
                          </a:solidFill>
                          <a:latin typeface="Cambria Math" panose="02040503050406030204" pitchFamily="18" charset="0"/>
                        </a:rPr>
                        <m:t>(</m:t>
                      </m:r>
                      <m:r>
                        <a:rPr lang="en-US" altLang="ko-KR" b="1" i="1">
                          <a:solidFill>
                            <a:srgbClr val="FF0000"/>
                          </a:solidFill>
                          <a:latin typeface="Cambria Math" panose="02040503050406030204" pitchFamily="18" charset="0"/>
                          <a:ea typeface="Cambria Math" panose="02040503050406030204" pitchFamily="18" charset="0"/>
                        </a:rPr>
                        <m:t>𝜷</m:t>
                      </m:r>
                      <m:r>
                        <a:rPr lang="en-US" altLang="ko-KR" i="1">
                          <a:solidFill>
                            <a:srgbClr val="FF0000"/>
                          </a:solidFill>
                          <a:latin typeface="Cambria Math" panose="02040503050406030204" pitchFamily="18" charset="0"/>
                        </a:rPr>
                        <m:t>)</m:t>
                      </m:r>
                      <m:r>
                        <a:rPr lang="en-US" altLang="ko-KR" i="1">
                          <a:solidFill>
                            <a:prstClr val="black"/>
                          </a:solidFill>
                          <a:latin typeface="Cambria Math" panose="02040503050406030204" pitchFamily="18" charset="0"/>
                        </a:rPr>
                        <m:t>=−</m:t>
                      </m:r>
                      <m:nary>
                        <m:naryPr>
                          <m:chr m:val="∑"/>
                          <m:limLoc m:val="undOvr"/>
                          <m:ctrlPr>
                            <a:rPr lang="en-US" altLang="ko-KR" i="1">
                              <a:solidFill>
                                <a:prstClr val="black"/>
                              </a:solidFill>
                              <a:latin typeface="Cambria Math" panose="02040503050406030204" pitchFamily="18" charset="0"/>
                            </a:rPr>
                          </m:ctrlPr>
                        </m:naryPr>
                        <m:sub>
                          <m:r>
                            <a:rPr lang="en-US" altLang="ko-KR" i="1">
                              <a:solidFill>
                                <a:prstClr val="black"/>
                              </a:solidFill>
                              <a:latin typeface="Cambria Math" panose="02040503050406030204" pitchFamily="18" charset="0"/>
                            </a:rPr>
                            <m:t>𝑖</m:t>
                          </m:r>
                          <m:r>
                            <a:rPr lang="en-US" altLang="ko-KR" i="1">
                              <a:solidFill>
                                <a:prstClr val="black"/>
                              </a:solidFill>
                              <a:latin typeface="Cambria Math" panose="02040503050406030204" pitchFamily="18" charset="0"/>
                            </a:rPr>
                            <m:t>=1</m:t>
                          </m:r>
                        </m:sub>
                        <m:sup>
                          <m:r>
                            <a:rPr lang="en-US" altLang="ko-KR" i="1">
                              <a:solidFill>
                                <a:prstClr val="black"/>
                              </a:solidFill>
                              <a:latin typeface="Cambria Math" panose="02040503050406030204" pitchFamily="18" charset="0"/>
                            </a:rPr>
                            <m:t>𝑁</m:t>
                          </m:r>
                        </m:sup>
                        <m:e>
                          <m:f>
                            <m:fPr>
                              <m:ctrlPr>
                                <a:rPr lang="en-US" altLang="ko-KR" i="1">
                                  <a:solidFill>
                                    <a:prstClr val="black"/>
                                  </a:solidFill>
                                  <a:latin typeface="Cambria Math" panose="02040503050406030204" pitchFamily="18" charset="0"/>
                                </a:rPr>
                              </m:ctrlPr>
                            </m:fPr>
                            <m:num>
                              <m:sSub>
                                <m:sSubPr>
                                  <m:ctrlPr>
                                    <a:rPr lang="en-US" altLang="ko-KR" i="1">
                                      <a:solidFill>
                                        <a:prstClr val="black"/>
                                      </a:solidFill>
                                      <a:latin typeface="Cambria Math" panose="02040503050406030204" pitchFamily="18" charset="0"/>
                                    </a:rPr>
                                  </m:ctrlPr>
                                </m:sSubPr>
                                <m:e>
                                  <m:r>
                                    <a:rPr lang="en-US" altLang="ko-KR" i="1">
                                      <a:solidFill>
                                        <a:prstClr val="black"/>
                                      </a:solidFill>
                                      <a:latin typeface="Cambria Math" panose="02040503050406030204" pitchFamily="18" charset="0"/>
                                    </a:rPr>
                                    <m:t>𝑦</m:t>
                                  </m:r>
                                </m:e>
                                <m:sub>
                                  <m:r>
                                    <a:rPr lang="en-US" altLang="ko-KR" i="1">
                                      <a:solidFill>
                                        <a:prstClr val="black"/>
                                      </a:solidFill>
                                      <a:latin typeface="Cambria Math" panose="02040503050406030204" pitchFamily="18" charset="0"/>
                                    </a:rPr>
                                    <m:t>𝑖</m:t>
                                  </m:r>
                                </m:sub>
                              </m:sSub>
                              <m:sSub>
                                <m:sSubPr>
                                  <m:ctrlPr>
                                    <a:rPr lang="en-US" altLang="ko-KR" i="1">
                                      <a:solidFill>
                                        <a:prstClr val="black"/>
                                      </a:solidFill>
                                      <a:latin typeface="Cambria Math" panose="02040503050406030204" pitchFamily="18" charset="0"/>
                                    </a:rPr>
                                  </m:ctrlPr>
                                </m:sSubPr>
                                <m:e>
                                  <m:r>
                                    <a:rPr lang="en-US" altLang="ko-KR" b="1" i="1">
                                      <a:solidFill>
                                        <a:prstClr val="black"/>
                                      </a:solidFill>
                                      <a:latin typeface="Cambria Math" panose="02040503050406030204" pitchFamily="18" charset="0"/>
                                    </a:rPr>
                                    <m:t>𝒙</m:t>
                                  </m:r>
                                </m:e>
                                <m:sub>
                                  <m:r>
                                    <a:rPr lang="en-US" altLang="ko-KR" i="1">
                                      <a:solidFill>
                                        <a:prstClr val="black"/>
                                      </a:solidFill>
                                      <a:latin typeface="Cambria Math" panose="02040503050406030204" pitchFamily="18" charset="0"/>
                                    </a:rPr>
                                    <m:t>𝑖</m:t>
                                  </m:r>
                                </m:sub>
                              </m:sSub>
                              <m:sSup>
                                <m:sSupPr>
                                  <m:ctrlPr>
                                    <a:rPr lang="en-US" altLang="ko-KR" i="1">
                                      <a:solidFill>
                                        <a:prstClr val="black"/>
                                      </a:solidFill>
                                      <a:latin typeface="Cambria Math" panose="02040503050406030204" pitchFamily="18" charset="0"/>
                                    </a:rPr>
                                  </m:ctrlPr>
                                </m:sSupPr>
                                <m:e>
                                  <m:r>
                                    <a:rPr lang="en-US" altLang="ko-KR" i="1">
                                      <a:solidFill>
                                        <a:prstClr val="black"/>
                                      </a:solidFill>
                                      <a:latin typeface="Cambria Math" panose="02040503050406030204" pitchFamily="18" charset="0"/>
                                    </a:rPr>
                                    <m:t>𝑒</m:t>
                                  </m:r>
                                </m:e>
                                <m:sup>
                                  <m:r>
                                    <a:rPr lang="en-US" altLang="ko-KR" i="1">
                                      <a:solidFill>
                                        <a:prstClr val="black"/>
                                      </a:solidFill>
                                      <a:latin typeface="Cambria Math" panose="02040503050406030204" pitchFamily="18" charset="0"/>
                                    </a:rPr>
                                    <m:t>−</m:t>
                                  </m:r>
                                  <m:sSup>
                                    <m:sSupPr>
                                      <m:ctrlPr>
                                        <a:rPr lang="ko-KR" altLang="ko-KR" b="1" i="1">
                                          <a:solidFill>
                                            <a:prstClr val="black"/>
                                          </a:solidFill>
                                          <a:latin typeface="Cambria Math" panose="02040503050406030204" pitchFamily="18" charset="0"/>
                                        </a:rPr>
                                      </m:ctrlPr>
                                    </m:sSupPr>
                                    <m:e>
                                      <m:r>
                                        <a:rPr lang="ko-KR" altLang="en-US" b="1" i="1">
                                          <a:solidFill>
                                            <a:prstClr val="black"/>
                                          </a:solidFill>
                                          <a:latin typeface="Cambria Math" panose="02040503050406030204" pitchFamily="18" charset="0"/>
                                        </a:rPr>
                                        <m:t>𝜷</m:t>
                                      </m:r>
                                    </m:e>
                                    <m:sup>
                                      <m:r>
                                        <a:rPr lang="en-US" altLang="ko-KR" b="1" i="1">
                                          <a:solidFill>
                                            <a:prstClr val="black"/>
                                          </a:solidFill>
                                          <a:latin typeface="Cambria Math" panose="02040503050406030204" pitchFamily="18" charset="0"/>
                                        </a:rPr>
                                        <m:t>𝒕</m:t>
                                      </m:r>
                                    </m:sup>
                                  </m:sSup>
                                  <m:sSub>
                                    <m:sSubPr>
                                      <m:ctrlPr>
                                        <a:rPr lang="en-US" altLang="ko-KR" i="1">
                                          <a:solidFill>
                                            <a:prstClr val="black"/>
                                          </a:solidFill>
                                          <a:latin typeface="Cambria Math" panose="02040503050406030204" pitchFamily="18" charset="0"/>
                                        </a:rPr>
                                      </m:ctrlPr>
                                    </m:sSubPr>
                                    <m:e>
                                      <m:r>
                                        <a:rPr lang="en-US" altLang="ko-KR" b="1" i="1">
                                          <a:solidFill>
                                            <a:prstClr val="black"/>
                                          </a:solidFill>
                                          <a:latin typeface="Cambria Math" panose="02040503050406030204" pitchFamily="18" charset="0"/>
                                        </a:rPr>
                                        <m:t>𝒙</m:t>
                                      </m:r>
                                    </m:e>
                                    <m:sub>
                                      <m:r>
                                        <a:rPr lang="en-US" altLang="ko-KR" i="1">
                                          <a:solidFill>
                                            <a:prstClr val="black"/>
                                          </a:solidFill>
                                          <a:latin typeface="Cambria Math" panose="02040503050406030204" pitchFamily="18" charset="0"/>
                                        </a:rPr>
                                        <m:t>𝑖</m:t>
                                      </m:r>
                                    </m:sub>
                                  </m:sSub>
                                </m:sup>
                              </m:sSup>
                            </m:num>
                            <m:den>
                              <m:r>
                                <a:rPr lang="en-US" altLang="ko-KR" i="1">
                                  <a:solidFill>
                                    <a:prstClr val="black"/>
                                  </a:solidFill>
                                  <a:latin typeface="Cambria Math" panose="02040503050406030204" pitchFamily="18" charset="0"/>
                                </a:rPr>
                                <m:t>1+</m:t>
                              </m:r>
                              <m:sSup>
                                <m:sSupPr>
                                  <m:ctrlPr>
                                    <a:rPr lang="en-US" altLang="ko-KR" i="1">
                                      <a:solidFill>
                                        <a:prstClr val="black"/>
                                      </a:solidFill>
                                      <a:latin typeface="Cambria Math" panose="02040503050406030204" pitchFamily="18" charset="0"/>
                                    </a:rPr>
                                  </m:ctrlPr>
                                </m:sSupPr>
                                <m:e>
                                  <m:r>
                                    <a:rPr lang="en-US" altLang="ko-KR" i="1">
                                      <a:solidFill>
                                        <a:prstClr val="black"/>
                                      </a:solidFill>
                                      <a:latin typeface="Cambria Math" panose="02040503050406030204" pitchFamily="18" charset="0"/>
                                    </a:rPr>
                                    <m:t>𝑒</m:t>
                                  </m:r>
                                </m:e>
                                <m:sup>
                                  <m:r>
                                    <a:rPr lang="en-US" altLang="ko-KR" i="1">
                                      <a:solidFill>
                                        <a:prstClr val="black"/>
                                      </a:solidFill>
                                      <a:latin typeface="Cambria Math" panose="02040503050406030204" pitchFamily="18" charset="0"/>
                                    </a:rPr>
                                    <m:t>−</m:t>
                                  </m:r>
                                  <m:sSup>
                                    <m:sSupPr>
                                      <m:ctrlPr>
                                        <a:rPr lang="ko-KR" altLang="ko-KR" b="1" i="1">
                                          <a:solidFill>
                                            <a:prstClr val="black"/>
                                          </a:solidFill>
                                          <a:latin typeface="Cambria Math" panose="02040503050406030204" pitchFamily="18" charset="0"/>
                                        </a:rPr>
                                      </m:ctrlPr>
                                    </m:sSupPr>
                                    <m:e>
                                      <m:r>
                                        <a:rPr lang="ko-KR" altLang="en-US" b="1" i="1">
                                          <a:solidFill>
                                            <a:prstClr val="black"/>
                                          </a:solidFill>
                                          <a:latin typeface="Cambria Math" panose="02040503050406030204" pitchFamily="18" charset="0"/>
                                        </a:rPr>
                                        <m:t>𝜷</m:t>
                                      </m:r>
                                    </m:e>
                                    <m:sup>
                                      <m:r>
                                        <a:rPr lang="en-US" altLang="ko-KR" b="1" i="1">
                                          <a:solidFill>
                                            <a:prstClr val="black"/>
                                          </a:solidFill>
                                          <a:latin typeface="Cambria Math" panose="02040503050406030204" pitchFamily="18" charset="0"/>
                                        </a:rPr>
                                        <m:t>𝒕</m:t>
                                      </m:r>
                                    </m:sup>
                                  </m:sSup>
                                  <m:sSub>
                                    <m:sSubPr>
                                      <m:ctrlPr>
                                        <a:rPr lang="en-US" altLang="ko-KR" i="1">
                                          <a:solidFill>
                                            <a:prstClr val="black"/>
                                          </a:solidFill>
                                          <a:latin typeface="Cambria Math" panose="02040503050406030204" pitchFamily="18" charset="0"/>
                                        </a:rPr>
                                      </m:ctrlPr>
                                    </m:sSubPr>
                                    <m:e>
                                      <m:r>
                                        <a:rPr lang="en-US" altLang="ko-KR" b="1" i="1">
                                          <a:solidFill>
                                            <a:prstClr val="black"/>
                                          </a:solidFill>
                                          <a:latin typeface="Cambria Math" panose="02040503050406030204" pitchFamily="18" charset="0"/>
                                        </a:rPr>
                                        <m:t>𝒙</m:t>
                                      </m:r>
                                    </m:e>
                                    <m:sub>
                                      <m:r>
                                        <a:rPr lang="en-US" altLang="ko-KR" i="1">
                                          <a:solidFill>
                                            <a:prstClr val="black"/>
                                          </a:solidFill>
                                          <a:latin typeface="Cambria Math" panose="02040503050406030204" pitchFamily="18" charset="0"/>
                                        </a:rPr>
                                        <m:t>𝑖</m:t>
                                      </m:r>
                                    </m:sub>
                                  </m:sSub>
                                </m:sup>
                              </m:sSup>
                            </m:den>
                          </m:f>
                        </m:e>
                      </m:nary>
                    </m:oMath>
                  </m:oMathPara>
                </a14:m>
                <a:endParaRPr lang="en-US" altLang="ko-KR" dirty="0"/>
              </a:p>
            </p:txBody>
          </p:sp>
        </mc:Choice>
        <mc:Fallback xmlns="">
          <p:sp>
            <p:nvSpPr>
              <p:cNvPr id="8" name="TextBox 7">
                <a:extLst>
                  <a:ext uri="{FF2B5EF4-FFF2-40B4-BE49-F238E27FC236}">
                    <a16:creationId xmlns:a16="http://schemas.microsoft.com/office/drawing/2014/main" id="{054534C3-CAED-4F03-87F5-1A1F305F176F}"/>
                  </a:ext>
                </a:extLst>
              </p:cNvPr>
              <p:cNvSpPr txBox="1">
                <a:spLocks noRot="1" noChangeAspect="1" noMove="1" noResize="1" noEditPoints="1" noAdjustHandles="1" noChangeArrowheads="1" noChangeShapeType="1" noTextEdit="1"/>
              </p:cNvSpPr>
              <p:nvPr/>
            </p:nvSpPr>
            <p:spPr>
              <a:xfrm>
                <a:off x="3676530" y="2153956"/>
                <a:ext cx="2549764" cy="887231"/>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61E68299-7A87-40C5-991C-FDE39DB54ACE}"/>
                  </a:ext>
                </a:extLst>
              </p:cNvPr>
              <p:cNvSpPr/>
              <p:nvPr/>
            </p:nvSpPr>
            <p:spPr>
              <a:xfrm>
                <a:off x="671261" y="3221986"/>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Độ</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dốc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b="1" i="1">
                        <a:solidFill>
                          <a:srgbClr val="FF0000"/>
                        </a:solidFill>
                        <a:latin typeface="Cambria Math" panose="02040503050406030204" pitchFamily="18" charset="0"/>
                      </a:rPr>
                      <m:t>𝜵</m:t>
                    </m:r>
                    <m:r>
                      <a:rPr lang="en-US" altLang="ko-KR" sz="1300" i="1">
                        <a:solidFill>
                          <a:srgbClr val="FF0000"/>
                        </a:solidFill>
                        <a:latin typeface="Cambria Math" panose="02040503050406030204" pitchFamily="18" charset="0"/>
                      </a:rPr>
                      <m:t>𝐿</m:t>
                    </m:r>
                    <m:r>
                      <a:rPr lang="en-US" altLang="ko-KR" sz="1300" i="1">
                        <a:solidFill>
                          <a:srgbClr val="FF0000"/>
                        </a:solidFill>
                        <a:latin typeface="Cambria Math" panose="02040503050406030204" pitchFamily="18" charset="0"/>
                      </a:rPr>
                      <m:t>(</m:t>
                    </m:r>
                    <m:r>
                      <a:rPr lang="en-US" altLang="ko-KR" sz="1300" b="1" i="1">
                        <a:solidFill>
                          <a:srgbClr val="FF0000"/>
                        </a:solidFill>
                        <a:latin typeface="Cambria Math" panose="02040503050406030204" pitchFamily="18" charset="0"/>
                        <a:ea typeface="Cambria Math" panose="02040503050406030204" pitchFamily="18" charset="0"/>
                      </a:rPr>
                      <m:t>𝜷</m:t>
                    </m:r>
                    <m:r>
                      <a:rPr lang="en-US" altLang="ko-KR" sz="1300" i="1">
                        <a:solidFill>
                          <a:srgbClr val="FF0000"/>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thu được bằng cách tính toán các dẫn xuất một phần của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i="1" dirty="0">
                        <a:solidFill>
                          <a:srgbClr val="FF0000"/>
                        </a:solidFill>
                        <a:latin typeface="Cambria Math" panose="02040503050406030204" pitchFamily="18" charset="0"/>
                        <a:cs typeface="Times New Roman" panose="02020603050405020304" pitchFamily="18" charset="0"/>
                      </a:rPr>
                      <m:t>𝐿</m:t>
                    </m:r>
                    <m:r>
                      <a:rPr lang="en-US" altLang="ko-KR" sz="1300" i="1">
                        <a:solidFill>
                          <a:srgbClr val="FF0000"/>
                        </a:solidFill>
                        <a:latin typeface="Cambria Math" panose="02040503050406030204" pitchFamily="18" charset="0"/>
                      </a:rPr>
                      <m:t>(</m:t>
                    </m:r>
                    <m:r>
                      <a:rPr lang="en-US" altLang="ko-KR" sz="1300" b="1" i="1">
                        <a:solidFill>
                          <a:srgbClr val="FF0000"/>
                        </a:solidFill>
                        <a:latin typeface="Cambria Math" panose="02040503050406030204" pitchFamily="18" charset="0"/>
                        <a:ea typeface="Cambria Math" panose="02040503050406030204" pitchFamily="18" charset="0"/>
                      </a:rPr>
                      <m:t>𝜷</m:t>
                    </m:r>
                    <m:r>
                      <a:rPr lang="en-US" altLang="ko-KR" sz="1300" i="1">
                        <a:solidFill>
                          <a:srgbClr val="FF0000"/>
                        </a:solidFill>
                        <a:latin typeface="Cambria Math" panose="020405030504060302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10" name="직사각형 9">
                <a:extLst>
                  <a:ext uri="{FF2B5EF4-FFF2-40B4-BE49-F238E27FC236}">
                    <a16:creationId xmlns:a16="http://schemas.microsoft.com/office/drawing/2014/main" xmlns="" xmlns:a14="http://schemas.microsoft.com/office/drawing/2010/main" id="{61E68299-7A87-40C5-991C-FDE39DB54ACE}"/>
                  </a:ext>
                </a:extLst>
              </p:cNvPr>
              <p:cNvSpPr>
                <a:spLocks noRot="1" noChangeAspect="1" noMove="1" noResize="1" noEditPoints="1" noAdjustHandles="1" noChangeArrowheads="1" noChangeShapeType="1" noTextEdit="1"/>
              </p:cNvSpPr>
              <p:nvPr/>
            </p:nvSpPr>
            <p:spPr>
              <a:xfrm>
                <a:off x="671261" y="3221986"/>
                <a:ext cx="8632825" cy="345461"/>
              </a:xfrm>
              <a:prstGeom prst="rect">
                <a:avLst/>
              </a:prstGeom>
              <a:blipFill rotWithShape="0">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23A4F18-E0E2-4B9A-A069-AB6CC599FC03}"/>
                  </a:ext>
                </a:extLst>
              </p:cNvPr>
              <p:cNvSpPr txBox="1"/>
              <p:nvPr/>
            </p:nvSpPr>
            <p:spPr>
              <a:xfrm>
                <a:off x="4123607" y="3681028"/>
                <a:ext cx="1655609" cy="19930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b="1" i="1">
                          <a:solidFill>
                            <a:prstClr val="black"/>
                          </a:solidFill>
                          <a:latin typeface="Cambria Math" panose="02040503050406030204" pitchFamily="18" charset="0"/>
                        </a:rPr>
                        <m:t>𝜵</m:t>
                      </m:r>
                      <m:r>
                        <a:rPr lang="en-US" altLang="ko-KR" i="1">
                          <a:solidFill>
                            <a:prstClr val="black"/>
                          </a:solidFill>
                          <a:latin typeface="Cambria Math" panose="02040503050406030204" pitchFamily="18" charset="0"/>
                        </a:rPr>
                        <m:t>𝐿</m:t>
                      </m:r>
                      <m:r>
                        <a:rPr lang="en-US" altLang="ko-KR" i="1">
                          <a:solidFill>
                            <a:prstClr val="black"/>
                          </a:solidFill>
                          <a:latin typeface="Cambria Math" panose="02040503050406030204" pitchFamily="18" charset="0"/>
                        </a:rPr>
                        <m:t>(</m:t>
                      </m:r>
                      <m:r>
                        <a:rPr lang="en-US" altLang="ko-KR" b="1" i="1">
                          <a:solidFill>
                            <a:prstClr val="black"/>
                          </a:solidFill>
                          <a:latin typeface="Cambria Math" panose="02040503050406030204" pitchFamily="18" charset="0"/>
                          <a:ea typeface="Cambria Math" panose="02040503050406030204" pitchFamily="18" charset="0"/>
                        </a:rPr>
                        <m:t>𝜷</m:t>
                      </m:r>
                      <m:r>
                        <a:rPr lang="en-US" altLang="ko-KR" i="1">
                          <a:solidFill>
                            <a:prstClr val="black"/>
                          </a:solidFill>
                          <a:latin typeface="Cambria Math" panose="02040503050406030204" pitchFamily="18" charset="0"/>
                        </a:rPr>
                        <m:t>)=</m:t>
                      </m:r>
                      <m:d>
                        <m:dPr>
                          <m:begChr m:val="["/>
                          <m:endChr m:val="]"/>
                          <m:ctrlPr>
                            <a:rPr lang="en-US" altLang="ko-KR" i="1">
                              <a:solidFill>
                                <a:prstClr val="black"/>
                              </a:solidFill>
                              <a:latin typeface="Cambria Math" panose="02040503050406030204" pitchFamily="18" charset="0"/>
                            </a:rPr>
                          </m:ctrlPr>
                        </m:dPr>
                        <m:e>
                          <m:eqArr>
                            <m:eqArrPr>
                              <m:ctrlPr>
                                <a:rPr lang="en-US" altLang="ko-KR" i="1">
                                  <a:solidFill>
                                    <a:prstClr val="black"/>
                                  </a:solidFill>
                                  <a:latin typeface="Cambria Math" panose="02040503050406030204" pitchFamily="18" charset="0"/>
                                </a:rPr>
                              </m:ctrlPr>
                            </m:eqArrPr>
                            <m:e>
                              <m:f>
                                <m:fPr>
                                  <m:ctrlPr>
                                    <a:rPr lang="en-US" altLang="ko-KR" i="1">
                                      <a:solidFill>
                                        <a:prstClr val="black"/>
                                      </a:solidFill>
                                      <a:latin typeface="Cambria Math" panose="02040503050406030204" pitchFamily="18" charset="0"/>
                                    </a:rPr>
                                  </m:ctrlPr>
                                </m:fPr>
                                <m:num>
                                  <m:r>
                                    <a:rPr lang="en-US" altLang="ko-KR" i="1">
                                      <a:solidFill>
                                        <a:prstClr val="black"/>
                                      </a:solidFill>
                                      <a:latin typeface="Cambria Math" panose="02040503050406030204" pitchFamily="18" charset="0"/>
                                    </a:rPr>
                                    <m:t>𝜕</m:t>
                                  </m:r>
                                  <m:r>
                                    <a:rPr lang="en-US" altLang="ko-KR" i="1">
                                      <a:solidFill>
                                        <a:prstClr val="black"/>
                                      </a:solidFill>
                                      <a:latin typeface="Cambria Math" panose="02040503050406030204" pitchFamily="18" charset="0"/>
                                    </a:rPr>
                                    <m:t>𝐿</m:t>
                                  </m:r>
                                </m:num>
                                <m:den>
                                  <m:sSub>
                                    <m:sSubPr>
                                      <m:ctrlPr>
                                        <a:rPr lang="en-US" altLang="ko-KR" i="1">
                                          <a:solidFill>
                                            <a:prstClr val="black"/>
                                          </a:solidFill>
                                          <a:latin typeface="Cambria Math" panose="02040503050406030204" pitchFamily="18" charset="0"/>
                                        </a:rPr>
                                      </m:ctrlPr>
                                    </m:sSubPr>
                                    <m:e>
                                      <m:r>
                                        <a:rPr lang="en-US" altLang="ko-KR" i="1">
                                          <a:solidFill>
                                            <a:prstClr val="black"/>
                                          </a:solidFill>
                                          <a:latin typeface="Cambria Math" panose="02040503050406030204" pitchFamily="18" charset="0"/>
                                        </a:rPr>
                                        <m:t>𝜕</m:t>
                                      </m:r>
                                      <m:r>
                                        <a:rPr lang="ko-KR" altLang="en-US" i="1">
                                          <a:solidFill>
                                            <a:prstClr val="black"/>
                                          </a:solidFill>
                                          <a:latin typeface="Cambria Math" panose="02040503050406030204" pitchFamily="18" charset="0"/>
                                        </a:rPr>
                                        <m:t>𝛽</m:t>
                                      </m:r>
                                    </m:e>
                                    <m:sub>
                                      <m:r>
                                        <a:rPr lang="en-US" altLang="ko-KR" i="1">
                                          <a:solidFill>
                                            <a:prstClr val="black"/>
                                          </a:solidFill>
                                          <a:latin typeface="Cambria Math" panose="02040503050406030204" pitchFamily="18" charset="0"/>
                                        </a:rPr>
                                        <m:t>0</m:t>
                                      </m:r>
                                    </m:sub>
                                  </m:sSub>
                                </m:den>
                              </m:f>
                            </m:e>
                            <m:e>
                              <m:f>
                                <m:fPr>
                                  <m:ctrlPr>
                                    <a:rPr lang="en-US" altLang="ko-KR" i="1">
                                      <a:solidFill>
                                        <a:prstClr val="black"/>
                                      </a:solidFill>
                                      <a:latin typeface="Cambria Math" panose="02040503050406030204" pitchFamily="18" charset="0"/>
                                    </a:rPr>
                                  </m:ctrlPr>
                                </m:fPr>
                                <m:num>
                                  <m:r>
                                    <a:rPr lang="en-US" altLang="ko-KR" i="1">
                                      <a:solidFill>
                                        <a:prstClr val="black"/>
                                      </a:solidFill>
                                      <a:latin typeface="Cambria Math" panose="02040503050406030204" pitchFamily="18" charset="0"/>
                                    </a:rPr>
                                    <m:t>𝜕</m:t>
                                  </m:r>
                                  <m:r>
                                    <a:rPr lang="en-US" altLang="ko-KR" i="1">
                                      <a:solidFill>
                                        <a:prstClr val="black"/>
                                      </a:solidFill>
                                      <a:latin typeface="Cambria Math" panose="02040503050406030204" pitchFamily="18" charset="0"/>
                                    </a:rPr>
                                    <m:t>𝐿</m:t>
                                  </m:r>
                                </m:num>
                                <m:den>
                                  <m:sSub>
                                    <m:sSubPr>
                                      <m:ctrlPr>
                                        <a:rPr lang="en-US" altLang="ko-KR" i="1">
                                          <a:solidFill>
                                            <a:prstClr val="black"/>
                                          </a:solidFill>
                                          <a:latin typeface="Cambria Math" panose="02040503050406030204" pitchFamily="18" charset="0"/>
                                        </a:rPr>
                                      </m:ctrlPr>
                                    </m:sSubPr>
                                    <m:e>
                                      <m:r>
                                        <a:rPr lang="en-US" altLang="ko-KR" i="1">
                                          <a:solidFill>
                                            <a:prstClr val="black"/>
                                          </a:solidFill>
                                          <a:latin typeface="Cambria Math" panose="02040503050406030204" pitchFamily="18" charset="0"/>
                                        </a:rPr>
                                        <m:t>𝜕</m:t>
                                      </m:r>
                                      <m:r>
                                        <a:rPr lang="ko-KR" altLang="en-US" i="1">
                                          <a:solidFill>
                                            <a:prstClr val="black"/>
                                          </a:solidFill>
                                          <a:latin typeface="Cambria Math" panose="02040503050406030204" pitchFamily="18" charset="0"/>
                                        </a:rPr>
                                        <m:t>𝛽</m:t>
                                      </m:r>
                                    </m:e>
                                    <m:sub>
                                      <m:r>
                                        <a:rPr lang="en-US" altLang="ko-KR" i="1">
                                          <a:solidFill>
                                            <a:prstClr val="black"/>
                                          </a:solidFill>
                                          <a:latin typeface="Cambria Math" panose="02040503050406030204" pitchFamily="18" charset="0"/>
                                        </a:rPr>
                                        <m:t>1</m:t>
                                      </m:r>
                                    </m:sub>
                                  </m:sSub>
                                </m:den>
                              </m:f>
                            </m:e>
                            <m:e>
                              <m:r>
                                <a:rPr lang="en-US" altLang="ko-KR" i="1">
                                  <a:solidFill>
                                    <a:prstClr val="black"/>
                                  </a:solidFill>
                                  <a:latin typeface="Cambria Math" panose="02040503050406030204" pitchFamily="18" charset="0"/>
                                </a:rPr>
                                <m:t>⋮</m:t>
                              </m:r>
                            </m:e>
                            <m:e>
                              <m:f>
                                <m:fPr>
                                  <m:ctrlPr>
                                    <a:rPr lang="en-US" altLang="ko-KR" i="1">
                                      <a:solidFill>
                                        <a:prstClr val="black"/>
                                      </a:solidFill>
                                      <a:latin typeface="Cambria Math" panose="02040503050406030204" pitchFamily="18" charset="0"/>
                                    </a:rPr>
                                  </m:ctrlPr>
                                </m:fPr>
                                <m:num>
                                  <m:r>
                                    <a:rPr lang="en-US" altLang="ko-KR" i="1">
                                      <a:solidFill>
                                        <a:prstClr val="black"/>
                                      </a:solidFill>
                                      <a:latin typeface="Cambria Math" panose="02040503050406030204" pitchFamily="18" charset="0"/>
                                    </a:rPr>
                                    <m:t>𝜕</m:t>
                                  </m:r>
                                  <m:r>
                                    <a:rPr lang="en-US" altLang="ko-KR" i="1">
                                      <a:solidFill>
                                        <a:prstClr val="black"/>
                                      </a:solidFill>
                                      <a:latin typeface="Cambria Math" panose="02040503050406030204" pitchFamily="18" charset="0"/>
                                    </a:rPr>
                                    <m:t>𝐿</m:t>
                                  </m:r>
                                </m:num>
                                <m:den>
                                  <m:sSub>
                                    <m:sSubPr>
                                      <m:ctrlPr>
                                        <a:rPr lang="en-US" altLang="ko-KR" i="1">
                                          <a:solidFill>
                                            <a:prstClr val="black"/>
                                          </a:solidFill>
                                          <a:latin typeface="Cambria Math" panose="02040503050406030204" pitchFamily="18" charset="0"/>
                                        </a:rPr>
                                      </m:ctrlPr>
                                    </m:sSubPr>
                                    <m:e>
                                      <m:r>
                                        <a:rPr lang="en-US" altLang="ko-KR" i="1">
                                          <a:solidFill>
                                            <a:prstClr val="black"/>
                                          </a:solidFill>
                                          <a:latin typeface="Cambria Math" panose="02040503050406030204" pitchFamily="18" charset="0"/>
                                        </a:rPr>
                                        <m:t>𝜕</m:t>
                                      </m:r>
                                      <m:r>
                                        <a:rPr lang="ko-KR" altLang="en-US" i="1">
                                          <a:solidFill>
                                            <a:prstClr val="black"/>
                                          </a:solidFill>
                                          <a:latin typeface="Cambria Math" panose="02040503050406030204" pitchFamily="18" charset="0"/>
                                        </a:rPr>
                                        <m:t>𝛽</m:t>
                                      </m:r>
                                    </m:e>
                                    <m:sub>
                                      <m:r>
                                        <a:rPr lang="en-US" altLang="ko-KR" i="1">
                                          <a:solidFill>
                                            <a:prstClr val="black"/>
                                          </a:solidFill>
                                          <a:latin typeface="Cambria Math" panose="02040503050406030204" pitchFamily="18" charset="0"/>
                                        </a:rPr>
                                        <m:t>𝐾</m:t>
                                      </m:r>
                                    </m:sub>
                                  </m:sSub>
                                </m:den>
                              </m:f>
                            </m:e>
                          </m:eqArr>
                        </m:e>
                      </m:d>
                    </m:oMath>
                  </m:oMathPara>
                </a14:m>
                <a:endParaRPr lang="en-US" altLang="ko-KR" dirty="0"/>
              </a:p>
            </p:txBody>
          </p:sp>
        </mc:Choice>
        <mc:Fallback xmlns="">
          <p:sp>
            <p:nvSpPr>
              <p:cNvPr id="9" name="TextBox 8">
                <a:extLst>
                  <a:ext uri="{FF2B5EF4-FFF2-40B4-BE49-F238E27FC236}">
                    <a16:creationId xmlns:a16="http://schemas.microsoft.com/office/drawing/2014/main" id="{023A4F18-E0E2-4B9A-A069-AB6CC599FC03}"/>
                  </a:ext>
                </a:extLst>
              </p:cNvPr>
              <p:cNvSpPr txBox="1">
                <a:spLocks noRot="1" noChangeAspect="1" noMove="1" noResize="1" noEditPoints="1" noAdjustHandles="1" noChangeArrowheads="1" noChangeShapeType="1" noTextEdit="1"/>
              </p:cNvSpPr>
              <p:nvPr/>
            </p:nvSpPr>
            <p:spPr>
              <a:xfrm>
                <a:off x="4123607" y="3681028"/>
                <a:ext cx="1655609" cy="1993046"/>
              </a:xfrm>
              <a:prstGeom prst="rect">
                <a:avLst/>
              </a:prstGeom>
              <a:blipFill>
                <a:blip r:embed="rId7"/>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81301956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Logistic</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48" name="직사각형 47">
            <a:extLst>
              <a:ext uri="{FF2B5EF4-FFF2-40B4-BE49-F238E27FC236}">
                <a16:creationId xmlns:a16="http://schemas.microsoft.com/office/drawing/2014/main" id="{F3BCABC9-828F-4702-A97B-AFC35A0E2C1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Huấn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luyện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bằng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thuật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toán</a:t>
            </a:r>
            <a:r>
              <a:rPr lang="en-US" altLang="ko-KR" sz="1400" dirty="0">
                <a:solidFill>
                  <a:schemeClr val="tx1"/>
                </a:solidFill>
                <a:latin typeface="SamsungOne 400" panose="020B0503030303020204" pitchFamily="34" charset="0"/>
                <a:ea typeface="SamsungOne 400" panose="020B0503030303020204" pitchFamily="34" charset="0"/>
              </a:rPr>
              <a:t> </a:t>
            </a:r>
            <a:r>
              <a:rPr lang="vi-VN" altLang="ko-KR" sz="1400" dirty="0">
                <a:solidFill>
                  <a:schemeClr val="tx1"/>
                </a:solidFill>
                <a:latin typeface="SamsungOne 400" panose="020B0503030303020204" pitchFamily="34" charset="0"/>
                <a:ea typeface="SamsungOne 400" panose="020B0503030303020204" pitchFamily="34" charset="0"/>
              </a:rPr>
              <a:t>suy giảm độ dốc</a:t>
            </a:r>
            <a:endParaRPr lang="en-US" altLang="ko-KR" sz="1400" dirty="0">
              <a:solidFill>
                <a:schemeClr val="tx1"/>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860C135B-D9AD-4347-BCFB-354CFB97F7B2}"/>
                  </a:ext>
                </a:extLst>
              </p:cNvPr>
              <p:cNvSpPr/>
              <p:nvPr/>
            </p:nvSpPr>
            <p:spPr>
              <a:xfrm>
                <a:off x="671261" y="1700808"/>
                <a:ext cx="8632825" cy="1858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pP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𝐿</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𝜷</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được giảm thiểu lặp đi lặp lại trong các "bước" đẩy nhỏ</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𝜷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dọc theo hướng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srgbClr val="FF0000"/>
                    </a:solidFill>
                    <a:latin typeface="SamsungOne 400" panose="020B0503030303020204" pitchFamily="34" charset="0"/>
                    <a:ea typeface="SamsungOne 400" panose="020B0503030303020204" pitchFamily="34" charset="0"/>
                  </a:rPr>
                  <a:t>−</a:t>
                </a:r>
                <a:r>
                  <a:rPr lang="ko-KR" altLang="en-US" sz="1300" dirty="0">
                    <a:solidFill>
                      <a:srgbClr val="193EB0"/>
                    </a:solidFill>
                    <a:latin typeface="SamsungOne 400" panose="020B0503030303020204" pitchFamily="34" charset="0"/>
                    <a:ea typeface="SamsungOne 400" panose="020B0503030303020204" pitchFamily="34" charset="0"/>
                  </a:rPr>
                  <a:t>𝜵𝐿</a:t>
                </a:r>
                <a:r>
                  <a:rPr lang="en-US" altLang="ko-KR" sz="1300" dirty="0">
                    <a:solidFill>
                      <a:srgbClr val="193EB0"/>
                    </a:solidFill>
                    <a:latin typeface="SamsungOne 400" panose="020B0503030303020204" pitchFamily="34" charset="0"/>
                    <a:ea typeface="SamsungOne 400" panose="020B0503030303020204" pitchFamily="34" charset="0"/>
                  </a:rPr>
                  <a:t>(</a:t>
                </a:r>
                <a:r>
                  <a:rPr lang="ko-KR" altLang="en-US" sz="1300" dirty="0">
                    <a:solidFill>
                      <a:srgbClr val="193EB0"/>
                    </a:solidFill>
                    <a:latin typeface="SamsungOne 400" panose="020B0503030303020204" pitchFamily="34" charset="0"/>
                    <a:ea typeface="SamsungOne 400" panose="020B0503030303020204" pitchFamily="34" charset="0"/>
                  </a:rPr>
                  <a:t>𝜷</a:t>
                </a:r>
                <a:r>
                  <a:rPr lang="en-US" altLang="ko-KR" sz="1300" dirty="0">
                    <a:solidFill>
                      <a:srgbClr val="193EB0"/>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77800">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a:t>
                </a:r>
                <a14:m>
                  <m:oMath xmlns:m="http://schemas.openxmlformats.org/officeDocument/2006/math">
                    <m:r>
                      <a:rPr lang="ko-KR" altLang="en-US" sz="1300" b="1" i="1">
                        <a:solidFill>
                          <a:srgbClr val="EF234B"/>
                        </a:solidFill>
                        <a:latin typeface="Cambria Math" panose="02040503050406030204" pitchFamily="18" charset="0"/>
                      </a:rPr>
                      <m:t>𝜷</m:t>
                    </m:r>
                  </m:oMath>
                </a14:m>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vi-VN" altLang="ko-KR" sz="1300" dirty="0">
                    <a:solidFill>
                      <a:schemeClr val="tx1">
                        <a:lumMod val="85000"/>
                        <a:lumOff val="15000"/>
                      </a:schemeClr>
                    </a:solidFill>
                    <a:latin typeface="SamsungOne 400" panose="020B0503030303020204" pitchFamily="34" charset="0"/>
                    <a:ea typeface="SamsungOne 400" panose="020B0503030303020204" pitchFamily="34" charset="0"/>
                  </a:rPr>
                  <a:t>được khởi tạo ngẫu nhiên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7780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Tính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độ</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dốc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en-US" altLang="ko-KR" sz="1300" b="1" i="1">
                        <a:solidFill>
                          <a:srgbClr val="193EB0"/>
                        </a:solidFill>
                        <a:latin typeface="Cambria Math" panose="02040503050406030204" pitchFamily="18" charset="0"/>
                      </a:rPr>
                      <m:t>𝜵</m:t>
                    </m:r>
                    <m:r>
                      <a:rPr lang="en-US" altLang="ko-KR" sz="1300" i="1">
                        <a:solidFill>
                          <a:srgbClr val="193EB0"/>
                        </a:solidFill>
                        <a:latin typeface="Cambria Math" panose="02040503050406030204" pitchFamily="18" charset="0"/>
                      </a:rPr>
                      <m:t>𝐿</m:t>
                    </m:r>
                    <m:r>
                      <a:rPr lang="en-US" altLang="ko-KR" sz="1300" i="1">
                        <a:solidFill>
                          <a:srgbClr val="193EB0"/>
                        </a:solidFill>
                        <a:latin typeface="Cambria Math" panose="02040503050406030204" pitchFamily="18" charset="0"/>
                      </a:rPr>
                      <m:t>(</m:t>
                    </m:r>
                    <m:r>
                      <a:rPr lang="ko-KR" altLang="en-US" sz="1300" b="1" i="1">
                        <a:solidFill>
                          <a:srgbClr val="193EB0"/>
                        </a:solidFill>
                        <a:latin typeface="Cambria Math" panose="02040503050406030204" pitchFamily="18" charset="0"/>
                      </a:rPr>
                      <m:t>𝜷</m:t>
                    </m:r>
                  </m:oMath>
                </a14:m>
                <a:r>
                  <a:rPr lang="en-US" altLang="ko-KR" sz="1300" dirty="0">
                    <a:solidFill>
                      <a:srgbClr val="193EB0"/>
                    </a:solidFill>
                    <a:latin typeface="Times New Roman" panose="02020603050405020304" pitchFamily="18" charset="0"/>
                    <a:cs typeface="Times New Roman" panose="02020603050405020304" pitchFamily="18"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7780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Cập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nhật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ko-KR" altLang="en-US" sz="1300" b="1" i="1">
                        <a:solidFill>
                          <a:srgbClr val="EF234B"/>
                        </a:solidFill>
                        <a:latin typeface="Cambria Math" panose="02040503050406030204" pitchFamily="18" charset="0"/>
                      </a:rPr>
                      <m:t>𝜷</m:t>
                    </m:r>
                  </m:oMath>
                </a14:m>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bằng một bước: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14:m>
                  <m:oMath xmlns:m="http://schemas.openxmlformats.org/officeDocument/2006/math">
                    <m:r>
                      <a:rPr lang="ko-KR" altLang="en-US" sz="1300" b="1" i="1">
                        <a:solidFill>
                          <a:srgbClr val="EF234B"/>
                        </a:solidFill>
                        <a:latin typeface="Cambria Math" panose="02040503050406030204" pitchFamily="18" charset="0"/>
                      </a:rPr>
                      <m:t>𝜷</m:t>
                    </m:r>
                    <m:r>
                      <a:rPr lang="en-US" altLang="ko-KR" sz="1300" b="1" i="1">
                        <a:solidFill>
                          <a:srgbClr val="EF234B"/>
                        </a:solidFill>
                        <a:latin typeface="Cambria Math" panose="02040503050406030204" pitchFamily="18" charset="0"/>
                      </a:rPr>
                      <m:t> </m:t>
                    </m:r>
                    <m:r>
                      <a:rPr lang="ko-KR" altLang="en-US" sz="1300" b="1" i="1">
                        <a:solidFill>
                          <a:prstClr val="black"/>
                        </a:solidFill>
                        <a:latin typeface="Cambria Math" panose="02040503050406030204" pitchFamily="18" charset="0"/>
                        <a:sym typeface="Symbol" panose="05050102010706020507" pitchFamily="18" charset="2"/>
                      </a:rPr>
                      <m:t></m:t>
                    </m:r>
                    <m:r>
                      <a:rPr lang="en-US" altLang="ko-KR" sz="1300" b="1" i="1">
                        <a:solidFill>
                          <a:srgbClr val="EF234B"/>
                        </a:solidFill>
                        <a:latin typeface="Cambria Math" panose="02040503050406030204" pitchFamily="18" charset="0"/>
                        <a:sym typeface="Symbol" panose="05050102010706020507" pitchFamily="18" charset="2"/>
                      </a:rPr>
                      <m:t> </m:t>
                    </m:r>
                    <m:r>
                      <a:rPr lang="ko-KR" altLang="en-US" sz="1300" b="1" i="1">
                        <a:solidFill>
                          <a:srgbClr val="EF234B"/>
                        </a:solidFill>
                        <a:latin typeface="Cambria Math" panose="02040503050406030204" pitchFamily="18" charset="0"/>
                      </a:rPr>
                      <m:t>𝜷</m:t>
                    </m:r>
                    <m:r>
                      <a:rPr lang="en-US" altLang="ko-KR" sz="1300" i="1">
                        <a:solidFill>
                          <a:prstClr val="black"/>
                        </a:solidFill>
                        <a:latin typeface="Cambria Math" panose="02040503050406030204" pitchFamily="18" charset="0"/>
                      </a:rPr>
                      <m:t>−</m:t>
                    </m:r>
                    <m:r>
                      <a:rPr lang="en-US" altLang="ko-KR" sz="1300" i="1">
                        <a:solidFill>
                          <a:srgbClr val="00B050"/>
                        </a:solidFill>
                        <a:latin typeface="Cambria Math" panose="02040503050406030204" pitchFamily="18" charset="0"/>
                      </a:rPr>
                      <m:t>𝜂</m:t>
                    </m:r>
                    <m:r>
                      <a:rPr lang="en-US" altLang="ko-KR" sz="1300" b="1" i="1">
                        <a:solidFill>
                          <a:srgbClr val="00B050"/>
                        </a:solidFill>
                        <a:latin typeface="Cambria Math" panose="02040503050406030204" pitchFamily="18" charset="0"/>
                      </a:rPr>
                      <m:t> </m:t>
                    </m:r>
                    <m:r>
                      <a:rPr lang="en-US" altLang="ko-KR" sz="1300" b="1" i="1">
                        <a:solidFill>
                          <a:srgbClr val="193EB0"/>
                        </a:solidFill>
                        <a:latin typeface="Cambria Math" panose="02040503050406030204" pitchFamily="18" charset="0"/>
                      </a:rPr>
                      <m:t>𝜵</m:t>
                    </m:r>
                    <m:r>
                      <a:rPr lang="en-US" altLang="ko-KR" sz="1300" i="1">
                        <a:solidFill>
                          <a:srgbClr val="193EB0"/>
                        </a:solidFill>
                        <a:latin typeface="Cambria Math" panose="02040503050406030204" pitchFamily="18" charset="0"/>
                      </a:rPr>
                      <m:t>𝐿</m:t>
                    </m:r>
                    <m:r>
                      <a:rPr lang="en-US" altLang="ko-KR" sz="1300" i="1">
                        <a:solidFill>
                          <a:srgbClr val="193EB0"/>
                        </a:solidFill>
                        <a:latin typeface="Cambria Math" panose="02040503050406030204" pitchFamily="18" charset="0"/>
                      </a:rPr>
                      <m:t>(</m:t>
                    </m:r>
                    <m:r>
                      <a:rPr lang="ko-KR" altLang="en-US" sz="1300" b="1" i="1">
                        <a:solidFill>
                          <a:srgbClr val="193EB0"/>
                        </a:solidFill>
                        <a:latin typeface="Cambria Math" panose="02040503050406030204" pitchFamily="18" charset="0"/>
                      </a:rPr>
                      <m:t>𝜷</m:t>
                    </m:r>
                    <m:r>
                      <m:rPr>
                        <m:nor/>
                      </m:rPr>
                      <a:rPr lang="en-US" altLang="ko-KR" sz="1300" dirty="0">
                        <a:solidFill>
                          <a:srgbClr val="193EB0"/>
                        </a:solidFill>
                        <a:latin typeface="Times New Roman" panose="02020603050405020304" pitchFamily="18" charset="0"/>
                        <a:cs typeface="Times New Roman" panose="02020603050405020304" pitchFamily="18" charset="0"/>
                      </a:rPr>
                      <m:t>)</m:t>
                    </m:r>
                  </m:oMath>
                </a14:m>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7780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Tốc độ hội tụ được kiểm soát bởi "Tỷ lệ học tập"</a:t>
                </a:r>
                <a:r>
                  <a:rPr lang="en-US" altLang="ko-KR" sz="1300" i="1" dirty="0">
                    <a:solidFill>
                      <a:srgbClr val="00B05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7780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4)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Lặp lại từ bước 2) một số lần cố định (epochs)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49" name="직사각형 48">
                <a:extLst>
                  <a:ext uri="{FF2B5EF4-FFF2-40B4-BE49-F238E27FC236}">
                    <a16:creationId xmlns:a16="http://schemas.microsoft.com/office/drawing/2014/main" id="{860C135B-D9AD-4347-BCFB-354CFB97F7B2}"/>
                  </a:ext>
                </a:extLst>
              </p:cNvPr>
              <p:cNvSpPr>
                <a:spLocks noRot="1" noChangeAspect="1" noMove="1" noResize="1" noEditPoints="1" noAdjustHandles="1" noChangeArrowheads="1" noChangeShapeType="1" noTextEdit="1"/>
              </p:cNvSpPr>
              <p:nvPr/>
            </p:nvSpPr>
            <p:spPr>
              <a:xfrm>
                <a:off x="671261" y="1700808"/>
                <a:ext cx="8632825" cy="1858696"/>
              </a:xfrm>
              <a:prstGeom prst="rect">
                <a:avLst/>
              </a:prstGeom>
              <a:blipFill>
                <a:blip r:embed="rId4"/>
                <a:stretch>
                  <a:fillRect/>
                </a:stretch>
              </a:blipFill>
              <a:ln>
                <a:noFill/>
              </a:ln>
            </p:spPr>
            <p:txBody>
              <a:bodyPr/>
              <a:lstStyle/>
              <a:p>
                <a:r>
                  <a:rPr lang="en-001">
                    <a:noFill/>
                  </a:rPr>
                  <a:t> </a:t>
                </a:r>
              </a:p>
            </p:txBody>
          </p:sp>
        </mc:Fallback>
      </mc:AlternateContent>
    </p:spTree>
    <p:extLst>
      <p:ext uri="{BB962C8B-B14F-4D97-AF65-F5344CB8AC3E}">
        <p14:creationId xmlns:p14="http://schemas.microsoft.com/office/powerpoint/2010/main" val="72395578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Logistic</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48" name="직사각형 47">
            <a:extLst>
              <a:ext uri="{FF2B5EF4-FFF2-40B4-BE49-F238E27FC236}">
                <a16:creationId xmlns:a16="http://schemas.microsoft.com/office/drawing/2014/main" id="{F3BCABC9-828F-4702-A97B-AFC35A0E2C1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Huấn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luyện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bằng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thuật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toán</a:t>
            </a:r>
            <a:r>
              <a:rPr lang="en-US" altLang="ko-KR" sz="1400" dirty="0">
                <a:solidFill>
                  <a:schemeClr val="tx1"/>
                </a:solidFill>
                <a:latin typeface="SamsungOne 400" panose="020B0503030303020204" pitchFamily="34" charset="0"/>
                <a:ea typeface="SamsungOne 400" panose="020B0503030303020204" pitchFamily="34" charset="0"/>
              </a:rPr>
              <a:t> </a:t>
            </a:r>
            <a:r>
              <a:rPr lang="vi-VN" altLang="ko-KR" sz="1400" dirty="0">
                <a:solidFill>
                  <a:schemeClr val="tx1"/>
                </a:solidFill>
                <a:latin typeface="SamsungOne 400" panose="020B0503030303020204" pitchFamily="34" charset="0"/>
                <a:ea typeface="SamsungOne 400" panose="020B0503030303020204" pitchFamily="34" charset="0"/>
              </a:rPr>
              <a:t>suy giảm độ dốc</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49" name="직사각형 48">
            <a:extLst>
              <a:ext uri="{FF2B5EF4-FFF2-40B4-BE49-F238E27FC236}">
                <a16:creationId xmlns:a16="http://schemas.microsoft.com/office/drawing/2014/main" id="{860C135B-D9AD-4347-BCFB-354CFB97F7B2}"/>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𝐿</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𝜷</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được giảm thiểu lặp đi lặp lại trong các "bước" đẩy nhỏ</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𝜷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dọc theo hướng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srgbClr val="FF0000"/>
                </a:solidFill>
                <a:latin typeface="SamsungOne 400" panose="020B0503030303020204" pitchFamily="34" charset="0"/>
                <a:ea typeface="SamsungOne 400" panose="020B0503030303020204" pitchFamily="34" charset="0"/>
              </a:rPr>
              <a:t>−</a:t>
            </a:r>
            <a:r>
              <a:rPr lang="ko-KR" altLang="en-US" sz="1300" dirty="0">
                <a:solidFill>
                  <a:srgbClr val="193EB0"/>
                </a:solidFill>
                <a:latin typeface="SamsungOne 400" panose="020B0503030303020204" pitchFamily="34" charset="0"/>
                <a:ea typeface="SamsungOne 400" panose="020B0503030303020204" pitchFamily="34" charset="0"/>
              </a:rPr>
              <a:t>𝜵𝐿</a:t>
            </a:r>
            <a:r>
              <a:rPr lang="en-US" altLang="ko-KR" sz="1300" dirty="0">
                <a:solidFill>
                  <a:srgbClr val="193EB0"/>
                </a:solidFill>
                <a:latin typeface="SamsungOne 400" panose="020B0503030303020204" pitchFamily="34" charset="0"/>
                <a:ea typeface="SamsungOne 400" panose="020B0503030303020204" pitchFamily="34" charset="0"/>
              </a:rPr>
              <a:t>(</a:t>
            </a:r>
            <a:r>
              <a:rPr lang="ko-KR" altLang="en-US" sz="1300" dirty="0">
                <a:solidFill>
                  <a:srgbClr val="193EB0"/>
                </a:solidFill>
                <a:latin typeface="SamsungOne 400" panose="020B0503030303020204" pitchFamily="34" charset="0"/>
                <a:ea typeface="SamsungOne 400" panose="020B0503030303020204" pitchFamily="34" charset="0"/>
              </a:rPr>
              <a:t>𝜷</a:t>
            </a:r>
            <a:r>
              <a:rPr lang="en-US" altLang="ko-KR" sz="1300" dirty="0">
                <a:solidFill>
                  <a:srgbClr val="193EB0"/>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nvGrpSpPr>
          <p:cNvPr id="2" name="그룹 1">
            <a:extLst>
              <a:ext uri="{FF2B5EF4-FFF2-40B4-BE49-F238E27FC236}">
                <a16:creationId xmlns:a16="http://schemas.microsoft.com/office/drawing/2014/main" id="{25367A0F-B732-4EAB-9995-3B3B5D26C347}"/>
              </a:ext>
            </a:extLst>
          </p:cNvPr>
          <p:cNvGrpSpPr/>
          <p:nvPr/>
        </p:nvGrpSpPr>
        <p:grpSpPr>
          <a:xfrm>
            <a:off x="949865" y="2564904"/>
            <a:ext cx="7785496" cy="2657800"/>
            <a:chOff x="1058664" y="2143555"/>
            <a:chExt cx="7785496" cy="265780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E225822-099A-4D82-9B82-7A46BF5DDE7E}"/>
                    </a:ext>
                  </a:extLst>
                </p:cNvPr>
                <p:cNvSpPr txBox="1"/>
                <p:nvPr/>
              </p:nvSpPr>
              <p:spPr>
                <a:xfrm>
                  <a:off x="2784808" y="2143555"/>
                  <a:ext cx="625928" cy="338554"/>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r>
                          <a:rPr lang="en-US" altLang="ko-KR" sz="1600" i="1" smtClean="0">
                            <a:ln>
                              <a:noFill/>
                            </a:ln>
                            <a:solidFill>
                              <a:srgbClr val="193EB0"/>
                            </a:solidFill>
                            <a:latin typeface="Cambria Math" panose="02040503050406030204" pitchFamily="18" charset="0"/>
                          </a:rPr>
                          <m:t>𝐿</m:t>
                        </m:r>
                        <m:r>
                          <a:rPr lang="en-US" altLang="ko-KR" sz="1600" i="1" smtClean="0">
                            <a:ln>
                              <a:noFill/>
                            </a:ln>
                            <a:solidFill>
                              <a:srgbClr val="193EB0"/>
                            </a:solidFill>
                            <a:latin typeface="Cambria Math" panose="02040503050406030204" pitchFamily="18" charset="0"/>
                          </a:rPr>
                          <m:t>(</m:t>
                        </m:r>
                        <m:r>
                          <a:rPr lang="ko-KR" altLang="en-US" sz="1600" b="1" i="1">
                            <a:ln>
                              <a:noFill/>
                            </a:ln>
                            <a:solidFill>
                              <a:srgbClr val="193EB0"/>
                            </a:solidFill>
                            <a:latin typeface="Cambria Math" panose="02040503050406030204" pitchFamily="18" charset="0"/>
                          </a:rPr>
                          <m:t>𝜷</m:t>
                        </m:r>
                        <m:r>
                          <a:rPr lang="en-US" altLang="ko-KR" sz="1600" i="1">
                            <a:ln>
                              <a:noFill/>
                            </a:ln>
                            <a:solidFill>
                              <a:srgbClr val="193EB0"/>
                            </a:solidFill>
                            <a:latin typeface="Cambria Math" panose="02040503050406030204" pitchFamily="18" charset="0"/>
                          </a:rPr>
                          <m:t>)</m:t>
                        </m:r>
                      </m:oMath>
                    </m:oMathPara>
                  </a14:m>
                  <a:endParaRPr lang="ko-KR" altLang="en-US" sz="1600" dirty="0">
                    <a:ln>
                      <a:noFill/>
                    </a:ln>
                    <a:solidFill>
                      <a:srgbClr val="193EB0"/>
                    </a:solidFill>
                  </a:endParaRPr>
                </a:p>
              </p:txBody>
            </p:sp>
          </mc:Choice>
          <mc:Fallback xmlns="">
            <p:sp>
              <p:nvSpPr>
                <p:cNvPr id="7" name="TextBox 6">
                  <a:extLst>
                    <a:ext uri="{FF2B5EF4-FFF2-40B4-BE49-F238E27FC236}">
                      <a16:creationId xmlns:a16="http://schemas.microsoft.com/office/drawing/2014/main" id="{BE225822-099A-4D82-9B82-7A46BF5DDE7E}"/>
                    </a:ext>
                  </a:extLst>
                </p:cNvPr>
                <p:cNvSpPr txBox="1">
                  <a:spLocks noRot="1" noChangeAspect="1" noMove="1" noResize="1" noEditPoints="1" noAdjustHandles="1" noChangeArrowheads="1" noChangeShapeType="1" noTextEdit="1"/>
                </p:cNvSpPr>
                <p:nvPr/>
              </p:nvSpPr>
              <p:spPr>
                <a:xfrm>
                  <a:off x="2784808" y="2143555"/>
                  <a:ext cx="625928" cy="33855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BB4D8E6-6BA2-420B-AF7F-24F37FB6910E}"/>
                    </a:ext>
                  </a:extLst>
                </p:cNvPr>
                <p:cNvSpPr txBox="1"/>
                <p:nvPr/>
              </p:nvSpPr>
              <p:spPr>
                <a:xfrm>
                  <a:off x="6842428" y="4508967"/>
                  <a:ext cx="1888672" cy="292388"/>
                </a:xfrm>
                <a:prstGeom prst="rect">
                  <a:avLst/>
                </a:prstGeom>
                <a:noFill/>
              </p:spPr>
              <p:txBody>
                <a:bodyPr wrap="square" rtlCol="0">
                  <a:spAutoFit/>
                  <a:scene3d>
                    <a:camera prst="orthographicFront"/>
                    <a:lightRig rig="threePt" dir="t"/>
                  </a:scene3d>
                  <a:sp3d>
                    <a:bevelT w="0" h="6350"/>
                  </a:sp3d>
                </a:bodyPr>
                <a:lstStyle/>
                <a:p>
                  <a:pPr algn="ctr"/>
                  <a:r>
                    <a:rPr lang="vi-VN" altLang="ko-KR" sz="1300" dirty="0">
                      <a:solidFill>
                        <a:srgbClr val="262626"/>
                      </a:solidFill>
                      <a:latin typeface="SamsungOne 400" panose="020B0503030303020204" pitchFamily="34" charset="0"/>
                      <a:ea typeface="SamsungOne 400" panose="020B0503030303020204" pitchFamily="34" charset="0"/>
                    </a:rPr>
                    <a:t>Tối ưu hóa</a:t>
                  </a:r>
                  <a:r>
                    <a:rPr lang="en-US" altLang="ko-KR" sz="1300" dirty="0">
                      <a:ln>
                        <a:noFill/>
                      </a:ln>
                      <a:solidFill>
                        <a:srgbClr val="262626"/>
                      </a:solidFill>
                      <a:latin typeface="SamsungOne 700" panose="020B0803030303020204" pitchFamily="34" charset="0"/>
                      <a:ea typeface="SamsungOne 700" panose="020B0803030303020204" pitchFamily="34" charset="0"/>
                    </a:rPr>
                    <a:t> </a:t>
                  </a:r>
                  <a14:m>
                    <m:oMath xmlns:m="http://schemas.openxmlformats.org/officeDocument/2006/math">
                      <m:r>
                        <a:rPr lang="ko-KR" altLang="en-US" sz="1300" smtClean="0">
                          <a:ln>
                            <a:noFill/>
                          </a:ln>
                          <a:solidFill>
                            <a:srgbClr val="FF0000"/>
                          </a:solidFill>
                          <a:latin typeface="Cambria Math" panose="02040503050406030204" pitchFamily="18" charset="0"/>
                          <a:ea typeface="SamsungOne 700" panose="020B0803030303020204" pitchFamily="34" charset="0"/>
                        </a:rPr>
                        <m:t>𝜷</m:t>
                      </m:r>
                    </m:oMath>
                  </a14:m>
                  <a:endParaRPr lang="ko-KR" altLang="en-US" sz="1300" dirty="0">
                    <a:ln>
                      <a:noFill/>
                    </a:ln>
                    <a:solidFill>
                      <a:srgbClr val="FF0000"/>
                    </a:solidFill>
                    <a:latin typeface="SamsungOne 700" panose="020B0803030303020204" pitchFamily="34" charset="0"/>
                    <a:ea typeface="SamsungOne 700" panose="020B0803030303020204" pitchFamily="34" charset="0"/>
                  </a:endParaRPr>
                </a:p>
              </p:txBody>
            </p:sp>
          </mc:Choice>
          <mc:Fallback xmlns="">
            <p:sp>
              <p:nvSpPr>
                <p:cNvPr id="8" name="TextBox 7">
                  <a:extLst>
                    <a:ext uri="{FF2B5EF4-FFF2-40B4-BE49-F238E27FC236}">
                      <a16:creationId xmlns:a16="http://schemas.microsoft.com/office/drawing/2014/main" id="{1BB4D8E6-6BA2-420B-AF7F-24F37FB6910E}"/>
                    </a:ext>
                  </a:extLst>
                </p:cNvPr>
                <p:cNvSpPr txBox="1">
                  <a:spLocks noRot="1" noChangeAspect="1" noMove="1" noResize="1" noEditPoints="1" noAdjustHandles="1" noChangeArrowheads="1" noChangeShapeType="1" noTextEdit="1"/>
                </p:cNvSpPr>
                <p:nvPr/>
              </p:nvSpPr>
              <p:spPr>
                <a:xfrm>
                  <a:off x="6842428" y="4508967"/>
                  <a:ext cx="1888672" cy="292388"/>
                </a:xfrm>
                <a:prstGeom prst="rect">
                  <a:avLst/>
                </a:prstGeom>
                <a:blipFill>
                  <a:blip r:embed="rId5"/>
                  <a:stretch>
                    <a:fillRect/>
                  </a:stretch>
                </a:blipFill>
              </p:spPr>
              <p:txBody>
                <a:bodyPr/>
                <a:lstStyle/>
                <a:p>
                  <a:r>
                    <a:rPr lang="ko-KR" altLang="en-US">
                      <a:noFill/>
                    </a:rPr>
                    <a:t> </a:t>
                  </a:r>
                </a:p>
              </p:txBody>
            </p:sp>
          </mc:Fallback>
        </mc:AlternateContent>
        <p:sp>
          <p:nvSpPr>
            <p:cNvPr id="9" name="Right Arrow 63">
              <a:extLst>
                <a:ext uri="{FF2B5EF4-FFF2-40B4-BE49-F238E27FC236}">
                  <a16:creationId xmlns:a16="http://schemas.microsoft.com/office/drawing/2014/main" id="{C07B2F15-16D0-4720-ACAE-6D87E7FBAC42}"/>
                </a:ext>
              </a:extLst>
            </p:cNvPr>
            <p:cNvSpPr/>
            <p:nvPr/>
          </p:nvSpPr>
          <p:spPr>
            <a:xfrm>
              <a:off x="3461718" y="3366801"/>
              <a:ext cx="335320" cy="238589"/>
            </a:xfrm>
            <a:prstGeom prst="rightArrow">
              <a:avLst>
                <a:gd name="adj1" fmla="val 73402"/>
                <a:gd name="adj2" fmla="val 56763"/>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sz="1400"/>
            </a:p>
          </p:txBody>
        </p:sp>
        <p:sp>
          <p:nvSpPr>
            <p:cNvPr id="10" name="Right Arrow 63">
              <a:extLst>
                <a:ext uri="{FF2B5EF4-FFF2-40B4-BE49-F238E27FC236}">
                  <a16:creationId xmlns:a16="http://schemas.microsoft.com/office/drawing/2014/main" id="{E0EB6DF2-8475-456B-AC5C-9B73D477FCAA}"/>
                </a:ext>
              </a:extLst>
            </p:cNvPr>
            <p:cNvSpPr/>
            <p:nvPr/>
          </p:nvSpPr>
          <p:spPr>
            <a:xfrm>
              <a:off x="6244055" y="3366801"/>
              <a:ext cx="335320" cy="238589"/>
            </a:xfrm>
            <a:prstGeom prst="rightArrow">
              <a:avLst>
                <a:gd name="adj1" fmla="val 73402"/>
                <a:gd name="adj2" fmla="val 56763"/>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sz="1400"/>
            </a:p>
          </p:txBody>
        </p:sp>
        <p:grpSp>
          <p:nvGrpSpPr>
            <p:cNvPr id="11" name="그룹 10">
              <a:extLst>
                <a:ext uri="{FF2B5EF4-FFF2-40B4-BE49-F238E27FC236}">
                  <a16:creationId xmlns:a16="http://schemas.microsoft.com/office/drawing/2014/main" id="{CD31AF38-2EC0-4BB0-95BF-B8574690EF35}"/>
                </a:ext>
              </a:extLst>
            </p:cNvPr>
            <p:cNvGrpSpPr/>
            <p:nvPr/>
          </p:nvGrpSpPr>
          <p:grpSpPr>
            <a:xfrm>
              <a:off x="1058664" y="2510559"/>
              <a:ext cx="7785496" cy="1913890"/>
              <a:chOff x="969592" y="3441699"/>
              <a:chExt cx="7785496" cy="1913890"/>
            </a:xfrm>
          </p:grpSpPr>
          <p:grpSp>
            <p:nvGrpSpPr>
              <p:cNvPr id="12" name="그룹 11">
                <a:extLst>
                  <a:ext uri="{FF2B5EF4-FFF2-40B4-BE49-F238E27FC236}">
                    <a16:creationId xmlns:a16="http://schemas.microsoft.com/office/drawing/2014/main" id="{26EA793E-C909-49A8-B815-F3ACDF6AC4E5}"/>
                  </a:ext>
                </a:extLst>
              </p:cNvPr>
              <p:cNvGrpSpPr/>
              <p:nvPr/>
            </p:nvGrpSpPr>
            <p:grpSpPr>
              <a:xfrm>
                <a:off x="969592" y="3441699"/>
                <a:ext cx="2128180" cy="1828090"/>
                <a:chOff x="969592" y="3441699"/>
                <a:chExt cx="2128180" cy="1828090"/>
              </a:xfrm>
            </p:grpSpPr>
            <p:sp>
              <p:nvSpPr>
                <p:cNvPr id="21" name="Oval 6">
                  <a:extLst>
                    <a:ext uri="{FF2B5EF4-FFF2-40B4-BE49-F238E27FC236}">
                      <a16:creationId xmlns:a16="http://schemas.microsoft.com/office/drawing/2014/main" id="{EA512231-FA9A-4DD8-BC56-5B6BCA599D6A}"/>
                    </a:ext>
                  </a:extLst>
                </p:cNvPr>
                <p:cNvSpPr/>
                <p:nvPr/>
              </p:nvSpPr>
              <p:spPr>
                <a:xfrm>
                  <a:off x="1429996" y="4297941"/>
                  <a:ext cx="171601" cy="171601"/>
                </a:xfrm>
                <a:prstGeom prst="ellipse">
                  <a:avLst/>
                </a:prstGeom>
                <a:solidFill>
                  <a:srgbClr val="FF0000">
                    <a:alpha val="2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sz="1600"/>
                </a:p>
              </p:txBody>
            </p:sp>
            <p:sp>
              <p:nvSpPr>
                <p:cNvPr id="22" name="자유형 30">
                  <a:extLst>
                    <a:ext uri="{FF2B5EF4-FFF2-40B4-BE49-F238E27FC236}">
                      <a16:creationId xmlns:a16="http://schemas.microsoft.com/office/drawing/2014/main" id="{A9246839-7A18-468B-8F28-57DE11E7637E}"/>
                    </a:ext>
                  </a:extLst>
                </p:cNvPr>
                <p:cNvSpPr/>
                <p:nvPr/>
              </p:nvSpPr>
              <p:spPr>
                <a:xfrm>
                  <a:off x="982980" y="3489958"/>
                  <a:ext cx="2114792" cy="1779831"/>
                </a:xfrm>
                <a:custGeom>
                  <a:avLst/>
                  <a:gdLst>
                    <a:gd name="connsiteX0" fmla="*/ 0 w 2179320"/>
                    <a:gd name="connsiteY0" fmla="*/ 0 h 1766981"/>
                    <a:gd name="connsiteX1" fmla="*/ 274320 w 2179320"/>
                    <a:gd name="connsiteY1" fmla="*/ 266700 h 1766981"/>
                    <a:gd name="connsiteX2" fmla="*/ 647700 w 2179320"/>
                    <a:gd name="connsiteY2" fmla="*/ 1158240 h 1766981"/>
                    <a:gd name="connsiteX3" fmla="*/ 891540 w 2179320"/>
                    <a:gd name="connsiteY3" fmla="*/ 1638300 h 1766981"/>
                    <a:gd name="connsiteX4" fmla="*/ 1287780 w 2179320"/>
                    <a:gd name="connsiteY4" fmla="*/ 1676400 h 1766981"/>
                    <a:gd name="connsiteX5" fmla="*/ 1790700 w 2179320"/>
                    <a:gd name="connsiteY5" fmla="*/ 548640 h 1766981"/>
                    <a:gd name="connsiteX6" fmla="*/ 2019300 w 2179320"/>
                    <a:gd name="connsiteY6" fmla="*/ 114300 h 1766981"/>
                    <a:gd name="connsiteX7" fmla="*/ 2179320 w 2179320"/>
                    <a:gd name="connsiteY7" fmla="*/ 7620 h 1766981"/>
                    <a:gd name="connsiteX0" fmla="*/ 0 w 2179320"/>
                    <a:gd name="connsiteY0" fmla="*/ 0 h 1793290"/>
                    <a:gd name="connsiteX1" fmla="*/ 274320 w 2179320"/>
                    <a:gd name="connsiteY1" fmla="*/ 266700 h 1793290"/>
                    <a:gd name="connsiteX2" fmla="*/ 647700 w 2179320"/>
                    <a:gd name="connsiteY2" fmla="*/ 1158240 h 1793290"/>
                    <a:gd name="connsiteX3" fmla="*/ 906780 w 2179320"/>
                    <a:gd name="connsiteY3" fmla="*/ 1699260 h 1793290"/>
                    <a:gd name="connsiteX4" fmla="*/ 1287780 w 2179320"/>
                    <a:gd name="connsiteY4" fmla="*/ 1676400 h 1793290"/>
                    <a:gd name="connsiteX5" fmla="*/ 1790700 w 2179320"/>
                    <a:gd name="connsiteY5" fmla="*/ 548640 h 1793290"/>
                    <a:gd name="connsiteX6" fmla="*/ 2019300 w 2179320"/>
                    <a:gd name="connsiteY6" fmla="*/ 114300 h 1793290"/>
                    <a:gd name="connsiteX7" fmla="*/ 2179320 w 2179320"/>
                    <a:gd name="connsiteY7" fmla="*/ 7620 h 1793290"/>
                    <a:gd name="connsiteX0" fmla="*/ 0 w 2179320"/>
                    <a:gd name="connsiteY0" fmla="*/ 0 h 1775062"/>
                    <a:gd name="connsiteX1" fmla="*/ 274320 w 2179320"/>
                    <a:gd name="connsiteY1" fmla="*/ 266700 h 1775062"/>
                    <a:gd name="connsiteX2" fmla="*/ 647700 w 2179320"/>
                    <a:gd name="connsiteY2" fmla="*/ 1158240 h 1775062"/>
                    <a:gd name="connsiteX3" fmla="*/ 906780 w 2179320"/>
                    <a:gd name="connsiteY3" fmla="*/ 1699260 h 1775062"/>
                    <a:gd name="connsiteX4" fmla="*/ 1287780 w 2179320"/>
                    <a:gd name="connsiteY4" fmla="*/ 1676400 h 1775062"/>
                    <a:gd name="connsiteX5" fmla="*/ 1790700 w 2179320"/>
                    <a:gd name="connsiteY5" fmla="*/ 548640 h 1775062"/>
                    <a:gd name="connsiteX6" fmla="*/ 2019300 w 2179320"/>
                    <a:gd name="connsiteY6" fmla="*/ 114300 h 1775062"/>
                    <a:gd name="connsiteX7" fmla="*/ 2179320 w 2179320"/>
                    <a:gd name="connsiteY7" fmla="*/ 7620 h 1775062"/>
                    <a:gd name="connsiteX0" fmla="*/ 0 w 2179320"/>
                    <a:gd name="connsiteY0" fmla="*/ 0 h 1775062"/>
                    <a:gd name="connsiteX1" fmla="*/ 274320 w 2179320"/>
                    <a:gd name="connsiteY1" fmla="*/ 266700 h 1775062"/>
                    <a:gd name="connsiteX2" fmla="*/ 647700 w 2179320"/>
                    <a:gd name="connsiteY2" fmla="*/ 1158240 h 1775062"/>
                    <a:gd name="connsiteX3" fmla="*/ 906780 w 2179320"/>
                    <a:gd name="connsiteY3" fmla="*/ 1699260 h 1775062"/>
                    <a:gd name="connsiteX4" fmla="*/ 1287780 w 2179320"/>
                    <a:gd name="connsiteY4" fmla="*/ 1676400 h 1775062"/>
                    <a:gd name="connsiteX5" fmla="*/ 1790700 w 2179320"/>
                    <a:gd name="connsiteY5" fmla="*/ 548640 h 1775062"/>
                    <a:gd name="connsiteX6" fmla="*/ 1981200 w 2179320"/>
                    <a:gd name="connsiteY6" fmla="*/ 167640 h 1775062"/>
                    <a:gd name="connsiteX7" fmla="*/ 2179320 w 2179320"/>
                    <a:gd name="connsiteY7" fmla="*/ 7620 h 1775062"/>
                    <a:gd name="connsiteX0" fmla="*/ 0 w 2179320"/>
                    <a:gd name="connsiteY0" fmla="*/ 0 h 1775062"/>
                    <a:gd name="connsiteX1" fmla="*/ 274320 w 2179320"/>
                    <a:gd name="connsiteY1" fmla="*/ 266700 h 1775062"/>
                    <a:gd name="connsiteX2" fmla="*/ 647700 w 2179320"/>
                    <a:gd name="connsiteY2" fmla="*/ 1158240 h 1775062"/>
                    <a:gd name="connsiteX3" fmla="*/ 906780 w 2179320"/>
                    <a:gd name="connsiteY3" fmla="*/ 1699260 h 1775062"/>
                    <a:gd name="connsiteX4" fmla="*/ 1287780 w 2179320"/>
                    <a:gd name="connsiteY4" fmla="*/ 1676400 h 1775062"/>
                    <a:gd name="connsiteX5" fmla="*/ 1790700 w 2179320"/>
                    <a:gd name="connsiteY5" fmla="*/ 548640 h 1775062"/>
                    <a:gd name="connsiteX6" fmla="*/ 1996440 w 2179320"/>
                    <a:gd name="connsiteY6" fmla="*/ 167640 h 1775062"/>
                    <a:gd name="connsiteX7" fmla="*/ 2179320 w 2179320"/>
                    <a:gd name="connsiteY7" fmla="*/ 7620 h 1775062"/>
                    <a:gd name="connsiteX0" fmla="*/ 0 w 2179320"/>
                    <a:gd name="connsiteY0" fmla="*/ 0 h 1775062"/>
                    <a:gd name="connsiteX1" fmla="*/ 274320 w 2179320"/>
                    <a:gd name="connsiteY1" fmla="*/ 266700 h 1775062"/>
                    <a:gd name="connsiteX2" fmla="*/ 647700 w 2179320"/>
                    <a:gd name="connsiteY2" fmla="*/ 1158240 h 1775062"/>
                    <a:gd name="connsiteX3" fmla="*/ 906780 w 2179320"/>
                    <a:gd name="connsiteY3" fmla="*/ 1699260 h 1775062"/>
                    <a:gd name="connsiteX4" fmla="*/ 1287780 w 2179320"/>
                    <a:gd name="connsiteY4" fmla="*/ 1676400 h 1775062"/>
                    <a:gd name="connsiteX5" fmla="*/ 1790700 w 2179320"/>
                    <a:gd name="connsiteY5" fmla="*/ 548640 h 1775062"/>
                    <a:gd name="connsiteX6" fmla="*/ 1988820 w 2179320"/>
                    <a:gd name="connsiteY6" fmla="*/ 137160 h 1775062"/>
                    <a:gd name="connsiteX7" fmla="*/ 2179320 w 2179320"/>
                    <a:gd name="connsiteY7" fmla="*/ 7620 h 1775062"/>
                    <a:gd name="connsiteX0" fmla="*/ 0 w 2179320"/>
                    <a:gd name="connsiteY0" fmla="*/ 0 h 1775062"/>
                    <a:gd name="connsiteX1" fmla="*/ 274320 w 2179320"/>
                    <a:gd name="connsiteY1" fmla="*/ 266700 h 1775062"/>
                    <a:gd name="connsiteX2" fmla="*/ 647700 w 2179320"/>
                    <a:gd name="connsiteY2" fmla="*/ 1158240 h 1775062"/>
                    <a:gd name="connsiteX3" fmla="*/ 906780 w 2179320"/>
                    <a:gd name="connsiteY3" fmla="*/ 1699260 h 1775062"/>
                    <a:gd name="connsiteX4" fmla="*/ 1287780 w 2179320"/>
                    <a:gd name="connsiteY4" fmla="*/ 1676400 h 1775062"/>
                    <a:gd name="connsiteX5" fmla="*/ 1790700 w 2179320"/>
                    <a:gd name="connsiteY5" fmla="*/ 548640 h 1775062"/>
                    <a:gd name="connsiteX6" fmla="*/ 2004060 w 2179320"/>
                    <a:gd name="connsiteY6" fmla="*/ 152400 h 1775062"/>
                    <a:gd name="connsiteX7" fmla="*/ 2179320 w 2179320"/>
                    <a:gd name="connsiteY7" fmla="*/ 7620 h 1775062"/>
                    <a:gd name="connsiteX0" fmla="*/ 0 w 2179320"/>
                    <a:gd name="connsiteY0" fmla="*/ 0 h 1793290"/>
                    <a:gd name="connsiteX1" fmla="*/ 274320 w 2179320"/>
                    <a:gd name="connsiteY1" fmla="*/ 266700 h 1793290"/>
                    <a:gd name="connsiteX2" fmla="*/ 647700 w 2179320"/>
                    <a:gd name="connsiteY2" fmla="*/ 1158240 h 1793290"/>
                    <a:gd name="connsiteX3" fmla="*/ 930338 w 2179320"/>
                    <a:gd name="connsiteY3" fmla="*/ 1699260 h 1793290"/>
                    <a:gd name="connsiteX4" fmla="*/ 1287780 w 2179320"/>
                    <a:gd name="connsiteY4" fmla="*/ 1676400 h 1793290"/>
                    <a:gd name="connsiteX5" fmla="*/ 1790700 w 2179320"/>
                    <a:gd name="connsiteY5" fmla="*/ 548640 h 1793290"/>
                    <a:gd name="connsiteX6" fmla="*/ 2004060 w 2179320"/>
                    <a:gd name="connsiteY6" fmla="*/ 152400 h 1793290"/>
                    <a:gd name="connsiteX7" fmla="*/ 2179320 w 2179320"/>
                    <a:gd name="connsiteY7" fmla="*/ 7620 h 1793290"/>
                    <a:gd name="connsiteX0" fmla="*/ 0 w 2179320"/>
                    <a:gd name="connsiteY0" fmla="*/ 0 h 1783547"/>
                    <a:gd name="connsiteX1" fmla="*/ 274320 w 2179320"/>
                    <a:gd name="connsiteY1" fmla="*/ 266700 h 1783547"/>
                    <a:gd name="connsiteX2" fmla="*/ 647700 w 2179320"/>
                    <a:gd name="connsiteY2" fmla="*/ 1158240 h 1783547"/>
                    <a:gd name="connsiteX3" fmla="*/ 930338 w 2179320"/>
                    <a:gd name="connsiteY3" fmla="*/ 1699260 h 1783547"/>
                    <a:gd name="connsiteX4" fmla="*/ 1287780 w 2179320"/>
                    <a:gd name="connsiteY4" fmla="*/ 1676400 h 1783547"/>
                    <a:gd name="connsiteX5" fmla="*/ 1790700 w 2179320"/>
                    <a:gd name="connsiteY5" fmla="*/ 548640 h 1783547"/>
                    <a:gd name="connsiteX6" fmla="*/ 2004060 w 2179320"/>
                    <a:gd name="connsiteY6" fmla="*/ 152400 h 1783547"/>
                    <a:gd name="connsiteX7" fmla="*/ 2179320 w 2179320"/>
                    <a:gd name="connsiteY7" fmla="*/ 7620 h 1783547"/>
                    <a:gd name="connsiteX0" fmla="*/ 0 w 2179320"/>
                    <a:gd name="connsiteY0" fmla="*/ 0 h 1767570"/>
                    <a:gd name="connsiteX1" fmla="*/ 274320 w 2179320"/>
                    <a:gd name="connsiteY1" fmla="*/ 266700 h 1767570"/>
                    <a:gd name="connsiteX2" fmla="*/ 647700 w 2179320"/>
                    <a:gd name="connsiteY2" fmla="*/ 1158240 h 1767570"/>
                    <a:gd name="connsiteX3" fmla="*/ 930338 w 2179320"/>
                    <a:gd name="connsiteY3" fmla="*/ 1699260 h 1767570"/>
                    <a:gd name="connsiteX4" fmla="*/ 1287780 w 2179320"/>
                    <a:gd name="connsiteY4" fmla="*/ 1676400 h 1767570"/>
                    <a:gd name="connsiteX5" fmla="*/ 1790700 w 2179320"/>
                    <a:gd name="connsiteY5" fmla="*/ 548640 h 1767570"/>
                    <a:gd name="connsiteX6" fmla="*/ 2004060 w 2179320"/>
                    <a:gd name="connsiteY6" fmla="*/ 152400 h 1767570"/>
                    <a:gd name="connsiteX7" fmla="*/ 2179320 w 2179320"/>
                    <a:gd name="connsiteY7" fmla="*/ 7620 h 1767570"/>
                    <a:gd name="connsiteX0" fmla="*/ 0 w 2179320"/>
                    <a:gd name="connsiteY0" fmla="*/ 0 h 1837308"/>
                    <a:gd name="connsiteX1" fmla="*/ 274320 w 2179320"/>
                    <a:gd name="connsiteY1" fmla="*/ 266700 h 1837308"/>
                    <a:gd name="connsiteX2" fmla="*/ 930338 w 2179320"/>
                    <a:gd name="connsiteY2" fmla="*/ 1699260 h 1837308"/>
                    <a:gd name="connsiteX3" fmla="*/ 1287780 w 2179320"/>
                    <a:gd name="connsiteY3" fmla="*/ 1676400 h 1837308"/>
                    <a:gd name="connsiteX4" fmla="*/ 1790700 w 2179320"/>
                    <a:gd name="connsiteY4" fmla="*/ 548640 h 1837308"/>
                    <a:gd name="connsiteX5" fmla="*/ 2004060 w 2179320"/>
                    <a:gd name="connsiteY5" fmla="*/ 152400 h 1837308"/>
                    <a:gd name="connsiteX6" fmla="*/ 2179320 w 2179320"/>
                    <a:gd name="connsiteY6" fmla="*/ 7620 h 1837308"/>
                    <a:gd name="connsiteX0" fmla="*/ 0 w 2179320"/>
                    <a:gd name="connsiteY0" fmla="*/ 0 h 1826499"/>
                    <a:gd name="connsiteX1" fmla="*/ 274320 w 2179320"/>
                    <a:gd name="connsiteY1" fmla="*/ 266700 h 1826499"/>
                    <a:gd name="connsiteX2" fmla="*/ 914633 w 2179320"/>
                    <a:gd name="connsiteY2" fmla="*/ 1661160 h 1826499"/>
                    <a:gd name="connsiteX3" fmla="*/ 1287780 w 2179320"/>
                    <a:gd name="connsiteY3" fmla="*/ 1676400 h 1826499"/>
                    <a:gd name="connsiteX4" fmla="*/ 1790700 w 2179320"/>
                    <a:gd name="connsiteY4" fmla="*/ 548640 h 1826499"/>
                    <a:gd name="connsiteX5" fmla="*/ 2004060 w 2179320"/>
                    <a:gd name="connsiteY5" fmla="*/ 152400 h 1826499"/>
                    <a:gd name="connsiteX6" fmla="*/ 2179320 w 2179320"/>
                    <a:gd name="connsiteY6" fmla="*/ 7620 h 1826499"/>
                    <a:gd name="connsiteX0" fmla="*/ 0 w 2179320"/>
                    <a:gd name="connsiteY0" fmla="*/ 0 h 1788644"/>
                    <a:gd name="connsiteX1" fmla="*/ 274320 w 2179320"/>
                    <a:gd name="connsiteY1" fmla="*/ 266700 h 1788644"/>
                    <a:gd name="connsiteX2" fmla="*/ 914633 w 2179320"/>
                    <a:gd name="connsiteY2" fmla="*/ 1661160 h 1788644"/>
                    <a:gd name="connsiteX3" fmla="*/ 1287780 w 2179320"/>
                    <a:gd name="connsiteY3" fmla="*/ 1676400 h 1788644"/>
                    <a:gd name="connsiteX4" fmla="*/ 1790700 w 2179320"/>
                    <a:gd name="connsiteY4" fmla="*/ 548640 h 1788644"/>
                    <a:gd name="connsiteX5" fmla="*/ 2004060 w 2179320"/>
                    <a:gd name="connsiteY5" fmla="*/ 152400 h 1788644"/>
                    <a:gd name="connsiteX6" fmla="*/ 2179320 w 2179320"/>
                    <a:gd name="connsiteY6" fmla="*/ 7620 h 1788644"/>
                    <a:gd name="connsiteX0" fmla="*/ 0 w 2179320"/>
                    <a:gd name="connsiteY0" fmla="*/ 0 h 1763817"/>
                    <a:gd name="connsiteX1" fmla="*/ 274320 w 2179320"/>
                    <a:gd name="connsiteY1" fmla="*/ 266700 h 1763817"/>
                    <a:gd name="connsiteX2" fmla="*/ 914633 w 2179320"/>
                    <a:gd name="connsiteY2" fmla="*/ 1661160 h 1763817"/>
                    <a:gd name="connsiteX3" fmla="*/ 1287780 w 2179320"/>
                    <a:gd name="connsiteY3" fmla="*/ 1676400 h 1763817"/>
                    <a:gd name="connsiteX4" fmla="*/ 1790700 w 2179320"/>
                    <a:gd name="connsiteY4" fmla="*/ 548640 h 1763817"/>
                    <a:gd name="connsiteX5" fmla="*/ 2004060 w 2179320"/>
                    <a:gd name="connsiteY5" fmla="*/ 152400 h 1763817"/>
                    <a:gd name="connsiteX6" fmla="*/ 2179320 w 2179320"/>
                    <a:gd name="connsiteY6" fmla="*/ 7620 h 1763817"/>
                    <a:gd name="connsiteX0" fmla="*/ 0 w 2179320"/>
                    <a:gd name="connsiteY0" fmla="*/ 0 h 1792278"/>
                    <a:gd name="connsiteX1" fmla="*/ 274320 w 2179320"/>
                    <a:gd name="connsiteY1" fmla="*/ 266700 h 1792278"/>
                    <a:gd name="connsiteX2" fmla="*/ 914633 w 2179320"/>
                    <a:gd name="connsiteY2" fmla="*/ 1668780 h 1792278"/>
                    <a:gd name="connsiteX3" fmla="*/ 1287780 w 2179320"/>
                    <a:gd name="connsiteY3" fmla="*/ 1676400 h 1792278"/>
                    <a:gd name="connsiteX4" fmla="*/ 1790700 w 2179320"/>
                    <a:gd name="connsiteY4" fmla="*/ 548640 h 1792278"/>
                    <a:gd name="connsiteX5" fmla="*/ 2004060 w 2179320"/>
                    <a:gd name="connsiteY5" fmla="*/ 152400 h 1792278"/>
                    <a:gd name="connsiteX6" fmla="*/ 2179320 w 2179320"/>
                    <a:gd name="connsiteY6" fmla="*/ 7620 h 1792278"/>
                    <a:gd name="connsiteX0" fmla="*/ 0 w 2179320"/>
                    <a:gd name="connsiteY0" fmla="*/ 0 h 1784985"/>
                    <a:gd name="connsiteX1" fmla="*/ 274320 w 2179320"/>
                    <a:gd name="connsiteY1" fmla="*/ 266700 h 1784985"/>
                    <a:gd name="connsiteX2" fmla="*/ 914633 w 2179320"/>
                    <a:gd name="connsiteY2" fmla="*/ 1668780 h 1784985"/>
                    <a:gd name="connsiteX3" fmla="*/ 1287780 w 2179320"/>
                    <a:gd name="connsiteY3" fmla="*/ 1676400 h 1784985"/>
                    <a:gd name="connsiteX4" fmla="*/ 1790700 w 2179320"/>
                    <a:gd name="connsiteY4" fmla="*/ 548640 h 1784985"/>
                    <a:gd name="connsiteX5" fmla="*/ 2004060 w 2179320"/>
                    <a:gd name="connsiteY5" fmla="*/ 152400 h 1784985"/>
                    <a:gd name="connsiteX6" fmla="*/ 2179320 w 2179320"/>
                    <a:gd name="connsiteY6" fmla="*/ 7620 h 1784985"/>
                    <a:gd name="connsiteX0" fmla="*/ 0 w 2179320"/>
                    <a:gd name="connsiteY0" fmla="*/ 0 h 1784985"/>
                    <a:gd name="connsiteX1" fmla="*/ 274320 w 2179320"/>
                    <a:gd name="connsiteY1" fmla="*/ 266700 h 1784985"/>
                    <a:gd name="connsiteX2" fmla="*/ 914633 w 2179320"/>
                    <a:gd name="connsiteY2" fmla="*/ 1668780 h 1784985"/>
                    <a:gd name="connsiteX3" fmla="*/ 1287780 w 2179320"/>
                    <a:gd name="connsiteY3" fmla="*/ 1676400 h 1784985"/>
                    <a:gd name="connsiteX4" fmla="*/ 1790700 w 2179320"/>
                    <a:gd name="connsiteY4" fmla="*/ 548640 h 1784985"/>
                    <a:gd name="connsiteX5" fmla="*/ 2004060 w 2179320"/>
                    <a:gd name="connsiteY5" fmla="*/ 152400 h 1784985"/>
                    <a:gd name="connsiteX6" fmla="*/ 2179320 w 2179320"/>
                    <a:gd name="connsiteY6" fmla="*/ 7620 h 1784985"/>
                    <a:gd name="connsiteX0" fmla="*/ 0 w 2179320"/>
                    <a:gd name="connsiteY0" fmla="*/ 0 h 1815312"/>
                    <a:gd name="connsiteX1" fmla="*/ 274320 w 2179320"/>
                    <a:gd name="connsiteY1" fmla="*/ 266700 h 1815312"/>
                    <a:gd name="connsiteX2" fmla="*/ 914633 w 2179320"/>
                    <a:gd name="connsiteY2" fmla="*/ 1668780 h 1815312"/>
                    <a:gd name="connsiteX3" fmla="*/ 1303485 w 2179320"/>
                    <a:gd name="connsiteY3" fmla="*/ 1645920 h 1815312"/>
                    <a:gd name="connsiteX4" fmla="*/ 1790700 w 2179320"/>
                    <a:gd name="connsiteY4" fmla="*/ 548640 h 1815312"/>
                    <a:gd name="connsiteX5" fmla="*/ 2004060 w 2179320"/>
                    <a:gd name="connsiteY5" fmla="*/ 152400 h 1815312"/>
                    <a:gd name="connsiteX6" fmla="*/ 2179320 w 2179320"/>
                    <a:gd name="connsiteY6" fmla="*/ 7620 h 1815312"/>
                    <a:gd name="connsiteX0" fmla="*/ 0 w 2179320"/>
                    <a:gd name="connsiteY0" fmla="*/ 0 h 1779831"/>
                    <a:gd name="connsiteX1" fmla="*/ 274320 w 2179320"/>
                    <a:gd name="connsiteY1" fmla="*/ 266700 h 1779831"/>
                    <a:gd name="connsiteX2" fmla="*/ 914633 w 2179320"/>
                    <a:gd name="connsiteY2" fmla="*/ 1668780 h 1779831"/>
                    <a:gd name="connsiteX3" fmla="*/ 1303485 w 2179320"/>
                    <a:gd name="connsiteY3" fmla="*/ 1645920 h 1779831"/>
                    <a:gd name="connsiteX4" fmla="*/ 1790700 w 2179320"/>
                    <a:gd name="connsiteY4" fmla="*/ 548640 h 1779831"/>
                    <a:gd name="connsiteX5" fmla="*/ 2004060 w 2179320"/>
                    <a:gd name="connsiteY5" fmla="*/ 152400 h 1779831"/>
                    <a:gd name="connsiteX6" fmla="*/ 2179320 w 2179320"/>
                    <a:gd name="connsiteY6" fmla="*/ 7620 h 1779831"/>
                    <a:gd name="connsiteX0" fmla="*/ 0 w 2179320"/>
                    <a:gd name="connsiteY0" fmla="*/ 0 h 1779831"/>
                    <a:gd name="connsiteX1" fmla="*/ 274320 w 2179320"/>
                    <a:gd name="connsiteY1" fmla="*/ 266700 h 1779831"/>
                    <a:gd name="connsiteX2" fmla="*/ 914633 w 2179320"/>
                    <a:gd name="connsiteY2" fmla="*/ 1668780 h 1779831"/>
                    <a:gd name="connsiteX3" fmla="*/ 1303485 w 2179320"/>
                    <a:gd name="connsiteY3" fmla="*/ 1645920 h 1779831"/>
                    <a:gd name="connsiteX4" fmla="*/ 1790700 w 2179320"/>
                    <a:gd name="connsiteY4" fmla="*/ 548640 h 1779831"/>
                    <a:gd name="connsiteX5" fmla="*/ 2004060 w 2179320"/>
                    <a:gd name="connsiteY5" fmla="*/ 152400 h 1779831"/>
                    <a:gd name="connsiteX6" fmla="*/ 2179320 w 2179320"/>
                    <a:gd name="connsiteY6" fmla="*/ 7620 h 1779831"/>
                    <a:gd name="connsiteX0" fmla="*/ 0 w 2179320"/>
                    <a:gd name="connsiteY0" fmla="*/ 0 h 1779831"/>
                    <a:gd name="connsiteX1" fmla="*/ 274320 w 2179320"/>
                    <a:gd name="connsiteY1" fmla="*/ 266700 h 1779831"/>
                    <a:gd name="connsiteX2" fmla="*/ 914633 w 2179320"/>
                    <a:gd name="connsiteY2" fmla="*/ 1668780 h 1779831"/>
                    <a:gd name="connsiteX3" fmla="*/ 1303485 w 2179320"/>
                    <a:gd name="connsiteY3" fmla="*/ 1645920 h 1779831"/>
                    <a:gd name="connsiteX4" fmla="*/ 1790700 w 2179320"/>
                    <a:gd name="connsiteY4" fmla="*/ 548640 h 1779831"/>
                    <a:gd name="connsiteX5" fmla="*/ 2004060 w 2179320"/>
                    <a:gd name="connsiteY5" fmla="*/ 152400 h 1779831"/>
                    <a:gd name="connsiteX6" fmla="*/ 2179320 w 2179320"/>
                    <a:gd name="connsiteY6" fmla="*/ 7620 h 1779831"/>
                    <a:gd name="connsiteX0" fmla="*/ 0 w 2179320"/>
                    <a:gd name="connsiteY0" fmla="*/ 0 h 1779831"/>
                    <a:gd name="connsiteX1" fmla="*/ 274320 w 2179320"/>
                    <a:gd name="connsiteY1" fmla="*/ 266700 h 1779831"/>
                    <a:gd name="connsiteX2" fmla="*/ 914633 w 2179320"/>
                    <a:gd name="connsiteY2" fmla="*/ 1668780 h 1779831"/>
                    <a:gd name="connsiteX3" fmla="*/ 1303485 w 2179320"/>
                    <a:gd name="connsiteY3" fmla="*/ 1645920 h 1779831"/>
                    <a:gd name="connsiteX4" fmla="*/ 1790700 w 2179320"/>
                    <a:gd name="connsiteY4" fmla="*/ 548640 h 1779831"/>
                    <a:gd name="connsiteX5" fmla="*/ 2004060 w 2179320"/>
                    <a:gd name="connsiteY5" fmla="*/ 152400 h 1779831"/>
                    <a:gd name="connsiteX6" fmla="*/ 2179320 w 2179320"/>
                    <a:gd name="connsiteY6" fmla="*/ 7620 h 1779831"/>
                    <a:gd name="connsiteX0" fmla="*/ 0 w 2179320"/>
                    <a:gd name="connsiteY0" fmla="*/ 0 h 1779831"/>
                    <a:gd name="connsiteX1" fmla="*/ 274320 w 2179320"/>
                    <a:gd name="connsiteY1" fmla="*/ 266700 h 1779831"/>
                    <a:gd name="connsiteX2" fmla="*/ 914633 w 2179320"/>
                    <a:gd name="connsiteY2" fmla="*/ 1668780 h 1779831"/>
                    <a:gd name="connsiteX3" fmla="*/ 1303485 w 2179320"/>
                    <a:gd name="connsiteY3" fmla="*/ 1645920 h 1779831"/>
                    <a:gd name="connsiteX4" fmla="*/ 1790700 w 2179320"/>
                    <a:gd name="connsiteY4" fmla="*/ 548640 h 1779831"/>
                    <a:gd name="connsiteX5" fmla="*/ 2004060 w 2179320"/>
                    <a:gd name="connsiteY5" fmla="*/ 152400 h 1779831"/>
                    <a:gd name="connsiteX6" fmla="*/ 2179320 w 2179320"/>
                    <a:gd name="connsiteY6" fmla="*/ 7620 h 1779831"/>
                    <a:gd name="connsiteX0" fmla="*/ 0 w 2179320"/>
                    <a:gd name="connsiteY0" fmla="*/ 0 h 1779831"/>
                    <a:gd name="connsiteX1" fmla="*/ 274320 w 2179320"/>
                    <a:gd name="connsiteY1" fmla="*/ 266700 h 1779831"/>
                    <a:gd name="connsiteX2" fmla="*/ 914633 w 2179320"/>
                    <a:gd name="connsiteY2" fmla="*/ 1668780 h 1779831"/>
                    <a:gd name="connsiteX3" fmla="*/ 1303485 w 2179320"/>
                    <a:gd name="connsiteY3" fmla="*/ 1645920 h 1779831"/>
                    <a:gd name="connsiteX4" fmla="*/ 1790700 w 2179320"/>
                    <a:gd name="connsiteY4" fmla="*/ 548640 h 1779831"/>
                    <a:gd name="connsiteX5" fmla="*/ 2004060 w 2179320"/>
                    <a:gd name="connsiteY5" fmla="*/ 152400 h 1779831"/>
                    <a:gd name="connsiteX6" fmla="*/ 2179320 w 2179320"/>
                    <a:gd name="connsiteY6" fmla="*/ 7620 h 1779831"/>
                    <a:gd name="connsiteX0" fmla="*/ 0 w 2179320"/>
                    <a:gd name="connsiteY0" fmla="*/ 0 h 1779831"/>
                    <a:gd name="connsiteX1" fmla="*/ 274320 w 2179320"/>
                    <a:gd name="connsiteY1" fmla="*/ 266700 h 1779831"/>
                    <a:gd name="connsiteX2" fmla="*/ 914633 w 2179320"/>
                    <a:gd name="connsiteY2" fmla="*/ 1668780 h 1779831"/>
                    <a:gd name="connsiteX3" fmla="*/ 1303485 w 2179320"/>
                    <a:gd name="connsiteY3" fmla="*/ 1645920 h 1779831"/>
                    <a:gd name="connsiteX4" fmla="*/ 1790700 w 2179320"/>
                    <a:gd name="connsiteY4" fmla="*/ 548640 h 1779831"/>
                    <a:gd name="connsiteX5" fmla="*/ 2004060 w 2179320"/>
                    <a:gd name="connsiteY5" fmla="*/ 152400 h 1779831"/>
                    <a:gd name="connsiteX6" fmla="*/ 2179320 w 2179320"/>
                    <a:gd name="connsiteY6" fmla="*/ 7620 h 1779831"/>
                    <a:gd name="connsiteX0" fmla="*/ 0 w 2179320"/>
                    <a:gd name="connsiteY0" fmla="*/ 0 h 1779831"/>
                    <a:gd name="connsiteX1" fmla="*/ 274320 w 2179320"/>
                    <a:gd name="connsiteY1" fmla="*/ 266700 h 1779831"/>
                    <a:gd name="connsiteX2" fmla="*/ 914633 w 2179320"/>
                    <a:gd name="connsiteY2" fmla="*/ 1668780 h 1779831"/>
                    <a:gd name="connsiteX3" fmla="*/ 1303485 w 2179320"/>
                    <a:gd name="connsiteY3" fmla="*/ 1645920 h 1779831"/>
                    <a:gd name="connsiteX4" fmla="*/ 1790700 w 2179320"/>
                    <a:gd name="connsiteY4" fmla="*/ 548640 h 1779831"/>
                    <a:gd name="connsiteX5" fmla="*/ 2004060 w 2179320"/>
                    <a:gd name="connsiteY5" fmla="*/ 152400 h 1779831"/>
                    <a:gd name="connsiteX6" fmla="*/ 2179320 w 2179320"/>
                    <a:gd name="connsiteY6" fmla="*/ 7620 h 1779831"/>
                    <a:gd name="connsiteX0" fmla="*/ 0 w 2179320"/>
                    <a:gd name="connsiteY0" fmla="*/ 0 h 1779831"/>
                    <a:gd name="connsiteX1" fmla="*/ 274320 w 2179320"/>
                    <a:gd name="connsiteY1" fmla="*/ 266700 h 1779831"/>
                    <a:gd name="connsiteX2" fmla="*/ 914633 w 2179320"/>
                    <a:gd name="connsiteY2" fmla="*/ 1668780 h 1779831"/>
                    <a:gd name="connsiteX3" fmla="*/ 1303485 w 2179320"/>
                    <a:gd name="connsiteY3" fmla="*/ 1645920 h 1779831"/>
                    <a:gd name="connsiteX4" fmla="*/ 1790700 w 2179320"/>
                    <a:gd name="connsiteY4" fmla="*/ 548640 h 1779831"/>
                    <a:gd name="connsiteX5" fmla="*/ 2004060 w 2179320"/>
                    <a:gd name="connsiteY5" fmla="*/ 152400 h 1779831"/>
                    <a:gd name="connsiteX6" fmla="*/ 2179320 w 2179320"/>
                    <a:gd name="connsiteY6" fmla="*/ 7620 h 177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320" h="1779831">
                      <a:moveTo>
                        <a:pt x="0" y="0"/>
                      </a:moveTo>
                      <a:cubicBezTo>
                        <a:pt x="68462" y="22543"/>
                        <a:pt x="136604" y="19527"/>
                        <a:pt x="274320" y="266700"/>
                      </a:cubicBezTo>
                      <a:cubicBezTo>
                        <a:pt x="426759" y="605790"/>
                        <a:pt x="743105" y="1438910"/>
                        <a:pt x="914633" y="1668780"/>
                      </a:cubicBezTo>
                      <a:cubicBezTo>
                        <a:pt x="1086161" y="1898650"/>
                        <a:pt x="1263483" y="1710690"/>
                        <a:pt x="1303485" y="1645920"/>
                      </a:cubicBezTo>
                      <a:cubicBezTo>
                        <a:pt x="1449496" y="1459230"/>
                        <a:pt x="1676392" y="795179"/>
                        <a:pt x="1790700" y="548640"/>
                      </a:cubicBezTo>
                      <a:cubicBezTo>
                        <a:pt x="1905008" y="302101"/>
                        <a:pt x="1939290" y="242570"/>
                        <a:pt x="2004060" y="152400"/>
                      </a:cubicBezTo>
                      <a:cubicBezTo>
                        <a:pt x="2068830" y="62230"/>
                        <a:pt x="2131695" y="15875"/>
                        <a:pt x="2179320" y="7620"/>
                      </a:cubicBezTo>
                    </a:path>
                  </a:pathLst>
                </a:custGeom>
                <a:no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6" name="자유형 31">
                  <a:extLst>
                    <a:ext uri="{FF2B5EF4-FFF2-40B4-BE49-F238E27FC236}">
                      <a16:creationId xmlns:a16="http://schemas.microsoft.com/office/drawing/2014/main" id="{6BFAB9F8-2757-45F1-898B-861A5BC520C9}"/>
                    </a:ext>
                  </a:extLst>
                </p:cNvPr>
                <p:cNvSpPr/>
                <p:nvPr/>
              </p:nvSpPr>
              <p:spPr>
                <a:xfrm>
                  <a:off x="969592" y="3441699"/>
                  <a:ext cx="527050" cy="831197"/>
                </a:xfrm>
                <a:custGeom>
                  <a:avLst/>
                  <a:gdLst>
                    <a:gd name="connsiteX0" fmla="*/ 0 w 527050"/>
                    <a:gd name="connsiteY0" fmla="*/ 0 h 793750"/>
                    <a:gd name="connsiteX1" fmla="*/ 527050 w 527050"/>
                    <a:gd name="connsiteY1" fmla="*/ 0 h 793750"/>
                    <a:gd name="connsiteX2" fmla="*/ 527050 w 527050"/>
                    <a:gd name="connsiteY2" fmla="*/ 793750 h 793750"/>
                  </a:gdLst>
                  <a:ahLst/>
                  <a:cxnLst>
                    <a:cxn ang="0">
                      <a:pos x="connsiteX0" y="connsiteY0"/>
                    </a:cxn>
                    <a:cxn ang="0">
                      <a:pos x="connsiteX1" y="connsiteY1"/>
                    </a:cxn>
                    <a:cxn ang="0">
                      <a:pos x="connsiteX2" y="connsiteY2"/>
                    </a:cxn>
                  </a:cxnLst>
                  <a:rect l="l" t="t" r="r" b="b"/>
                  <a:pathLst>
                    <a:path w="527050" h="793750">
                      <a:moveTo>
                        <a:pt x="0" y="0"/>
                      </a:moveTo>
                      <a:lnTo>
                        <a:pt x="527050" y="0"/>
                      </a:lnTo>
                      <a:lnTo>
                        <a:pt x="527050" y="793750"/>
                      </a:lnTo>
                    </a:path>
                  </a:pathLst>
                </a:custGeom>
                <a:ln w="12700">
                  <a:solidFill>
                    <a:srgbClr val="7F7F7F"/>
                  </a:solidFill>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a:bevelT w="0" h="6350"/>
                  </a:sp3d>
                </a:bodyPr>
                <a:lstStyle/>
                <a:p>
                  <a:pPr algn="ctr"/>
                  <a:endParaRPr lang="ko-KR" altLang="en-US"/>
                </a:p>
              </p:txBody>
            </p:sp>
          </p:grpSp>
          <p:grpSp>
            <p:nvGrpSpPr>
              <p:cNvPr id="13" name="그룹 12">
                <a:extLst>
                  <a:ext uri="{FF2B5EF4-FFF2-40B4-BE49-F238E27FC236}">
                    <a16:creationId xmlns:a16="http://schemas.microsoft.com/office/drawing/2014/main" id="{62F30EBB-BFAB-4240-958E-437C42D10D9F}"/>
                  </a:ext>
                </a:extLst>
              </p:cNvPr>
              <p:cNvGrpSpPr/>
              <p:nvPr/>
            </p:nvGrpSpPr>
            <p:grpSpPr>
              <a:xfrm>
                <a:off x="3789617" y="3441700"/>
                <a:ext cx="2131884" cy="1828089"/>
                <a:chOff x="3871458" y="3441700"/>
                <a:chExt cx="2131884" cy="1828089"/>
              </a:xfrm>
            </p:grpSpPr>
            <p:sp>
              <p:nvSpPr>
                <p:cNvPr id="18" name="자유형 43">
                  <a:extLst>
                    <a:ext uri="{FF2B5EF4-FFF2-40B4-BE49-F238E27FC236}">
                      <a16:creationId xmlns:a16="http://schemas.microsoft.com/office/drawing/2014/main" id="{CEDDD728-ADB6-4C99-AC3C-92EC0977D08C}"/>
                    </a:ext>
                  </a:extLst>
                </p:cNvPr>
                <p:cNvSpPr/>
                <p:nvPr/>
              </p:nvSpPr>
              <p:spPr>
                <a:xfrm>
                  <a:off x="3888550" y="3489958"/>
                  <a:ext cx="2114792" cy="1779831"/>
                </a:xfrm>
                <a:custGeom>
                  <a:avLst/>
                  <a:gdLst>
                    <a:gd name="connsiteX0" fmla="*/ 0 w 2179320"/>
                    <a:gd name="connsiteY0" fmla="*/ 0 h 1766981"/>
                    <a:gd name="connsiteX1" fmla="*/ 274320 w 2179320"/>
                    <a:gd name="connsiteY1" fmla="*/ 266700 h 1766981"/>
                    <a:gd name="connsiteX2" fmla="*/ 647700 w 2179320"/>
                    <a:gd name="connsiteY2" fmla="*/ 1158240 h 1766981"/>
                    <a:gd name="connsiteX3" fmla="*/ 891540 w 2179320"/>
                    <a:gd name="connsiteY3" fmla="*/ 1638300 h 1766981"/>
                    <a:gd name="connsiteX4" fmla="*/ 1287780 w 2179320"/>
                    <a:gd name="connsiteY4" fmla="*/ 1676400 h 1766981"/>
                    <a:gd name="connsiteX5" fmla="*/ 1790700 w 2179320"/>
                    <a:gd name="connsiteY5" fmla="*/ 548640 h 1766981"/>
                    <a:gd name="connsiteX6" fmla="*/ 2019300 w 2179320"/>
                    <a:gd name="connsiteY6" fmla="*/ 114300 h 1766981"/>
                    <a:gd name="connsiteX7" fmla="*/ 2179320 w 2179320"/>
                    <a:gd name="connsiteY7" fmla="*/ 7620 h 1766981"/>
                    <a:gd name="connsiteX0" fmla="*/ 0 w 2179320"/>
                    <a:gd name="connsiteY0" fmla="*/ 0 h 1793290"/>
                    <a:gd name="connsiteX1" fmla="*/ 274320 w 2179320"/>
                    <a:gd name="connsiteY1" fmla="*/ 266700 h 1793290"/>
                    <a:gd name="connsiteX2" fmla="*/ 647700 w 2179320"/>
                    <a:gd name="connsiteY2" fmla="*/ 1158240 h 1793290"/>
                    <a:gd name="connsiteX3" fmla="*/ 906780 w 2179320"/>
                    <a:gd name="connsiteY3" fmla="*/ 1699260 h 1793290"/>
                    <a:gd name="connsiteX4" fmla="*/ 1287780 w 2179320"/>
                    <a:gd name="connsiteY4" fmla="*/ 1676400 h 1793290"/>
                    <a:gd name="connsiteX5" fmla="*/ 1790700 w 2179320"/>
                    <a:gd name="connsiteY5" fmla="*/ 548640 h 1793290"/>
                    <a:gd name="connsiteX6" fmla="*/ 2019300 w 2179320"/>
                    <a:gd name="connsiteY6" fmla="*/ 114300 h 1793290"/>
                    <a:gd name="connsiteX7" fmla="*/ 2179320 w 2179320"/>
                    <a:gd name="connsiteY7" fmla="*/ 7620 h 1793290"/>
                    <a:gd name="connsiteX0" fmla="*/ 0 w 2179320"/>
                    <a:gd name="connsiteY0" fmla="*/ 0 h 1775062"/>
                    <a:gd name="connsiteX1" fmla="*/ 274320 w 2179320"/>
                    <a:gd name="connsiteY1" fmla="*/ 266700 h 1775062"/>
                    <a:gd name="connsiteX2" fmla="*/ 647700 w 2179320"/>
                    <a:gd name="connsiteY2" fmla="*/ 1158240 h 1775062"/>
                    <a:gd name="connsiteX3" fmla="*/ 906780 w 2179320"/>
                    <a:gd name="connsiteY3" fmla="*/ 1699260 h 1775062"/>
                    <a:gd name="connsiteX4" fmla="*/ 1287780 w 2179320"/>
                    <a:gd name="connsiteY4" fmla="*/ 1676400 h 1775062"/>
                    <a:gd name="connsiteX5" fmla="*/ 1790700 w 2179320"/>
                    <a:gd name="connsiteY5" fmla="*/ 548640 h 1775062"/>
                    <a:gd name="connsiteX6" fmla="*/ 2019300 w 2179320"/>
                    <a:gd name="connsiteY6" fmla="*/ 114300 h 1775062"/>
                    <a:gd name="connsiteX7" fmla="*/ 2179320 w 2179320"/>
                    <a:gd name="connsiteY7" fmla="*/ 7620 h 1775062"/>
                    <a:gd name="connsiteX0" fmla="*/ 0 w 2179320"/>
                    <a:gd name="connsiteY0" fmla="*/ 0 h 1775062"/>
                    <a:gd name="connsiteX1" fmla="*/ 274320 w 2179320"/>
                    <a:gd name="connsiteY1" fmla="*/ 266700 h 1775062"/>
                    <a:gd name="connsiteX2" fmla="*/ 647700 w 2179320"/>
                    <a:gd name="connsiteY2" fmla="*/ 1158240 h 1775062"/>
                    <a:gd name="connsiteX3" fmla="*/ 906780 w 2179320"/>
                    <a:gd name="connsiteY3" fmla="*/ 1699260 h 1775062"/>
                    <a:gd name="connsiteX4" fmla="*/ 1287780 w 2179320"/>
                    <a:gd name="connsiteY4" fmla="*/ 1676400 h 1775062"/>
                    <a:gd name="connsiteX5" fmla="*/ 1790700 w 2179320"/>
                    <a:gd name="connsiteY5" fmla="*/ 548640 h 1775062"/>
                    <a:gd name="connsiteX6" fmla="*/ 1981200 w 2179320"/>
                    <a:gd name="connsiteY6" fmla="*/ 167640 h 1775062"/>
                    <a:gd name="connsiteX7" fmla="*/ 2179320 w 2179320"/>
                    <a:gd name="connsiteY7" fmla="*/ 7620 h 1775062"/>
                    <a:gd name="connsiteX0" fmla="*/ 0 w 2179320"/>
                    <a:gd name="connsiteY0" fmla="*/ 0 h 1775062"/>
                    <a:gd name="connsiteX1" fmla="*/ 274320 w 2179320"/>
                    <a:gd name="connsiteY1" fmla="*/ 266700 h 1775062"/>
                    <a:gd name="connsiteX2" fmla="*/ 647700 w 2179320"/>
                    <a:gd name="connsiteY2" fmla="*/ 1158240 h 1775062"/>
                    <a:gd name="connsiteX3" fmla="*/ 906780 w 2179320"/>
                    <a:gd name="connsiteY3" fmla="*/ 1699260 h 1775062"/>
                    <a:gd name="connsiteX4" fmla="*/ 1287780 w 2179320"/>
                    <a:gd name="connsiteY4" fmla="*/ 1676400 h 1775062"/>
                    <a:gd name="connsiteX5" fmla="*/ 1790700 w 2179320"/>
                    <a:gd name="connsiteY5" fmla="*/ 548640 h 1775062"/>
                    <a:gd name="connsiteX6" fmla="*/ 1996440 w 2179320"/>
                    <a:gd name="connsiteY6" fmla="*/ 167640 h 1775062"/>
                    <a:gd name="connsiteX7" fmla="*/ 2179320 w 2179320"/>
                    <a:gd name="connsiteY7" fmla="*/ 7620 h 1775062"/>
                    <a:gd name="connsiteX0" fmla="*/ 0 w 2179320"/>
                    <a:gd name="connsiteY0" fmla="*/ 0 h 1775062"/>
                    <a:gd name="connsiteX1" fmla="*/ 274320 w 2179320"/>
                    <a:gd name="connsiteY1" fmla="*/ 266700 h 1775062"/>
                    <a:gd name="connsiteX2" fmla="*/ 647700 w 2179320"/>
                    <a:gd name="connsiteY2" fmla="*/ 1158240 h 1775062"/>
                    <a:gd name="connsiteX3" fmla="*/ 906780 w 2179320"/>
                    <a:gd name="connsiteY3" fmla="*/ 1699260 h 1775062"/>
                    <a:gd name="connsiteX4" fmla="*/ 1287780 w 2179320"/>
                    <a:gd name="connsiteY4" fmla="*/ 1676400 h 1775062"/>
                    <a:gd name="connsiteX5" fmla="*/ 1790700 w 2179320"/>
                    <a:gd name="connsiteY5" fmla="*/ 548640 h 1775062"/>
                    <a:gd name="connsiteX6" fmla="*/ 1988820 w 2179320"/>
                    <a:gd name="connsiteY6" fmla="*/ 137160 h 1775062"/>
                    <a:gd name="connsiteX7" fmla="*/ 2179320 w 2179320"/>
                    <a:gd name="connsiteY7" fmla="*/ 7620 h 1775062"/>
                    <a:gd name="connsiteX0" fmla="*/ 0 w 2179320"/>
                    <a:gd name="connsiteY0" fmla="*/ 0 h 1775062"/>
                    <a:gd name="connsiteX1" fmla="*/ 274320 w 2179320"/>
                    <a:gd name="connsiteY1" fmla="*/ 266700 h 1775062"/>
                    <a:gd name="connsiteX2" fmla="*/ 647700 w 2179320"/>
                    <a:gd name="connsiteY2" fmla="*/ 1158240 h 1775062"/>
                    <a:gd name="connsiteX3" fmla="*/ 906780 w 2179320"/>
                    <a:gd name="connsiteY3" fmla="*/ 1699260 h 1775062"/>
                    <a:gd name="connsiteX4" fmla="*/ 1287780 w 2179320"/>
                    <a:gd name="connsiteY4" fmla="*/ 1676400 h 1775062"/>
                    <a:gd name="connsiteX5" fmla="*/ 1790700 w 2179320"/>
                    <a:gd name="connsiteY5" fmla="*/ 548640 h 1775062"/>
                    <a:gd name="connsiteX6" fmla="*/ 2004060 w 2179320"/>
                    <a:gd name="connsiteY6" fmla="*/ 152400 h 1775062"/>
                    <a:gd name="connsiteX7" fmla="*/ 2179320 w 2179320"/>
                    <a:gd name="connsiteY7" fmla="*/ 7620 h 1775062"/>
                    <a:gd name="connsiteX0" fmla="*/ 0 w 2179320"/>
                    <a:gd name="connsiteY0" fmla="*/ 0 h 1793290"/>
                    <a:gd name="connsiteX1" fmla="*/ 274320 w 2179320"/>
                    <a:gd name="connsiteY1" fmla="*/ 266700 h 1793290"/>
                    <a:gd name="connsiteX2" fmla="*/ 647700 w 2179320"/>
                    <a:gd name="connsiteY2" fmla="*/ 1158240 h 1793290"/>
                    <a:gd name="connsiteX3" fmla="*/ 930338 w 2179320"/>
                    <a:gd name="connsiteY3" fmla="*/ 1699260 h 1793290"/>
                    <a:gd name="connsiteX4" fmla="*/ 1287780 w 2179320"/>
                    <a:gd name="connsiteY4" fmla="*/ 1676400 h 1793290"/>
                    <a:gd name="connsiteX5" fmla="*/ 1790700 w 2179320"/>
                    <a:gd name="connsiteY5" fmla="*/ 548640 h 1793290"/>
                    <a:gd name="connsiteX6" fmla="*/ 2004060 w 2179320"/>
                    <a:gd name="connsiteY6" fmla="*/ 152400 h 1793290"/>
                    <a:gd name="connsiteX7" fmla="*/ 2179320 w 2179320"/>
                    <a:gd name="connsiteY7" fmla="*/ 7620 h 1793290"/>
                    <a:gd name="connsiteX0" fmla="*/ 0 w 2179320"/>
                    <a:gd name="connsiteY0" fmla="*/ 0 h 1783547"/>
                    <a:gd name="connsiteX1" fmla="*/ 274320 w 2179320"/>
                    <a:gd name="connsiteY1" fmla="*/ 266700 h 1783547"/>
                    <a:gd name="connsiteX2" fmla="*/ 647700 w 2179320"/>
                    <a:gd name="connsiteY2" fmla="*/ 1158240 h 1783547"/>
                    <a:gd name="connsiteX3" fmla="*/ 930338 w 2179320"/>
                    <a:gd name="connsiteY3" fmla="*/ 1699260 h 1783547"/>
                    <a:gd name="connsiteX4" fmla="*/ 1287780 w 2179320"/>
                    <a:gd name="connsiteY4" fmla="*/ 1676400 h 1783547"/>
                    <a:gd name="connsiteX5" fmla="*/ 1790700 w 2179320"/>
                    <a:gd name="connsiteY5" fmla="*/ 548640 h 1783547"/>
                    <a:gd name="connsiteX6" fmla="*/ 2004060 w 2179320"/>
                    <a:gd name="connsiteY6" fmla="*/ 152400 h 1783547"/>
                    <a:gd name="connsiteX7" fmla="*/ 2179320 w 2179320"/>
                    <a:gd name="connsiteY7" fmla="*/ 7620 h 1783547"/>
                    <a:gd name="connsiteX0" fmla="*/ 0 w 2179320"/>
                    <a:gd name="connsiteY0" fmla="*/ 0 h 1767570"/>
                    <a:gd name="connsiteX1" fmla="*/ 274320 w 2179320"/>
                    <a:gd name="connsiteY1" fmla="*/ 266700 h 1767570"/>
                    <a:gd name="connsiteX2" fmla="*/ 647700 w 2179320"/>
                    <a:gd name="connsiteY2" fmla="*/ 1158240 h 1767570"/>
                    <a:gd name="connsiteX3" fmla="*/ 930338 w 2179320"/>
                    <a:gd name="connsiteY3" fmla="*/ 1699260 h 1767570"/>
                    <a:gd name="connsiteX4" fmla="*/ 1287780 w 2179320"/>
                    <a:gd name="connsiteY4" fmla="*/ 1676400 h 1767570"/>
                    <a:gd name="connsiteX5" fmla="*/ 1790700 w 2179320"/>
                    <a:gd name="connsiteY5" fmla="*/ 548640 h 1767570"/>
                    <a:gd name="connsiteX6" fmla="*/ 2004060 w 2179320"/>
                    <a:gd name="connsiteY6" fmla="*/ 152400 h 1767570"/>
                    <a:gd name="connsiteX7" fmla="*/ 2179320 w 2179320"/>
                    <a:gd name="connsiteY7" fmla="*/ 7620 h 1767570"/>
                    <a:gd name="connsiteX0" fmla="*/ 0 w 2179320"/>
                    <a:gd name="connsiteY0" fmla="*/ 0 h 1837308"/>
                    <a:gd name="connsiteX1" fmla="*/ 274320 w 2179320"/>
                    <a:gd name="connsiteY1" fmla="*/ 266700 h 1837308"/>
                    <a:gd name="connsiteX2" fmla="*/ 930338 w 2179320"/>
                    <a:gd name="connsiteY2" fmla="*/ 1699260 h 1837308"/>
                    <a:gd name="connsiteX3" fmla="*/ 1287780 w 2179320"/>
                    <a:gd name="connsiteY3" fmla="*/ 1676400 h 1837308"/>
                    <a:gd name="connsiteX4" fmla="*/ 1790700 w 2179320"/>
                    <a:gd name="connsiteY4" fmla="*/ 548640 h 1837308"/>
                    <a:gd name="connsiteX5" fmla="*/ 2004060 w 2179320"/>
                    <a:gd name="connsiteY5" fmla="*/ 152400 h 1837308"/>
                    <a:gd name="connsiteX6" fmla="*/ 2179320 w 2179320"/>
                    <a:gd name="connsiteY6" fmla="*/ 7620 h 1837308"/>
                    <a:gd name="connsiteX0" fmla="*/ 0 w 2179320"/>
                    <a:gd name="connsiteY0" fmla="*/ 0 h 1826499"/>
                    <a:gd name="connsiteX1" fmla="*/ 274320 w 2179320"/>
                    <a:gd name="connsiteY1" fmla="*/ 266700 h 1826499"/>
                    <a:gd name="connsiteX2" fmla="*/ 914633 w 2179320"/>
                    <a:gd name="connsiteY2" fmla="*/ 1661160 h 1826499"/>
                    <a:gd name="connsiteX3" fmla="*/ 1287780 w 2179320"/>
                    <a:gd name="connsiteY3" fmla="*/ 1676400 h 1826499"/>
                    <a:gd name="connsiteX4" fmla="*/ 1790700 w 2179320"/>
                    <a:gd name="connsiteY4" fmla="*/ 548640 h 1826499"/>
                    <a:gd name="connsiteX5" fmla="*/ 2004060 w 2179320"/>
                    <a:gd name="connsiteY5" fmla="*/ 152400 h 1826499"/>
                    <a:gd name="connsiteX6" fmla="*/ 2179320 w 2179320"/>
                    <a:gd name="connsiteY6" fmla="*/ 7620 h 1826499"/>
                    <a:gd name="connsiteX0" fmla="*/ 0 w 2179320"/>
                    <a:gd name="connsiteY0" fmla="*/ 0 h 1788644"/>
                    <a:gd name="connsiteX1" fmla="*/ 274320 w 2179320"/>
                    <a:gd name="connsiteY1" fmla="*/ 266700 h 1788644"/>
                    <a:gd name="connsiteX2" fmla="*/ 914633 w 2179320"/>
                    <a:gd name="connsiteY2" fmla="*/ 1661160 h 1788644"/>
                    <a:gd name="connsiteX3" fmla="*/ 1287780 w 2179320"/>
                    <a:gd name="connsiteY3" fmla="*/ 1676400 h 1788644"/>
                    <a:gd name="connsiteX4" fmla="*/ 1790700 w 2179320"/>
                    <a:gd name="connsiteY4" fmla="*/ 548640 h 1788644"/>
                    <a:gd name="connsiteX5" fmla="*/ 2004060 w 2179320"/>
                    <a:gd name="connsiteY5" fmla="*/ 152400 h 1788644"/>
                    <a:gd name="connsiteX6" fmla="*/ 2179320 w 2179320"/>
                    <a:gd name="connsiteY6" fmla="*/ 7620 h 1788644"/>
                    <a:gd name="connsiteX0" fmla="*/ 0 w 2179320"/>
                    <a:gd name="connsiteY0" fmla="*/ 0 h 1763817"/>
                    <a:gd name="connsiteX1" fmla="*/ 274320 w 2179320"/>
                    <a:gd name="connsiteY1" fmla="*/ 266700 h 1763817"/>
                    <a:gd name="connsiteX2" fmla="*/ 914633 w 2179320"/>
                    <a:gd name="connsiteY2" fmla="*/ 1661160 h 1763817"/>
                    <a:gd name="connsiteX3" fmla="*/ 1287780 w 2179320"/>
                    <a:gd name="connsiteY3" fmla="*/ 1676400 h 1763817"/>
                    <a:gd name="connsiteX4" fmla="*/ 1790700 w 2179320"/>
                    <a:gd name="connsiteY4" fmla="*/ 548640 h 1763817"/>
                    <a:gd name="connsiteX5" fmla="*/ 2004060 w 2179320"/>
                    <a:gd name="connsiteY5" fmla="*/ 152400 h 1763817"/>
                    <a:gd name="connsiteX6" fmla="*/ 2179320 w 2179320"/>
                    <a:gd name="connsiteY6" fmla="*/ 7620 h 1763817"/>
                    <a:gd name="connsiteX0" fmla="*/ 0 w 2179320"/>
                    <a:gd name="connsiteY0" fmla="*/ 0 h 1792278"/>
                    <a:gd name="connsiteX1" fmla="*/ 274320 w 2179320"/>
                    <a:gd name="connsiteY1" fmla="*/ 266700 h 1792278"/>
                    <a:gd name="connsiteX2" fmla="*/ 914633 w 2179320"/>
                    <a:gd name="connsiteY2" fmla="*/ 1668780 h 1792278"/>
                    <a:gd name="connsiteX3" fmla="*/ 1287780 w 2179320"/>
                    <a:gd name="connsiteY3" fmla="*/ 1676400 h 1792278"/>
                    <a:gd name="connsiteX4" fmla="*/ 1790700 w 2179320"/>
                    <a:gd name="connsiteY4" fmla="*/ 548640 h 1792278"/>
                    <a:gd name="connsiteX5" fmla="*/ 2004060 w 2179320"/>
                    <a:gd name="connsiteY5" fmla="*/ 152400 h 1792278"/>
                    <a:gd name="connsiteX6" fmla="*/ 2179320 w 2179320"/>
                    <a:gd name="connsiteY6" fmla="*/ 7620 h 1792278"/>
                    <a:gd name="connsiteX0" fmla="*/ 0 w 2179320"/>
                    <a:gd name="connsiteY0" fmla="*/ 0 h 1784985"/>
                    <a:gd name="connsiteX1" fmla="*/ 274320 w 2179320"/>
                    <a:gd name="connsiteY1" fmla="*/ 266700 h 1784985"/>
                    <a:gd name="connsiteX2" fmla="*/ 914633 w 2179320"/>
                    <a:gd name="connsiteY2" fmla="*/ 1668780 h 1784985"/>
                    <a:gd name="connsiteX3" fmla="*/ 1287780 w 2179320"/>
                    <a:gd name="connsiteY3" fmla="*/ 1676400 h 1784985"/>
                    <a:gd name="connsiteX4" fmla="*/ 1790700 w 2179320"/>
                    <a:gd name="connsiteY4" fmla="*/ 548640 h 1784985"/>
                    <a:gd name="connsiteX5" fmla="*/ 2004060 w 2179320"/>
                    <a:gd name="connsiteY5" fmla="*/ 152400 h 1784985"/>
                    <a:gd name="connsiteX6" fmla="*/ 2179320 w 2179320"/>
                    <a:gd name="connsiteY6" fmla="*/ 7620 h 1784985"/>
                    <a:gd name="connsiteX0" fmla="*/ 0 w 2179320"/>
                    <a:gd name="connsiteY0" fmla="*/ 0 h 1784985"/>
                    <a:gd name="connsiteX1" fmla="*/ 274320 w 2179320"/>
                    <a:gd name="connsiteY1" fmla="*/ 266700 h 1784985"/>
                    <a:gd name="connsiteX2" fmla="*/ 914633 w 2179320"/>
                    <a:gd name="connsiteY2" fmla="*/ 1668780 h 1784985"/>
                    <a:gd name="connsiteX3" fmla="*/ 1287780 w 2179320"/>
                    <a:gd name="connsiteY3" fmla="*/ 1676400 h 1784985"/>
                    <a:gd name="connsiteX4" fmla="*/ 1790700 w 2179320"/>
                    <a:gd name="connsiteY4" fmla="*/ 548640 h 1784985"/>
                    <a:gd name="connsiteX5" fmla="*/ 2004060 w 2179320"/>
                    <a:gd name="connsiteY5" fmla="*/ 152400 h 1784985"/>
                    <a:gd name="connsiteX6" fmla="*/ 2179320 w 2179320"/>
                    <a:gd name="connsiteY6" fmla="*/ 7620 h 1784985"/>
                    <a:gd name="connsiteX0" fmla="*/ 0 w 2179320"/>
                    <a:gd name="connsiteY0" fmla="*/ 0 h 1815312"/>
                    <a:gd name="connsiteX1" fmla="*/ 274320 w 2179320"/>
                    <a:gd name="connsiteY1" fmla="*/ 266700 h 1815312"/>
                    <a:gd name="connsiteX2" fmla="*/ 914633 w 2179320"/>
                    <a:gd name="connsiteY2" fmla="*/ 1668780 h 1815312"/>
                    <a:gd name="connsiteX3" fmla="*/ 1303485 w 2179320"/>
                    <a:gd name="connsiteY3" fmla="*/ 1645920 h 1815312"/>
                    <a:gd name="connsiteX4" fmla="*/ 1790700 w 2179320"/>
                    <a:gd name="connsiteY4" fmla="*/ 548640 h 1815312"/>
                    <a:gd name="connsiteX5" fmla="*/ 2004060 w 2179320"/>
                    <a:gd name="connsiteY5" fmla="*/ 152400 h 1815312"/>
                    <a:gd name="connsiteX6" fmla="*/ 2179320 w 2179320"/>
                    <a:gd name="connsiteY6" fmla="*/ 7620 h 1815312"/>
                    <a:gd name="connsiteX0" fmla="*/ 0 w 2179320"/>
                    <a:gd name="connsiteY0" fmla="*/ 0 h 1779831"/>
                    <a:gd name="connsiteX1" fmla="*/ 274320 w 2179320"/>
                    <a:gd name="connsiteY1" fmla="*/ 266700 h 1779831"/>
                    <a:gd name="connsiteX2" fmla="*/ 914633 w 2179320"/>
                    <a:gd name="connsiteY2" fmla="*/ 1668780 h 1779831"/>
                    <a:gd name="connsiteX3" fmla="*/ 1303485 w 2179320"/>
                    <a:gd name="connsiteY3" fmla="*/ 1645920 h 1779831"/>
                    <a:gd name="connsiteX4" fmla="*/ 1790700 w 2179320"/>
                    <a:gd name="connsiteY4" fmla="*/ 548640 h 1779831"/>
                    <a:gd name="connsiteX5" fmla="*/ 2004060 w 2179320"/>
                    <a:gd name="connsiteY5" fmla="*/ 152400 h 1779831"/>
                    <a:gd name="connsiteX6" fmla="*/ 2179320 w 2179320"/>
                    <a:gd name="connsiteY6" fmla="*/ 7620 h 1779831"/>
                    <a:gd name="connsiteX0" fmla="*/ 0 w 2179320"/>
                    <a:gd name="connsiteY0" fmla="*/ 0 h 1779831"/>
                    <a:gd name="connsiteX1" fmla="*/ 274320 w 2179320"/>
                    <a:gd name="connsiteY1" fmla="*/ 266700 h 1779831"/>
                    <a:gd name="connsiteX2" fmla="*/ 914633 w 2179320"/>
                    <a:gd name="connsiteY2" fmla="*/ 1668780 h 1779831"/>
                    <a:gd name="connsiteX3" fmla="*/ 1303485 w 2179320"/>
                    <a:gd name="connsiteY3" fmla="*/ 1645920 h 1779831"/>
                    <a:gd name="connsiteX4" fmla="*/ 1790700 w 2179320"/>
                    <a:gd name="connsiteY4" fmla="*/ 548640 h 1779831"/>
                    <a:gd name="connsiteX5" fmla="*/ 2004060 w 2179320"/>
                    <a:gd name="connsiteY5" fmla="*/ 152400 h 1779831"/>
                    <a:gd name="connsiteX6" fmla="*/ 2179320 w 2179320"/>
                    <a:gd name="connsiteY6" fmla="*/ 7620 h 1779831"/>
                    <a:gd name="connsiteX0" fmla="*/ 0 w 2179320"/>
                    <a:gd name="connsiteY0" fmla="*/ 0 h 1779831"/>
                    <a:gd name="connsiteX1" fmla="*/ 274320 w 2179320"/>
                    <a:gd name="connsiteY1" fmla="*/ 266700 h 1779831"/>
                    <a:gd name="connsiteX2" fmla="*/ 914633 w 2179320"/>
                    <a:gd name="connsiteY2" fmla="*/ 1668780 h 1779831"/>
                    <a:gd name="connsiteX3" fmla="*/ 1303485 w 2179320"/>
                    <a:gd name="connsiteY3" fmla="*/ 1645920 h 1779831"/>
                    <a:gd name="connsiteX4" fmla="*/ 1790700 w 2179320"/>
                    <a:gd name="connsiteY4" fmla="*/ 548640 h 1779831"/>
                    <a:gd name="connsiteX5" fmla="*/ 2004060 w 2179320"/>
                    <a:gd name="connsiteY5" fmla="*/ 152400 h 1779831"/>
                    <a:gd name="connsiteX6" fmla="*/ 2179320 w 2179320"/>
                    <a:gd name="connsiteY6" fmla="*/ 7620 h 1779831"/>
                    <a:gd name="connsiteX0" fmla="*/ 0 w 2179320"/>
                    <a:gd name="connsiteY0" fmla="*/ 0 h 1779831"/>
                    <a:gd name="connsiteX1" fmla="*/ 274320 w 2179320"/>
                    <a:gd name="connsiteY1" fmla="*/ 266700 h 1779831"/>
                    <a:gd name="connsiteX2" fmla="*/ 914633 w 2179320"/>
                    <a:gd name="connsiteY2" fmla="*/ 1668780 h 1779831"/>
                    <a:gd name="connsiteX3" fmla="*/ 1303485 w 2179320"/>
                    <a:gd name="connsiteY3" fmla="*/ 1645920 h 1779831"/>
                    <a:gd name="connsiteX4" fmla="*/ 1790700 w 2179320"/>
                    <a:gd name="connsiteY4" fmla="*/ 548640 h 1779831"/>
                    <a:gd name="connsiteX5" fmla="*/ 2004060 w 2179320"/>
                    <a:gd name="connsiteY5" fmla="*/ 152400 h 1779831"/>
                    <a:gd name="connsiteX6" fmla="*/ 2179320 w 2179320"/>
                    <a:gd name="connsiteY6" fmla="*/ 7620 h 1779831"/>
                    <a:gd name="connsiteX0" fmla="*/ 0 w 2179320"/>
                    <a:gd name="connsiteY0" fmla="*/ 0 h 1779831"/>
                    <a:gd name="connsiteX1" fmla="*/ 274320 w 2179320"/>
                    <a:gd name="connsiteY1" fmla="*/ 266700 h 1779831"/>
                    <a:gd name="connsiteX2" fmla="*/ 914633 w 2179320"/>
                    <a:gd name="connsiteY2" fmla="*/ 1668780 h 1779831"/>
                    <a:gd name="connsiteX3" fmla="*/ 1303485 w 2179320"/>
                    <a:gd name="connsiteY3" fmla="*/ 1645920 h 1779831"/>
                    <a:gd name="connsiteX4" fmla="*/ 1790700 w 2179320"/>
                    <a:gd name="connsiteY4" fmla="*/ 548640 h 1779831"/>
                    <a:gd name="connsiteX5" fmla="*/ 2004060 w 2179320"/>
                    <a:gd name="connsiteY5" fmla="*/ 152400 h 1779831"/>
                    <a:gd name="connsiteX6" fmla="*/ 2179320 w 2179320"/>
                    <a:gd name="connsiteY6" fmla="*/ 7620 h 1779831"/>
                    <a:gd name="connsiteX0" fmla="*/ 0 w 2179320"/>
                    <a:gd name="connsiteY0" fmla="*/ 0 h 1779831"/>
                    <a:gd name="connsiteX1" fmla="*/ 274320 w 2179320"/>
                    <a:gd name="connsiteY1" fmla="*/ 266700 h 1779831"/>
                    <a:gd name="connsiteX2" fmla="*/ 914633 w 2179320"/>
                    <a:gd name="connsiteY2" fmla="*/ 1668780 h 1779831"/>
                    <a:gd name="connsiteX3" fmla="*/ 1303485 w 2179320"/>
                    <a:gd name="connsiteY3" fmla="*/ 1645920 h 1779831"/>
                    <a:gd name="connsiteX4" fmla="*/ 1790700 w 2179320"/>
                    <a:gd name="connsiteY4" fmla="*/ 548640 h 1779831"/>
                    <a:gd name="connsiteX5" fmla="*/ 2004060 w 2179320"/>
                    <a:gd name="connsiteY5" fmla="*/ 152400 h 1779831"/>
                    <a:gd name="connsiteX6" fmla="*/ 2179320 w 2179320"/>
                    <a:gd name="connsiteY6" fmla="*/ 7620 h 1779831"/>
                    <a:gd name="connsiteX0" fmla="*/ 0 w 2179320"/>
                    <a:gd name="connsiteY0" fmla="*/ 0 h 1779831"/>
                    <a:gd name="connsiteX1" fmla="*/ 274320 w 2179320"/>
                    <a:gd name="connsiteY1" fmla="*/ 266700 h 1779831"/>
                    <a:gd name="connsiteX2" fmla="*/ 914633 w 2179320"/>
                    <a:gd name="connsiteY2" fmla="*/ 1668780 h 1779831"/>
                    <a:gd name="connsiteX3" fmla="*/ 1303485 w 2179320"/>
                    <a:gd name="connsiteY3" fmla="*/ 1645920 h 1779831"/>
                    <a:gd name="connsiteX4" fmla="*/ 1790700 w 2179320"/>
                    <a:gd name="connsiteY4" fmla="*/ 548640 h 1779831"/>
                    <a:gd name="connsiteX5" fmla="*/ 2004060 w 2179320"/>
                    <a:gd name="connsiteY5" fmla="*/ 152400 h 1779831"/>
                    <a:gd name="connsiteX6" fmla="*/ 2179320 w 2179320"/>
                    <a:gd name="connsiteY6" fmla="*/ 7620 h 1779831"/>
                    <a:gd name="connsiteX0" fmla="*/ 0 w 2179320"/>
                    <a:gd name="connsiteY0" fmla="*/ 0 h 1779831"/>
                    <a:gd name="connsiteX1" fmla="*/ 274320 w 2179320"/>
                    <a:gd name="connsiteY1" fmla="*/ 266700 h 1779831"/>
                    <a:gd name="connsiteX2" fmla="*/ 914633 w 2179320"/>
                    <a:gd name="connsiteY2" fmla="*/ 1668780 h 1779831"/>
                    <a:gd name="connsiteX3" fmla="*/ 1303485 w 2179320"/>
                    <a:gd name="connsiteY3" fmla="*/ 1645920 h 1779831"/>
                    <a:gd name="connsiteX4" fmla="*/ 1790700 w 2179320"/>
                    <a:gd name="connsiteY4" fmla="*/ 548640 h 1779831"/>
                    <a:gd name="connsiteX5" fmla="*/ 2004060 w 2179320"/>
                    <a:gd name="connsiteY5" fmla="*/ 152400 h 1779831"/>
                    <a:gd name="connsiteX6" fmla="*/ 2179320 w 2179320"/>
                    <a:gd name="connsiteY6" fmla="*/ 7620 h 1779831"/>
                    <a:gd name="connsiteX0" fmla="*/ 0 w 2179320"/>
                    <a:gd name="connsiteY0" fmla="*/ 0 h 1779831"/>
                    <a:gd name="connsiteX1" fmla="*/ 274320 w 2179320"/>
                    <a:gd name="connsiteY1" fmla="*/ 266700 h 1779831"/>
                    <a:gd name="connsiteX2" fmla="*/ 914633 w 2179320"/>
                    <a:gd name="connsiteY2" fmla="*/ 1668780 h 1779831"/>
                    <a:gd name="connsiteX3" fmla="*/ 1303485 w 2179320"/>
                    <a:gd name="connsiteY3" fmla="*/ 1645920 h 1779831"/>
                    <a:gd name="connsiteX4" fmla="*/ 1790700 w 2179320"/>
                    <a:gd name="connsiteY4" fmla="*/ 548640 h 1779831"/>
                    <a:gd name="connsiteX5" fmla="*/ 2004060 w 2179320"/>
                    <a:gd name="connsiteY5" fmla="*/ 152400 h 1779831"/>
                    <a:gd name="connsiteX6" fmla="*/ 2179320 w 2179320"/>
                    <a:gd name="connsiteY6" fmla="*/ 7620 h 177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320" h="1779831">
                      <a:moveTo>
                        <a:pt x="0" y="0"/>
                      </a:moveTo>
                      <a:cubicBezTo>
                        <a:pt x="68462" y="22543"/>
                        <a:pt x="136604" y="19527"/>
                        <a:pt x="274320" y="266700"/>
                      </a:cubicBezTo>
                      <a:cubicBezTo>
                        <a:pt x="426759" y="605790"/>
                        <a:pt x="743105" y="1438910"/>
                        <a:pt x="914633" y="1668780"/>
                      </a:cubicBezTo>
                      <a:cubicBezTo>
                        <a:pt x="1086161" y="1898650"/>
                        <a:pt x="1263483" y="1710690"/>
                        <a:pt x="1303485" y="1645920"/>
                      </a:cubicBezTo>
                      <a:cubicBezTo>
                        <a:pt x="1449496" y="1459230"/>
                        <a:pt x="1676392" y="795179"/>
                        <a:pt x="1790700" y="548640"/>
                      </a:cubicBezTo>
                      <a:cubicBezTo>
                        <a:pt x="1905008" y="302101"/>
                        <a:pt x="1939290" y="242570"/>
                        <a:pt x="2004060" y="152400"/>
                      </a:cubicBezTo>
                      <a:cubicBezTo>
                        <a:pt x="2068830" y="62230"/>
                        <a:pt x="2131695" y="15875"/>
                        <a:pt x="2179320" y="7620"/>
                      </a:cubicBezTo>
                    </a:path>
                  </a:pathLst>
                </a:custGeom>
                <a:no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19" name="Oval 6">
                  <a:extLst>
                    <a:ext uri="{FF2B5EF4-FFF2-40B4-BE49-F238E27FC236}">
                      <a16:creationId xmlns:a16="http://schemas.microsoft.com/office/drawing/2014/main" id="{0C708C41-B5F4-46E3-B221-EFD242267CCE}"/>
                    </a:ext>
                  </a:extLst>
                </p:cNvPr>
                <p:cNvSpPr/>
                <p:nvPr/>
              </p:nvSpPr>
              <p:spPr>
                <a:xfrm>
                  <a:off x="4626123" y="4964513"/>
                  <a:ext cx="171601" cy="171601"/>
                </a:xfrm>
                <a:prstGeom prst="ellipse">
                  <a:avLst/>
                </a:prstGeom>
                <a:solidFill>
                  <a:srgbClr val="FF0000">
                    <a:alpha val="2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sz="1600"/>
                </a:p>
              </p:txBody>
            </p:sp>
            <p:sp>
              <p:nvSpPr>
                <p:cNvPr id="20" name="자유형 45">
                  <a:extLst>
                    <a:ext uri="{FF2B5EF4-FFF2-40B4-BE49-F238E27FC236}">
                      <a16:creationId xmlns:a16="http://schemas.microsoft.com/office/drawing/2014/main" id="{AA560F26-0FC6-4A4E-8C86-F69D93285A41}"/>
                    </a:ext>
                  </a:extLst>
                </p:cNvPr>
                <p:cNvSpPr/>
                <p:nvPr/>
              </p:nvSpPr>
              <p:spPr>
                <a:xfrm>
                  <a:off x="3871458" y="3441700"/>
                  <a:ext cx="786213" cy="1478422"/>
                </a:xfrm>
                <a:custGeom>
                  <a:avLst/>
                  <a:gdLst>
                    <a:gd name="connsiteX0" fmla="*/ 0 w 786213"/>
                    <a:gd name="connsiteY0" fmla="*/ 0 h 1478422"/>
                    <a:gd name="connsiteX1" fmla="*/ 521294 w 786213"/>
                    <a:gd name="connsiteY1" fmla="*/ 0 h 1478422"/>
                    <a:gd name="connsiteX2" fmla="*/ 521294 w 786213"/>
                    <a:gd name="connsiteY2" fmla="*/ 880216 h 1478422"/>
                    <a:gd name="connsiteX3" fmla="*/ 786213 w 786213"/>
                    <a:gd name="connsiteY3" fmla="*/ 880216 h 1478422"/>
                    <a:gd name="connsiteX4" fmla="*/ 786213 w 786213"/>
                    <a:gd name="connsiteY4" fmla="*/ 1478422 h 1478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213" h="1478422">
                      <a:moveTo>
                        <a:pt x="0" y="0"/>
                      </a:moveTo>
                      <a:lnTo>
                        <a:pt x="521294" y="0"/>
                      </a:lnTo>
                      <a:lnTo>
                        <a:pt x="521294" y="880216"/>
                      </a:lnTo>
                      <a:lnTo>
                        <a:pt x="786213" y="880216"/>
                      </a:lnTo>
                      <a:lnTo>
                        <a:pt x="786213" y="1478422"/>
                      </a:lnTo>
                    </a:path>
                  </a:pathLst>
                </a:custGeom>
                <a:ln w="12700">
                  <a:solidFill>
                    <a:srgbClr val="7F7F7F"/>
                  </a:solidFill>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a:bevelT w="0" h="6350"/>
                  </a:sp3d>
                </a:bodyPr>
                <a:lstStyle/>
                <a:p>
                  <a:pPr algn="ctr"/>
                  <a:endParaRPr lang="ko-KR" altLang="en-US">
                    <a:solidFill>
                      <a:schemeClr val="tx1"/>
                    </a:solidFill>
                  </a:endParaRPr>
                </a:p>
              </p:txBody>
            </p:sp>
          </p:grpSp>
          <p:grpSp>
            <p:nvGrpSpPr>
              <p:cNvPr id="14" name="그룹 13">
                <a:extLst>
                  <a:ext uri="{FF2B5EF4-FFF2-40B4-BE49-F238E27FC236}">
                    <a16:creationId xmlns:a16="http://schemas.microsoft.com/office/drawing/2014/main" id="{7E0F13AA-6032-415E-935A-44DAA620D0F0}"/>
                  </a:ext>
                </a:extLst>
              </p:cNvPr>
              <p:cNvGrpSpPr/>
              <p:nvPr/>
            </p:nvGrpSpPr>
            <p:grpSpPr>
              <a:xfrm>
                <a:off x="6613347" y="3441699"/>
                <a:ext cx="2141741" cy="1913890"/>
                <a:chOff x="6613347" y="3441699"/>
                <a:chExt cx="2141741" cy="1913890"/>
              </a:xfrm>
            </p:grpSpPr>
            <p:sp>
              <p:nvSpPr>
                <p:cNvPr id="15" name="자유형 46">
                  <a:extLst>
                    <a:ext uri="{FF2B5EF4-FFF2-40B4-BE49-F238E27FC236}">
                      <a16:creationId xmlns:a16="http://schemas.microsoft.com/office/drawing/2014/main" id="{0F9858FB-CF68-48AE-B0C9-EB275E276B94}"/>
                    </a:ext>
                  </a:extLst>
                </p:cNvPr>
                <p:cNvSpPr/>
                <p:nvPr/>
              </p:nvSpPr>
              <p:spPr>
                <a:xfrm>
                  <a:off x="6640296" y="3489958"/>
                  <a:ext cx="2114792" cy="1779831"/>
                </a:xfrm>
                <a:custGeom>
                  <a:avLst/>
                  <a:gdLst>
                    <a:gd name="connsiteX0" fmla="*/ 0 w 2179320"/>
                    <a:gd name="connsiteY0" fmla="*/ 0 h 1766981"/>
                    <a:gd name="connsiteX1" fmla="*/ 274320 w 2179320"/>
                    <a:gd name="connsiteY1" fmla="*/ 266700 h 1766981"/>
                    <a:gd name="connsiteX2" fmla="*/ 647700 w 2179320"/>
                    <a:gd name="connsiteY2" fmla="*/ 1158240 h 1766981"/>
                    <a:gd name="connsiteX3" fmla="*/ 891540 w 2179320"/>
                    <a:gd name="connsiteY3" fmla="*/ 1638300 h 1766981"/>
                    <a:gd name="connsiteX4" fmla="*/ 1287780 w 2179320"/>
                    <a:gd name="connsiteY4" fmla="*/ 1676400 h 1766981"/>
                    <a:gd name="connsiteX5" fmla="*/ 1790700 w 2179320"/>
                    <a:gd name="connsiteY5" fmla="*/ 548640 h 1766981"/>
                    <a:gd name="connsiteX6" fmla="*/ 2019300 w 2179320"/>
                    <a:gd name="connsiteY6" fmla="*/ 114300 h 1766981"/>
                    <a:gd name="connsiteX7" fmla="*/ 2179320 w 2179320"/>
                    <a:gd name="connsiteY7" fmla="*/ 7620 h 1766981"/>
                    <a:gd name="connsiteX0" fmla="*/ 0 w 2179320"/>
                    <a:gd name="connsiteY0" fmla="*/ 0 h 1793290"/>
                    <a:gd name="connsiteX1" fmla="*/ 274320 w 2179320"/>
                    <a:gd name="connsiteY1" fmla="*/ 266700 h 1793290"/>
                    <a:gd name="connsiteX2" fmla="*/ 647700 w 2179320"/>
                    <a:gd name="connsiteY2" fmla="*/ 1158240 h 1793290"/>
                    <a:gd name="connsiteX3" fmla="*/ 906780 w 2179320"/>
                    <a:gd name="connsiteY3" fmla="*/ 1699260 h 1793290"/>
                    <a:gd name="connsiteX4" fmla="*/ 1287780 w 2179320"/>
                    <a:gd name="connsiteY4" fmla="*/ 1676400 h 1793290"/>
                    <a:gd name="connsiteX5" fmla="*/ 1790700 w 2179320"/>
                    <a:gd name="connsiteY5" fmla="*/ 548640 h 1793290"/>
                    <a:gd name="connsiteX6" fmla="*/ 2019300 w 2179320"/>
                    <a:gd name="connsiteY6" fmla="*/ 114300 h 1793290"/>
                    <a:gd name="connsiteX7" fmla="*/ 2179320 w 2179320"/>
                    <a:gd name="connsiteY7" fmla="*/ 7620 h 1793290"/>
                    <a:gd name="connsiteX0" fmla="*/ 0 w 2179320"/>
                    <a:gd name="connsiteY0" fmla="*/ 0 h 1775062"/>
                    <a:gd name="connsiteX1" fmla="*/ 274320 w 2179320"/>
                    <a:gd name="connsiteY1" fmla="*/ 266700 h 1775062"/>
                    <a:gd name="connsiteX2" fmla="*/ 647700 w 2179320"/>
                    <a:gd name="connsiteY2" fmla="*/ 1158240 h 1775062"/>
                    <a:gd name="connsiteX3" fmla="*/ 906780 w 2179320"/>
                    <a:gd name="connsiteY3" fmla="*/ 1699260 h 1775062"/>
                    <a:gd name="connsiteX4" fmla="*/ 1287780 w 2179320"/>
                    <a:gd name="connsiteY4" fmla="*/ 1676400 h 1775062"/>
                    <a:gd name="connsiteX5" fmla="*/ 1790700 w 2179320"/>
                    <a:gd name="connsiteY5" fmla="*/ 548640 h 1775062"/>
                    <a:gd name="connsiteX6" fmla="*/ 2019300 w 2179320"/>
                    <a:gd name="connsiteY6" fmla="*/ 114300 h 1775062"/>
                    <a:gd name="connsiteX7" fmla="*/ 2179320 w 2179320"/>
                    <a:gd name="connsiteY7" fmla="*/ 7620 h 1775062"/>
                    <a:gd name="connsiteX0" fmla="*/ 0 w 2179320"/>
                    <a:gd name="connsiteY0" fmla="*/ 0 h 1775062"/>
                    <a:gd name="connsiteX1" fmla="*/ 274320 w 2179320"/>
                    <a:gd name="connsiteY1" fmla="*/ 266700 h 1775062"/>
                    <a:gd name="connsiteX2" fmla="*/ 647700 w 2179320"/>
                    <a:gd name="connsiteY2" fmla="*/ 1158240 h 1775062"/>
                    <a:gd name="connsiteX3" fmla="*/ 906780 w 2179320"/>
                    <a:gd name="connsiteY3" fmla="*/ 1699260 h 1775062"/>
                    <a:gd name="connsiteX4" fmla="*/ 1287780 w 2179320"/>
                    <a:gd name="connsiteY4" fmla="*/ 1676400 h 1775062"/>
                    <a:gd name="connsiteX5" fmla="*/ 1790700 w 2179320"/>
                    <a:gd name="connsiteY5" fmla="*/ 548640 h 1775062"/>
                    <a:gd name="connsiteX6" fmla="*/ 1981200 w 2179320"/>
                    <a:gd name="connsiteY6" fmla="*/ 167640 h 1775062"/>
                    <a:gd name="connsiteX7" fmla="*/ 2179320 w 2179320"/>
                    <a:gd name="connsiteY7" fmla="*/ 7620 h 1775062"/>
                    <a:gd name="connsiteX0" fmla="*/ 0 w 2179320"/>
                    <a:gd name="connsiteY0" fmla="*/ 0 h 1775062"/>
                    <a:gd name="connsiteX1" fmla="*/ 274320 w 2179320"/>
                    <a:gd name="connsiteY1" fmla="*/ 266700 h 1775062"/>
                    <a:gd name="connsiteX2" fmla="*/ 647700 w 2179320"/>
                    <a:gd name="connsiteY2" fmla="*/ 1158240 h 1775062"/>
                    <a:gd name="connsiteX3" fmla="*/ 906780 w 2179320"/>
                    <a:gd name="connsiteY3" fmla="*/ 1699260 h 1775062"/>
                    <a:gd name="connsiteX4" fmla="*/ 1287780 w 2179320"/>
                    <a:gd name="connsiteY4" fmla="*/ 1676400 h 1775062"/>
                    <a:gd name="connsiteX5" fmla="*/ 1790700 w 2179320"/>
                    <a:gd name="connsiteY5" fmla="*/ 548640 h 1775062"/>
                    <a:gd name="connsiteX6" fmla="*/ 1996440 w 2179320"/>
                    <a:gd name="connsiteY6" fmla="*/ 167640 h 1775062"/>
                    <a:gd name="connsiteX7" fmla="*/ 2179320 w 2179320"/>
                    <a:gd name="connsiteY7" fmla="*/ 7620 h 1775062"/>
                    <a:gd name="connsiteX0" fmla="*/ 0 w 2179320"/>
                    <a:gd name="connsiteY0" fmla="*/ 0 h 1775062"/>
                    <a:gd name="connsiteX1" fmla="*/ 274320 w 2179320"/>
                    <a:gd name="connsiteY1" fmla="*/ 266700 h 1775062"/>
                    <a:gd name="connsiteX2" fmla="*/ 647700 w 2179320"/>
                    <a:gd name="connsiteY2" fmla="*/ 1158240 h 1775062"/>
                    <a:gd name="connsiteX3" fmla="*/ 906780 w 2179320"/>
                    <a:gd name="connsiteY3" fmla="*/ 1699260 h 1775062"/>
                    <a:gd name="connsiteX4" fmla="*/ 1287780 w 2179320"/>
                    <a:gd name="connsiteY4" fmla="*/ 1676400 h 1775062"/>
                    <a:gd name="connsiteX5" fmla="*/ 1790700 w 2179320"/>
                    <a:gd name="connsiteY5" fmla="*/ 548640 h 1775062"/>
                    <a:gd name="connsiteX6" fmla="*/ 1988820 w 2179320"/>
                    <a:gd name="connsiteY6" fmla="*/ 137160 h 1775062"/>
                    <a:gd name="connsiteX7" fmla="*/ 2179320 w 2179320"/>
                    <a:gd name="connsiteY7" fmla="*/ 7620 h 1775062"/>
                    <a:gd name="connsiteX0" fmla="*/ 0 w 2179320"/>
                    <a:gd name="connsiteY0" fmla="*/ 0 h 1775062"/>
                    <a:gd name="connsiteX1" fmla="*/ 274320 w 2179320"/>
                    <a:gd name="connsiteY1" fmla="*/ 266700 h 1775062"/>
                    <a:gd name="connsiteX2" fmla="*/ 647700 w 2179320"/>
                    <a:gd name="connsiteY2" fmla="*/ 1158240 h 1775062"/>
                    <a:gd name="connsiteX3" fmla="*/ 906780 w 2179320"/>
                    <a:gd name="connsiteY3" fmla="*/ 1699260 h 1775062"/>
                    <a:gd name="connsiteX4" fmla="*/ 1287780 w 2179320"/>
                    <a:gd name="connsiteY4" fmla="*/ 1676400 h 1775062"/>
                    <a:gd name="connsiteX5" fmla="*/ 1790700 w 2179320"/>
                    <a:gd name="connsiteY5" fmla="*/ 548640 h 1775062"/>
                    <a:gd name="connsiteX6" fmla="*/ 2004060 w 2179320"/>
                    <a:gd name="connsiteY6" fmla="*/ 152400 h 1775062"/>
                    <a:gd name="connsiteX7" fmla="*/ 2179320 w 2179320"/>
                    <a:gd name="connsiteY7" fmla="*/ 7620 h 1775062"/>
                    <a:gd name="connsiteX0" fmla="*/ 0 w 2179320"/>
                    <a:gd name="connsiteY0" fmla="*/ 0 h 1793290"/>
                    <a:gd name="connsiteX1" fmla="*/ 274320 w 2179320"/>
                    <a:gd name="connsiteY1" fmla="*/ 266700 h 1793290"/>
                    <a:gd name="connsiteX2" fmla="*/ 647700 w 2179320"/>
                    <a:gd name="connsiteY2" fmla="*/ 1158240 h 1793290"/>
                    <a:gd name="connsiteX3" fmla="*/ 930338 w 2179320"/>
                    <a:gd name="connsiteY3" fmla="*/ 1699260 h 1793290"/>
                    <a:gd name="connsiteX4" fmla="*/ 1287780 w 2179320"/>
                    <a:gd name="connsiteY4" fmla="*/ 1676400 h 1793290"/>
                    <a:gd name="connsiteX5" fmla="*/ 1790700 w 2179320"/>
                    <a:gd name="connsiteY5" fmla="*/ 548640 h 1793290"/>
                    <a:gd name="connsiteX6" fmla="*/ 2004060 w 2179320"/>
                    <a:gd name="connsiteY6" fmla="*/ 152400 h 1793290"/>
                    <a:gd name="connsiteX7" fmla="*/ 2179320 w 2179320"/>
                    <a:gd name="connsiteY7" fmla="*/ 7620 h 1793290"/>
                    <a:gd name="connsiteX0" fmla="*/ 0 w 2179320"/>
                    <a:gd name="connsiteY0" fmla="*/ 0 h 1783547"/>
                    <a:gd name="connsiteX1" fmla="*/ 274320 w 2179320"/>
                    <a:gd name="connsiteY1" fmla="*/ 266700 h 1783547"/>
                    <a:gd name="connsiteX2" fmla="*/ 647700 w 2179320"/>
                    <a:gd name="connsiteY2" fmla="*/ 1158240 h 1783547"/>
                    <a:gd name="connsiteX3" fmla="*/ 930338 w 2179320"/>
                    <a:gd name="connsiteY3" fmla="*/ 1699260 h 1783547"/>
                    <a:gd name="connsiteX4" fmla="*/ 1287780 w 2179320"/>
                    <a:gd name="connsiteY4" fmla="*/ 1676400 h 1783547"/>
                    <a:gd name="connsiteX5" fmla="*/ 1790700 w 2179320"/>
                    <a:gd name="connsiteY5" fmla="*/ 548640 h 1783547"/>
                    <a:gd name="connsiteX6" fmla="*/ 2004060 w 2179320"/>
                    <a:gd name="connsiteY6" fmla="*/ 152400 h 1783547"/>
                    <a:gd name="connsiteX7" fmla="*/ 2179320 w 2179320"/>
                    <a:gd name="connsiteY7" fmla="*/ 7620 h 1783547"/>
                    <a:gd name="connsiteX0" fmla="*/ 0 w 2179320"/>
                    <a:gd name="connsiteY0" fmla="*/ 0 h 1767570"/>
                    <a:gd name="connsiteX1" fmla="*/ 274320 w 2179320"/>
                    <a:gd name="connsiteY1" fmla="*/ 266700 h 1767570"/>
                    <a:gd name="connsiteX2" fmla="*/ 647700 w 2179320"/>
                    <a:gd name="connsiteY2" fmla="*/ 1158240 h 1767570"/>
                    <a:gd name="connsiteX3" fmla="*/ 930338 w 2179320"/>
                    <a:gd name="connsiteY3" fmla="*/ 1699260 h 1767570"/>
                    <a:gd name="connsiteX4" fmla="*/ 1287780 w 2179320"/>
                    <a:gd name="connsiteY4" fmla="*/ 1676400 h 1767570"/>
                    <a:gd name="connsiteX5" fmla="*/ 1790700 w 2179320"/>
                    <a:gd name="connsiteY5" fmla="*/ 548640 h 1767570"/>
                    <a:gd name="connsiteX6" fmla="*/ 2004060 w 2179320"/>
                    <a:gd name="connsiteY6" fmla="*/ 152400 h 1767570"/>
                    <a:gd name="connsiteX7" fmla="*/ 2179320 w 2179320"/>
                    <a:gd name="connsiteY7" fmla="*/ 7620 h 1767570"/>
                    <a:gd name="connsiteX0" fmla="*/ 0 w 2179320"/>
                    <a:gd name="connsiteY0" fmla="*/ 0 h 1837308"/>
                    <a:gd name="connsiteX1" fmla="*/ 274320 w 2179320"/>
                    <a:gd name="connsiteY1" fmla="*/ 266700 h 1837308"/>
                    <a:gd name="connsiteX2" fmla="*/ 930338 w 2179320"/>
                    <a:gd name="connsiteY2" fmla="*/ 1699260 h 1837308"/>
                    <a:gd name="connsiteX3" fmla="*/ 1287780 w 2179320"/>
                    <a:gd name="connsiteY3" fmla="*/ 1676400 h 1837308"/>
                    <a:gd name="connsiteX4" fmla="*/ 1790700 w 2179320"/>
                    <a:gd name="connsiteY4" fmla="*/ 548640 h 1837308"/>
                    <a:gd name="connsiteX5" fmla="*/ 2004060 w 2179320"/>
                    <a:gd name="connsiteY5" fmla="*/ 152400 h 1837308"/>
                    <a:gd name="connsiteX6" fmla="*/ 2179320 w 2179320"/>
                    <a:gd name="connsiteY6" fmla="*/ 7620 h 1837308"/>
                    <a:gd name="connsiteX0" fmla="*/ 0 w 2179320"/>
                    <a:gd name="connsiteY0" fmla="*/ 0 h 1826499"/>
                    <a:gd name="connsiteX1" fmla="*/ 274320 w 2179320"/>
                    <a:gd name="connsiteY1" fmla="*/ 266700 h 1826499"/>
                    <a:gd name="connsiteX2" fmla="*/ 914633 w 2179320"/>
                    <a:gd name="connsiteY2" fmla="*/ 1661160 h 1826499"/>
                    <a:gd name="connsiteX3" fmla="*/ 1287780 w 2179320"/>
                    <a:gd name="connsiteY3" fmla="*/ 1676400 h 1826499"/>
                    <a:gd name="connsiteX4" fmla="*/ 1790700 w 2179320"/>
                    <a:gd name="connsiteY4" fmla="*/ 548640 h 1826499"/>
                    <a:gd name="connsiteX5" fmla="*/ 2004060 w 2179320"/>
                    <a:gd name="connsiteY5" fmla="*/ 152400 h 1826499"/>
                    <a:gd name="connsiteX6" fmla="*/ 2179320 w 2179320"/>
                    <a:gd name="connsiteY6" fmla="*/ 7620 h 1826499"/>
                    <a:gd name="connsiteX0" fmla="*/ 0 w 2179320"/>
                    <a:gd name="connsiteY0" fmla="*/ 0 h 1788644"/>
                    <a:gd name="connsiteX1" fmla="*/ 274320 w 2179320"/>
                    <a:gd name="connsiteY1" fmla="*/ 266700 h 1788644"/>
                    <a:gd name="connsiteX2" fmla="*/ 914633 w 2179320"/>
                    <a:gd name="connsiteY2" fmla="*/ 1661160 h 1788644"/>
                    <a:gd name="connsiteX3" fmla="*/ 1287780 w 2179320"/>
                    <a:gd name="connsiteY3" fmla="*/ 1676400 h 1788644"/>
                    <a:gd name="connsiteX4" fmla="*/ 1790700 w 2179320"/>
                    <a:gd name="connsiteY4" fmla="*/ 548640 h 1788644"/>
                    <a:gd name="connsiteX5" fmla="*/ 2004060 w 2179320"/>
                    <a:gd name="connsiteY5" fmla="*/ 152400 h 1788644"/>
                    <a:gd name="connsiteX6" fmla="*/ 2179320 w 2179320"/>
                    <a:gd name="connsiteY6" fmla="*/ 7620 h 1788644"/>
                    <a:gd name="connsiteX0" fmla="*/ 0 w 2179320"/>
                    <a:gd name="connsiteY0" fmla="*/ 0 h 1763817"/>
                    <a:gd name="connsiteX1" fmla="*/ 274320 w 2179320"/>
                    <a:gd name="connsiteY1" fmla="*/ 266700 h 1763817"/>
                    <a:gd name="connsiteX2" fmla="*/ 914633 w 2179320"/>
                    <a:gd name="connsiteY2" fmla="*/ 1661160 h 1763817"/>
                    <a:gd name="connsiteX3" fmla="*/ 1287780 w 2179320"/>
                    <a:gd name="connsiteY3" fmla="*/ 1676400 h 1763817"/>
                    <a:gd name="connsiteX4" fmla="*/ 1790700 w 2179320"/>
                    <a:gd name="connsiteY4" fmla="*/ 548640 h 1763817"/>
                    <a:gd name="connsiteX5" fmla="*/ 2004060 w 2179320"/>
                    <a:gd name="connsiteY5" fmla="*/ 152400 h 1763817"/>
                    <a:gd name="connsiteX6" fmla="*/ 2179320 w 2179320"/>
                    <a:gd name="connsiteY6" fmla="*/ 7620 h 1763817"/>
                    <a:gd name="connsiteX0" fmla="*/ 0 w 2179320"/>
                    <a:gd name="connsiteY0" fmla="*/ 0 h 1792278"/>
                    <a:gd name="connsiteX1" fmla="*/ 274320 w 2179320"/>
                    <a:gd name="connsiteY1" fmla="*/ 266700 h 1792278"/>
                    <a:gd name="connsiteX2" fmla="*/ 914633 w 2179320"/>
                    <a:gd name="connsiteY2" fmla="*/ 1668780 h 1792278"/>
                    <a:gd name="connsiteX3" fmla="*/ 1287780 w 2179320"/>
                    <a:gd name="connsiteY3" fmla="*/ 1676400 h 1792278"/>
                    <a:gd name="connsiteX4" fmla="*/ 1790700 w 2179320"/>
                    <a:gd name="connsiteY4" fmla="*/ 548640 h 1792278"/>
                    <a:gd name="connsiteX5" fmla="*/ 2004060 w 2179320"/>
                    <a:gd name="connsiteY5" fmla="*/ 152400 h 1792278"/>
                    <a:gd name="connsiteX6" fmla="*/ 2179320 w 2179320"/>
                    <a:gd name="connsiteY6" fmla="*/ 7620 h 1792278"/>
                    <a:gd name="connsiteX0" fmla="*/ 0 w 2179320"/>
                    <a:gd name="connsiteY0" fmla="*/ 0 h 1784985"/>
                    <a:gd name="connsiteX1" fmla="*/ 274320 w 2179320"/>
                    <a:gd name="connsiteY1" fmla="*/ 266700 h 1784985"/>
                    <a:gd name="connsiteX2" fmla="*/ 914633 w 2179320"/>
                    <a:gd name="connsiteY2" fmla="*/ 1668780 h 1784985"/>
                    <a:gd name="connsiteX3" fmla="*/ 1287780 w 2179320"/>
                    <a:gd name="connsiteY3" fmla="*/ 1676400 h 1784985"/>
                    <a:gd name="connsiteX4" fmla="*/ 1790700 w 2179320"/>
                    <a:gd name="connsiteY4" fmla="*/ 548640 h 1784985"/>
                    <a:gd name="connsiteX5" fmla="*/ 2004060 w 2179320"/>
                    <a:gd name="connsiteY5" fmla="*/ 152400 h 1784985"/>
                    <a:gd name="connsiteX6" fmla="*/ 2179320 w 2179320"/>
                    <a:gd name="connsiteY6" fmla="*/ 7620 h 1784985"/>
                    <a:gd name="connsiteX0" fmla="*/ 0 w 2179320"/>
                    <a:gd name="connsiteY0" fmla="*/ 0 h 1784985"/>
                    <a:gd name="connsiteX1" fmla="*/ 274320 w 2179320"/>
                    <a:gd name="connsiteY1" fmla="*/ 266700 h 1784985"/>
                    <a:gd name="connsiteX2" fmla="*/ 914633 w 2179320"/>
                    <a:gd name="connsiteY2" fmla="*/ 1668780 h 1784985"/>
                    <a:gd name="connsiteX3" fmla="*/ 1287780 w 2179320"/>
                    <a:gd name="connsiteY3" fmla="*/ 1676400 h 1784985"/>
                    <a:gd name="connsiteX4" fmla="*/ 1790700 w 2179320"/>
                    <a:gd name="connsiteY4" fmla="*/ 548640 h 1784985"/>
                    <a:gd name="connsiteX5" fmla="*/ 2004060 w 2179320"/>
                    <a:gd name="connsiteY5" fmla="*/ 152400 h 1784985"/>
                    <a:gd name="connsiteX6" fmla="*/ 2179320 w 2179320"/>
                    <a:gd name="connsiteY6" fmla="*/ 7620 h 1784985"/>
                    <a:gd name="connsiteX0" fmla="*/ 0 w 2179320"/>
                    <a:gd name="connsiteY0" fmla="*/ 0 h 1815312"/>
                    <a:gd name="connsiteX1" fmla="*/ 274320 w 2179320"/>
                    <a:gd name="connsiteY1" fmla="*/ 266700 h 1815312"/>
                    <a:gd name="connsiteX2" fmla="*/ 914633 w 2179320"/>
                    <a:gd name="connsiteY2" fmla="*/ 1668780 h 1815312"/>
                    <a:gd name="connsiteX3" fmla="*/ 1303485 w 2179320"/>
                    <a:gd name="connsiteY3" fmla="*/ 1645920 h 1815312"/>
                    <a:gd name="connsiteX4" fmla="*/ 1790700 w 2179320"/>
                    <a:gd name="connsiteY4" fmla="*/ 548640 h 1815312"/>
                    <a:gd name="connsiteX5" fmla="*/ 2004060 w 2179320"/>
                    <a:gd name="connsiteY5" fmla="*/ 152400 h 1815312"/>
                    <a:gd name="connsiteX6" fmla="*/ 2179320 w 2179320"/>
                    <a:gd name="connsiteY6" fmla="*/ 7620 h 1815312"/>
                    <a:gd name="connsiteX0" fmla="*/ 0 w 2179320"/>
                    <a:gd name="connsiteY0" fmla="*/ 0 h 1779831"/>
                    <a:gd name="connsiteX1" fmla="*/ 274320 w 2179320"/>
                    <a:gd name="connsiteY1" fmla="*/ 266700 h 1779831"/>
                    <a:gd name="connsiteX2" fmla="*/ 914633 w 2179320"/>
                    <a:gd name="connsiteY2" fmla="*/ 1668780 h 1779831"/>
                    <a:gd name="connsiteX3" fmla="*/ 1303485 w 2179320"/>
                    <a:gd name="connsiteY3" fmla="*/ 1645920 h 1779831"/>
                    <a:gd name="connsiteX4" fmla="*/ 1790700 w 2179320"/>
                    <a:gd name="connsiteY4" fmla="*/ 548640 h 1779831"/>
                    <a:gd name="connsiteX5" fmla="*/ 2004060 w 2179320"/>
                    <a:gd name="connsiteY5" fmla="*/ 152400 h 1779831"/>
                    <a:gd name="connsiteX6" fmla="*/ 2179320 w 2179320"/>
                    <a:gd name="connsiteY6" fmla="*/ 7620 h 1779831"/>
                    <a:gd name="connsiteX0" fmla="*/ 0 w 2179320"/>
                    <a:gd name="connsiteY0" fmla="*/ 0 h 1779831"/>
                    <a:gd name="connsiteX1" fmla="*/ 274320 w 2179320"/>
                    <a:gd name="connsiteY1" fmla="*/ 266700 h 1779831"/>
                    <a:gd name="connsiteX2" fmla="*/ 914633 w 2179320"/>
                    <a:gd name="connsiteY2" fmla="*/ 1668780 h 1779831"/>
                    <a:gd name="connsiteX3" fmla="*/ 1303485 w 2179320"/>
                    <a:gd name="connsiteY3" fmla="*/ 1645920 h 1779831"/>
                    <a:gd name="connsiteX4" fmla="*/ 1790700 w 2179320"/>
                    <a:gd name="connsiteY4" fmla="*/ 548640 h 1779831"/>
                    <a:gd name="connsiteX5" fmla="*/ 2004060 w 2179320"/>
                    <a:gd name="connsiteY5" fmla="*/ 152400 h 1779831"/>
                    <a:gd name="connsiteX6" fmla="*/ 2179320 w 2179320"/>
                    <a:gd name="connsiteY6" fmla="*/ 7620 h 1779831"/>
                    <a:gd name="connsiteX0" fmla="*/ 0 w 2179320"/>
                    <a:gd name="connsiteY0" fmla="*/ 0 h 1779831"/>
                    <a:gd name="connsiteX1" fmla="*/ 274320 w 2179320"/>
                    <a:gd name="connsiteY1" fmla="*/ 266700 h 1779831"/>
                    <a:gd name="connsiteX2" fmla="*/ 914633 w 2179320"/>
                    <a:gd name="connsiteY2" fmla="*/ 1668780 h 1779831"/>
                    <a:gd name="connsiteX3" fmla="*/ 1303485 w 2179320"/>
                    <a:gd name="connsiteY3" fmla="*/ 1645920 h 1779831"/>
                    <a:gd name="connsiteX4" fmla="*/ 1790700 w 2179320"/>
                    <a:gd name="connsiteY4" fmla="*/ 548640 h 1779831"/>
                    <a:gd name="connsiteX5" fmla="*/ 2004060 w 2179320"/>
                    <a:gd name="connsiteY5" fmla="*/ 152400 h 1779831"/>
                    <a:gd name="connsiteX6" fmla="*/ 2179320 w 2179320"/>
                    <a:gd name="connsiteY6" fmla="*/ 7620 h 1779831"/>
                    <a:gd name="connsiteX0" fmla="*/ 0 w 2179320"/>
                    <a:gd name="connsiteY0" fmla="*/ 0 h 1779831"/>
                    <a:gd name="connsiteX1" fmla="*/ 274320 w 2179320"/>
                    <a:gd name="connsiteY1" fmla="*/ 266700 h 1779831"/>
                    <a:gd name="connsiteX2" fmla="*/ 914633 w 2179320"/>
                    <a:gd name="connsiteY2" fmla="*/ 1668780 h 1779831"/>
                    <a:gd name="connsiteX3" fmla="*/ 1303485 w 2179320"/>
                    <a:gd name="connsiteY3" fmla="*/ 1645920 h 1779831"/>
                    <a:gd name="connsiteX4" fmla="*/ 1790700 w 2179320"/>
                    <a:gd name="connsiteY4" fmla="*/ 548640 h 1779831"/>
                    <a:gd name="connsiteX5" fmla="*/ 2004060 w 2179320"/>
                    <a:gd name="connsiteY5" fmla="*/ 152400 h 1779831"/>
                    <a:gd name="connsiteX6" fmla="*/ 2179320 w 2179320"/>
                    <a:gd name="connsiteY6" fmla="*/ 7620 h 1779831"/>
                    <a:gd name="connsiteX0" fmla="*/ 0 w 2179320"/>
                    <a:gd name="connsiteY0" fmla="*/ 0 h 1779831"/>
                    <a:gd name="connsiteX1" fmla="*/ 274320 w 2179320"/>
                    <a:gd name="connsiteY1" fmla="*/ 266700 h 1779831"/>
                    <a:gd name="connsiteX2" fmla="*/ 914633 w 2179320"/>
                    <a:gd name="connsiteY2" fmla="*/ 1668780 h 1779831"/>
                    <a:gd name="connsiteX3" fmla="*/ 1303485 w 2179320"/>
                    <a:gd name="connsiteY3" fmla="*/ 1645920 h 1779831"/>
                    <a:gd name="connsiteX4" fmla="*/ 1790700 w 2179320"/>
                    <a:gd name="connsiteY4" fmla="*/ 548640 h 1779831"/>
                    <a:gd name="connsiteX5" fmla="*/ 2004060 w 2179320"/>
                    <a:gd name="connsiteY5" fmla="*/ 152400 h 1779831"/>
                    <a:gd name="connsiteX6" fmla="*/ 2179320 w 2179320"/>
                    <a:gd name="connsiteY6" fmla="*/ 7620 h 1779831"/>
                    <a:gd name="connsiteX0" fmla="*/ 0 w 2179320"/>
                    <a:gd name="connsiteY0" fmla="*/ 0 h 1779831"/>
                    <a:gd name="connsiteX1" fmla="*/ 274320 w 2179320"/>
                    <a:gd name="connsiteY1" fmla="*/ 266700 h 1779831"/>
                    <a:gd name="connsiteX2" fmla="*/ 914633 w 2179320"/>
                    <a:gd name="connsiteY2" fmla="*/ 1668780 h 1779831"/>
                    <a:gd name="connsiteX3" fmla="*/ 1303485 w 2179320"/>
                    <a:gd name="connsiteY3" fmla="*/ 1645920 h 1779831"/>
                    <a:gd name="connsiteX4" fmla="*/ 1790700 w 2179320"/>
                    <a:gd name="connsiteY4" fmla="*/ 548640 h 1779831"/>
                    <a:gd name="connsiteX5" fmla="*/ 2004060 w 2179320"/>
                    <a:gd name="connsiteY5" fmla="*/ 152400 h 1779831"/>
                    <a:gd name="connsiteX6" fmla="*/ 2179320 w 2179320"/>
                    <a:gd name="connsiteY6" fmla="*/ 7620 h 1779831"/>
                    <a:gd name="connsiteX0" fmla="*/ 0 w 2179320"/>
                    <a:gd name="connsiteY0" fmla="*/ 0 h 1779831"/>
                    <a:gd name="connsiteX1" fmla="*/ 274320 w 2179320"/>
                    <a:gd name="connsiteY1" fmla="*/ 266700 h 1779831"/>
                    <a:gd name="connsiteX2" fmla="*/ 914633 w 2179320"/>
                    <a:gd name="connsiteY2" fmla="*/ 1668780 h 1779831"/>
                    <a:gd name="connsiteX3" fmla="*/ 1303485 w 2179320"/>
                    <a:gd name="connsiteY3" fmla="*/ 1645920 h 1779831"/>
                    <a:gd name="connsiteX4" fmla="*/ 1790700 w 2179320"/>
                    <a:gd name="connsiteY4" fmla="*/ 548640 h 1779831"/>
                    <a:gd name="connsiteX5" fmla="*/ 2004060 w 2179320"/>
                    <a:gd name="connsiteY5" fmla="*/ 152400 h 1779831"/>
                    <a:gd name="connsiteX6" fmla="*/ 2179320 w 2179320"/>
                    <a:gd name="connsiteY6" fmla="*/ 7620 h 1779831"/>
                    <a:gd name="connsiteX0" fmla="*/ 0 w 2179320"/>
                    <a:gd name="connsiteY0" fmla="*/ 0 h 1779831"/>
                    <a:gd name="connsiteX1" fmla="*/ 274320 w 2179320"/>
                    <a:gd name="connsiteY1" fmla="*/ 266700 h 1779831"/>
                    <a:gd name="connsiteX2" fmla="*/ 914633 w 2179320"/>
                    <a:gd name="connsiteY2" fmla="*/ 1668780 h 1779831"/>
                    <a:gd name="connsiteX3" fmla="*/ 1303485 w 2179320"/>
                    <a:gd name="connsiteY3" fmla="*/ 1645920 h 1779831"/>
                    <a:gd name="connsiteX4" fmla="*/ 1790700 w 2179320"/>
                    <a:gd name="connsiteY4" fmla="*/ 548640 h 1779831"/>
                    <a:gd name="connsiteX5" fmla="*/ 2004060 w 2179320"/>
                    <a:gd name="connsiteY5" fmla="*/ 152400 h 1779831"/>
                    <a:gd name="connsiteX6" fmla="*/ 2179320 w 2179320"/>
                    <a:gd name="connsiteY6" fmla="*/ 7620 h 1779831"/>
                    <a:gd name="connsiteX0" fmla="*/ 0 w 2179320"/>
                    <a:gd name="connsiteY0" fmla="*/ 0 h 1779831"/>
                    <a:gd name="connsiteX1" fmla="*/ 274320 w 2179320"/>
                    <a:gd name="connsiteY1" fmla="*/ 266700 h 1779831"/>
                    <a:gd name="connsiteX2" fmla="*/ 914633 w 2179320"/>
                    <a:gd name="connsiteY2" fmla="*/ 1668780 h 1779831"/>
                    <a:gd name="connsiteX3" fmla="*/ 1303485 w 2179320"/>
                    <a:gd name="connsiteY3" fmla="*/ 1645920 h 1779831"/>
                    <a:gd name="connsiteX4" fmla="*/ 1790700 w 2179320"/>
                    <a:gd name="connsiteY4" fmla="*/ 548640 h 1779831"/>
                    <a:gd name="connsiteX5" fmla="*/ 2004060 w 2179320"/>
                    <a:gd name="connsiteY5" fmla="*/ 152400 h 1779831"/>
                    <a:gd name="connsiteX6" fmla="*/ 2179320 w 2179320"/>
                    <a:gd name="connsiteY6" fmla="*/ 7620 h 177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320" h="1779831">
                      <a:moveTo>
                        <a:pt x="0" y="0"/>
                      </a:moveTo>
                      <a:cubicBezTo>
                        <a:pt x="68462" y="22543"/>
                        <a:pt x="136604" y="19527"/>
                        <a:pt x="274320" y="266700"/>
                      </a:cubicBezTo>
                      <a:cubicBezTo>
                        <a:pt x="426759" y="605790"/>
                        <a:pt x="743105" y="1438910"/>
                        <a:pt x="914633" y="1668780"/>
                      </a:cubicBezTo>
                      <a:cubicBezTo>
                        <a:pt x="1086161" y="1898650"/>
                        <a:pt x="1263483" y="1710690"/>
                        <a:pt x="1303485" y="1645920"/>
                      </a:cubicBezTo>
                      <a:cubicBezTo>
                        <a:pt x="1449496" y="1459230"/>
                        <a:pt x="1676392" y="795179"/>
                        <a:pt x="1790700" y="548640"/>
                      </a:cubicBezTo>
                      <a:cubicBezTo>
                        <a:pt x="1905008" y="302101"/>
                        <a:pt x="1939290" y="242570"/>
                        <a:pt x="2004060" y="152400"/>
                      </a:cubicBezTo>
                      <a:cubicBezTo>
                        <a:pt x="2068830" y="62230"/>
                        <a:pt x="2131695" y="15875"/>
                        <a:pt x="2179320" y="7620"/>
                      </a:cubicBezTo>
                    </a:path>
                  </a:pathLst>
                </a:custGeom>
                <a:no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16" name="Oval 6">
                  <a:extLst>
                    <a:ext uri="{FF2B5EF4-FFF2-40B4-BE49-F238E27FC236}">
                      <a16:creationId xmlns:a16="http://schemas.microsoft.com/office/drawing/2014/main" id="{908B387B-90C3-45E8-9E4C-CF97C08A65A8}"/>
                    </a:ext>
                  </a:extLst>
                </p:cNvPr>
                <p:cNvSpPr/>
                <p:nvPr/>
              </p:nvSpPr>
              <p:spPr>
                <a:xfrm>
                  <a:off x="7611892" y="5183988"/>
                  <a:ext cx="171601" cy="171601"/>
                </a:xfrm>
                <a:prstGeom prst="ellipse">
                  <a:avLst/>
                </a:prstGeom>
                <a:solidFill>
                  <a:srgbClr val="FF0000">
                    <a:alpha val="2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sz="1600"/>
                </a:p>
              </p:txBody>
            </p:sp>
            <p:sp>
              <p:nvSpPr>
                <p:cNvPr id="17" name="자유형 49">
                  <a:extLst>
                    <a:ext uri="{FF2B5EF4-FFF2-40B4-BE49-F238E27FC236}">
                      <a16:creationId xmlns:a16="http://schemas.microsoft.com/office/drawing/2014/main" id="{50E46E75-2592-422B-85D3-54CD470551A1}"/>
                    </a:ext>
                  </a:extLst>
                </p:cNvPr>
                <p:cNvSpPr/>
                <p:nvPr/>
              </p:nvSpPr>
              <p:spPr>
                <a:xfrm>
                  <a:off x="6613347" y="3441699"/>
                  <a:ext cx="1042587" cy="1751887"/>
                </a:xfrm>
                <a:custGeom>
                  <a:avLst/>
                  <a:gdLst>
                    <a:gd name="connsiteX0" fmla="*/ 0 w 1042587"/>
                    <a:gd name="connsiteY0" fmla="*/ 0 h 1751887"/>
                    <a:gd name="connsiteX1" fmla="*/ 521293 w 1042587"/>
                    <a:gd name="connsiteY1" fmla="*/ 0 h 1751887"/>
                    <a:gd name="connsiteX2" fmla="*/ 521293 w 1042587"/>
                    <a:gd name="connsiteY2" fmla="*/ 888762 h 1751887"/>
                    <a:gd name="connsiteX3" fmla="*/ 786213 w 1042587"/>
                    <a:gd name="connsiteY3" fmla="*/ 888762 h 1751887"/>
                    <a:gd name="connsiteX4" fmla="*/ 786213 w 1042587"/>
                    <a:gd name="connsiteY4" fmla="*/ 1504059 h 1751887"/>
                    <a:gd name="connsiteX5" fmla="*/ 914400 w 1042587"/>
                    <a:gd name="connsiteY5" fmla="*/ 1504059 h 1751887"/>
                    <a:gd name="connsiteX6" fmla="*/ 914400 w 1042587"/>
                    <a:gd name="connsiteY6" fmla="*/ 1657884 h 1751887"/>
                    <a:gd name="connsiteX7" fmla="*/ 1042587 w 1042587"/>
                    <a:gd name="connsiteY7" fmla="*/ 1751887 h 175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2587" h="1751887">
                      <a:moveTo>
                        <a:pt x="0" y="0"/>
                      </a:moveTo>
                      <a:lnTo>
                        <a:pt x="521293" y="0"/>
                      </a:lnTo>
                      <a:lnTo>
                        <a:pt x="521293" y="888762"/>
                      </a:lnTo>
                      <a:lnTo>
                        <a:pt x="786213" y="888762"/>
                      </a:lnTo>
                      <a:lnTo>
                        <a:pt x="786213" y="1504059"/>
                      </a:lnTo>
                      <a:lnTo>
                        <a:pt x="914400" y="1504059"/>
                      </a:lnTo>
                      <a:lnTo>
                        <a:pt x="914400" y="1657884"/>
                      </a:lnTo>
                      <a:lnTo>
                        <a:pt x="1042587" y="1751887"/>
                      </a:lnTo>
                    </a:path>
                  </a:pathLst>
                </a:custGeom>
                <a:ln w="12700">
                  <a:solidFill>
                    <a:srgbClr val="7F7F7F"/>
                  </a:solidFill>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a:bevelT w="0" h="6350"/>
                  </a:sp3d>
                </a:bodyPr>
                <a:lstStyle/>
                <a:p>
                  <a:pPr algn="ctr"/>
                  <a:endParaRPr lang="ko-KR" altLang="en-US">
                    <a:solidFill>
                      <a:schemeClr val="tx1"/>
                    </a:solidFill>
                  </a:endParaRPr>
                </a:p>
              </p:txBody>
            </p:sp>
          </p:grpSp>
        </p:grpSp>
      </p:grpSp>
    </p:spTree>
    <p:extLst>
      <p:ext uri="{BB962C8B-B14F-4D97-AF65-F5344CB8AC3E}">
        <p14:creationId xmlns:p14="http://schemas.microsoft.com/office/powerpoint/2010/main" val="1948900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hành</a:t>
            </a:r>
            <a:r>
              <a:rPr lang="en-US" altLang="ko-KR" sz="1400" dirty="0">
                <a:solidFill>
                  <a:schemeClr val="tx1"/>
                </a:solidFill>
                <a:latin typeface="SamsungOne 400" panose="020B0503030303020204" pitchFamily="34" charset="0"/>
                <a:ea typeface="SamsungOne 400" panose="020B0503030303020204" pitchFamily="34" charset="0"/>
              </a:rPr>
              <a:t> scikit-learn</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7" name="모서리가 둥근 직사각형 4">
            <a:extLst>
              <a:ext uri="{FF2B5EF4-FFF2-40B4-BE49-F238E27FC236}">
                <a16:creationId xmlns:a16="http://schemas.microsoft.com/office/drawing/2014/main" id="{549F4C64-5AF0-43ED-A9ED-34D502BF364D}"/>
              </a:ext>
            </a:extLst>
          </p:cNvPr>
          <p:cNvSpPr/>
          <p:nvPr/>
        </p:nvSpPr>
        <p:spPr>
          <a:xfrm>
            <a:off x="666749" y="1773237"/>
            <a:ext cx="8677276" cy="45354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a16="http://schemas.microsoft.com/office/drawing/2014/main" id="{20F8F52D-1604-449A-A5F3-D2B6547A3CFD}"/>
              </a:ext>
            </a:extLst>
          </p:cNvPr>
          <p:cNvPicPr>
            <a:picLocks noChangeAspect="1"/>
          </p:cNvPicPr>
          <p:nvPr/>
        </p:nvPicPr>
        <p:blipFill rotWithShape="1">
          <a:blip r:embed="rId4"/>
          <a:srcRect l="1281" r="18457"/>
          <a:stretch/>
        </p:blipFill>
        <p:spPr>
          <a:xfrm>
            <a:off x="847725" y="1813421"/>
            <a:ext cx="8496300" cy="4453563"/>
          </a:xfrm>
          <a:prstGeom prst="rect">
            <a:avLst/>
          </a:prstGeom>
          <a:ln>
            <a:noFill/>
          </a:ln>
        </p:spPr>
      </p:pic>
    </p:spTree>
    <p:extLst>
      <p:ext uri="{BB962C8B-B14F-4D97-AF65-F5344CB8AC3E}">
        <p14:creationId xmlns:p14="http://schemas.microsoft.com/office/powerpoint/2010/main" val="95178028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Logistic</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48" name="직사각형 47">
            <a:extLst>
              <a:ext uri="{FF2B5EF4-FFF2-40B4-BE49-F238E27FC236}">
                <a16:creationId xmlns:a16="http://schemas.microsoft.com/office/drawing/2014/main" id="{F3BCABC9-828F-4702-A97B-AFC35A0E2C1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Huấn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luyện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bằng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thuật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toán</a:t>
            </a:r>
            <a:r>
              <a:rPr lang="en-US" altLang="ko-KR" sz="1400" dirty="0">
                <a:solidFill>
                  <a:schemeClr val="tx1"/>
                </a:solidFill>
                <a:latin typeface="SamsungOne 400" panose="020B0503030303020204" pitchFamily="34" charset="0"/>
                <a:ea typeface="SamsungOne 400" panose="020B0503030303020204" pitchFamily="34" charset="0"/>
              </a:rPr>
              <a:t> </a:t>
            </a:r>
            <a:r>
              <a:rPr lang="vi-VN" altLang="ko-KR" sz="1400" dirty="0">
                <a:solidFill>
                  <a:schemeClr val="tx1"/>
                </a:solidFill>
                <a:latin typeface="SamsungOne 400" panose="020B0503030303020204" pitchFamily="34" charset="0"/>
                <a:ea typeface="SamsungOne 400" panose="020B0503030303020204" pitchFamily="34" charset="0"/>
              </a:rPr>
              <a:t>suy giảm độ dốc</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49" name="직사각형 48">
            <a:extLst>
              <a:ext uri="{FF2B5EF4-FFF2-40B4-BE49-F238E27FC236}">
                <a16:creationId xmlns:a16="http://schemas.microsoft.com/office/drawing/2014/main" id="{860C135B-D9AD-4347-BCFB-354CFB97F7B2}"/>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Hàm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gradient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trong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Python</a:t>
            </a:r>
          </a:p>
        </p:txBody>
      </p:sp>
      <p:sp>
        <p:nvSpPr>
          <p:cNvPr id="27" name="모서리가 둥근 직사각형 4">
            <a:extLst>
              <a:ext uri="{FF2B5EF4-FFF2-40B4-BE49-F238E27FC236}">
                <a16:creationId xmlns:a16="http://schemas.microsoft.com/office/drawing/2014/main" id="{30BE91AC-4AD7-4B4C-ADC8-3EDBC0066C87}"/>
              </a:ext>
            </a:extLst>
          </p:cNvPr>
          <p:cNvSpPr/>
          <p:nvPr/>
        </p:nvSpPr>
        <p:spPr>
          <a:xfrm>
            <a:off x="666749" y="2119511"/>
            <a:ext cx="8677275" cy="18495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9" name="그림 28">
            <a:extLst>
              <a:ext uri="{FF2B5EF4-FFF2-40B4-BE49-F238E27FC236}">
                <a16:creationId xmlns:a16="http://schemas.microsoft.com/office/drawing/2014/main" id="{35D4BC3E-DA81-4171-AF7A-E2D2C55FE11A}"/>
              </a:ext>
            </a:extLst>
          </p:cNvPr>
          <p:cNvPicPr>
            <a:picLocks noChangeAspect="1"/>
          </p:cNvPicPr>
          <p:nvPr/>
        </p:nvPicPr>
        <p:blipFill rotWithShape="1">
          <a:blip r:embed="rId4"/>
          <a:srcRect l="1118" t="2233" r="28808" b="1"/>
          <a:stretch/>
        </p:blipFill>
        <p:spPr>
          <a:xfrm>
            <a:off x="847725" y="2233963"/>
            <a:ext cx="8496300" cy="1663089"/>
          </a:xfrm>
          <a:prstGeom prst="rect">
            <a:avLst/>
          </a:prstGeom>
          <a:ln>
            <a:noFill/>
          </a:ln>
        </p:spPr>
      </p:pic>
    </p:spTree>
    <p:extLst>
      <p:ext uri="{BB962C8B-B14F-4D97-AF65-F5344CB8AC3E}">
        <p14:creationId xmlns:p14="http://schemas.microsoft.com/office/powerpoint/2010/main" val="22285779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Đại cương về hồi quy Logistic</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48" name="직사각형 47">
            <a:extLst>
              <a:ext uri="{FF2B5EF4-FFF2-40B4-BE49-F238E27FC236}">
                <a16:creationId xmlns:a16="http://schemas.microsoft.com/office/drawing/2014/main" id="{F3BCABC9-828F-4702-A97B-AFC35A0E2C1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Huấn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luyện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bằng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thuật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toán</a:t>
            </a:r>
            <a:r>
              <a:rPr lang="en-US" altLang="ko-KR" sz="1400" dirty="0">
                <a:solidFill>
                  <a:schemeClr val="tx1"/>
                </a:solidFill>
                <a:latin typeface="SamsungOne 400" panose="020B0503030303020204" pitchFamily="34" charset="0"/>
                <a:ea typeface="SamsungOne 400" panose="020B0503030303020204" pitchFamily="34" charset="0"/>
              </a:rPr>
              <a:t> </a:t>
            </a:r>
            <a:r>
              <a:rPr lang="vi-VN" altLang="ko-KR" sz="1400" dirty="0">
                <a:solidFill>
                  <a:schemeClr val="tx1"/>
                </a:solidFill>
                <a:latin typeface="SamsungOne 400" panose="020B0503030303020204" pitchFamily="34" charset="0"/>
                <a:ea typeface="SamsungOne 400" panose="020B0503030303020204" pitchFamily="34" charset="0"/>
              </a:rPr>
              <a:t>suy giảm độ dốc</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49" name="직사각형 48">
            <a:extLst>
              <a:ext uri="{FF2B5EF4-FFF2-40B4-BE49-F238E27FC236}">
                <a16:creationId xmlns:a16="http://schemas.microsoft.com/office/drawing/2014/main" id="{860C135B-D9AD-4347-BCFB-354CFB97F7B2}"/>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Hàm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gradient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trong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Python</a:t>
            </a:r>
          </a:p>
        </p:txBody>
      </p:sp>
      <p:sp>
        <p:nvSpPr>
          <p:cNvPr id="27" name="모서리가 둥근 직사각형 4">
            <a:extLst>
              <a:ext uri="{FF2B5EF4-FFF2-40B4-BE49-F238E27FC236}">
                <a16:creationId xmlns:a16="http://schemas.microsoft.com/office/drawing/2014/main" id="{30BE91AC-4AD7-4B4C-ADC8-3EDBC0066C87}"/>
              </a:ext>
            </a:extLst>
          </p:cNvPr>
          <p:cNvSpPr/>
          <p:nvPr/>
        </p:nvSpPr>
        <p:spPr>
          <a:xfrm>
            <a:off x="666749" y="2119511"/>
            <a:ext cx="8677275" cy="18495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 name="그림 8">
            <a:extLst>
              <a:ext uri="{FF2B5EF4-FFF2-40B4-BE49-F238E27FC236}">
                <a16:creationId xmlns:a16="http://schemas.microsoft.com/office/drawing/2014/main" id="{64B4D1B1-5917-4ED1-83A7-07698145CD9D}"/>
              </a:ext>
            </a:extLst>
          </p:cNvPr>
          <p:cNvPicPr>
            <a:picLocks noChangeAspect="1"/>
          </p:cNvPicPr>
          <p:nvPr/>
        </p:nvPicPr>
        <p:blipFill rotWithShape="1">
          <a:blip r:embed="rId4"/>
          <a:srcRect l="1052" r="26974"/>
          <a:stretch/>
        </p:blipFill>
        <p:spPr>
          <a:xfrm>
            <a:off x="847725" y="2204864"/>
            <a:ext cx="8496299" cy="1656184"/>
          </a:xfrm>
          <a:prstGeom prst="rect">
            <a:avLst/>
          </a:prstGeom>
          <a:ln>
            <a:noFill/>
          </a:ln>
        </p:spPr>
      </p:pic>
    </p:spTree>
    <p:extLst>
      <p:ext uri="{BB962C8B-B14F-4D97-AF65-F5344CB8AC3E}">
        <p14:creationId xmlns:p14="http://schemas.microsoft.com/office/powerpoint/2010/main" val="110656598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a:solidFill>
                  <a:prstClr val="white">
                    <a:lumMod val="50000"/>
                  </a:prstClr>
                </a:solidFill>
                <a:latin typeface="iCiel Samsung Sharp Sans Regula" pitchFamily="2" charset="0"/>
                <a:ea typeface="iCiel Samsung Sharp Sans Regula" pitchFamily="2" charset="0"/>
                <a:cs typeface="iCiel Samsung Sharp Sans Regula" pitchFamily="2" charset="0"/>
              </a:rPr>
              <a:t>Bài </a:t>
            </a:r>
            <a:r>
              <a:rPr kumimoji="1" lang="en-US" altLang="ko-KR" sz="1999" dirty="0">
                <a:solidFill>
                  <a:prstClr val="white">
                    <a:lumMod val="50000"/>
                  </a:prstClr>
                </a:solidFill>
                <a:latin typeface="iCiel Samsung Sharp Sans Regula" pitchFamily="2" charset="0"/>
                <a:ea typeface="iCiel Samsung Sharp Sans Regula" pitchFamily="2" charset="0"/>
                <a:cs typeface="iCiel Samsung Sharp Sans Regula" pitchFamily="2" charset="0"/>
              </a:rPr>
              <a:t>3. </a:t>
            </a:r>
            <a:endParaRPr kumimoji="1" lang="en-US" altLang="ko-KR" sz="5398" dirty="0">
              <a:solidFill>
                <a:prstClr val="white">
                  <a:lumMod val="50000"/>
                </a:prstClr>
              </a:solidFill>
              <a:latin typeface="iCiel Samsung Sharp Sans Regula" pitchFamily="2" charset="0"/>
              <a:ea typeface="iCiel Samsung Sharp Sans Regula" pitchFamily="2" charset="0"/>
              <a:cs typeface="iCiel Samsung Sharp Sans Regula" pitchFamily="2" charset="0"/>
            </a:endParaRPr>
          </a:p>
        </p:txBody>
      </p:sp>
      <p:sp>
        <p:nvSpPr>
          <p:cNvPr id="9" name="직사각형 133">
            <a:extLst>
              <a:ext uri="{FF2B5EF4-FFF2-40B4-BE49-F238E27FC236}">
                <a16:creationId xmlns:a16="http://schemas.microsoft.com/office/drawing/2014/main" id="{551F01E8-8777-4A7B-AD71-63E7C805C68C}"/>
              </a:ext>
            </a:extLst>
          </p:cNvPr>
          <p:cNvSpPr/>
          <p:nvPr/>
        </p:nvSpPr>
        <p:spPr>
          <a:xfrm>
            <a:off x="989683" y="3185042"/>
            <a:ext cx="8462229"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Ứng</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dụng</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của</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mô</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hình</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học</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có</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giám</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sát</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cho</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Phân</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loại</a:t>
            </a:r>
            <a:endParaRPr kumimoji="1" lang="ko-KR" altLang="en-US" sz="3200" dirty="0">
              <a:solidFill>
                <a:prstClr val="black"/>
              </a:solidFill>
              <a:latin typeface="iCiel Samsung Sharp Sans Regula" pitchFamily="2" charset="0"/>
              <a:ea typeface="맑은 고딕" panose="020B0503020000020004" pitchFamily="50" charset="-127"/>
              <a:cs typeface="iCiel Samsung Sharp Sans Regula" pitchFamily="2" charset="0"/>
            </a:endParaRPr>
          </a:p>
        </p:txBody>
      </p:sp>
      <p:sp>
        <p:nvSpPr>
          <p:cNvPr id="10" name="직사각형 9">
            <a:extLst>
              <a:ext uri="{FF2B5EF4-FFF2-40B4-BE49-F238E27FC236}">
                <a16:creationId xmlns:a16="http://schemas.microsoft.com/office/drawing/2014/main" id="{88522452-0F25-4CFF-B4F1-4F97F94CF66D}"/>
              </a:ext>
            </a:extLst>
          </p:cNvPr>
          <p:cNvSpPr/>
          <p:nvPr/>
        </p:nvSpPr>
        <p:spPr>
          <a:xfrm>
            <a:off x="1054111" y="4365104"/>
            <a:ext cx="6633605" cy="108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ea typeface="SamsungOne 400" panose="020B0503030303020204" pitchFamily="34" charset="0"/>
              </a:rPr>
              <a:t>3.1. </a:t>
            </a:r>
            <a:r>
              <a:rPr lang="en-US" altLang="ko-KR" dirty="0" err="1">
                <a:solidFill>
                  <a:srgbClr val="A6A6A6"/>
                </a:solidFill>
                <a:latin typeface="SamsungOne 400" panose="020B0503030303020204" pitchFamily="34" charset="0"/>
                <a:ea typeface="SamsungOne 400" panose="020B0503030303020204" pitchFamily="34" charset="0"/>
              </a:rPr>
              <a:t>Huấn</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luyện</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và</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Kiểm</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tra</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với</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Học</a:t>
            </a:r>
            <a:r>
              <a:rPr lang="en-US" altLang="ko-KR" dirty="0">
                <a:solidFill>
                  <a:srgbClr val="A6A6A6"/>
                </a:solidFill>
                <a:latin typeface="SamsungOne 400" panose="020B0503030303020204" pitchFamily="34" charset="0"/>
                <a:ea typeface="SamsungOne 400" panose="020B0503030303020204" pitchFamily="34" charset="0"/>
              </a:rPr>
              <a:t> </a:t>
            </a:r>
            <a:r>
              <a:rPr lang="en-US" altLang="ko-KR" dirty="0" err="1">
                <a:solidFill>
                  <a:srgbClr val="A6A6A6"/>
                </a:solidFill>
                <a:latin typeface="SamsungOne 400" panose="020B0503030303020204" pitchFamily="34" charset="0"/>
                <a:ea typeface="SamsungOne 400" panose="020B0503030303020204" pitchFamily="34" charset="0"/>
              </a:rPr>
              <a:t>máy</a:t>
            </a:r>
            <a:endParaRPr lang="en-US" altLang="ko-KR" dirty="0">
              <a:solidFill>
                <a:srgbClr val="A6A6A6"/>
              </a:solidFill>
              <a:latin typeface="SamsungOne 400" panose="020B0503030303020204" pitchFamily="34" charset="0"/>
              <a:ea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 400" panose="020B0503030303020204" pitchFamily="34" charset="0"/>
                <a:ea typeface="SamsungOne 400" panose="020B0503030303020204" pitchFamily="34" charset="0"/>
              </a:rPr>
              <a:t>3.2. </a:t>
            </a:r>
            <a:r>
              <a:rPr lang="vi-VN" altLang="ko-KR" dirty="0">
                <a:solidFill>
                  <a:srgbClr val="A6A6A6"/>
                </a:solidFill>
                <a:latin typeface="SamsungOne 400" panose="020B0503030303020204" pitchFamily="34" charset="0"/>
                <a:ea typeface="SamsungOne 400" panose="020B0503030303020204" pitchFamily="34" charset="0"/>
              </a:rPr>
              <a:t>Đại cương về hồi quy Logistic</a:t>
            </a:r>
            <a:endParaRPr lang="en-US" altLang="ko-KR" dirty="0">
              <a:solidFill>
                <a:srgbClr val="A6A6A6"/>
              </a:solidFill>
              <a:latin typeface="SamsungOne 400" panose="020B0503030303020204" pitchFamily="34" charset="0"/>
              <a:ea typeface="SamsungOne 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3.3.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Chỉ</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số</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hiệu</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suất</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hồi</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quy</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Logistic</a:t>
            </a:r>
          </a:p>
        </p:txBody>
      </p:sp>
    </p:spTree>
    <p:extLst>
      <p:ext uri="{BB962C8B-B14F-4D97-AF65-F5344CB8AC3E}">
        <p14:creationId xmlns:p14="http://schemas.microsoft.com/office/powerpoint/2010/main" val="37056085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Chỉ</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suất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Logistic</a:t>
              </a: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00" name="직사각형 199">
            <a:extLst>
              <a:ext uri="{FF2B5EF4-FFF2-40B4-BE49-F238E27FC236}">
                <a16:creationId xmlns:a16="http://schemas.microsoft.com/office/drawing/2014/main" id="{8E9EA99B-42E4-4A62-8B86-BB493DC82C6E}"/>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Chỉ</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số</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hiệu</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suất</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hồi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quy</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Logistic </a:t>
            </a:r>
          </a:p>
        </p:txBody>
      </p:sp>
      <p:sp>
        <p:nvSpPr>
          <p:cNvPr id="201" name="직사각형 200">
            <a:extLst>
              <a:ext uri="{FF2B5EF4-FFF2-40B4-BE49-F238E27FC236}">
                <a16:creationId xmlns:a16="http://schemas.microsoft.com/office/drawing/2014/main" id="{3CD0AB16-3EF9-4C9B-A61D-A2E6C6D47ECB}"/>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Ma </a:t>
            </a:r>
            <a:r>
              <a:rPr lang="en-US" altLang="ko-KR" sz="1400" dirty="0" err="1">
                <a:solidFill>
                  <a:schemeClr val="tx1"/>
                </a:solidFill>
                <a:latin typeface="SamsungOne 400" panose="020B0503030303020204" pitchFamily="34" charset="0"/>
                <a:ea typeface="SamsungOne 400" panose="020B0503030303020204" pitchFamily="34" charset="0"/>
              </a:rPr>
              <a:t>trận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lỗi</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202" name="직사각형 201">
            <a:extLst>
              <a:ext uri="{FF2B5EF4-FFF2-40B4-BE49-F238E27FC236}">
                <a16:creationId xmlns:a16="http://schemas.microsoft.com/office/drawing/2014/main" id="{65B90D46-5108-4837-AF02-A42A5EEB48B3}"/>
              </a:ext>
            </a:extLst>
          </p:cNvPr>
          <p:cNvSpPr/>
          <p:nvPr/>
        </p:nvSpPr>
        <p:spPr>
          <a:xfrm>
            <a:off x="672080" y="2204864"/>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Trong các phương thức học máy phân loại, phương thức phổ biến nhất để đánh giá kết quả của mô hình phân tích là tính toán số liệu, bao gồm độ chính xác phân loại, sử dụng Ma trận lỗi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Ma trận lỗi đề cập đến ma trận tạo ra một bảng chéo của danh mục phân loại dự đoán từ mô hình phân tích và danh mục dữ liệu được phân loại thực tế</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33204079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Chỉ</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suất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Logistic</a:t>
              </a: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8" name="직사각형 7">
            <a:extLst>
              <a:ext uri="{FF2B5EF4-FFF2-40B4-BE49-F238E27FC236}">
                <a16:creationId xmlns:a16="http://schemas.microsoft.com/office/drawing/2014/main" id="{F3F7B9EF-A469-4B4D-9399-7E464C0333D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Ma </a:t>
            </a:r>
            <a:r>
              <a:rPr lang="en-US" altLang="ko-KR" sz="1400" dirty="0" err="1">
                <a:solidFill>
                  <a:schemeClr val="tx1"/>
                </a:solidFill>
                <a:latin typeface="SamsungOne 400" panose="020B0503030303020204" pitchFamily="34" charset="0"/>
                <a:ea typeface="SamsungOne 400" panose="020B0503030303020204" pitchFamily="34" charset="0"/>
              </a:rPr>
              <a:t>trận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lỗi</a:t>
            </a:r>
            <a:endParaRPr lang="en-US" altLang="ko-KR" sz="1400" dirty="0">
              <a:solidFill>
                <a:schemeClr val="tx1"/>
              </a:solidFill>
              <a:latin typeface="SamsungOne 400" panose="020B0503030303020204" pitchFamily="34" charset="0"/>
              <a:ea typeface="SamsungOne 400" panose="020B0503030303020204" pitchFamily="34" charset="0"/>
            </a:endParaRPr>
          </a:p>
        </p:txBody>
      </p:sp>
      <p:graphicFrame>
        <p:nvGraphicFramePr>
          <p:cNvPr id="9" name="Table 12">
            <a:extLst>
              <a:ext uri="{FF2B5EF4-FFF2-40B4-BE49-F238E27FC236}">
                <a16:creationId xmlns:a16="http://schemas.microsoft.com/office/drawing/2014/main" id="{60388258-1E67-4137-8A38-C443843AC44F}"/>
              </a:ext>
            </a:extLst>
          </p:cNvPr>
          <p:cNvGraphicFramePr>
            <a:graphicFrameLocks noGrp="1"/>
          </p:cNvGraphicFramePr>
          <p:nvPr>
            <p:extLst>
              <p:ext uri="{D42A27DB-BD31-4B8C-83A1-F6EECF244321}">
                <p14:modId xmlns:p14="http://schemas.microsoft.com/office/powerpoint/2010/main" val="502143179"/>
              </p:ext>
            </p:extLst>
          </p:nvPr>
        </p:nvGraphicFramePr>
        <p:xfrm>
          <a:off x="2647156" y="2175301"/>
          <a:ext cx="4608512" cy="1728191"/>
        </p:xfrm>
        <a:graphic>
          <a:graphicData uri="http://schemas.openxmlformats.org/drawingml/2006/table">
            <a:tbl>
              <a:tblPr firstRow="1" bandRow="1">
                <a:tableStyleId>{5940675A-B579-460E-94D1-54222C63F5DA}</a:tableStyleId>
              </a:tblPr>
              <a:tblGrid>
                <a:gridCol w="1139306">
                  <a:extLst>
                    <a:ext uri="{9D8B030D-6E8A-4147-A177-3AD203B41FA5}">
                      <a16:colId xmlns:a16="http://schemas.microsoft.com/office/drawing/2014/main" val="20000"/>
                    </a:ext>
                  </a:extLst>
                </a:gridCol>
                <a:gridCol w="1734603">
                  <a:extLst>
                    <a:ext uri="{9D8B030D-6E8A-4147-A177-3AD203B41FA5}">
                      <a16:colId xmlns:a16="http://schemas.microsoft.com/office/drawing/2014/main" val="20001"/>
                    </a:ext>
                  </a:extLst>
                </a:gridCol>
                <a:gridCol w="1734603">
                  <a:extLst>
                    <a:ext uri="{9D8B030D-6E8A-4147-A177-3AD203B41FA5}">
                      <a16:colId xmlns:a16="http://schemas.microsoft.com/office/drawing/2014/main" val="20002"/>
                    </a:ext>
                  </a:extLst>
                </a:gridCol>
              </a:tblGrid>
              <a:tr h="501867">
                <a:tc>
                  <a:txBody>
                    <a:bodyPr/>
                    <a:lstStyle/>
                    <a:p>
                      <a:pPr algn="ctr"/>
                      <a:endParaRPr lang="en-US" sz="1400" b="1"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sz="1400" b="1"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Y</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sz="1400" b="1"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N</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613162">
                <a:tc>
                  <a:txBody>
                    <a:bodyPr/>
                    <a:lstStyle/>
                    <a:p>
                      <a:pPr algn="ctr" rtl="0" fontAlgn="t">
                        <a:spcBef>
                          <a:spcPts val="0"/>
                        </a:spcBef>
                        <a:spcAft>
                          <a:spcPts val="0"/>
                        </a:spcAft>
                      </a:pPr>
                      <a:r>
                        <a:rPr lang="en-US" altLang="ko-KR" sz="1300" b="1" i="0" u="none" strike="noStrike" dirty="0">
                          <a:solidFill>
                            <a:srgbClr val="000000"/>
                          </a:solidFill>
                          <a:effectLst/>
                          <a:latin typeface="SamsungOne 400" panose="020B0503030303020204" pitchFamily="34" charset="0"/>
                        </a:rPr>
                        <a:t>Y</a:t>
                      </a:r>
                      <a:endParaRPr lang="ko-KR" altLang="en-US" sz="1300" b="1"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rtl="0" fontAlgn="t">
                        <a:spcBef>
                          <a:spcPts val="0"/>
                        </a:spcBef>
                        <a:spcAft>
                          <a:spcPts val="0"/>
                        </a:spcAft>
                      </a:pPr>
                      <a:r>
                        <a:rPr lang="en-US" altLang="ko-KR" sz="1300" b="1" i="0" u="none" strike="noStrike" dirty="0">
                          <a:solidFill>
                            <a:srgbClr val="1429A0"/>
                          </a:solidFill>
                          <a:effectLst/>
                          <a:latin typeface="SamsungOne 400" panose="020B0503030303020204" pitchFamily="34" charset="0"/>
                        </a:rPr>
                        <a:t>O</a:t>
                      </a:r>
                    </a:p>
                    <a:p>
                      <a:pPr algn="ctr" rtl="0" fontAlgn="t">
                        <a:spcBef>
                          <a:spcPts val="0"/>
                        </a:spcBef>
                        <a:spcAft>
                          <a:spcPts val="0"/>
                        </a:spcAft>
                      </a:pPr>
                      <a:r>
                        <a:rPr lang="en-US" altLang="ko-KR" sz="1300" b="1" i="0" u="none" strike="noStrike" dirty="0">
                          <a:solidFill>
                            <a:srgbClr val="1429A0"/>
                          </a:solidFill>
                          <a:effectLst/>
                          <a:latin typeface="SamsungOne 400" panose="020B0503030303020204" pitchFamily="34" charset="0"/>
                        </a:rPr>
                        <a:t>(TP: True Positive)</a:t>
                      </a:r>
                      <a:endParaRPr lang="ko-KR" altLang="en-US" sz="1300" b="1" dirty="0">
                        <a:solidFill>
                          <a:srgbClr val="1429A0"/>
                        </a:solidFill>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1" dirty="0">
                          <a:solidFill>
                            <a:srgbClr val="C00000"/>
                          </a:solidFill>
                          <a:effectLst/>
                          <a:latin typeface="SamsungOne 400" panose="020B0503030303020204" pitchFamily="34" charset="0"/>
                        </a:rPr>
                        <a:t>X</a:t>
                      </a:r>
                    </a:p>
                    <a:p>
                      <a:pPr algn="ctr" rtl="0" fontAlgn="t">
                        <a:spcBef>
                          <a:spcPts val="0"/>
                        </a:spcBef>
                        <a:spcAft>
                          <a:spcPts val="0"/>
                        </a:spcAft>
                      </a:pPr>
                      <a:r>
                        <a:rPr lang="en-US" altLang="ko-KR" sz="1300" b="1" dirty="0">
                          <a:solidFill>
                            <a:srgbClr val="C00000"/>
                          </a:solidFill>
                          <a:effectLst/>
                          <a:latin typeface="SamsungOne 400" panose="020B0503030303020204" pitchFamily="34" charset="0"/>
                        </a:rPr>
                        <a:t>(FN: False Negative)</a:t>
                      </a:r>
                      <a:endParaRPr lang="ko-KR" altLang="en-US" sz="1300" b="1" dirty="0">
                        <a:solidFill>
                          <a:srgbClr val="C00000"/>
                        </a:solidFill>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613162">
                <a:tc>
                  <a:txBody>
                    <a:bodyPr/>
                    <a:lstStyle/>
                    <a:p>
                      <a:pPr algn="ctr" rtl="0" fontAlgn="t">
                        <a:spcBef>
                          <a:spcPts val="0"/>
                        </a:spcBef>
                        <a:spcAft>
                          <a:spcPts val="0"/>
                        </a:spcAft>
                      </a:pPr>
                      <a:r>
                        <a:rPr lang="en-US" altLang="ko-KR" sz="1300" b="1" i="0" u="none" strike="noStrike" dirty="0">
                          <a:solidFill>
                            <a:srgbClr val="000000"/>
                          </a:solidFill>
                          <a:effectLst/>
                          <a:latin typeface="SamsungOne 400" panose="020B0503030303020204" pitchFamily="34" charset="0"/>
                          <a:ea typeface="SamsungOne 400" panose="020B0503030303020204" pitchFamily="34" charset="0"/>
                        </a:rPr>
                        <a:t>N</a:t>
                      </a:r>
                      <a:endParaRPr lang="ko-KR" altLang="en-US" sz="1300" b="1" dirty="0">
                        <a:effectLst/>
                        <a:latin typeface="SamsungOne 400" panose="020B0503030303020204" pitchFamily="34"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rtl="0" fontAlgn="t">
                        <a:spcBef>
                          <a:spcPts val="0"/>
                        </a:spcBef>
                        <a:spcAft>
                          <a:spcPts val="0"/>
                        </a:spcAft>
                      </a:pPr>
                      <a:r>
                        <a:rPr lang="en-US" altLang="ko-KR" sz="1300" b="1" i="0" u="none" strike="noStrike" dirty="0">
                          <a:solidFill>
                            <a:srgbClr val="C00000"/>
                          </a:solidFill>
                          <a:effectLst/>
                          <a:latin typeface="SamsungOne 400" panose="020B0503030303020204" pitchFamily="34" charset="0"/>
                        </a:rPr>
                        <a:t>X</a:t>
                      </a:r>
                    </a:p>
                    <a:p>
                      <a:pPr algn="ctr" rtl="0" fontAlgn="t">
                        <a:spcBef>
                          <a:spcPts val="0"/>
                        </a:spcBef>
                        <a:spcAft>
                          <a:spcPts val="0"/>
                        </a:spcAft>
                      </a:pPr>
                      <a:r>
                        <a:rPr lang="en-US" altLang="ko-KR" sz="1300" b="1" i="0" u="none" strike="noStrike" dirty="0">
                          <a:solidFill>
                            <a:srgbClr val="C00000"/>
                          </a:solidFill>
                          <a:effectLst/>
                          <a:latin typeface="SamsungOne 400" panose="020B0503030303020204" pitchFamily="34" charset="0"/>
                        </a:rPr>
                        <a:t>(FP: False Positive)</a:t>
                      </a:r>
                      <a:endParaRPr lang="ko-KR" altLang="en-US" sz="1300" b="1" dirty="0">
                        <a:solidFill>
                          <a:srgbClr val="C00000"/>
                        </a:solidFill>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rtl="0" fontAlgn="t">
                        <a:spcBef>
                          <a:spcPts val="0"/>
                        </a:spcBef>
                        <a:spcAft>
                          <a:spcPts val="0"/>
                        </a:spcAft>
                      </a:pPr>
                      <a:r>
                        <a:rPr lang="en-US" altLang="ko-KR" sz="1300" b="1" dirty="0">
                          <a:solidFill>
                            <a:srgbClr val="1429A0"/>
                          </a:solidFill>
                          <a:effectLst/>
                          <a:latin typeface="SamsungOne 400" panose="020B0503030303020204" pitchFamily="34" charset="0"/>
                        </a:rPr>
                        <a:t>O</a:t>
                      </a:r>
                    </a:p>
                    <a:p>
                      <a:pPr algn="ctr" rtl="0" fontAlgn="t">
                        <a:spcBef>
                          <a:spcPts val="0"/>
                        </a:spcBef>
                        <a:spcAft>
                          <a:spcPts val="0"/>
                        </a:spcAft>
                      </a:pPr>
                      <a:r>
                        <a:rPr lang="en-US" altLang="ko-KR" sz="1300" b="1" dirty="0">
                          <a:solidFill>
                            <a:srgbClr val="1429A0"/>
                          </a:solidFill>
                          <a:effectLst/>
                          <a:latin typeface="SamsungOne 400" panose="020B0503030303020204" pitchFamily="34" charset="0"/>
                        </a:rPr>
                        <a:t>(TN: True Negative)</a:t>
                      </a:r>
                      <a:endParaRPr lang="ko-KR" altLang="en-US" sz="1300" b="1" dirty="0">
                        <a:solidFill>
                          <a:srgbClr val="1429A0"/>
                        </a:solidFill>
                        <a:effectLst/>
                        <a:latin typeface="SamsungOne 400" panose="020B0503030303020204" pitchFamily="34"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0" name="TextBox 9">
            <a:extLst>
              <a:ext uri="{FF2B5EF4-FFF2-40B4-BE49-F238E27FC236}">
                <a16:creationId xmlns:a16="http://schemas.microsoft.com/office/drawing/2014/main" id="{0D673CBC-7470-4387-BD16-5489D0F84997}"/>
              </a:ext>
            </a:extLst>
          </p:cNvPr>
          <p:cNvSpPr txBox="1"/>
          <p:nvPr/>
        </p:nvSpPr>
        <p:spPr>
          <a:xfrm>
            <a:off x="4390201" y="1759602"/>
            <a:ext cx="2108269" cy="307777"/>
          </a:xfrm>
          <a:prstGeom prst="rect">
            <a:avLst/>
          </a:prstGeom>
          <a:noFill/>
        </p:spPr>
        <p:txBody>
          <a:bodyPr wrap="none" rtlCol="0">
            <a:spAutoFit/>
          </a:bodyPr>
          <a:lstStyle/>
          <a:p>
            <a:r>
              <a:rPr lang="en-US" altLang="ko-KR" sz="1400" dirty="0" err="1">
                <a:latin typeface="SamsungOne 400" panose="020B0503030303020204" pitchFamily="34" charset="0"/>
              </a:rPr>
              <a:t>Giá</a:t>
            </a:r>
            <a:r>
              <a:rPr lang="en-US" altLang="ko-KR" sz="1400" dirty="0">
                <a:latin typeface="SamsungOne 400" panose="020B0503030303020204" pitchFamily="34" charset="0"/>
              </a:rPr>
              <a:t> </a:t>
            </a:r>
            <a:r>
              <a:rPr lang="en-US" altLang="ko-KR" sz="1400" dirty="0" err="1">
                <a:latin typeface="SamsungOne 400" panose="020B0503030303020204" pitchFamily="34" charset="0"/>
              </a:rPr>
              <a:t>trị</a:t>
            </a:r>
            <a:r>
              <a:rPr lang="en-US" altLang="ko-KR" sz="1400" dirty="0">
                <a:latin typeface="SamsungOne 400" panose="020B0503030303020204" pitchFamily="34" charset="0"/>
              </a:rPr>
              <a:t> </a:t>
            </a:r>
            <a:r>
              <a:rPr lang="en-US" altLang="ko-KR" sz="1400" dirty="0" err="1">
                <a:latin typeface="SamsungOne 400" panose="020B0503030303020204" pitchFamily="34" charset="0"/>
              </a:rPr>
              <a:t>phân</a:t>
            </a:r>
            <a:r>
              <a:rPr lang="en-US" altLang="ko-KR" sz="1400" dirty="0">
                <a:latin typeface="SamsungOne 400" panose="020B0503030303020204" pitchFamily="34" charset="0"/>
              </a:rPr>
              <a:t> </a:t>
            </a:r>
            <a:r>
              <a:rPr lang="en-US" altLang="ko-KR" sz="1400" dirty="0" err="1">
                <a:latin typeface="SamsungOne 400" panose="020B0503030303020204" pitchFamily="34" charset="0"/>
              </a:rPr>
              <a:t>loại</a:t>
            </a:r>
            <a:r>
              <a:rPr lang="en-US" altLang="ko-KR" sz="1400" dirty="0">
                <a:latin typeface="SamsungOne 400" panose="020B0503030303020204" pitchFamily="34" charset="0"/>
              </a:rPr>
              <a:t> </a:t>
            </a:r>
            <a:r>
              <a:rPr lang="en-US" altLang="ko-KR" sz="1400" dirty="0" err="1">
                <a:latin typeface="SamsungOne 400" panose="020B0503030303020204" pitchFamily="34" charset="0"/>
              </a:rPr>
              <a:t>dự</a:t>
            </a:r>
            <a:r>
              <a:rPr lang="en-US" altLang="ko-KR" sz="1400" dirty="0">
                <a:latin typeface="SamsungOne 400" panose="020B0503030303020204" pitchFamily="34" charset="0"/>
              </a:rPr>
              <a:t> </a:t>
            </a:r>
            <a:r>
              <a:rPr lang="en-US" altLang="ko-KR" sz="1400" dirty="0" err="1">
                <a:latin typeface="SamsungOne 400" panose="020B0503030303020204" pitchFamily="34" charset="0"/>
              </a:rPr>
              <a:t>đoán</a:t>
            </a:r>
            <a:endParaRPr lang="en-US" sz="1400" dirty="0">
              <a:latin typeface="SamsungOne 400" panose="020B0503030303020204" pitchFamily="34" charset="0"/>
              <a:ea typeface="SamsungOne 400" panose="020B0503030303020204" pitchFamily="34" charset="0"/>
            </a:endParaRPr>
          </a:p>
        </p:txBody>
      </p:sp>
      <p:sp>
        <p:nvSpPr>
          <p:cNvPr id="11" name="TextBox 10">
            <a:extLst>
              <a:ext uri="{FF2B5EF4-FFF2-40B4-BE49-F238E27FC236}">
                <a16:creationId xmlns:a16="http://schemas.microsoft.com/office/drawing/2014/main" id="{AF608307-B46E-44D2-84AF-E8C84E2D7635}"/>
              </a:ext>
            </a:extLst>
          </p:cNvPr>
          <p:cNvSpPr txBox="1"/>
          <p:nvPr/>
        </p:nvSpPr>
        <p:spPr>
          <a:xfrm>
            <a:off x="1102543" y="3027040"/>
            <a:ext cx="1473480" cy="523220"/>
          </a:xfrm>
          <a:prstGeom prst="rect">
            <a:avLst/>
          </a:prstGeom>
          <a:noFill/>
        </p:spPr>
        <p:txBody>
          <a:bodyPr wrap="none" rtlCol="0">
            <a:spAutoFit/>
          </a:bodyPr>
          <a:lstStyle/>
          <a:p>
            <a:pPr algn="ctr"/>
            <a:r>
              <a:rPr lang="en-US" sz="1400" dirty="0" err="1">
                <a:latin typeface="SamsungOne 400" panose="020B0503030303020204" pitchFamily="34" charset="0"/>
                <a:ea typeface="SamsungOne 400" panose="020B0503030303020204" pitchFamily="34" charset="0"/>
              </a:rPr>
              <a:t>Giá</a:t>
            </a:r>
            <a:r>
              <a:rPr lang="en-US" sz="1400" dirty="0">
                <a:latin typeface="SamsungOne 400" panose="020B0503030303020204" pitchFamily="34" charset="0"/>
                <a:ea typeface="SamsungOne 400" panose="020B0503030303020204" pitchFamily="34" charset="0"/>
              </a:rPr>
              <a:t> </a:t>
            </a:r>
            <a:r>
              <a:rPr lang="en-US" sz="1400" dirty="0" err="1">
                <a:latin typeface="SamsungOne 400" panose="020B0503030303020204" pitchFamily="34" charset="0"/>
                <a:ea typeface="SamsungOne 400" panose="020B0503030303020204" pitchFamily="34" charset="0"/>
              </a:rPr>
              <a:t>trị</a:t>
            </a:r>
            <a:r>
              <a:rPr lang="en-US" sz="1400" dirty="0">
                <a:latin typeface="SamsungOne 400" panose="020B0503030303020204" pitchFamily="34" charset="0"/>
                <a:ea typeface="SamsungOne 400" panose="020B0503030303020204" pitchFamily="34" charset="0"/>
              </a:rPr>
              <a:t> </a:t>
            </a:r>
            <a:r>
              <a:rPr lang="en-US" sz="1400" dirty="0" err="1">
                <a:latin typeface="SamsungOne 400" panose="020B0503030303020204" pitchFamily="34" charset="0"/>
                <a:ea typeface="SamsungOne 400" panose="020B0503030303020204" pitchFamily="34" charset="0"/>
              </a:rPr>
              <a:t>phân</a:t>
            </a:r>
            <a:r>
              <a:rPr lang="en-US" sz="1400" dirty="0">
                <a:latin typeface="SamsungOne 400" panose="020B0503030303020204" pitchFamily="34" charset="0"/>
                <a:ea typeface="SamsungOne 400" panose="020B0503030303020204" pitchFamily="34" charset="0"/>
              </a:rPr>
              <a:t> </a:t>
            </a:r>
            <a:r>
              <a:rPr lang="en-US" sz="1400" dirty="0" err="1">
                <a:latin typeface="SamsungOne 400" panose="020B0503030303020204" pitchFamily="34" charset="0"/>
                <a:ea typeface="SamsungOne 400" panose="020B0503030303020204" pitchFamily="34" charset="0"/>
              </a:rPr>
              <a:t>loại</a:t>
            </a:r>
            <a:r>
              <a:rPr lang="en-US" sz="1400" dirty="0">
                <a:latin typeface="SamsungOne 400" panose="020B0503030303020204" pitchFamily="34" charset="0"/>
                <a:ea typeface="SamsungOne 400" panose="020B0503030303020204" pitchFamily="34" charset="0"/>
              </a:rPr>
              <a:t> </a:t>
            </a:r>
            <a:endParaRPr lang="vi-VN" sz="1400" dirty="0">
              <a:latin typeface="SamsungOne 400" panose="020B0503030303020204" pitchFamily="34" charset="0"/>
              <a:ea typeface="SamsungOne 400" panose="020B0503030303020204" pitchFamily="34" charset="0"/>
            </a:endParaRPr>
          </a:p>
          <a:p>
            <a:pPr algn="ctr"/>
            <a:r>
              <a:rPr lang="en-US" sz="1400" dirty="0" err="1">
                <a:latin typeface="SamsungOne 400" panose="020B0503030303020204" pitchFamily="34" charset="0"/>
                <a:ea typeface="SamsungOne 400" panose="020B0503030303020204" pitchFamily="34" charset="0"/>
              </a:rPr>
              <a:t>thực</a:t>
            </a:r>
            <a:r>
              <a:rPr lang="en-US" sz="1400" dirty="0">
                <a:latin typeface="SamsungOne 400" panose="020B0503030303020204" pitchFamily="34" charset="0"/>
                <a:ea typeface="SamsungOne 400" panose="020B0503030303020204" pitchFamily="34" charset="0"/>
              </a:rPr>
              <a:t> </a:t>
            </a:r>
            <a:r>
              <a:rPr lang="en-US" sz="1400" dirty="0" err="1">
                <a:latin typeface="SamsungOne 400" panose="020B0503030303020204" pitchFamily="34" charset="0"/>
                <a:ea typeface="SamsungOne 400" panose="020B0503030303020204" pitchFamily="34" charset="0"/>
              </a:rPr>
              <a:t>tế</a:t>
            </a:r>
            <a:endParaRPr lang="en-US" sz="1400" dirty="0">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182290264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Chỉ</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suất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Logistic</a:t>
              </a: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8" name="직사각형 7">
            <a:extLst>
              <a:ext uri="{FF2B5EF4-FFF2-40B4-BE49-F238E27FC236}">
                <a16:creationId xmlns:a16="http://schemas.microsoft.com/office/drawing/2014/main" id="{F3F7B9EF-A469-4B4D-9399-7E464C0333D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Ma </a:t>
            </a:r>
            <a:r>
              <a:rPr lang="en-US" altLang="ko-KR" sz="1400" dirty="0" err="1">
                <a:solidFill>
                  <a:schemeClr val="tx1"/>
                </a:solidFill>
                <a:latin typeface="SamsungOne 400" panose="020B0503030303020204" pitchFamily="34" charset="0"/>
                <a:ea typeface="SamsungOne 400" panose="020B0503030303020204" pitchFamily="34" charset="0"/>
              </a:rPr>
              <a:t>trận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lỗi</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2" name="직사각형 11">
            <a:extLst>
              <a:ext uri="{FF2B5EF4-FFF2-40B4-BE49-F238E27FC236}">
                <a16:creationId xmlns:a16="http://schemas.microsoft.com/office/drawing/2014/main" id="{95CBAE36-403A-4445-970F-AC5B21DE93A8}"/>
              </a:ext>
            </a:extLst>
          </p:cNvPr>
          <p:cNvSpPr/>
          <p:nvPr/>
        </p:nvSpPr>
        <p:spPr>
          <a:xfrm>
            <a:off x="671261" y="1700808"/>
            <a:ext cx="8632825" cy="3659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Ma trận lỗi có thể được thực hiện với một bảng 2X2, cùng với 3X3 và các bảng cao hơn. Để thuận tiện, chúng ta sẽ chỉ sử dụng một Ma trận lỗi 2X2 trong Chương này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Trong Ma trận lỗi từ slide trước, các trường hợp 'O' được đặt theo đường chéo có nghĩa là các giá trị phân loại được dự đoán và thực tế là như nhau. Nói cách khác, việc phân loại học máy dự đoán kết quả đúng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Mặt khác, nếu các giá trị phân loại dự đoán và thực tế khác nhau, mô hình học máy đã đưa ra dự đoán không chính xác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Các danh mục mà phân tích chủ yếu quan tâm là các danh mục positive; những người khác được gọi là danh mục negative. Tùy thuộc vào độ chính xác của dự đoán (đúng hay sai) liên quan đến các danh mục positive và negative, việc phân loại chính xác các danh mục quan tâm được gọi 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TP (True Positive)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Việc phân loại chính xác các danh mục không quan tâm được gọi 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TN (True Negative)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Việc phân loại không chính xác các danh mục không quan tâm thành các danh mục quan tâm được gọi 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FP (False Positive)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Việc phân loại không chính xác các danh mục quan tâm thành các danh mục không quan tâm được gọi 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FN (False Negative)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Có nhiều số liệu khác nhau dựa trên các kết hợp khác nhau của TP, TN, FP và FN của Ma trận lỗi để đánh giá kết quả phân tích của các phương thức học máy phân loại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188643225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Chỉ</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suất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Logistic</a:t>
              </a: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8" name="직사각형 7">
            <a:extLst>
              <a:ext uri="{FF2B5EF4-FFF2-40B4-BE49-F238E27FC236}">
                <a16:creationId xmlns:a16="http://schemas.microsoft.com/office/drawing/2014/main" id="{F3F7B9EF-A469-4B4D-9399-7E464C0333D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Chỉ số</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2" name="직사각형 11">
            <a:extLst>
              <a:ext uri="{FF2B5EF4-FFF2-40B4-BE49-F238E27FC236}">
                <a16:creationId xmlns:a16="http://schemas.microsoft.com/office/drawing/2014/main" id="{95CBAE36-403A-4445-970F-AC5B21DE93A8}"/>
              </a:ext>
            </a:extLst>
          </p:cNvPr>
          <p:cNvSpPr/>
          <p:nvPr/>
        </p:nvSpPr>
        <p:spPr>
          <a:xfrm>
            <a:off x="671261" y="1700808"/>
            <a:ext cx="8632825" cy="1448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Các chỉ số chính được tính toán từ Ma trận lỗi bao gồm độ chính xác, tỷ lệ lỗi = 1-độ chính xác, độ nhạy (còn được gọi là recall, tỷ lệ truy cập, tỷ lệ TP, v.v.), độ đặc hiệu, tốc độ FP, độ chính xác và các số liệu khác. Trong số đó, độ chính xác, độ nhạy và độ chuẩn là những số liệu được sử dụng thường xuyên nhất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Ngoài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F-Measure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hoặc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F1-Score)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kết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hợp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độ</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nhạy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độ</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chính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 thống kê</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Kappa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trong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giá</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dự</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thực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tế</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của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phân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tích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hoàn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toàn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giống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nhau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công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thức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tính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định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nghĩa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của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chỉ</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khác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nhau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trong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bảng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sau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101977233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Chỉ</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suất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Logistic</a:t>
              </a: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8" name="직사각형 7">
            <a:extLst>
              <a:ext uri="{FF2B5EF4-FFF2-40B4-BE49-F238E27FC236}">
                <a16:creationId xmlns:a16="http://schemas.microsoft.com/office/drawing/2014/main" id="{F3F7B9EF-A469-4B4D-9399-7E464C0333D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Metric</a:t>
            </a:r>
          </a:p>
        </p:txBody>
      </p:sp>
      <mc:AlternateContent xmlns:mc="http://schemas.openxmlformats.org/markup-compatibility/2006" xmlns:a14="http://schemas.microsoft.com/office/drawing/2010/main">
        <mc:Choice Requires="a14">
          <p:graphicFrame>
            <p:nvGraphicFramePr>
              <p:cNvPr id="7" name="표 6">
                <a:extLst>
                  <a:ext uri="{FF2B5EF4-FFF2-40B4-BE49-F238E27FC236}">
                    <a16:creationId xmlns:a16="http://schemas.microsoft.com/office/drawing/2014/main" id="{CB7EF692-DAB1-497E-A1AB-C43671AC33A9}"/>
                  </a:ext>
                </a:extLst>
              </p:cNvPr>
              <p:cNvGraphicFramePr>
                <a:graphicFrameLocks noGrp="1"/>
              </p:cNvGraphicFramePr>
              <p:nvPr>
                <p:extLst>
                  <p:ext uri="{D42A27DB-BD31-4B8C-83A1-F6EECF244321}">
                    <p14:modId xmlns:p14="http://schemas.microsoft.com/office/powerpoint/2010/main" val="3371165616"/>
                  </p:ext>
                </p:extLst>
              </p:nvPr>
            </p:nvGraphicFramePr>
            <p:xfrm>
              <a:off x="666751" y="1773238"/>
              <a:ext cx="8677274" cy="4353886"/>
            </p:xfrm>
            <a:graphic>
              <a:graphicData uri="http://schemas.openxmlformats.org/drawingml/2006/table">
                <a:tbl>
                  <a:tblPr firstRow="1" bandRow="1">
                    <a:tableStyleId>{5940675A-B579-460E-94D1-54222C63F5DA}</a:tableStyleId>
                  </a:tblPr>
                  <a:tblGrid>
                    <a:gridCol w="1600115">
                      <a:extLst>
                        <a:ext uri="{9D8B030D-6E8A-4147-A177-3AD203B41FA5}">
                          <a16:colId xmlns:a16="http://schemas.microsoft.com/office/drawing/2014/main" val="2044997058"/>
                        </a:ext>
                      </a:extLst>
                    </a:gridCol>
                    <a:gridCol w="2017701">
                      <a:extLst>
                        <a:ext uri="{9D8B030D-6E8A-4147-A177-3AD203B41FA5}">
                          <a16:colId xmlns:a16="http://schemas.microsoft.com/office/drawing/2014/main" val="490996645"/>
                        </a:ext>
                      </a:extLst>
                    </a:gridCol>
                    <a:gridCol w="5059458">
                      <a:extLst>
                        <a:ext uri="{9D8B030D-6E8A-4147-A177-3AD203B41FA5}">
                          <a16:colId xmlns:a16="http://schemas.microsoft.com/office/drawing/2014/main" val="20002"/>
                        </a:ext>
                      </a:extLst>
                    </a:gridCol>
                  </a:tblGrid>
                  <a:tr h="30403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vi-VN" altLang="ko-KR" sz="1400" b="0" kern="1200" dirty="0">
                              <a:solidFill>
                                <a:srgbClr val="1429A0"/>
                              </a:solidFill>
                              <a:latin typeface="SamsungOne 400" panose="020B0503030303020204" pitchFamily="34" charset="0"/>
                              <a:ea typeface="SamsungOne 700" panose="020B0803030303020204" pitchFamily="34" charset="0"/>
                              <a:cs typeface="Times New Roman" panose="02020603050405020304" pitchFamily="18" charset="0"/>
                            </a:rPr>
                            <a:t>Chỉ số</a:t>
                          </a:r>
                          <a:endParaRPr lang="ko-KR" altLang="en-US" sz="1400" b="0" kern="1200" dirty="0">
                            <a:solidFill>
                              <a:srgbClr val="1429A0"/>
                            </a:solidFill>
                            <a:latin typeface="SamsungOne 400" panose="020B0503030303020204" pitchFamily="34" charset="0"/>
                            <a:ea typeface="SamsungOne 700" panose="020B08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solidFill>
                                <a:srgbClr val="1429A0"/>
                              </a:solidFill>
                              <a:latin typeface="SamsungOne 400" panose="020B0503030303020204" pitchFamily="34" charset="0"/>
                              <a:ea typeface="SamsungOne 700" panose="020B0803030303020204" pitchFamily="34" charset="0"/>
                              <a:cs typeface="Times New Roman" panose="02020603050405020304" pitchFamily="18" charset="0"/>
                            </a:rPr>
                            <a:t>Công</a:t>
                          </a:r>
                          <a:r>
                            <a:rPr lang="en-US" altLang="ko-KR" sz="1400" b="0" kern="1200" dirty="0">
                              <a:solidFill>
                                <a:srgbClr val="1429A0"/>
                              </a:solidFill>
                              <a:latin typeface="SamsungOne 400" panose="020B0503030303020204" pitchFamily="34" charset="0"/>
                              <a:ea typeface="SamsungOne 700" panose="020B0803030303020204" pitchFamily="34" charset="0"/>
                              <a:cs typeface="Times New Roman" panose="02020603050405020304" pitchFamily="18" charset="0"/>
                            </a:rPr>
                            <a:t> </a:t>
                          </a:r>
                          <a:r>
                            <a:rPr lang="en-US" altLang="ko-KR" sz="1400" b="0" kern="1200" dirty="0" err="1">
                              <a:solidFill>
                                <a:srgbClr val="1429A0"/>
                              </a:solidFill>
                              <a:latin typeface="SamsungOne 400" panose="020B0503030303020204" pitchFamily="34" charset="0"/>
                              <a:ea typeface="SamsungOne 700" panose="020B0803030303020204" pitchFamily="34" charset="0"/>
                              <a:cs typeface="Times New Roman" panose="02020603050405020304" pitchFamily="18" charset="0"/>
                            </a:rPr>
                            <a:t>thức</a:t>
                          </a:r>
                          <a:r>
                            <a:rPr lang="en-US" altLang="ko-KR" sz="1400" b="0" kern="1200" dirty="0">
                              <a:solidFill>
                                <a:srgbClr val="1429A0"/>
                              </a:solidFill>
                              <a:latin typeface="SamsungOne 400" panose="020B0503030303020204" pitchFamily="34" charset="0"/>
                              <a:ea typeface="SamsungOne 700" panose="020B0803030303020204" pitchFamily="34" charset="0"/>
                              <a:cs typeface="Times New Roman" panose="02020603050405020304" pitchFamily="18" charset="0"/>
                            </a:rPr>
                            <a:t> </a:t>
                          </a:r>
                          <a:r>
                            <a:rPr lang="en-US" altLang="ko-KR" sz="1400" b="0" kern="1200" dirty="0" err="1">
                              <a:solidFill>
                                <a:srgbClr val="1429A0"/>
                              </a:solidFill>
                              <a:latin typeface="SamsungOne 400" panose="020B0503030303020204" pitchFamily="34" charset="0"/>
                              <a:ea typeface="SamsungOne 700" panose="020B0803030303020204" pitchFamily="34" charset="0"/>
                              <a:cs typeface="Times New Roman" panose="02020603050405020304" pitchFamily="18" charset="0"/>
                            </a:rPr>
                            <a:t>tính</a:t>
                          </a:r>
                          <a:r>
                            <a:rPr lang="en-US" altLang="ko-KR" sz="1400" b="0" kern="1200" dirty="0">
                              <a:solidFill>
                                <a:srgbClr val="1429A0"/>
                              </a:solidFill>
                              <a:latin typeface="SamsungOne 400" panose="020B0503030303020204" pitchFamily="34" charset="0"/>
                              <a:ea typeface="SamsungOne 700" panose="020B0803030303020204" pitchFamily="34" charset="0"/>
                              <a:cs typeface="Times New Roman" panose="02020603050405020304" pitchFamily="18" charset="0"/>
                            </a:rPr>
                            <a:t> </a:t>
                          </a:r>
                          <a:r>
                            <a:rPr lang="en-US" altLang="ko-KR" sz="1400" b="0" kern="1200" dirty="0" err="1">
                              <a:solidFill>
                                <a:srgbClr val="1429A0"/>
                              </a:solidFill>
                              <a:latin typeface="SamsungOne 400" panose="020B0503030303020204" pitchFamily="34" charset="0"/>
                              <a:ea typeface="SamsungOne 700" panose="020B0803030303020204" pitchFamily="34" charset="0"/>
                              <a:cs typeface="Times New Roman" panose="02020603050405020304" pitchFamily="18" charset="0"/>
                            </a:rPr>
                            <a:t>toán</a:t>
                          </a:r>
                          <a:endParaRPr lang="ko-KR" altLang="en-US" sz="1400" b="0" kern="1200" dirty="0">
                            <a:solidFill>
                              <a:srgbClr val="1429A0"/>
                            </a:solidFill>
                            <a:latin typeface="SamsungOne 400" panose="020B0503030303020204" pitchFamily="3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solidFill>
                                <a:srgbClr val="1429A0"/>
                              </a:solidFill>
                              <a:latin typeface="SamsungOne 400" panose="020B0503030303020204" pitchFamily="34" charset="0"/>
                              <a:ea typeface="SamsungOne 700" panose="020B0803030303020204" pitchFamily="34" charset="0"/>
                              <a:cs typeface="Times New Roman" panose="02020603050405020304" pitchFamily="18" charset="0"/>
                            </a:rPr>
                            <a:t>Định</a:t>
                          </a:r>
                          <a:r>
                            <a:rPr lang="en-US" altLang="ko-KR" sz="1400" b="0" kern="1200" dirty="0">
                              <a:solidFill>
                                <a:srgbClr val="1429A0"/>
                              </a:solidFill>
                              <a:latin typeface="SamsungOne 400" panose="020B0503030303020204" pitchFamily="34" charset="0"/>
                              <a:ea typeface="SamsungOne 700" panose="020B0803030303020204" pitchFamily="34" charset="0"/>
                              <a:cs typeface="Times New Roman" panose="02020603050405020304" pitchFamily="18" charset="0"/>
                            </a:rPr>
                            <a:t> </a:t>
                          </a:r>
                          <a:r>
                            <a:rPr lang="en-US" altLang="ko-KR" sz="1400" b="0" kern="1200" dirty="0" err="1">
                              <a:solidFill>
                                <a:srgbClr val="1429A0"/>
                              </a:solidFill>
                              <a:latin typeface="SamsungOne 400" panose="020B0503030303020204" pitchFamily="34" charset="0"/>
                              <a:ea typeface="SamsungOne 700" panose="020B0803030303020204" pitchFamily="34" charset="0"/>
                              <a:cs typeface="Times New Roman" panose="02020603050405020304" pitchFamily="18" charset="0"/>
                            </a:rPr>
                            <a:t>nghĩa</a:t>
                          </a:r>
                          <a:endParaRPr lang="ko-KR" altLang="en-US" sz="1400" b="0" kern="1200" dirty="0">
                            <a:solidFill>
                              <a:srgbClr val="1429A0"/>
                            </a:solidFill>
                            <a:latin typeface="SamsungOne 400" panose="020B0503030303020204" pitchFamily="3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55872289"/>
                      </a:ext>
                    </a:extLst>
                  </a:tr>
                  <a:tr h="269438">
                    <a:tc>
                      <a:txBody>
                        <a:bodyPr/>
                        <a:lstStyle/>
                        <a:p>
                          <a:pPr marL="0" algn="ctr" defTabSz="914400" rtl="0" eaLnBrk="1" latinLnBrk="0" hangingPunct="1">
                            <a:lnSpc>
                              <a:spcPct val="100000"/>
                            </a:lnSpc>
                            <a:spcBef>
                              <a:spcPts val="800"/>
                            </a:spcBef>
                          </a:pP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Tỉ lệ chính xác</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0">
                            <a:spcBef>
                              <a:spcPts val="800"/>
                            </a:spcBef>
                          </a:pPr>
                          <a:r>
                            <a:rPr lang="en-US" altLang="ko-KR" sz="1200" dirty="0">
                              <a:latin typeface="SamsungOne 400" panose="020B0503030303020204" pitchFamily="34" charset="0"/>
                              <a:ea typeface="SamsungOne 400" panose="020B0503030303020204" pitchFamily="34" charset="0"/>
                            </a:rPr>
                            <a:t>(TP+TN) / (TP+TN+FP+FN)</a:t>
                          </a:r>
                          <a:endParaRPr lang="en-US" sz="1200" dirty="0">
                            <a:latin typeface="SamsungOne 400" panose="020B0503030303020204" pitchFamily="34" charset="0"/>
                            <a:ea typeface="SamsungOne 400" panose="020B0503030303020204" pitchFamily="34"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800"/>
                            </a:spcBef>
                            <a:spcAft>
                              <a:spcPts val="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Tỷ</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lệ</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dự</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đoán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chính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xác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của</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mục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phân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loại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thực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tế</a:t>
                          </a:r>
                          <a:b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b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Tỷ</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lệ</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TP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và</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TN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từ</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toàn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bộ</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dự</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đoán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16463057"/>
                      </a:ext>
                    </a:extLst>
                  </a:tr>
                  <a:tr h="269438">
                    <a:tc>
                      <a:txBody>
                        <a:bodyPr/>
                        <a:lstStyle/>
                        <a:p>
                          <a:pPr marL="0" algn="ctr" defTabSz="914400" rtl="0" eaLnBrk="1" latinLnBrk="0" hangingPunct="1">
                            <a:lnSpc>
                              <a:spcPct val="100000"/>
                            </a:lnSpc>
                            <a:spcBef>
                              <a:spcPts val="800"/>
                            </a:spcBef>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tỷ</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lệ</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lỗi</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base" latinLnBrk="0" hangingPunct="1">
                            <a:lnSpc>
                              <a:spcPct val="100000"/>
                            </a:lnSpc>
                            <a:spcBef>
                              <a:spcPts val="80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(FP+FN)</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 (TP+TN+FP+FN)</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800"/>
                            </a:spcBef>
                            <a:spcAft>
                              <a:spcPts val="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Tỷ</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lệ</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dự</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đoán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không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chính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xác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của</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mục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phân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loại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thực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tế</a:t>
                          </a:r>
                          <a:b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b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Giống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hệt</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với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1-accuracy)</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69438">
                    <a:tc>
                      <a:txBody>
                        <a:bodyPr/>
                        <a:lstStyle/>
                        <a:p>
                          <a:pPr marL="0" algn="ctr" defTabSz="914400" rtl="0" eaLnBrk="1" latinLnBrk="0" hangingPunct="1">
                            <a:lnSpc>
                              <a:spcPct val="100000"/>
                            </a:lnSpc>
                            <a:spcBef>
                              <a:spcPts val="800"/>
                            </a:spcBef>
                          </a:pPr>
                          <a:r>
                            <a:rPr lang="vi-VN"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Độ nhạy cảm</a:t>
                          </a:r>
                          <a:b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b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vi-VN"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Tỉ lệ </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TP</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base" latinLnBrk="0" hangingPunct="1">
                            <a:lnSpc>
                              <a:spcPct val="100000"/>
                            </a:lnSpc>
                            <a:spcBef>
                              <a:spcPts val="80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(TP) / (TP+FN)</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800"/>
                            </a:spcBef>
                            <a:spcAft>
                              <a:spcPts val="0"/>
                            </a:spcAft>
                          </a:pP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Tỷ</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lệ</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dự</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đoán</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chính</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xác</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so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với</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vi-VN"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‘positive</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từ</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các</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danh</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mục</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vi-VN"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positive</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thực</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tế</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(True Positive – </a:t>
                          </a:r>
                          <a:r>
                            <a:rPr lang="vi-VN"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còn được gọi là</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Recall,</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Hit Ratio, </a:t>
                          </a:r>
                          <a:r>
                            <a:rPr lang="vi-VN"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và</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TP Rate)</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269438">
                    <a:tc>
                      <a:txBody>
                        <a:bodyPr/>
                        <a:lstStyle/>
                        <a:p>
                          <a:pPr marL="0" algn="ctr" defTabSz="914400" rtl="0" eaLnBrk="1" latinLnBrk="0" hangingPunct="1">
                            <a:lnSpc>
                              <a:spcPct val="100000"/>
                            </a:lnSpc>
                            <a:spcBef>
                              <a:spcPts val="800"/>
                            </a:spcBef>
                          </a:pP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Đặc tính</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base" latinLnBrk="0" hangingPunct="1">
                            <a:lnSpc>
                              <a:spcPct val="100000"/>
                            </a:lnSpc>
                            <a:spcBef>
                              <a:spcPts val="80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(TN) / (TN+FP)</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800"/>
                            </a:spcBef>
                            <a:spcAft>
                              <a:spcPts val="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Tỷ</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lệ</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dự</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đoán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chính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xác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so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với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'negative'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từ</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các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mục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'negative'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thực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tế</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(True Negative)</a:t>
                          </a: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269438">
                    <a:tc>
                      <a:txBody>
                        <a:bodyPr/>
                        <a:lstStyle/>
                        <a:p>
                          <a:pPr marL="0" algn="ctr" defTabSz="914400" rtl="0" eaLnBrk="1" latinLnBrk="0" hangingPunct="1">
                            <a:lnSpc>
                              <a:spcPct val="100000"/>
                            </a:lnSpc>
                            <a:spcBef>
                              <a:spcPts val="800"/>
                            </a:spcBef>
                          </a:pP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Tỉ lệ </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FP</a:t>
                          </a: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base" latinLnBrk="0" hangingPunct="1">
                            <a:lnSpc>
                              <a:spcPct val="100000"/>
                            </a:lnSpc>
                            <a:spcBef>
                              <a:spcPts val="80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(FP) / (TN+FP)</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800"/>
                            </a:spcBef>
                            <a:spcAft>
                              <a:spcPts val="0"/>
                            </a:spcAft>
                          </a:pP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Tỷ</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lệ</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dự</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đoán</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không</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chính</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xác</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so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với</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'positive'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từ</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các</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danh</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mục</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'negative'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thực</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tế</a:t>
                          </a:r>
                          <a:r>
                            <a:rPr lang="ko-KR" altLang="en-US"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ko-KR" altLang="en-US"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1-specificity</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269438">
                    <a:tc>
                      <a:txBody>
                        <a:bodyPr/>
                        <a:lstStyle/>
                        <a:p>
                          <a:pPr marL="0" algn="ctr" defTabSz="914400" rtl="0" eaLnBrk="1" latinLnBrk="0" hangingPunct="1">
                            <a:lnSpc>
                              <a:spcPct val="100000"/>
                            </a:lnSpc>
                            <a:spcBef>
                              <a:spcPts val="800"/>
                            </a:spcBef>
                          </a:pP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Tỉ lệ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chính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xác</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base" latinLnBrk="0" hangingPunct="1">
                            <a:lnSpc>
                              <a:spcPct val="100000"/>
                            </a:lnSpc>
                            <a:spcBef>
                              <a:spcPts val="80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(TP) / (TP+FP)</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800"/>
                            </a:spcBef>
                            <a:spcAft>
                              <a:spcPts val="0"/>
                            </a:spcAft>
                          </a:pP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Tỷ</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lệ</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thực</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tế</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’True Positive’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từ</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tỷ</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lệ</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dự</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đoán</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‘positive’</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269438">
                    <a:tc>
                      <a:txBody>
                        <a:bodyPr/>
                        <a:lstStyle/>
                        <a:p>
                          <a:pPr marL="0" algn="ctr" defTabSz="914400" rtl="0" eaLnBrk="1" latinLnBrk="0" hangingPunct="1">
                            <a:lnSpc>
                              <a:spcPct val="100000"/>
                            </a:lnSpc>
                            <a:spcBef>
                              <a:spcPts val="800"/>
                            </a:spcBef>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F-Measure</a:t>
                          </a:r>
                          <a:b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b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(F1-Score)</a:t>
                          </a: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base" latinLnBrk="0" hangingPunct="1">
                            <a:lnSpc>
                              <a:spcPct val="100000"/>
                            </a:lnSpc>
                            <a:spcBef>
                              <a:spcPts val="800"/>
                            </a:spcBef>
                            <a:spcAft>
                              <a:spcPts val="0"/>
                            </a:spcAft>
                          </a:pPr>
                          <a14:m>
                            <m:oMathPara xmlns:m="http://schemas.openxmlformats.org/officeDocument/2006/math">
                              <m:oMathParaPr>
                                <m:jc m:val="centerGroup"/>
                              </m:oMathParaPr>
                              <m:oMath xmlns:m="http://schemas.openxmlformats.org/officeDocument/2006/math">
                                <m:d>
                                  <m:dPr>
                                    <m:begChr m:val="{"/>
                                    <m:endChr m:val="}"/>
                                    <m:ctrlP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ctrlPr>
                                  </m:dPr>
                                  <m:e>
                                    <m: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2∗</m:t>
                                    </m:r>
                                    <m:d>
                                      <m:dPr>
                                        <m:ctrlP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ctrlPr>
                                      </m:dPr>
                                      <m:e>
                                        <m: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𝑝𝑟𝑒𝑐𝑖𝑠𝑖𝑜𝑛</m:t>
                                        </m:r>
                                      </m:e>
                                    </m:d>
                                    <m: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m:t>
                                    </m:r>
                                    <m:d>
                                      <m:dPr>
                                        <m:ctrlP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ctrlPr>
                                      </m:dPr>
                                      <m:e>
                                        <m: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𝑟𝑒𝑐𝑎𝑙𝑙</m:t>
                                        </m:r>
                                      </m:e>
                                    </m:d>
                                  </m:e>
                                </m:d>
                                <m: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𝑝𝑟𝑒𝑐𝑖𝑠𝑖𝑜𝑛</m:t>
                                    </m:r>
                                    <m: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𝑟𝑒𝑐𝑎𝑙𝑙</m:t>
                                    </m:r>
                                  </m:e>
                                </m:d>
                                <m: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2∗</m:t>
                                        </m:r>
                                        <m: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𝑇𝑃</m:t>
                                        </m:r>
                                      </m:e>
                                    </m:d>
                                  </m:num>
                                  <m:den>
                                    <m: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2∗</m:t>
                                    </m:r>
                                    <m: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𝑇𝑃</m:t>
                                    </m:r>
                                    <m: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𝐹𝑃</m:t>
                                    </m:r>
                                    <m: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𝐹𝑁</m:t>
                                    </m:r>
                                  </m:den>
                                </m:f>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800"/>
                            </a:spcBef>
                            <a:spcAft>
                              <a:spcPts val="0"/>
                            </a:spcAft>
                          </a:pPr>
                          <a:r>
                            <a:rPr lang="vi-VN"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Phạm vi giữa 0 ~ 1. Nó là trung bình hài hòa giữa độ chính xác và độ nhạy (recall). Nếu cả độ chính xác và độ nhạy đều cao, f-Measure cũng có xu hướng có giá trị lớn hơn</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269438">
                    <a:tc>
                      <a:txBody>
                        <a:bodyPr/>
                        <a:lstStyle/>
                        <a:p>
                          <a:pPr marL="0" algn="ctr" defTabSz="914400" rtl="0" eaLnBrk="1" latinLnBrk="0" hangingPunct="1">
                            <a:lnSpc>
                              <a:spcPct val="100000"/>
                            </a:lnSpc>
                            <a:spcBef>
                              <a:spcPts val="800"/>
                            </a:spcBef>
                          </a:pP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Thống kê </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Kappa</a:t>
                          </a: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base" latinLnBrk="0" hangingPunct="1">
                            <a:lnSpc>
                              <a:spcPct val="100000"/>
                            </a:lnSpc>
                            <a:spcBef>
                              <a:spcPts val="800"/>
                            </a:spcBef>
                            <a:spcAft>
                              <a:spcPts val="0"/>
                            </a:spcAft>
                          </a:pPr>
                          <a14:m>
                            <m:oMathPara xmlns:m="http://schemas.openxmlformats.org/officeDocument/2006/math">
                              <m:oMathParaPr>
                                <m:jc m:val="centerGroup"/>
                              </m:oMathParaPr>
                              <m:oMath xmlns:m="http://schemas.openxmlformats.org/officeDocument/2006/math">
                                <m:d>
                                  <m:dPr>
                                    <m:begChr m:val="{"/>
                                    <m:endChr m:val="}"/>
                                    <m:ctrlP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ctrlPr>
                                  </m:dPr>
                                  <m:e>
                                    <m:func>
                                      <m:funcPr>
                                        <m:ctrlP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ctrlPr>
                                      </m:funcPr>
                                      <m:fName>
                                        <m:r>
                                          <m:rPr>
                                            <m:sty m:val="p"/>
                                          </m:rPr>
                                          <a:rPr lang="en-US" altLang="ko-KR" sz="1200" b="0" i="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Pr</m:t>
                                        </m:r>
                                      </m:fName>
                                      <m:e>
                                        <m:d>
                                          <m:dPr>
                                            <m:ctrlP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ctrlPr>
                                          </m:dPr>
                                          <m:e>
                                            <m: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𝑎</m:t>
                                            </m:r>
                                          </m:e>
                                        </m:d>
                                      </m:e>
                                    </m:func>
                                    <m: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m:t>
                                    </m:r>
                                    <m:func>
                                      <m:funcPr>
                                        <m:ctrlP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ctrlPr>
                                      </m:funcPr>
                                      <m:fName>
                                        <m:r>
                                          <m:rPr>
                                            <m:sty m:val="p"/>
                                          </m:rPr>
                                          <a:rPr lang="en-US" altLang="ko-KR" sz="1200" b="0" i="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Pr</m:t>
                                        </m:r>
                                      </m:fName>
                                      <m:e>
                                        <m:d>
                                          <m:dPr>
                                            <m:ctrlP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ctrlPr>
                                          </m:dPr>
                                          <m:e>
                                            <m: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𝑒</m:t>
                                            </m:r>
                                          </m:e>
                                        </m:d>
                                      </m:e>
                                    </m:func>
                                  </m:e>
                                </m:d>
                                <m: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1−</m:t>
                                    </m:r>
                                    <m:func>
                                      <m:funcPr>
                                        <m:ctrlP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ko-KR" sz="1200" b="0" i="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Pr</m:t>
                                        </m:r>
                                      </m:fName>
                                      <m:e>
                                        <m:d>
                                          <m:dPr>
                                            <m:ctrlP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2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𝑒</m:t>
                                            </m:r>
                                          </m:e>
                                        </m:d>
                                      </m:e>
                                    </m:func>
                                  </m:e>
                                </m:d>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800"/>
                            </a:spcBef>
                            <a:spcAft>
                              <a:spcPts val="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Giá</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trị</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sau</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khi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loại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bỏ</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thỏa</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thuận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ngẫu</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nhiên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giữa</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các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giá</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trị</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dự</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đoán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và</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thực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tế</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của</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mô</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hình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Nằm</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trong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khoảng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từ</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0 ~ 1. Khi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giá</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trị</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gần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bằng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1,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các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giá</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trị</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dự</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đoán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và</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thực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tế</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của</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mô</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hình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trùng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khớp</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chính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xác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Các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giá</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trị</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không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trùng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khớp</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khi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giá</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trị</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gần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bằng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0.)</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mc:Choice>
        <mc:Fallback xmlns="">
          <p:graphicFrame>
            <p:nvGraphicFramePr>
              <p:cNvPr id="7" name="표 6">
                <a:extLst>
                  <a:ext uri="{FF2B5EF4-FFF2-40B4-BE49-F238E27FC236}">
                    <a16:creationId xmlns:a16="http://schemas.microsoft.com/office/drawing/2014/main" id="{CB7EF692-DAB1-497E-A1AB-C43671AC33A9}"/>
                  </a:ext>
                </a:extLst>
              </p:cNvPr>
              <p:cNvGraphicFramePr>
                <a:graphicFrameLocks noGrp="1"/>
              </p:cNvGraphicFramePr>
              <p:nvPr>
                <p:extLst>
                  <p:ext uri="{D42A27DB-BD31-4B8C-83A1-F6EECF244321}">
                    <p14:modId xmlns:p14="http://schemas.microsoft.com/office/powerpoint/2010/main" val="3371165616"/>
                  </p:ext>
                </p:extLst>
              </p:nvPr>
            </p:nvGraphicFramePr>
            <p:xfrm>
              <a:off x="666751" y="1773238"/>
              <a:ext cx="8677274" cy="4353886"/>
            </p:xfrm>
            <a:graphic>
              <a:graphicData uri="http://schemas.openxmlformats.org/drawingml/2006/table">
                <a:tbl>
                  <a:tblPr firstRow="1" bandRow="1">
                    <a:tableStyleId>{5940675A-B579-460E-94D1-54222C63F5DA}</a:tableStyleId>
                  </a:tblPr>
                  <a:tblGrid>
                    <a:gridCol w="1600115">
                      <a:extLst>
                        <a:ext uri="{9D8B030D-6E8A-4147-A177-3AD203B41FA5}">
                          <a16:colId xmlns:a16="http://schemas.microsoft.com/office/drawing/2014/main" val="2044997058"/>
                        </a:ext>
                      </a:extLst>
                    </a:gridCol>
                    <a:gridCol w="2017701">
                      <a:extLst>
                        <a:ext uri="{9D8B030D-6E8A-4147-A177-3AD203B41FA5}">
                          <a16:colId xmlns:a16="http://schemas.microsoft.com/office/drawing/2014/main" val="490996645"/>
                        </a:ext>
                      </a:extLst>
                    </a:gridCol>
                    <a:gridCol w="5059458">
                      <a:extLst>
                        <a:ext uri="{9D8B030D-6E8A-4147-A177-3AD203B41FA5}">
                          <a16:colId xmlns:a16="http://schemas.microsoft.com/office/drawing/2014/main" val="20002"/>
                        </a:ext>
                      </a:extLst>
                    </a:gridCol>
                  </a:tblGrid>
                  <a:tr h="3048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vi-VN" altLang="ko-KR" sz="1400" b="0" kern="1200" dirty="0">
                              <a:solidFill>
                                <a:srgbClr val="1429A0"/>
                              </a:solidFill>
                              <a:latin typeface="SamsungOne 400" panose="020B0503030303020204" pitchFamily="34" charset="0"/>
                              <a:ea typeface="SamsungOne 700" panose="020B0803030303020204" pitchFamily="34" charset="0"/>
                              <a:cs typeface="Times New Roman" panose="02020603050405020304" pitchFamily="18" charset="0"/>
                            </a:rPr>
                            <a:t>Chỉ số</a:t>
                          </a:r>
                          <a:endParaRPr lang="ko-KR" altLang="en-US" sz="1400" b="0" kern="1200" dirty="0">
                            <a:solidFill>
                              <a:srgbClr val="1429A0"/>
                            </a:solidFill>
                            <a:latin typeface="SamsungOne 400" panose="020B0503030303020204" pitchFamily="34" charset="0"/>
                            <a:ea typeface="SamsungOne 700" panose="020B0803030303020204" pitchFamily="34" charset="0"/>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solidFill>
                                <a:srgbClr val="1429A0"/>
                              </a:solidFill>
                              <a:latin typeface="SamsungOne 400" panose="020B0503030303020204" pitchFamily="34" charset="0"/>
                              <a:ea typeface="SamsungOne 700" panose="020B0803030303020204" pitchFamily="34" charset="0"/>
                              <a:cs typeface="Times New Roman" panose="02020603050405020304" pitchFamily="18" charset="0"/>
                            </a:rPr>
                            <a:t>Công</a:t>
                          </a:r>
                          <a:r>
                            <a:rPr lang="en-US" altLang="ko-KR" sz="1400" b="0" kern="1200" dirty="0">
                              <a:solidFill>
                                <a:srgbClr val="1429A0"/>
                              </a:solidFill>
                              <a:latin typeface="SamsungOne 400" panose="020B0503030303020204" pitchFamily="34" charset="0"/>
                              <a:ea typeface="SamsungOne 700" panose="020B0803030303020204" pitchFamily="34" charset="0"/>
                              <a:cs typeface="Times New Roman" panose="02020603050405020304" pitchFamily="18" charset="0"/>
                            </a:rPr>
                            <a:t> </a:t>
                          </a:r>
                          <a:r>
                            <a:rPr lang="en-US" altLang="ko-KR" sz="1400" b="0" kern="1200" dirty="0" err="1">
                              <a:solidFill>
                                <a:srgbClr val="1429A0"/>
                              </a:solidFill>
                              <a:latin typeface="SamsungOne 400" panose="020B0503030303020204" pitchFamily="34" charset="0"/>
                              <a:ea typeface="SamsungOne 700" panose="020B0803030303020204" pitchFamily="34" charset="0"/>
                              <a:cs typeface="Times New Roman" panose="02020603050405020304" pitchFamily="18" charset="0"/>
                            </a:rPr>
                            <a:t>thức</a:t>
                          </a:r>
                          <a:r>
                            <a:rPr lang="en-US" altLang="ko-KR" sz="1400" b="0" kern="1200" dirty="0">
                              <a:solidFill>
                                <a:srgbClr val="1429A0"/>
                              </a:solidFill>
                              <a:latin typeface="SamsungOne 400" panose="020B0503030303020204" pitchFamily="34" charset="0"/>
                              <a:ea typeface="SamsungOne 700" panose="020B0803030303020204" pitchFamily="34" charset="0"/>
                              <a:cs typeface="Times New Roman" panose="02020603050405020304" pitchFamily="18" charset="0"/>
                            </a:rPr>
                            <a:t> </a:t>
                          </a:r>
                          <a:r>
                            <a:rPr lang="en-US" altLang="ko-KR" sz="1400" b="0" kern="1200" dirty="0" err="1">
                              <a:solidFill>
                                <a:srgbClr val="1429A0"/>
                              </a:solidFill>
                              <a:latin typeface="SamsungOne 400" panose="020B0503030303020204" pitchFamily="34" charset="0"/>
                              <a:ea typeface="SamsungOne 700" panose="020B0803030303020204" pitchFamily="34" charset="0"/>
                              <a:cs typeface="Times New Roman" panose="02020603050405020304" pitchFamily="18" charset="0"/>
                            </a:rPr>
                            <a:t>tính</a:t>
                          </a:r>
                          <a:r>
                            <a:rPr lang="en-US" altLang="ko-KR" sz="1400" b="0" kern="1200" dirty="0">
                              <a:solidFill>
                                <a:srgbClr val="1429A0"/>
                              </a:solidFill>
                              <a:latin typeface="SamsungOne 400" panose="020B0503030303020204" pitchFamily="34" charset="0"/>
                              <a:ea typeface="SamsungOne 700" panose="020B0803030303020204" pitchFamily="34" charset="0"/>
                              <a:cs typeface="Times New Roman" panose="02020603050405020304" pitchFamily="18" charset="0"/>
                            </a:rPr>
                            <a:t> </a:t>
                          </a:r>
                          <a:r>
                            <a:rPr lang="en-US" altLang="ko-KR" sz="1400" b="0" kern="1200" dirty="0" err="1">
                              <a:solidFill>
                                <a:srgbClr val="1429A0"/>
                              </a:solidFill>
                              <a:latin typeface="SamsungOne 400" panose="020B0503030303020204" pitchFamily="34" charset="0"/>
                              <a:ea typeface="SamsungOne 700" panose="020B0803030303020204" pitchFamily="34" charset="0"/>
                              <a:cs typeface="Times New Roman" panose="02020603050405020304" pitchFamily="18" charset="0"/>
                            </a:rPr>
                            <a:t>toán</a:t>
                          </a:r>
                          <a:endParaRPr lang="ko-KR" altLang="en-US" sz="1400" b="0" kern="1200" dirty="0">
                            <a:solidFill>
                              <a:srgbClr val="1429A0"/>
                            </a:solidFill>
                            <a:latin typeface="SamsungOne 400" panose="020B0503030303020204" pitchFamily="3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solidFill>
                                <a:srgbClr val="1429A0"/>
                              </a:solidFill>
                              <a:latin typeface="SamsungOne 400" panose="020B0503030303020204" pitchFamily="34" charset="0"/>
                              <a:ea typeface="SamsungOne 700" panose="020B0803030303020204" pitchFamily="34" charset="0"/>
                              <a:cs typeface="Times New Roman" panose="02020603050405020304" pitchFamily="18" charset="0"/>
                            </a:rPr>
                            <a:t>Định</a:t>
                          </a:r>
                          <a:r>
                            <a:rPr lang="en-US" altLang="ko-KR" sz="1400" b="0" kern="1200" dirty="0">
                              <a:solidFill>
                                <a:srgbClr val="1429A0"/>
                              </a:solidFill>
                              <a:latin typeface="SamsungOne 400" panose="020B0503030303020204" pitchFamily="34" charset="0"/>
                              <a:ea typeface="SamsungOne 700" panose="020B0803030303020204" pitchFamily="34" charset="0"/>
                              <a:cs typeface="Times New Roman" panose="02020603050405020304" pitchFamily="18" charset="0"/>
                            </a:rPr>
                            <a:t> </a:t>
                          </a:r>
                          <a:r>
                            <a:rPr lang="en-US" altLang="ko-KR" sz="1400" b="0" kern="1200" dirty="0" err="1">
                              <a:solidFill>
                                <a:srgbClr val="1429A0"/>
                              </a:solidFill>
                              <a:latin typeface="SamsungOne 400" panose="020B0503030303020204" pitchFamily="34" charset="0"/>
                              <a:ea typeface="SamsungOne 700" panose="020B0803030303020204" pitchFamily="34" charset="0"/>
                              <a:cs typeface="Times New Roman" panose="02020603050405020304" pitchFamily="18" charset="0"/>
                            </a:rPr>
                            <a:t>nghĩa</a:t>
                          </a:r>
                          <a:endParaRPr lang="ko-KR" altLang="en-US" sz="1400" b="0" kern="1200" dirty="0">
                            <a:solidFill>
                              <a:srgbClr val="1429A0"/>
                            </a:solidFill>
                            <a:latin typeface="SamsungOne 400" panose="020B0503030303020204" pitchFamily="3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55872289"/>
                      </a:ext>
                    </a:extLst>
                  </a:tr>
                  <a:tr h="437760">
                    <a:tc>
                      <a:txBody>
                        <a:bodyPr/>
                        <a:lstStyle/>
                        <a:p>
                          <a:pPr marL="0" algn="ctr" defTabSz="914400" rtl="0" eaLnBrk="1" latinLnBrk="0" hangingPunct="1">
                            <a:lnSpc>
                              <a:spcPct val="100000"/>
                            </a:lnSpc>
                            <a:spcBef>
                              <a:spcPts val="800"/>
                            </a:spcBef>
                          </a:pP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Tỉ lệ chính xác</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0">
                            <a:spcBef>
                              <a:spcPts val="800"/>
                            </a:spcBef>
                          </a:pPr>
                          <a:r>
                            <a:rPr lang="en-US" altLang="ko-KR" sz="1200" dirty="0">
                              <a:latin typeface="SamsungOne 400" panose="020B0503030303020204" pitchFamily="34" charset="0"/>
                              <a:ea typeface="SamsungOne 400" panose="020B0503030303020204" pitchFamily="34" charset="0"/>
                            </a:rPr>
                            <a:t>(TP+TN) / (TP+TN+FP+FN)</a:t>
                          </a:r>
                          <a:endParaRPr lang="en-US" sz="1200" dirty="0">
                            <a:latin typeface="SamsungOne 400" panose="020B0503030303020204" pitchFamily="34" charset="0"/>
                            <a:ea typeface="SamsungOne 400" panose="020B0503030303020204" pitchFamily="34"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800"/>
                            </a:spcBef>
                            <a:spcAft>
                              <a:spcPts val="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Tỷ</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lệ</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dự</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đoán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chính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xác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của</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mục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phân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loại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thực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tế</a:t>
                          </a:r>
                          <a:b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b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Tỷ</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lệ</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TP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và</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TN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từ</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toàn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bộ</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dự</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đoán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16463057"/>
                      </a:ext>
                    </a:extLst>
                  </a:tr>
                  <a:tr h="437760">
                    <a:tc>
                      <a:txBody>
                        <a:bodyPr/>
                        <a:lstStyle/>
                        <a:p>
                          <a:pPr marL="0" algn="ctr" defTabSz="914400" rtl="0" eaLnBrk="1" latinLnBrk="0" hangingPunct="1">
                            <a:lnSpc>
                              <a:spcPct val="100000"/>
                            </a:lnSpc>
                            <a:spcBef>
                              <a:spcPts val="800"/>
                            </a:spcBef>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tỷ</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lệ</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lỗi</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base" latinLnBrk="0" hangingPunct="1">
                            <a:lnSpc>
                              <a:spcPct val="100000"/>
                            </a:lnSpc>
                            <a:spcBef>
                              <a:spcPts val="80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(FP+FN)</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 (TP+TN+FP+FN)</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800"/>
                            </a:spcBef>
                            <a:spcAft>
                              <a:spcPts val="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Tỷ</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lệ</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dự</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đoán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không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chính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xác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của</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mục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phân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loại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thực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tế</a:t>
                          </a:r>
                          <a:b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b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Giống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hệt</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với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1-accuracy)</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37760">
                    <a:tc>
                      <a:txBody>
                        <a:bodyPr/>
                        <a:lstStyle/>
                        <a:p>
                          <a:pPr marL="0" algn="ctr" defTabSz="914400" rtl="0" eaLnBrk="1" latinLnBrk="0" hangingPunct="1">
                            <a:lnSpc>
                              <a:spcPct val="100000"/>
                            </a:lnSpc>
                            <a:spcBef>
                              <a:spcPts val="800"/>
                            </a:spcBef>
                          </a:pPr>
                          <a:r>
                            <a:rPr lang="vi-VN"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Độ nhạy cảm</a:t>
                          </a:r>
                          <a:b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b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vi-VN"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Tỉ lệ </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TP</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base" latinLnBrk="0" hangingPunct="1">
                            <a:lnSpc>
                              <a:spcPct val="100000"/>
                            </a:lnSpc>
                            <a:spcBef>
                              <a:spcPts val="80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(TP) / (TP+FN)</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800"/>
                            </a:spcBef>
                            <a:spcAft>
                              <a:spcPts val="0"/>
                            </a:spcAft>
                          </a:pP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Tỷ</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lệ</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dự</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đoán</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chính</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xác</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so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với</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vi-VN"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‘positive</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từ</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các</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danh</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mục</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vi-VN"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positive</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thực</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tế</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(True Positive – </a:t>
                          </a:r>
                          <a:r>
                            <a:rPr lang="vi-VN"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còn được gọi là</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Recall,</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Hit Ratio, </a:t>
                          </a:r>
                          <a:r>
                            <a:rPr lang="vi-VN"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và</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TP Rate)</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437760">
                    <a:tc>
                      <a:txBody>
                        <a:bodyPr/>
                        <a:lstStyle/>
                        <a:p>
                          <a:pPr marL="0" algn="ctr" defTabSz="914400" rtl="0" eaLnBrk="1" latinLnBrk="0" hangingPunct="1">
                            <a:lnSpc>
                              <a:spcPct val="100000"/>
                            </a:lnSpc>
                            <a:spcBef>
                              <a:spcPts val="800"/>
                            </a:spcBef>
                          </a:pP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Đặc tính</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base" latinLnBrk="0" hangingPunct="1">
                            <a:lnSpc>
                              <a:spcPct val="100000"/>
                            </a:lnSpc>
                            <a:spcBef>
                              <a:spcPts val="80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(TN) / (TN+FP)</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800"/>
                            </a:spcBef>
                            <a:spcAft>
                              <a:spcPts val="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Tỷ</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lệ</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dự</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đoán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chính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xác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so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với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'negative'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từ</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các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mục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'negative'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thực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tế</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(True Negative)</a:t>
                          </a: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437760">
                    <a:tc>
                      <a:txBody>
                        <a:bodyPr/>
                        <a:lstStyle/>
                        <a:p>
                          <a:pPr marL="0" algn="ctr" defTabSz="914400" rtl="0" eaLnBrk="1" latinLnBrk="0" hangingPunct="1">
                            <a:lnSpc>
                              <a:spcPct val="100000"/>
                            </a:lnSpc>
                            <a:spcBef>
                              <a:spcPts val="800"/>
                            </a:spcBef>
                          </a:pP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Tỉ lệ </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FP</a:t>
                          </a: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base" latinLnBrk="0" hangingPunct="1">
                            <a:lnSpc>
                              <a:spcPct val="100000"/>
                            </a:lnSpc>
                            <a:spcBef>
                              <a:spcPts val="80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(FP) / (TN+FP)</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800"/>
                            </a:spcBef>
                            <a:spcAft>
                              <a:spcPts val="0"/>
                            </a:spcAft>
                          </a:pP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Tỷ</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lệ</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dự</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đoán</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không</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chính</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xác</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so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với</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'positive'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từ</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các</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danh</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mục</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'negative'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thực</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tế</a:t>
                          </a:r>
                          <a:r>
                            <a:rPr lang="ko-KR" altLang="en-US"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ko-KR" altLang="en-US"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1-specificity</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269438">
                    <a:tc>
                      <a:txBody>
                        <a:bodyPr/>
                        <a:lstStyle/>
                        <a:p>
                          <a:pPr marL="0" algn="ctr" defTabSz="914400" rtl="0" eaLnBrk="1" latinLnBrk="0" hangingPunct="1">
                            <a:lnSpc>
                              <a:spcPct val="100000"/>
                            </a:lnSpc>
                            <a:spcBef>
                              <a:spcPts val="800"/>
                            </a:spcBef>
                          </a:pP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Tỉ lệ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chính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xác</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base" latinLnBrk="0" hangingPunct="1">
                            <a:lnSpc>
                              <a:spcPct val="100000"/>
                            </a:lnSpc>
                            <a:spcBef>
                              <a:spcPts val="80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(TP) / (TP+FP)</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800"/>
                            </a:spcBef>
                            <a:spcAft>
                              <a:spcPts val="0"/>
                            </a:spcAft>
                          </a:pP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Tỷ</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lệ</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thực</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tế</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’True Positive’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từ</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tỷ</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lệ</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dự</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đoán</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‘positive’</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787328">
                    <a:tc>
                      <a:txBody>
                        <a:bodyPr/>
                        <a:lstStyle/>
                        <a:p>
                          <a:pPr marL="0" algn="ctr" defTabSz="914400" rtl="0" eaLnBrk="1" latinLnBrk="0" hangingPunct="1">
                            <a:lnSpc>
                              <a:spcPct val="100000"/>
                            </a:lnSpc>
                            <a:spcBef>
                              <a:spcPts val="800"/>
                            </a:spcBef>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F-Measure</a:t>
                          </a:r>
                          <a:b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b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(F1-Score)</a:t>
                          </a: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US"/>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4"/>
                          <a:stretch>
                            <a:fillRect l="-79456" t="-350000" r="-251057" b="-102308"/>
                          </a:stretch>
                        </a:blipFill>
                      </a:tcPr>
                    </a:tc>
                    <a:tc>
                      <a:txBody>
                        <a:bodyPr/>
                        <a:lstStyle/>
                        <a:p>
                          <a:pPr marL="0" marR="0" indent="0" algn="l" defTabSz="914400" rtl="0" eaLnBrk="1" fontAlgn="base" latinLnBrk="0" hangingPunct="1">
                            <a:lnSpc>
                              <a:spcPct val="100000"/>
                            </a:lnSpc>
                            <a:spcBef>
                              <a:spcPts val="800"/>
                            </a:spcBef>
                            <a:spcAft>
                              <a:spcPts val="0"/>
                            </a:spcAft>
                          </a:pPr>
                          <a:r>
                            <a:rPr lang="vi-VN"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Phạm vi giữa 0 ~ 1. Nó là trung bình hài hòa giữa độ chính xác và độ nhạy (recall). Nếu cả độ chính xác và độ nhạy đều cao, f-Measure cũng có xu hướng có giá trị lớn hơn</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803520">
                    <a:tc>
                      <a:txBody>
                        <a:bodyPr/>
                        <a:lstStyle/>
                        <a:p>
                          <a:pPr marL="0" algn="ctr" defTabSz="914400" rtl="0" eaLnBrk="1" latinLnBrk="0" hangingPunct="1">
                            <a:lnSpc>
                              <a:spcPct val="100000"/>
                            </a:lnSpc>
                            <a:spcBef>
                              <a:spcPts val="800"/>
                            </a:spcBef>
                          </a:pP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Thống kê </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Kappa</a:t>
                          </a: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en-US"/>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a:blip r:embed="rId4"/>
                          <a:stretch>
                            <a:fillRect l="-79456" t="-443182" r="-251057" b="-758"/>
                          </a:stretch>
                        </a:blipFill>
                      </a:tcPr>
                    </a:tc>
                    <a:tc>
                      <a:txBody>
                        <a:bodyPr/>
                        <a:lstStyle/>
                        <a:p>
                          <a:pPr marL="0" marR="0" indent="0" algn="l" defTabSz="914400" rtl="0" eaLnBrk="1" fontAlgn="base" latinLnBrk="0" hangingPunct="1">
                            <a:lnSpc>
                              <a:spcPct val="100000"/>
                            </a:lnSpc>
                            <a:spcBef>
                              <a:spcPts val="800"/>
                            </a:spcBef>
                            <a:spcAft>
                              <a:spcPts val="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Giá</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trị</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sau</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khi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loại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bỏ</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thỏa</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thuận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ngẫu</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nhiên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giữa</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các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giá</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trị</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dự</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đoán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và</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thực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tế</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của</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mô</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hình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Nằm</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trong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khoảng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từ</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0 ~ 1. Khi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giá</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trị</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gần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bằng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1,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các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giá</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trị</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dự</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đoán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và</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thực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tế</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của</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mô</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hình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trùng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khớp</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chính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xác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Các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giá</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trị</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không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trùng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khớp</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khi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giá</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trị</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gần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bằng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0.)</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mc:Fallback>
      </mc:AlternateContent>
    </p:spTree>
    <p:extLst>
      <p:ext uri="{BB962C8B-B14F-4D97-AF65-F5344CB8AC3E}">
        <p14:creationId xmlns:p14="http://schemas.microsoft.com/office/powerpoint/2010/main" val="283954645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Chỉ</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suất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Logistic</a:t>
              </a: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8" name="직사각형 7">
            <a:extLst>
              <a:ext uri="{FF2B5EF4-FFF2-40B4-BE49-F238E27FC236}">
                <a16:creationId xmlns:a16="http://schemas.microsoft.com/office/drawing/2014/main" id="{F3F7B9EF-A469-4B4D-9399-7E464C0333D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Chỉ số</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2" name="직사각형 11">
            <a:extLst>
              <a:ext uri="{FF2B5EF4-FFF2-40B4-BE49-F238E27FC236}">
                <a16:creationId xmlns:a16="http://schemas.microsoft.com/office/drawing/2014/main" id="{95CBAE36-403A-4445-970F-AC5B21DE93A8}"/>
              </a:ext>
            </a:extLst>
          </p:cNvPr>
          <p:cNvSpPr/>
          <p:nvPr/>
        </p:nvSpPr>
        <p:spPr>
          <a:xfrm>
            <a:off x="671261" y="1700808"/>
            <a:ext cx="8632825" cy="1448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Trong số các chỉ số từ trang trình bày trước, độ nhạy biểu thị mức độ tốt của danh mục 'tích cực' thực tế được dự đoán là 'tích cực'. Độ chính xác là chỉ số hiển thị tỷ lệ 'tích cực' thực tế từ các danh mục 'tích cực' được dự đoán. Do đó, chúng là những thước đo giải thích trực tiếp mức độ phân loại mô hình phân tích học máy phân loại các giá trị phân loại quan tâm của các biến khách quan.
Độ nhạy và độ chính xác là những số liệu quan trọng và được sử dụng thường xuyên nhất để phân loại Kết quả học máy trong cuộc sống thực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288069179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Chỉ</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suất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Logistic</a:t>
              </a: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8" name="직사각형 7">
            <a:extLst>
              <a:ext uri="{FF2B5EF4-FFF2-40B4-BE49-F238E27FC236}">
                <a16:creationId xmlns:a16="http://schemas.microsoft.com/office/drawing/2014/main" id="{F3F7B9EF-A469-4B4D-9399-7E464C0333D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Ma </a:t>
            </a:r>
            <a:r>
              <a:rPr lang="en-US" altLang="ko-KR" sz="1400" dirty="0" err="1">
                <a:solidFill>
                  <a:schemeClr val="tx1"/>
                </a:solidFill>
                <a:latin typeface="SamsungOne 400" panose="020B0503030303020204" pitchFamily="34" charset="0"/>
                <a:ea typeface="SamsungOne 400" panose="020B0503030303020204" pitchFamily="34" charset="0"/>
              </a:rPr>
              <a:t>trận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lỗi</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2" name="직사각형 11">
            <a:extLst>
              <a:ext uri="{FF2B5EF4-FFF2-40B4-BE49-F238E27FC236}">
                <a16:creationId xmlns:a16="http://schemas.microsoft.com/office/drawing/2014/main" id="{95CBAE36-403A-4445-970F-AC5B21DE93A8}"/>
              </a:ext>
            </a:extLst>
          </p:cNvPr>
          <p:cNvSpPr/>
          <p:nvPr/>
        </p:nvSpPr>
        <p:spPr>
          <a:xfrm>
            <a:off x="671261" y="299695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trận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lỗi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bảng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dự</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phòng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đếm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tần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của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thực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tế</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so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với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dự</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aphicFrame>
        <p:nvGraphicFramePr>
          <p:cNvPr id="7" name="표 6">
            <a:extLst>
              <a:ext uri="{FF2B5EF4-FFF2-40B4-BE49-F238E27FC236}">
                <a16:creationId xmlns:a16="http://schemas.microsoft.com/office/drawing/2014/main" id="{1D2F3580-8CCD-4953-B298-AACE88AEDF49}"/>
              </a:ext>
            </a:extLst>
          </p:cNvPr>
          <p:cNvGraphicFramePr>
            <a:graphicFrameLocks noGrp="1"/>
          </p:cNvGraphicFramePr>
          <p:nvPr>
            <p:extLst>
              <p:ext uri="{D42A27DB-BD31-4B8C-83A1-F6EECF244321}">
                <p14:modId xmlns:p14="http://schemas.microsoft.com/office/powerpoint/2010/main" val="881614445"/>
              </p:ext>
            </p:extLst>
          </p:nvPr>
        </p:nvGraphicFramePr>
        <p:xfrm>
          <a:off x="1062980" y="1786702"/>
          <a:ext cx="8280027" cy="923160"/>
        </p:xfrm>
        <a:graphic>
          <a:graphicData uri="http://schemas.openxmlformats.org/drawingml/2006/table">
            <a:tbl>
              <a:tblPr firstRow="1" bandRow="1">
                <a:tableStyleId>{5940675A-B579-460E-94D1-54222C63F5DA}</a:tableStyleId>
              </a:tblPr>
              <a:tblGrid>
                <a:gridCol w="2760009">
                  <a:extLst>
                    <a:ext uri="{9D8B030D-6E8A-4147-A177-3AD203B41FA5}">
                      <a16:colId xmlns:a16="http://schemas.microsoft.com/office/drawing/2014/main" val="3750369147"/>
                    </a:ext>
                  </a:extLst>
                </a:gridCol>
                <a:gridCol w="2760009">
                  <a:extLst>
                    <a:ext uri="{9D8B030D-6E8A-4147-A177-3AD203B41FA5}">
                      <a16:colId xmlns:a16="http://schemas.microsoft.com/office/drawing/2014/main" val="2143277647"/>
                    </a:ext>
                  </a:extLst>
                </a:gridCol>
                <a:gridCol w="2760009">
                  <a:extLst>
                    <a:ext uri="{9D8B030D-6E8A-4147-A177-3AD203B41FA5}">
                      <a16:colId xmlns:a16="http://schemas.microsoft.com/office/drawing/2014/main" val="3836250627"/>
                    </a:ext>
                  </a:extLst>
                </a:gridCol>
              </a:tblGrid>
              <a:tr h="282472">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endParaRPr lang="en-US" altLang="ko-KR" sz="13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solidFill>
                      <a:schemeClr val="bg1">
                        <a:lumMod val="85000"/>
                      </a:schemeClr>
                    </a:solidFill>
                  </a:tcPr>
                </a:tc>
                <a:tc>
                  <a:txBody>
                    <a:bodyPr/>
                    <a:lstStyle/>
                    <a:p>
                      <a:pPr marL="0" algn="ctr" defTabSz="914400" rtl="0" eaLnBrk="1" latinLnBrk="1" hangingPunct="1"/>
                      <a:r>
                        <a:rPr lang="vi-VN" altLang="ko-KR" sz="1300" b="0"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0 thực tế</a:t>
                      </a:r>
                      <a:endParaRPr lang="ko-KR" altLang="en-US" sz="1300" b="0" kern="1200" dirty="0">
                        <a:solidFill>
                          <a:srgbClr val="1429A0"/>
                        </a:solidFill>
                        <a:latin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vi-VN" altLang="ko-KR" sz="1300" b="0"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1 thực tế</a:t>
                      </a:r>
                      <a:endParaRPr lang="ko-KR" altLang="en-US" sz="1300" b="0" kern="1200" dirty="0">
                        <a:solidFill>
                          <a:srgbClr val="1429A0"/>
                        </a:solidFill>
                        <a:latin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316800">
                <a:tc>
                  <a:txBody>
                    <a:bodyPr/>
                    <a:lstStyle/>
                    <a:p>
                      <a:pPr algn="ctr" latinLnBrk="1"/>
                      <a:r>
                        <a:rPr lang="vi-VN" altLang="ko-KR" sz="1300" b="0"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0 dự đoán</a:t>
                      </a:r>
                      <a:endParaRPr lang="ko-KR" altLang="en-US" sz="1300" b="0" kern="1200" dirty="0">
                        <a:solidFill>
                          <a:srgbClr val="1429A0"/>
                        </a:solidFill>
                        <a:latin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120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90397591"/>
                  </a:ext>
                </a:extLst>
              </a:tr>
              <a:tr h="316800">
                <a:tc>
                  <a:txBody>
                    <a:bodyPr/>
                    <a:lstStyle/>
                    <a:p>
                      <a:pPr algn="ctr" latinLnBrk="1"/>
                      <a:r>
                        <a:rPr lang="vi-VN" altLang="ko-KR" sz="1300" b="0"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1 dự đoán</a:t>
                      </a:r>
                      <a:endParaRPr lang="ko-KR" altLang="en-US" sz="1300" b="0" kern="1200" dirty="0">
                        <a:solidFill>
                          <a:srgbClr val="1429A0"/>
                        </a:solidFill>
                        <a:latin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91299897"/>
                  </a:ext>
                </a:extLst>
              </a:tr>
            </a:tbl>
          </a:graphicData>
        </a:graphic>
      </p:graphicFrame>
      <p:sp>
        <p:nvSpPr>
          <p:cNvPr id="9" name="사각형: 둥근 모서리 2">
            <a:extLst>
              <a:ext uri="{FF2B5EF4-FFF2-40B4-BE49-F238E27FC236}">
                <a16:creationId xmlns:a16="http://schemas.microsoft.com/office/drawing/2014/main" id="{FB28CA09-4698-4D81-A906-34481C50AEC3}"/>
              </a:ext>
            </a:extLst>
          </p:cNvPr>
          <p:cNvSpPr/>
          <p:nvPr/>
        </p:nvSpPr>
        <p:spPr>
          <a:xfrm>
            <a:off x="671261" y="1776542"/>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Tree>
    <p:extLst>
      <p:ext uri="{BB962C8B-B14F-4D97-AF65-F5344CB8AC3E}">
        <p14:creationId xmlns:p14="http://schemas.microsoft.com/office/powerpoint/2010/main" val="159518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441605" y="1098128"/>
            <a:ext cx="8899428" cy="2006836"/>
            <a:chOff x="441605" y="1288351"/>
            <a:chExt cx="8899428" cy="2006836"/>
          </a:xfrm>
        </p:grpSpPr>
        <p:sp>
          <p:nvSpPr>
            <p:cNvPr id="24" name="직사각형 23">
              <a:extLst>
                <a:ext uri="{FF2B5EF4-FFF2-40B4-BE49-F238E27FC236}">
                  <a16:creationId xmlns:a16="http://schemas.microsoft.com/office/drawing/2014/main" id="{3078C4E1-633F-4B6A-91AF-73907C46D4D5}"/>
                </a:ext>
              </a:extLst>
            </p:cNvPr>
            <p:cNvSpPr/>
            <p:nvPr/>
          </p:nvSpPr>
          <p:spPr>
            <a:xfrm>
              <a:off x="710974" y="1598954"/>
              <a:ext cx="8630058" cy="1696233"/>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750" indent="-285750" algn="just" fontAlgn="base" latinLnBrk="1">
                <a:spcBef>
                  <a:spcPct val="0"/>
                </a:spcBef>
                <a:spcAft>
                  <a:spcPts val="800"/>
                </a:spcAft>
                <a:buClr>
                  <a:srgbClr val="A5A5A5"/>
                </a:buClr>
                <a:buFont typeface="Wingdings" panose="05000000000000000000" pitchFamily="2" charset="2"/>
                <a:buChar char="ü"/>
                <a:defRPr/>
              </a:pPr>
              <a:r>
                <a:rPr kumimoji="1" lang="vi-VN" altLang="ko-KR" sz="1300" dirty="0">
                  <a:solidFill>
                    <a:prstClr val="black">
                      <a:lumMod val="85000"/>
                      <a:lumOff val="15000"/>
                    </a:prstClr>
                  </a:solidFill>
                  <a:latin typeface="SamsungOne 400" panose="020B0503030303020204" pitchFamily="34" charset="0"/>
                </a:rPr>
                <a:t>Có thể giới thiệu phân tích dữ liệu dựa trên học máy theo mục tiêu, chiến lược và chính sách kinh doanh cũng như quản lý quy trình tổng thể</a:t>
              </a:r>
              <a:r>
                <a:rPr kumimoji="1" lang="en-US" altLang="ko-KR" sz="1300" dirty="0">
                  <a:solidFill>
                    <a:prstClr val="black">
                      <a:lumMod val="85000"/>
                      <a:lumOff val="15000"/>
                    </a:prstClr>
                  </a:solidFill>
                  <a:latin typeface="SamsungOne 400" panose="020B0503030303020204" pitchFamily="34" charset="0"/>
                </a:rPr>
                <a:t>.</a:t>
              </a:r>
            </a:p>
            <a:p>
              <a:pPr marL="285750" indent="-285750" algn="just" fontAlgn="base" latinLnBrk="1">
                <a:spcBef>
                  <a:spcPct val="0"/>
                </a:spcBef>
                <a:spcAft>
                  <a:spcPts val="800"/>
                </a:spcAft>
                <a:buClr>
                  <a:srgbClr val="A5A5A5"/>
                </a:buClr>
                <a:buFont typeface="Wingdings" panose="05000000000000000000" pitchFamily="2" charset="2"/>
                <a:buChar char="ü"/>
                <a:defRPr/>
              </a:pPr>
              <a:r>
                <a:rPr kumimoji="1" lang="en-US" altLang="ko-KR" sz="1300" dirty="0" err="1">
                  <a:solidFill>
                    <a:prstClr val="black">
                      <a:lumMod val="85000"/>
                      <a:lumOff val="15000"/>
                    </a:prstClr>
                  </a:solidFill>
                  <a:latin typeface="SamsungOne 400" panose="020B0503030303020204" pitchFamily="34" charset="0"/>
                </a:rPr>
                <a:t>Có</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thể</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chọn</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và</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áp</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dụng</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thuật</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toán</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học</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máy</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phù</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hợp</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nhất</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với</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vấn</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đề</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nhất</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định</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và</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thực</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hiện</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điều</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chỉnh</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siêu</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tham</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số</a:t>
              </a:r>
              <a:r>
                <a:rPr kumimoji="1" lang="en-US" altLang="ko-KR" sz="1300" dirty="0">
                  <a:solidFill>
                    <a:prstClr val="black">
                      <a:lumMod val="85000"/>
                      <a:lumOff val="15000"/>
                    </a:prstClr>
                  </a:solidFill>
                  <a:latin typeface="SamsungOne 400" panose="020B0503030303020204" pitchFamily="34" charset="0"/>
                </a:rPr>
                <a:t>.</a:t>
              </a:r>
            </a:p>
            <a:p>
              <a:pPr marL="285750" indent="-285750" algn="just" fontAlgn="base" latinLnBrk="1">
                <a:spcBef>
                  <a:spcPct val="0"/>
                </a:spcBef>
                <a:spcAft>
                  <a:spcPts val="800"/>
                </a:spcAft>
                <a:buClr>
                  <a:srgbClr val="A5A5A5"/>
                </a:buClr>
                <a:buFont typeface="Wingdings" panose="05000000000000000000" pitchFamily="2" charset="2"/>
                <a:buChar char="ü"/>
                <a:defRPr/>
              </a:pPr>
              <a:r>
                <a:rPr kumimoji="1" lang="vi-VN" altLang="ko-KR" sz="1300" dirty="0">
                  <a:solidFill>
                    <a:prstClr val="black">
                      <a:lumMod val="85000"/>
                      <a:lumOff val="15000"/>
                    </a:prstClr>
                  </a:solidFill>
                  <a:latin typeface="SamsungOne 400" panose="020B0503030303020204" pitchFamily="34" charset="0"/>
                </a:rPr>
                <a:t>Có thể thiết kế, duy trì và tối ưu hóa quy trình học máy để thiết lập mô hình AI bằng cách sử dụng dữ liệu có cấu trúc và phi cấu trúc</a:t>
              </a:r>
              <a:r>
                <a:rPr kumimoji="1" lang="en-US" altLang="ko-KR" sz="1300" dirty="0">
                  <a:solidFill>
                    <a:prstClr val="black">
                      <a:lumMod val="85000"/>
                      <a:lumOff val="15000"/>
                    </a:prstClr>
                  </a:solidFill>
                  <a:latin typeface="SamsungOne 400" panose="020B0503030303020204" pitchFamily="34" charset="0"/>
                </a:rPr>
                <a:t>.</a:t>
              </a:r>
            </a:p>
          </p:txBody>
        </p:sp>
        <p:grpSp>
          <p:nvGrpSpPr>
            <p:cNvPr id="4" name="그룹 3">
              <a:extLst>
                <a:ext uri="{FF2B5EF4-FFF2-40B4-BE49-F238E27FC236}">
                  <a16:creationId xmlns:a16="http://schemas.microsoft.com/office/drawing/2014/main" id="{7870E847-3299-4ABC-8767-69F8C62E3CCD}"/>
                </a:ext>
              </a:extLst>
            </p:cNvPr>
            <p:cNvGrpSpPr/>
            <p:nvPr/>
          </p:nvGrpSpPr>
          <p:grpSpPr>
            <a:xfrm>
              <a:off x="441605" y="1288351"/>
              <a:ext cx="8899428" cy="233692"/>
              <a:chOff x="441747" y="1714333"/>
              <a:chExt cx="8902281" cy="233767"/>
            </a:xfrm>
          </p:grpSpPr>
          <p:sp>
            <p:nvSpPr>
              <p:cNvPr id="23" name="직사각형 22">
                <a:extLst>
                  <a:ext uri="{FF2B5EF4-FFF2-40B4-BE49-F238E27FC236}">
                    <a16:creationId xmlns:a16="http://schemas.microsoft.com/office/drawing/2014/main"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vi-VN"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Mục tiêu</a:t>
                </a:r>
                <a:endParaRPr lang="en-US"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endParaRPr>
              </a:p>
            </p:txBody>
          </p:sp>
          <p:sp>
            <p:nvSpPr>
              <p:cNvPr id="27" name="AutoShape 2">
                <a:extLst>
                  <a:ext uri="{FF2B5EF4-FFF2-40B4-BE49-F238E27FC236}">
                    <a16:creationId xmlns:a16="http://schemas.microsoft.com/office/drawing/2014/main"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grpSp>
      <p:grpSp>
        <p:nvGrpSpPr>
          <p:cNvPr id="2" name="그룹 1"/>
          <p:cNvGrpSpPr/>
          <p:nvPr/>
        </p:nvGrpSpPr>
        <p:grpSpPr>
          <a:xfrm>
            <a:off x="449856" y="3284984"/>
            <a:ext cx="8899428" cy="1400853"/>
            <a:chOff x="449856" y="2960948"/>
            <a:chExt cx="8899428" cy="1400853"/>
          </a:xfrm>
        </p:grpSpPr>
        <p:grpSp>
          <p:nvGrpSpPr>
            <p:cNvPr id="29" name="그룹 28">
              <a:extLst>
                <a:ext uri="{FF2B5EF4-FFF2-40B4-BE49-F238E27FC236}">
                  <a16:creationId xmlns:a16="http://schemas.microsoft.com/office/drawing/2014/main" id="{5546DDD7-0649-48D2-9E99-1C9EA17BFAF3}"/>
                </a:ext>
              </a:extLst>
            </p:cNvPr>
            <p:cNvGrpSpPr/>
            <p:nvPr/>
          </p:nvGrpSpPr>
          <p:grpSpPr>
            <a:xfrm>
              <a:off x="449856" y="2960948"/>
              <a:ext cx="8899428" cy="233692"/>
              <a:chOff x="441747" y="1714333"/>
              <a:chExt cx="8902281" cy="233767"/>
            </a:xfrm>
          </p:grpSpPr>
          <p:sp>
            <p:nvSpPr>
              <p:cNvPr id="30" name="직사각형 29">
                <a:extLst>
                  <a:ext uri="{FF2B5EF4-FFF2-40B4-BE49-F238E27FC236}">
                    <a16:creationId xmlns:a16="http://schemas.microsoft.com/office/drawing/2014/main"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vi-VN"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Nội dung</a:t>
                </a:r>
                <a:endParaRPr lang="en-US"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endParaRPr>
              </a:p>
            </p:txBody>
          </p:sp>
          <p:sp>
            <p:nvSpPr>
              <p:cNvPr id="31" name="AutoShape 2">
                <a:extLst>
                  <a:ext uri="{FF2B5EF4-FFF2-40B4-BE49-F238E27FC236}">
                    <a16:creationId xmlns:a16="http://schemas.microsoft.com/office/drawing/2014/main"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sp>
          <p:nvSpPr>
            <p:cNvPr id="36" name="직사각형 35">
              <a:extLst>
                <a:ext uri="{FF2B5EF4-FFF2-40B4-BE49-F238E27FC236}">
                  <a16:creationId xmlns:a16="http://schemas.microsoft.com/office/drawing/2014/main" id="{244D4D2B-5542-4F46-90E9-10F108566ADA}"/>
                </a:ext>
              </a:extLst>
            </p:cNvPr>
            <p:cNvSpPr/>
            <p:nvPr/>
          </p:nvSpPr>
          <p:spPr>
            <a:xfrm>
              <a:off x="710974" y="3265733"/>
              <a:ext cx="8630058" cy="1096068"/>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err="1">
                  <a:solidFill>
                    <a:prstClr val="black">
                      <a:lumMod val="85000"/>
                      <a:lumOff val="15000"/>
                    </a:prstClr>
                  </a:solidFill>
                  <a:latin typeface="SamsungOne 400" panose="020B0503030303020204" pitchFamily="34" charset="0"/>
                </a:rPr>
                <a:t>Bài</a:t>
              </a:r>
              <a:r>
                <a:rPr kumimoji="1" lang="en-US" altLang="ko-KR" sz="1300" dirty="0">
                  <a:solidFill>
                    <a:prstClr val="black">
                      <a:lumMod val="85000"/>
                      <a:lumOff val="15000"/>
                    </a:prstClr>
                  </a:solidFill>
                  <a:latin typeface="SamsungOne 400" panose="020B0503030303020204" pitchFamily="34" charset="0"/>
                </a:rPr>
                <a:t> 1. </a:t>
              </a:r>
              <a:r>
                <a:rPr kumimoji="1" lang="en-US" altLang="ko-KR" sz="1300" dirty="0" err="1">
                  <a:solidFill>
                    <a:prstClr val="black">
                      <a:lumMod val="85000"/>
                      <a:lumOff val="15000"/>
                    </a:prstClr>
                  </a:solidFill>
                  <a:latin typeface="SamsungOne 400" panose="020B0503030303020204" pitchFamily="34" charset="0"/>
                </a:rPr>
                <a:t>Phân</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tích</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dữ</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liệu</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dựa</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trên</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học</a:t>
              </a:r>
              <a:r>
                <a:rPr kumimoji="1" lang="en-US" altLang="ko-KR" sz="1300" dirty="0">
                  <a:solidFill>
                    <a:prstClr val="black">
                      <a:lumMod val="85000"/>
                      <a:lumOff val="15000"/>
                    </a:prstClr>
                  </a:solidFill>
                  <a:latin typeface="SamsungOne 400" panose="020B0503030303020204" pitchFamily="34" charset="0"/>
                </a:rPr>
                <a:t> </a:t>
              </a:r>
              <a:r>
                <a:rPr kumimoji="1" lang="en-US" altLang="ko-KR" sz="1300" dirty="0" err="1">
                  <a:solidFill>
                    <a:prstClr val="black">
                      <a:lumMod val="85000"/>
                      <a:lumOff val="15000"/>
                    </a:prstClr>
                  </a:solidFill>
                  <a:latin typeface="SamsungOne 400" panose="020B0503030303020204" pitchFamily="34" charset="0"/>
                </a:rPr>
                <a:t>máy</a:t>
              </a:r>
              <a:endParaRPr kumimoji="1" lang="ko-KR" altLang="en-US" sz="1300" dirty="0">
                <a:solidFill>
                  <a:prstClr val="black">
                    <a:lumMod val="85000"/>
                    <a:lumOff val="15000"/>
                  </a:prstClr>
                </a:solidFill>
                <a:latin typeface="SamsungOne 400" panose="020B0503030303020204" pitchFamily="34" charset="0"/>
              </a:endParaRP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err="1">
                  <a:solidFill>
                    <a:schemeClr val="tx1"/>
                  </a:solidFill>
                  <a:latin typeface="SamsungOne 400" panose="020B0503030303020204" pitchFamily="34" charset="0"/>
                </a:rPr>
                <a:t>Bài</a:t>
              </a:r>
              <a:r>
                <a:rPr kumimoji="1" lang="en-US" altLang="ko-KR" sz="1300" dirty="0">
                  <a:solidFill>
                    <a:schemeClr val="tx1"/>
                  </a:solidFill>
                  <a:latin typeface="SamsungOne 400" panose="020B0503030303020204" pitchFamily="34" charset="0"/>
                </a:rPr>
                <a:t> 2. </a:t>
              </a:r>
              <a:r>
                <a:rPr kumimoji="1" lang="en-US" altLang="ko-KR" sz="1300" dirty="0" err="1">
                  <a:solidFill>
                    <a:schemeClr val="tx1"/>
                  </a:solidFill>
                  <a:latin typeface="SamsungOne 400" panose="020B0503030303020204" pitchFamily="34" charset="0"/>
                </a:rPr>
                <a:t>Ứng</a:t>
              </a:r>
              <a:r>
                <a:rPr kumimoji="1" lang="en-US" altLang="ko-KR" sz="1300" dirty="0">
                  <a:solidFill>
                    <a:schemeClr val="tx1"/>
                  </a:solidFill>
                  <a:latin typeface="SamsungOne 400" panose="020B0503030303020204" pitchFamily="34" charset="0"/>
                </a:rPr>
                <a:t> </a:t>
              </a:r>
              <a:r>
                <a:rPr kumimoji="1" lang="en-US" altLang="ko-KR" sz="1300" dirty="0" err="1">
                  <a:solidFill>
                    <a:schemeClr val="tx1"/>
                  </a:solidFill>
                  <a:latin typeface="SamsungOne 400" panose="020B0503030303020204" pitchFamily="34" charset="0"/>
                </a:rPr>
                <a:t>dụng</a:t>
              </a:r>
              <a:r>
                <a:rPr kumimoji="1" lang="en-US" altLang="ko-KR" sz="1300" dirty="0">
                  <a:solidFill>
                    <a:schemeClr val="tx1"/>
                  </a:solidFill>
                  <a:latin typeface="SamsungOne 400" panose="020B0503030303020204" pitchFamily="34" charset="0"/>
                </a:rPr>
                <a:t> </a:t>
              </a:r>
              <a:r>
                <a:rPr kumimoji="1" lang="en-US" altLang="ko-KR" sz="1300" dirty="0" err="1">
                  <a:solidFill>
                    <a:schemeClr val="tx1"/>
                  </a:solidFill>
                  <a:latin typeface="SamsungOne 400" panose="020B0503030303020204" pitchFamily="34" charset="0"/>
                </a:rPr>
                <a:t>của</a:t>
              </a:r>
              <a:r>
                <a:rPr kumimoji="1" lang="en-US" altLang="ko-KR" sz="1300" dirty="0">
                  <a:solidFill>
                    <a:schemeClr val="tx1"/>
                  </a:solidFill>
                  <a:latin typeface="SamsungOne 400" panose="020B0503030303020204" pitchFamily="34" charset="0"/>
                </a:rPr>
                <a:t> </a:t>
              </a:r>
              <a:r>
                <a:rPr kumimoji="1" lang="en-US" altLang="ko-KR" sz="1300" dirty="0" err="1">
                  <a:solidFill>
                    <a:schemeClr val="tx1"/>
                  </a:solidFill>
                  <a:latin typeface="SamsungOne 400" panose="020B0503030303020204" pitchFamily="34" charset="0"/>
                </a:rPr>
                <a:t>mô</a:t>
              </a:r>
              <a:r>
                <a:rPr kumimoji="1" lang="en-US" altLang="ko-KR" sz="1300" dirty="0">
                  <a:solidFill>
                    <a:schemeClr val="tx1"/>
                  </a:solidFill>
                  <a:latin typeface="SamsungOne 400" panose="020B0503030303020204" pitchFamily="34" charset="0"/>
                </a:rPr>
                <a:t> </a:t>
              </a:r>
              <a:r>
                <a:rPr kumimoji="1" lang="en-US" altLang="ko-KR" sz="1300" dirty="0" err="1">
                  <a:solidFill>
                    <a:schemeClr val="tx1"/>
                  </a:solidFill>
                  <a:latin typeface="SamsungOne 400" panose="020B0503030303020204" pitchFamily="34" charset="0"/>
                </a:rPr>
                <a:t>hình</a:t>
              </a:r>
              <a:r>
                <a:rPr kumimoji="1" lang="en-US" altLang="ko-KR" sz="1300" dirty="0">
                  <a:solidFill>
                    <a:schemeClr val="tx1"/>
                  </a:solidFill>
                  <a:latin typeface="SamsungOne 400" panose="020B0503030303020204" pitchFamily="34" charset="0"/>
                </a:rPr>
                <a:t> </a:t>
              </a:r>
              <a:r>
                <a:rPr kumimoji="1" lang="en-US" altLang="ko-KR" sz="1300" dirty="0" err="1">
                  <a:solidFill>
                    <a:schemeClr val="tx1"/>
                  </a:solidFill>
                  <a:latin typeface="SamsungOne 400" panose="020B0503030303020204" pitchFamily="34" charset="0"/>
                </a:rPr>
                <a:t>học</a:t>
              </a:r>
              <a:r>
                <a:rPr kumimoji="1" lang="en-US" altLang="ko-KR" sz="1300" dirty="0">
                  <a:solidFill>
                    <a:schemeClr val="tx1"/>
                  </a:solidFill>
                  <a:latin typeface="SamsungOne 400" panose="020B0503030303020204" pitchFamily="34" charset="0"/>
                </a:rPr>
                <a:t> </a:t>
              </a:r>
              <a:r>
                <a:rPr kumimoji="1" lang="en-US" altLang="ko-KR" sz="1300" dirty="0" err="1">
                  <a:solidFill>
                    <a:schemeClr val="tx1"/>
                  </a:solidFill>
                  <a:latin typeface="SamsungOne 400" panose="020B0503030303020204" pitchFamily="34" charset="0"/>
                </a:rPr>
                <a:t>có</a:t>
              </a:r>
              <a:r>
                <a:rPr kumimoji="1" lang="en-US" altLang="ko-KR" sz="1300" dirty="0">
                  <a:solidFill>
                    <a:schemeClr val="tx1"/>
                  </a:solidFill>
                  <a:latin typeface="SamsungOne 400" panose="020B0503030303020204" pitchFamily="34" charset="0"/>
                </a:rPr>
                <a:t> </a:t>
              </a:r>
              <a:r>
                <a:rPr kumimoji="1" lang="en-US" altLang="ko-KR" sz="1300" dirty="0" err="1">
                  <a:solidFill>
                    <a:schemeClr val="tx1"/>
                  </a:solidFill>
                  <a:latin typeface="SamsungOne 400" panose="020B0503030303020204" pitchFamily="34" charset="0"/>
                </a:rPr>
                <a:t>giám</a:t>
              </a:r>
              <a:r>
                <a:rPr kumimoji="1" lang="en-US" altLang="ko-KR" sz="1300" dirty="0">
                  <a:solidFill>
                    <a:schemeClr val="tx1"/>
                  </a:solidFill>
                  <a:latin typeface="SamsungOne 400" panose="020B0503030303020204" pitchFamily="34" charset="0"/>
                </a:rPr>
                <a:t> </a:t>
              </a:r>
              <a:r>
                <a:rPr kumimoji="1" lang="en-US" altLang="ko-KR" sz="1300" dirty="0" err="1">
                  <a:solidFill>
                    <a:schemeClr val="tx1"/>
                  </a:solidFill>
                  <a:latin typeface="SamsungOne 400" panose="020B0503030303020204" pitchFamily="34" charset="0"/>
                </a:rPr>
                <a:t>sát</a:t>
              </a:r>
              <a:r>
                <a:rPr kumimoji="1" lang="en-US" altLang="ko-KR" sz="1300" dirty="0">
                  <a:solidFill>
                    <a:schemeClr val="tx1"/>
                  </a:solidFill>
                  <a:latin typeface="SamsungOne 400" panose="020B0503030303020204" pitchFamily="34" charset="0"/>
                </a:rPr>
                <a:t> </a:t>
              </a:r>
              <a:r>
                <a:rPr kumimoji="1" lang="en-US" altLang="ko-KR" sz="1300" dirty="0" err="1">
                  <a:solidFill>
                    <a:schemeClr val="tx1"/>
                  </a:solidFill>
                  <a:latin typeface="SamsungOne 400" panose="020B0503030303020204" pitchFamily="34" charset="0"/>
                </a:rPr>
                <a:t>cho</a:t>
              </a:r>
              <a:r>
                <a:rPr kumimoji="1" lang="en-US" altLang="ko-KR" sz="1300" dirty="0">
                  <a:solidFill>
                    <a:schemeClr val="tx1"/>
                  </a:solidFill>
                  <a:latin typeface="SamsungOne 400" panose="020B0503030303020204" pitchFamily="34" charset="0"/>
                </a:rPr>
                <a:t> </a:t>
              </a:r>
              <a:r>
                <a:rPr kumimoji="1" lang="en-US" altLang="ko-KR" sz="1300" dirty="0" err="1">
                  <a:solidFill>
                    <a:schemeClr val="tx1"/>
                  </a:solidFill>
                  <a:latin typeface="SamsungOne 400" panose="020B0503030303020204" pitchFamily="34" charset="0"/>
                </a:rPr>
                <a:t>Dự</a:t>
              </a:r>
              <a:r>
                <a:rPr kumimoji="1" lang="en-US" altLang="ko-KR" sz="1300" dirty="0">
                  <a:solidFill>
                    <a:schemeClr val="tx1"/>
                  </a:solidFill>
                  <a:latin typeface="SamsungOne 400" panose="020B0503030303020204" pitchFamily="34" charset="0"/>
                </a:rPr>
                <a:t> </a:t>
              </a:r>
              <a:r>
                <a:rPr kumimoji="1" lang="en-US" altLang="ko-KR" sz="1300" dirty="0" err="1">
                  <a:solidFill>
                    <a:schemeClr val="tx1"/>
                  </a:solidFill>
                  <a:latin typeface="SamsungOne 400" panose="020B0503030303020204" pitchFamily="34" charset="0"/>
                </a:rPr>
                <a:t>báo</a:t>
              </a:r>
              <a:r>
                <a:rPr kumimoji="1" lang="en-US" altLang="ko-KR" sz="1300" dirty="0">
                  <a:solidFill>
                    <a:schemeClr val="tx1"/>
                  </a:solidFill>
                  <a:latin typeface="SamsungOne 400" panose="020B0503030303020204" pitchFamily="34" charset="0"/>
                </a:rPr>
                <a:t> </a:t>
              </a:r>
              <a:r>
                <a:rPr kumimoji="1" lang="en-US" altLang="ko-KR" sz="1300" dirty="0" err="1">
                  <a:solidFill>
                    <a:schemeClr val="tx1"/>
                  </a:solidFill>
                  <a:latin typeface="SamsungOne 400" panose="020B0503030303020204" pitchFamily="34" charset="0"/>
                </a:rPr>
                <a:t>số</a:t>
              </a:r>
              <a:r>
                <a:rPr kumimoji="1" lang="en-US" altLang="ko-KR" sz="1300" dirty="0">
                  <a:solidFill>
                    <a:schemeClr val="tx1"/>
                  </a:solidFill>
                  <a:latin typeface="SamsungOne 400" panose="020B0503030303020204" pitchFamily="34" charset="0"/>
                </a:rPr>
                <a:t> </a:t>
              </a:r>
              <a:endParaRPr kumimoji="1" lang="ko-KR" altLang="en-US" sz="1300" dirty="0">
                <a:solidFill>
                  <a:schemeClr val="tx1"/>
                </a:solidFill>
                <a:latin typeface="SamsungOne 400" panose="020B0503030303020204" pitchFamily="34" charset="0"/>
              </a:endParaRP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err="1">
                  <a:solidFill>
                    <a:schemeClr val="tx1"/>
                  </a:solidFill>
                  <a:latin typeface="SamsungOne 400" panose="020B0503030303020204" pitchFamily="34" charset="0"/>
                </a:rPr>
                <a:t>Bài</a:t>
              </a:r>
              <a:r>
                <a:rPr kumimoji="1" lang="en-US" altLang="ko-KR" sz="1300" dirty="0">
                  <a:solidFill>
                    <a:schemeClr val="tx1"/>
                  </a:solidFill>
                  <a:latin typeface="SamsungOne 400" panose="020B0503030303020204" pitchFamily="34" charset="0"/>
                </a:rPr>
                <a:t> 3. </a:t>
              </a:r>
              <a:r>
                <a:rPr kumimoji="1" lang="en-US" altLang="ko-KR" sz="1300" dirty="0" err="1">
                  <a:solidFill>
                    <a:schemeClr val="tx1"/>
                  </a:solidFill>
                  <a:latin typeface="SamsungOne 400" panose="020B0503030303020204" pitchFamily="34" charset="0"/>
                </a:rPr>
                <a:t>Ứng</a:t>
              </a:r>
              <a:r>
                <a:rPr kumimoji="1" lang="en-US" altLang="ko-KR" sz="1300" dirty="0">
                  <a:solidFill>
                    <a:schemeClr val="tx1"/>
                  </a:solidFill>
                  <a:latin typeface="SamsungOne 400" panose="020B0503030303020204" pitchFamily="34" charset="0"/>
                </a:rPr>
                <a:t> </a:t>
              </a:r>
              <a:r>
                <a:rPr kumimoji="1" lang="en-US" altLang="ko-KR" sz="1300" dirty="0" err="1">
                  <a:solidFill>
                    <a:schemeClr val="tx1"/>
                  </a:solidFill>
                  <a:latin typeface="SamsungOne 400" panose="020B0503030303020204" pitchFamily="34" charset="0"/>
                </a:rPr>
                <a:t>dụng</a:t>
              </a:r>
              <a:r>
                <a:rPr kumimoji="1" lang="en-US" altLang="ko-KR" sz="1300" dirty="0">
                  <a:solidFill>
                    <a:schemeClr val="tx1"/>
                  </a:solidFill>
                  <a:latin typeface="SamsungOne 400" panose="020B0503030303020204" pitchFamily="34" charset="0"/>
                </a:rPr>
                <a:t> </a:t>
              </a:r>
              <a:r>
                <a:rPr kumimoji="1" lang="en-US" altLang="ko-KR" sz="1300" dirty="0" err="1">
                  <a:solidFill>
                    <a:schemeClr val="tx1"/>
                  </a:solidFill>
                  <a:latin typeface="SamsungOne 400" panose="020B0503030303020204" pitchFamily="34" charset="0"/>
                </a:rPr>
                <a:t>của</a:t>
              </a:r>
              <a:r>
                <a:rPr kumimoji="1" lang="en-US" altLang="ko-KR" sz="1300" dirty="0">
                  <a:solidFill>
                    <a:schemeClr val="tx1"/>
                  </a:solidFill>
                  <a:latin typeface="SamsungOne 400" panose="020B0503030303020204" pitchFamily="34" charset="0"/>
                </a:rPr>
                <a:t> </a:t>
              </a:r>
              <a:r>
                <a:rPr kumimoji="1" lang="en-US" altLang="ko-KR" sz="1300" dirty="0" err="1">
                  <a:solidFill>
                    <a:schemeClr val="tx1"/>
                  </a:solidFill>
                  <a:latin typeface="SamsungOne 400" panose="020B0503030303020204" pitchFamily="34" charset="0"/>
                </a:rPr>
                <a:t>mô</a:t>
              </a:r>
              <a:r>
                <a:rPr kumimoji="1" lang="en-US" altLang="ko-KR" sz="1300" dirty="0">
                  <a:solidFill>
                    <a:schemeClr val="tx1"/>
                  </a:solidFill>
                  <a:latin typeface="SamsungOne 400" panose="020B0503030303020204" pitchFamily="34" charset="0"/>
                </a:rPr>
                <a:t> </a:t>
              </a:r>
              <a:r>
                <a:rPr kumimoji="1" lang="en-US" altLang="ko-KR" sz="1300" dirty="0" err="1">
                  <a:solidFill>
                    <a:schemeClr val="tx1"/>
                  </a:solidFill>
                  <a:latin typeface="SamsungOne 400" panose="020B0503030303020204" pitchFamily="34" charset="0"/>
                </a:rPr>
                <a:t>hình</a:t>
              </a:r>
              <a:r>
                <a:rPr kumimoji="1" lang="en-US" altLang="ko-KR" sz="1300" dirty="0">
                  <a:solidFill>
                    <a:schemeClr val="tx1"/>
                  </a:solidFill>
                  <a:latin typeface="SamsungOne 400" panose="020B0503030303020204" pitchFamily="34" charset="0"/>
                </a:rPr>
                <a:t> </a:t>
              </a:r>
              <a:r>
                <a:rPr kumimoji="1" lang="en-US" altLang="ko-KR" sz="1300" dirty="0" err="1">
                  <a:solidFill>
                    <a:schemeClr val="tx1"/>
                  </a:solidFill>
                  <a:latin typeface="SamsungOne 400" panose="020B0503030303020204" pitchFamily="34" charset="0"/>
                </a:rPr>
                <a:t>học</a:t>
              </a:r>
              <a:r>
                <a:rPr kumimoji="1" lang="en-US" altLang="ko-KR" sz="1300" dirty="0">
                  <a:solidFill>
                    <a:schemeClr val="tx1"/>
                  </a:solidFill>
                  <a:latin typeface="SamsungOne 400" panose="020B0503030303020204" pitchFamily="34" charset="0"/>
                </a:rPr>
                <a:t> </a:t>
              </a:r>
              <a:r>
                <a:rPr kumimoji="1" lang="en-US" altLang="ko-KR" sz="1300" dirty="0" err="1">
                  <a:solidFill>
                    <a:schemeClr val="tx1"/>
                  </a:solidFill>
                  <a:latin typeface="SamsungOne 400" panose="020B0503030303020204" pitchFamily="34" charset="0"/>
                </a:rPr>
                <a:t>có</a:t>
              </a:r>
              <a:r>
                <a:rPr kumimoji="1" lang="en-US" altLang="ko-KR" sz="1300" dirty="0">
                  <a:solidFill>
                    <a:schemeClr val="tx1"/>
                  </a:solidFill>
                  <a:latin typeface="SamsungOne 400" panose="020B0503030303020204" pitchFamily="34" charset="0"/>
                </a:rPr>
                <a:t> </a:t>
              </a:r>
              <a:r>
                <a:rPr kumimoji="1" lang="en-US" altLang="ko-KR" sz="1300" dirty="0" err="1">
                  <a:solidFill>
                    <a:schemeClr val="tx1"/>
                  </a:solidFill>
                  <a:latin typeface="SamsungOne 400" panose="020B0503030303020204" pitchFamily="34" charset="0"/>
                </a:rPr>
                <a:t>giám</a:t>
              </a:r>
              <a:r>
                <a:rPr kumimoji="1" lang="en-US" altLang="ko-KR" sz="1300" dirty="0">
                  <a:solidFill>
                    <a:schemeClr val="tx1"/>
                  </a:solidFill>
                  <a:latin typeface="SamsungOne 400" panose="020B0503030303020204" pitchFamily="34" charset="0"/>
                </a:rPr>
                <a:t> </a:t>
              </a:r>
              <a:r>
                <a:rPr kumimoji="1" lang="en-US" altLang="ko-KR" sz="1300" dirty="0" err="1">
                  <a:solidFill>
                    <a:schemeClr val="tx1"/>
                  </a:solidFill>
                  <a:latin typeface="SamsungOne 400" panose="020B0503030303020204" pitchFamily="34" charset="0"/>
                </a:rPr>
                <a:t>sát</a:t>
              </a:r>
              <a:r>
                <a:rPr kumimoji="1" lang="en-US" altLang="ko-KR" sz="1300" dirty="0">
                  <a:solidFill>
                    <a:schemeClr val="tx1"/>
                  </a:solidFill>
                  <a:latin typeface="SamsungOne 400" panose="020B0503030303020204" pitchFamily="34" charset="0"/>
                </a:rPr>
                <a:t> </a:t>
              </a:r>
              <a:r>
                <a:rPr kumimoji="1" lang="en-US" altLang="ko-KR" sz="1300" dirty="0" err="1">
                  <a:solidFill>
                    <a:schemeClr val="tx1"/>
                  </a:solidFill>
                  <a:latin typeface="SamsungOne 400" panose="020B0503030303020204" pitchFamily="34" charset="0"/>
                </a:rPr>
                <a:t>cho</a:t>
              </a:r>
              <a:r>
                <a:rPr kumimoji="1" lang="en-US" altLang="ko-KR" sz="1300" dirty="0">
                  <a:solidFill>
                    <a:schemeClr val="tx1"/>
                  </a:solidFill>
                  <a:latin typeface="SamsungOne 400" panose="020B0503030303020204" pitchFamily="34" charset="0"/>
                </a:rPr>
                <a:t> </a:t>
              </a:r>
              <a:r>
                <a:rPr kumimoji="1" lang="en-US" altLang="ko-KR" sz="1300" dirty="0" err="1">
                  <a:solidFill>
                    <a:schemeClr val="tx1"/>
                  </a:solidFill>
                  <a:latin typeface="SamsungOne 400" panose="020B0503030303020204" pitchFamily="34" charset="0"/>
                </a:rPr>
                <a:t>Phân</a:t>
              </a:r>
              <a:r>
                <a:rPr kumimoji="1" lang="en-US" altLang="ko-KR" sz="1300" dirty="0">
                  <a:solidFill>
                    <a:schemeClr val="tx1"/>
                  </a:solidFill>
                  <a:latin typeface="SamsungOne 400" panose="020B0503030303020204" pitchFamily="34" charset="0"/>
                </a:rPr>
                <a:t> </a:t>
              </a:r>
              <a:r>
                <a:rPr kumimoji="1" lang="en-US" altLang="ko-KR" sz="1300" dirty="0" err="1">
                  <a:solidFill>
                    <a:schemeClr val="tx1"/>
                  </a:solidFill>
                  <a:latin typeface="SamsungOne 400" panose="020B0503030303020204" pitchFamily="34" charset="0"/>
                </a:rPr>
                <a:t>loại</a:t>
              </a:r>
              <a:r>
                <a:rPr kumimoji="1" lang="en-US" altLang="ko-KR" sz="1300" dirty="0">
                  <a:solidFill>
                    <a:schemeClr val="tx1"/>
                  </a:solidFill>
                  <a:latin typeface="SamsungOne 400" panose="020B0503030303020204" pitchFamily="34" charset="0"/>
                </a:rPr>
                <a:t> </a:t>
              </a:r>
            </a:p>
          </p:txBody>
        </p:sp>
      </p:grpSp>
      <p:grpSp>
        <p:nvGrpSpPr>
          <p:cNvPr id="6" name="그룹 12">
            <a:extLst>
              <a:ext uri="{FF2B5EF4-FFF2-40B4-BE49-F238E27FC236}">
                <a16:creationId xmlns:a16="http://schemas.microsoft.com/office/drawing/2014/main" id="{277E352C-D2E0-B702-8825-32854D8B5EDC}"/>
              </a:ext>
            </a:extLst>
          </p:cNvPr>
          <p:cNvGrpSpPr/>
          <p:nvPr/>
        </p:nvGrpSpPr>
        <p:grpSpPr>
          <a:xfrm>
            <a:off x="449856" y="450955"/>
            <a:ext cx="8999458" cy="369214"/>
            <a:chOff x="450000" y="450000"/>
            <a:chExt cx="9002343" cy="369332"/>
          </a:xfrm>
        </p:grpSpPr>
        <p:sp>
          <p:nvSpPr>
            <p:cNvPr id="7" name="직사각형 13">
              <a:extLst>
                <a:ext uri="{FF2B5EF4-FFF2-40B4-BE49-F238E27FC236}">
                  <a16:creationId xmlns:a16="http://schemas.microsoft.com/office/drawing/2014/main" id="{D53C1F47-5767-512C-E3DB-5B713F1EB9DA}"/>
                </a:ext>
              </a:extLst>
            </p:cNvPr>
            <p:cNvSpPr/>
            <p:nvPr/>
          </p:nvSpPr>
          <p:spPr>
            <a:xfrm>
              <a:off x="450000" y="450000"/>
              <a:ext cx="8785226" cy="369332"/>
            </a:xfrm>
            <a:prstGeom prst="rect">
              <a:avLst/>
            </a:prstGeom>
          </p:spPr>
          <p:txBody>
            <a:bodyPr wrap="square" lIns="0" tIns="0" rIns="0" bIns="0">
              <a:spAutoFit/>
            </a:bodyPr>
            <a:lstStyle/>
            <a:p>
              <a:pPr defTabSz="457063">
                <a:defRPr/>
              </a:pPr>
              <a:r>
                <a:rPr lang="vi-VN" altLang="ko-KR" sz="2399" b="1" dirty="0">
                  <a:solidFill>
                    <a:srgbClr val="002F8E"/>
                  </a:solidFill>
                  <a:latin typeface="iCiel Samsung Sharp Sans Regular" pitchFamily="2" charset="77"/>
                  <a:ea typeface="iCiel Samsung Sharp Sans Regular" pitchFamily="2" charset="77"/>
                  <a:cs typeface="iCiel Samsung Sharp Sans Regular" pitchFamily="2" charset="77"/>
                </a:rPr>
                <a:t>Mô tả chương học</a:t>
              </a:r>
              <a:endParaRPr lang="en-US" altLang="ko-KR" sz="2399" b="1" dirty="0">
                <a:solidFill>
                  <a:srgbClr val="002F8E"/>
                </a:solidFill>
                <a:latin typeface="iCiel Samsung Sharp Sans Regular" pitchFamily="2" charset="77"/>
                <a:ea typeface="iCiel Samsung Sharp Sans Regular" pitchFamily="2" charset="77"/>
                <a:cs typeface="iCiel Samsung Sharp Sans Regular" pitchFamily="2" charset="77"/>
              </a:endParaRPr>
            </a:p>
          </p:txBody>
        </p:sp>
        <p:cxnSp>
          <p:nvCxnSpPr>
            <p:cNvPr id="8" name="직선 연결선 14">
              <a:extLst>
                <a:ext uri="{FF2B5EF4-FFF2-40B4-BE49-F238E27FC236}">
                  <a16:creationId xmlns:a16="http://schemas.microsoft.com/office/drawing/2014/main" id="{91359789-5D2A-54CB-88B7-90279DF65984}"/>
                </a:ext>
              </a:extLst>
            </p:cNvPr>
            <p:cNvCxnSpPr>
              <a:cxnSpLocks/>
            </p:cNvCxnSpPr>
            <p:nvPr/>
          </p:nvCxnSpPr>
          <p:spPr>
            <a:xfrm>
              <a:off x="3617843" y="630000"/>
              <a:ext cx="5834500"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6270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hành</a:t>
            </a:r>
            <a:r>
              <a:rPr lang="en-US" altLang="ko-KR" sz="1400" dirty="0">
                <a:solidFill>
                  <a:schemeClr val="tx1"/>
                </a:solidFill>
                <a:latin typeface="SamsungOne 400" panose="020B0503030303020204" pitchFamily="34" charset="0"/>
                <a:ea typeface="SamsungOne 400" panose="020B0503030303020204" pitchFamily="34" charset="0"/>
              </a:rPr>
              <a:t> scikit-learn</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7" name="모서리가 둥근 직사각형 4">
            <a:extLst>
              <a:ext uri="{FF2B5EF4-FFF2-40B4-BE49-F238E27FC236}">
                <a16:creationId xmlns:a16="http://schemas.microsoft.com/office/drawing/2014/main" id="{549F4C64-5AF0-43ED-A9ED-34D502BF364D}"/>
              </a:ext>
            </a:extLst>
          </p:cNvPr>
          <p:cNvSpPr/>
          <p:nvPr/>
        </p:nvSpPr>
        <p:spPr>
          <a:xfrm>
            <a:off x="666749" y="1773237"/>
            <a:ext cx="8677276" cy="194379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 name="그림 8">
            <a:extLst>
              <a:ext uri="{FF2B5EF4-FFF2-40B4-BE49-F238E27FC236}">
                <a16:creationId xmlns:a16="http://schemas.microsoft.com/office/drawing/2014/main" id="{B715A045-EE8F-4B5B-908F-D1A6D71CDD4A}"/>
              </a:ext>
            </a:extLst>
          </p:cNvPr>
          <p:cNvPicPr>
            <a:picLocks noChangeAspect="1"/>
          </p:cNvPicPr>
          <p:nvPr/>
        </p:nvPicPr>
        <p:blipFill rotWithShape="1">
          <a:blip r:embed="rId4"/>
          <a:srcRect l="1517" r="24354"/>
          <a:stretch/>
        </p:blipFill>
        <p:spPr>
          <a:xfrm>
            <a:off x="847723" y="1828712"/>
            <a:ext cx="8496302" cy="1792922"/>
          </a:xfrm>
          <a:prstGeom prst="rect">
            <a:avLst/>
          </a:prstGeom>
          <a:ln>
            <a:noFill/>
          </a:ln>
        </p:spPr>
      </p:pic>
    </p:spTree>
    <p:extLst>
      <p:ext uri="{BB962C8B-B14F-4D97-AF65-F5344CB8AC3E}">
        <p14:creationId xmlns:p14="http://schemas.microsoft.com/office/powerpoint/2010/main" val="96179488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Chỉ</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suất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Logistic</a:t>
              </a: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8" name="직사각형 7">
            <a:extLst>
              <a:ext uri="{FF2B5EF4-FFF2-40B4-BE49-F238E27FC236}">
                <a16:creationId xmlns:a16="http://schemas.microsoft.com/office/drawing/2014/main" id="{F3F7B9EF-A469-4B4D-9399-7E464C0333D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Ma </a:t>
            </a:r>
            <a:r>
              <a:rPr lang="en-US" altLang="ko-KR" sz="1400" dirty="0" err="1">
                <a:solidFill>
                  <a:schemeClr val="tx1"/>
                </a:solidFill>
                <a:latin typeface="SamsungOne 400" panose="020B0503030303020204" pitchFamily="34" charset="0"/>
                <a:ea typeface="SamsungOne 400" panose="020B0503030303020204" pitchFamily="34" charset="0"/>
              </a:rPr>
              <a:t>trận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lỗi</a:t>
            </a:r>
            <a:r>
              <a:rPr lang="en-US" altLang="ko-KR" sz="1400" dirty="0">
                <a:solidFill>
                  <a:schemeClr val="tx1"/>
                </a:solidFill>
                <a:latin typeface="SamsungOne 400" panose="020B0503030303020204" pitchFamily="34" charset="0"/>
                <a:ea typeface="SamsungOne 400" panose="020B0503030303020204" pitchFamily="34" charset="0"/>
              </a:rPr>
              <a:t>: Accuracy</a:t>
            </a:r>
          </a:p>
        </p:txBody>
      </p:sp>
      <p:sp>
        <p:nvSpPr>
          <p:cNvPr id="12" name="직사각형 11">
            <a:extLst>
              <a:ext uri="{FF2B5EF4-FFF2-40B4-BE49-F238E27FC236}">
                <a16:creationId xmlns:a16="http://schemas.microsoft.com/office/drawing/2014/main" id="{95CBAE36-403A-4445-970F-AC5B21DE93A8}"/>
              </a:ext>
            </a:extLst>
          </p:cNvPr>
          <p:cNvSpPr/>
          <p:nvPr/>
        </p:nvSpPr>
        <p:spPr>
          <a:xfrm>
            <a:off x="671261" y="371703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Độ</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chính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tỷ</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lệ</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giữa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tổng</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 hàng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chéo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tổng</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 toàn bộ các giá trị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aphicFrame>
        <p:nvGraphicFramePr>
          <p:cNvPr id="7" name="표 6">
            <a:extLst>
              <a:ext uri="{FF2B5EF4-FFF2-40B4-BE49-F238E27FC236}">
                <a16:creationId xmlns:a16="http://schemas.microsoft.com/office/drawing/2014/main" id="{1D2F3580-8CCD-4953-B298-AACE88AEDF49}"/>
              </a:ext>
            </a:extLst>
          </p:cNvPr>
          <p:cNvGraphicFramePr>
            <a:graphicFrameLocks noGrp="1"/>
          </p:cNvGraphicFramePr>
          <p:nvPr>
            <p:extLst>
              <p:ext uri="{D42A27DB-BD31-4B8C-83A1-F6EECF244321}">
                <p14:modId xmlns:p14="http://schemas.microsoft.com/office/powerpoint/2010/main" val="3151796297"/>
              </p:ext>
            </p:extLst>
          </p:nvPr>
        </p:nvGraphicFramePr>
        <p:xfrm>
          <a:off x="1062980" y="1786702"/>
          <a:ext cx="8280027" cy="923160"/>
        </p:xfrm>
        <a:graphic>
          <a:graphicData uri="http://schemas.openxmlformats.org/drawingml/2006/table">
            <a:tbl>
              <a:tblPr firstRow="1" bandRow="1">
                <a:tableStyleId>{5940675A-B579-460E-94D1-54222C63F5DA}</a:tableStyleId>
              </a:tblPr>
              <a:tblGrid>
                <a:gridCol w="2760009">
                  <a:extLst>
                    <a:ext uri="{9D8B030D-6E8A-4147-A177-3AD203B41FA5}">
                      <a16:colId xmlns:a16="http://schemas.microsoft.com/office/drawing/2014/main" val="3750369147"/>
                    </a:ext>
                  </a:extLst>
                </a:gridCol>
                <a:gridCol w="2760009">
                  <a:extLst>
                    <a:ext uri="{9D8B030D-6E8A-4147-A177-3AD203B41FA5}">
                      <a16:colId xmlns:a16="http://schemas.microsoft.com/office/drawing/2014/main" val="2143277647"/>
                    </a:ext>
                  </a:extLst>
                </a:gridCol>
                <a:gridCol w="2760009">
                  <a:extLst>
                    <a:ext uri="{9D8B030D-6E8A-4147-A177-3AD203B41FA5}">
                      <a16:colId xmlns:a16="http://schemas.microsoft.com/office/drawing/2014/main" val="3836250627"/>
                    </a:ext>
                  </a:extLst>
                </a:gridCol>
              </a:tblGrid>
              <a:tr h="282472">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endParaRPr lang="en-US" altLang="ko-KR" sz="13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solidFill>
                      <a:schemeClr val="bg1">
                        <a:lumMod val="85000"/>
                      </a:schemeClr>
                    </a:solidFill>
                  </a:tcPr>
                </a:tc>
                <a:tc>
                  <a:txBody>
                    <a:bodyPr/>
                    <a:lstStyle/>
                    <a:p>
                      <a:pPr marL="0" algn="ctr" defTabSz="914400" rtl="0" eaLnBrk="1" latinLnBrk="1" hangingPunct="1"/>
                      <a:r>
                        <a:rPr lang="vi-VN" altLang="ko-KR" sz="1300" b="0"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0 thực tế</a:t>
                      </a:r>
                      <a:endParaRPr lang="ko-KR" altLang="en-US" sz="1300" b="0" kern="1200" dirty="0">
                        <a:solidFill>
                          <a:srgbClr val="1429A0"/>
                        </a:solidFill>
                        <a:latin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vi-VN" altLang="ko-KR" sz="1300" b="0"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1 thực tế</a:t>
                      </a:r>
                      <a:endParaRPr lang="ko-KR" altLang="en-US" sz="1300" b="0" kern="1200" dirty="0">
                        <a:solidFill>
                          <a:srgbClr val="1429A0"/>
                        </a:solidFill>
                        <a:latin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316800">
                <a:tc>
                  <a:txBody>
                    <a:bodyPr/>
                    <a:lstStyle/>
                    <a:p>
                      <a:pPr algn="ctr" latinLnBrk="1"/>
                      <a:r>
                        <a:rPr lang="vi-VN" altLang="ko-KR" sz="1300" b="0"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0 dự đoán</a:t>
                      </a:r>
                      <a:endParaRPr lang="ko-KR" altLang="en-US" sz="1300" b="0" kern="1200" dirty="0">
                        <a:solidFill>
                          <a:srgbClr val="1429A0"/>
                        </a:solidFill>
                        <a:latin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solidFill>
                            <a:srgbClr val="1429A0"/>
                          </a:solidFill>
                          <a:latin typeface="SamsungOne 400" panose="020B0503030303020204" pitchFamily="34" charset="0"/>
                          <a:ea typeface="SamsungOne 400" panose="020B0503030303020204" pitchFamily="34" charset="0"/>
                          <a:cs typeface="Times New Roman" panose="02020603050405020304" pitchFamily="18" charset="0"/>
                        </a:rPr>
                        <a:t>120</a:t>
                      </a:r>
                      <a:endParaRPr lang="ko-KR" altLang="en-US" sz="1300" b="0" kern="1200" dirty="0">
                        <a:solidFill>
                          <a:srgbClr val="1429A0"/>
                        </a:soli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90397591"/>
                  </a:ext>
                </a:extLst>
              </a:tr>
              <a:tr h="316800">
                <a:tc>
                  <a:txBody>
                    <a:bodyPr/>
                    <a:lstStyle/>
                    <a:p>
                      <a:pPr algn="ctr" latinLnBrk="1"/>
                      <a:r>
                        <a:rPr lang="vi-VN" altLang="ko-KR" sz="1300" b="0"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1 dự đoán</a:t>
                      </a:r>
                      <a:endParaRPr lang="ko-KR" altLang="en-US" sz="1300" b="0" kern="1200" dirty="0">
                        <a:solidFill>
                          <a:srgbClr val="1429A0"/>
                        </a:solidFill>
                        <a:latin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solidFill>
                            <a:srgbClr val="1429A0"/>
                          </a:solidFill>
                          <a:latin typeface="SamsungOne 400" panose="020B0503030303020204" pitchFamily="34" charset="0"/>
                          <a:ea typeface="SamsungOne 400" panose="020B0503030303020204" pitchFamily="34" charset="0"/>
                          <a:cs typeface="Times New Roman" panose="02020603050405020304" pitchFamily="18" charset="0"/>
                        </a:rPr>
                        <a:t>20</a:t>
                      </a:r>
                      <a:endParaRPr lang="ko-KR" altLang="en-US" sz="1300" b="0" kern="1200" dirty="0">
                        <a:solidFill>
                          <a:srgbClr val="1429A0"/>
                        </a:soli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91299897"/>
                  </a:ext>
                </a:extLst>
              </a:tr>
            </a:tbl>
          </a:graphicData>
        </a:graphic>
      </p:graphicFrame>
      <p:sp>
        <p:nvSpPr>
          <p:cNvPr id="9" name="사각형: 둥근 모서리 2">
            <a:extLst>
              <a:ext uri="{FF2B5EF4-FFF2-40B4-BE49-F238E27FC236}">
                <a16:creationId xmlns:a16="http://schemas.microsoft.com/office/drawing/2014/main" id="{FB28CA09-4698-4D81-A906-34481C50AEC3}"/>
              </a:ext>
            </a:extLst>
          </p:cNvPr>
          <p:cNvSpPr/>
          <p:nvPr/>
        </p:nvSpPr>
        <p:spPr>
          <a:xfrm>
            <a:off x="671261" y="1776542"/>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grpSp>
        <p:nvGrpSpPr>
          <p:cNvPr id="10" name="그룹 9">
            <a:extLst>
              <a:ext uri="{FF2B5EF4-FFF2-40B4-BE49-F238E27FC236}">
                <a16:creationId xmlns:a16="http://schemas.microsoft.com/office/drawing/2014/main" id="{7FCEB71F-F8B7-4865-8015-EA9F16E50DAC}"/>
              </a:ext>
            </a:extLst>
          </p:cNvPr>
          <p:cNvGrpSpPr/>
          <p:nvPr/>
        </p:nvGrpSpPr>
        <p:grpSpPr>
          <a:xfrm>
            <a:off x="3835288" y="2067122"/>
            <a:ext cx="5508737" cy="635060"/>
            <a:chOff x="3835288" y="2986029"/>
            <a:chExt cx="5508737" cy="649006"/>
          </a:xfrm>
        </p:grpSpPr>
        <p:sp>
          <p:nvSpPr>
            <p:cNvPr id="11" name="Rectangle 1">
              <a:extLst>
                <a:ext uri="{FF2B5EF4-FFF2-40B4-BE49-F238E27FC236}">
                  <a16:creationId xmlns:a16="http://schemas.microsoft.com/office/drawing/2014/main" id="{2CE30977-E314-4BCB-A7DB-8EB0E1B7DBE4}"/>
                </a:ext>
              </a:extLst>
            </p:cNvPr>
            <p:cNvSpPr/>
            <p:nvPr/>
          </p:nvSpPr>
          <p:spPr>
            <a:xfrm>
              <a:off x="3835288" y="2986029"/>
              <a:ext cx="5508737" cy="649006"/>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en-US">
                <a:latin typeface="SamsungOne 400" panose="020B0503030303020204" pitchFamily="34" charset="0"/>
                <a:ea typeface="SamsungOne 400" panose="020B0503030303020204" pitchFamily="34" charset="0"/>
              </a:endParaRPr>
            </a:p>
          </p:txBody>
        </p:sp>
        <p:sp>
          <p:nvSpPr>
            <p:cNvPr id="13" name="Oval 6">
              <a:extLst>
                <a:ext uri="{FF2B5EF4-FFF2-40B4-BE49-F238E27FC236}">
                  <a16:creationId xmlns:a16="http://schemas.microsoft.com/office/drawing/2014/main" id="{13E4794F-4851-4905-A366-DCC45B8FC4B8}"/>
                </a:ext>
              </a:extLst>
            </p:cNvPr>
            <p:cNvSpPr/>
            <p:nvPr/>
          </p:nvSpPr>
          <p:spPr>
            <a:xfrm rot="16596189">
              <a:off x="6419794" y="1708236"/>
              <a:ext cx="287856" cy="3213549"/>
            </a:xfrm>
            <a:prstGeom prst="roundRect">
              <a:avLst>
                <a:gd name="adj" fmla="val 50000"/>
              </a:avLst>
            </a:prstGeom>
            <a:noFill/>
            <a:ln w="19050">
              <a:solidFill>
                <a:srgbClr val="1429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en-US" dirty="0">
                <a:latin typeface="SamsungOne 400" panose="020B0503030303020204" pitchFamily="34" charset="0"/>
                <a:ea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623E69B8-8402-49C3-8D8A-9A4F272388FB}"/>
                  </a:ext>
                </a:extLst>
              </p:cNvPr>
              <p:cNvSpPr/>
              <p:nvPr/>
            </p:nvSpPr>
            <p:spPr>
              <a:xfrm>
                <a:off x="3138306" y="3024458"/>
                <a:ext cx="3626213" cy="4775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r>
                  <a:rPr lang="en-US" altLang="ko-KR" sz="1600" dirty="0">
                    <a:solidFill>
                      <a:schemeClr val="tx1">
                        <a:lumMod val="85000"/>
                        <a:lumOff val="15000"/>
                      </a:schemeClr>
                    </a:solidFill>
                    <a:latin typeface="Cambria Math" panose="02040503050406030204" pitchFamily="18" charset="0"/>
                    <a:sym typeface="Symbol"/>
                  </a:rPr>
                  <a:t>Accuracy = </a:t>
                </a:r>
                <a14:m>
                  <m:oMath xmlns:m="http://schemas.openxmlformats.org/officeDocument/2006/math">
                    <m:f>
                      <m:fPr>
                        <m:ctrlPr>
                          <a:rPr lang="en-US" altLang="ko-KR" sz="1600" i="1">
                            <a:solidFill>
                              <a:schemeClr val="tx1">
                                <a:lumMod val="85000"/>
                                <a:lumOff val="15000"/>
                              </a:schemeClr>
                            </a:solidFill>
                            <a:latin typeface="Cambria Math" panose="02040503050406030204" pitchFamily="18" charset="0"/>
                            <a:sym typeface="Symbol"/>
                          </a:rPr>
                        </m:ctrlPr>
                      </m:fPr>
                      <m:num>
                        <m:r>
                          <a:rPr lang="en-US" altLang="ko-KR" sz="1600">
                            <a:solidFill>
                              <a:schemeClr val="tx1">
                                <a:lumMod val="85000"/>
                                <a:lumOff val="15000"/>
                              </a:schemeClr>
                            </a:solidFill>
                            <a:latin typeface="Cambria Math" panose="02040503050406030204" pitchFamily="18" charset="0"/>
                            <a:sym typeface="Symbol"/>
                          </a:rPr>
                          <m:t>𝑁𝑢𝑚𝑏𝑒𝑟</m:t>
                        </m:r>
                        <m:r>
                          <a:rPr lang="en-US" altLang="ko-KR" sz="1600">
                            <a:solidFill>
                              <a:schemeClr val="tx1">
                                <a:lumMod val="85000"/>
                                <a:lumOff val="15000"/>
                              </a:schemeClr>
                            </a:solidFill>
                            <a:latin typeface="Cambria Math" panose="02040503050406030204" pitchFamily="18" charset="0"/>
                            <a:sym typeface="Symbol"/>
                          </a:rPr>
                          <m:t> </m:t>
                        </m:r>
                        <m:r>
                          <a:rPr lang="en-US" altLang="ko-KR" sz="1600">
                            <a:solidFill>
                              <a:schemeClr val="tx1">
                                <a:lumMod val="85000"/>
                                <a:lumOff val="15000"/>
                              </a:schemeClr>
                            </a:solidFill>
                            <a:latin typeface="Cambria Math" panose="02040503050406030204" pitchFamily="18" charset="0"/>
                            <a:sym typeface="Symbol"/>
                          </a:rPr>
                          <m:t>𝑜𝑓</m:t>
                        </m:r>
                        <m:r>
                          <a:rPr lang="en-US" altLang="ko-KR" sz="1600">
                            <a:solidFill>
                              <a:schemeClr val="tx1">
                                <a:lumMod val="85000"/>
                                <a:lumOff val="15000"/>
                              </a:schemeClr>
                            </a:solidFill>
                            <a:latin typeface="Cambria Math" panose="02040503050406030204" pitchFamily="18" charset="0"/>
                            <a:sym typeface="Symbol"/>
                          </a:rPr>
                          <m:t> </m:t>
                        </m:r>
                        <m:r>
                          <a:rPr lang="en-US" altLang="ko-KR" sz="1600">
                            <a:solidFill>
                              <a:schemeClr val="tx1">
                                <a:lumMod val="85000"/>
                                <a:lumOff val="15000"/>
                              </a:schemeClr>
                            </a:solidFill>
                            <a:latin typeface="Cambria Math" panose="02040503050406030204" pitchFamily="18" charset="0"/>
                            <a:sym typeface="Symbol"/>
                          </a:rPr>
                          <m:t>𝑐𝑜𝑟𝑟𝑒𝑐𝑡</m:t>
                        </m:r>
                        <m:r>
                          <a:rPr lang="en-US" altLang="ko-KR" sz="1600">
                            <a:solidFill>
                              <a:schemeClr val="tx1">
                                <a:lumMod val="85000"/>
                                <a:lumOff val="15000"/>
                              </a:schemeClr>
                            </a:solidFill>
                            <a:latin typeface="Cambria Math" panose="02040503050406030204" pitchFamily="18" charset="0"/>
                            <a:sym typeface="Symbol"/>
                          </a:rPr>
                          <m:t> </m:t>
                        </m:r>
                        <m:r>
                          <a:rPr lang="en-US" altLang="ko-KR" sz="1600">
                            <a:solidFill>
                              <a:schemeClr val="tx1">
                                <a:lumMod val="85000"/>
                                <a:lumOff val="15000"/>
                              </a:schemeClr>
                            </a:solidFill>
                            <a:latin typeface="Cambria Math" panose="02040503050406030204" pitchFamily="18" charset="0"/>
                            <a:sym typeface="Symbol"/>
                          </a:rPr>
                          <m:t>𝑝𝑟𝑒𝑑𝑖𝑐𝑡𝑖𝑜𝑛𝑠</m:t>
                        </m:r>
                      </m:num>
                      <m:den>
                        <m:r>
                          <a:rPr lang="en-US" altLang="ko-KR" sz="1600">
                            <a:solidFill>
                              <a:schemeClr val="tx1">
                                <a:lumMod val="85000"/>
                                <a:lumOff val="15000"/>
                              </a:schemeClr>
                            </a:solidFill>
                            <a:latin typeface="Cambria Math" panose="02040503050406030204" pitchFamily="18" charset="0"/>
                            <a:sym typeface="Symbol"/>
                          </a:rPr>
                          <m:t>𝑇𝑜𝑡𝑎𝑙</m:t>
                        </m:r>
                        <m:r>
                          <a:rPr lang="en-US" altLang="ko-KR" sz="1600">
                            <a:solidFill>
                              <a:schemeClr val="tx1">
                                <a:lumMod val="85000"/>
                                <a:lumOff val="15000"/>
                              </a:schemeClr>
                            </a:solidFill>
                            <a:latin typeface="Cambria Math" panose="02040503050406030204" pitchFamily="18" charset="0"/>
                            <a:sym typeface="Symbol"/>
                          </a:rPr>
                          <m:t> </m:t>
                        </m:r>
                        <m:r>
                          <a:rPr lang="en-US" altLang="ko-KR" sz="1600">
                            <a:solidFill>
                              <a:schemeClr val="tx1">
                                <a:lumMod val="85000"/>
                                <a:lumOff val="15000"/>
                              </a:schemeClr>
                            </a:solidFill>
                            <a:latin typeface="Cambria Math" panose="02040503050406030204" pitchFamily="18" charset="0"/>
                            <a:sym typeface="Symbol"/>
                          </a:rPr>
                          <m:t>𝑛𝑢𝑚𝑏𝑒𝑟</m:t>
                        </m:r>
                        <m:r>
                          <a:rPr lang="en-US" altLang="ko-KR" sz="1600" b="0" i="0" smtClean="0">
                            <a:solidFill>
                              <a:schemeClr val="tx1">
                                <a:lumMod val="85000"/>
                                <a:lumOff val="15000"/>
                              </a:schemeClr>
                            </a:solidFill>
                            <a:latin typeface="Cambria Math" panose="02040503050406030204" pitchFamily="18" charset="0"/>
                            <a:sym typeface="Symbol"/>
                          </a:rPr>
                          <m:t> </m:t>
                        </m:r>
                        <m:r>
                          <a:rPr lang="en-US" altLang="ko-KR" sz="1600">
                            <a:solidFill>
                              <a:schemeClr val="tx1">
                                <a:lumMod val="85000"/>
                                <a:lumOff val="15000"/>
                              </a:schemeClr>
                            </a:solidFill>
                            <a:latin typeface="Cambria Math" panose="02040503050406030204" pitchFamily="18" charset="0"/>
                            <a:sym typeface="Symbol"/>
                          </a:rPr>
                          <m:t>𝑜𝑓</m:t>
                        </m:r>
                        <m:r>
                          <a:rPr lang="en-US" altLang="ko-KR" sz="1600" b="0" i="0" smtClean="0">
                            <a:solidFill>
                              <a:schemeClr val="tx1">
                                <a:lumMod val="85000"/>
                                <a:lumOff val="15000"/>
                              </a:schemeClr>
                            </a:solidFill>
                            <a:latin typeface="Cambria Math" panose="02040503050406030204" pitchFamily="18" charset="0"/>
                            <a:sym typeface="Symbol"/>
                          </a:rPr>
                          <m:t> </m:t>
                        </m:r>
                        <m:r>
                          <a:rPr lang="en-US" altLang="ko-KR" sz="1600">
                            <a:solidFill>
                              <a:schemeClr val="tx1">
                                <a:lumMod val="85000"/>
                                <a:lumOff val="15000"/>
                              </a:schemeClr>
                            </a:solidFill>
                            <a:latin typeface="Cambria Math" panose="02040503050406030204" pitchFamily="18" charset="0"/>
                            <a:sym typeface="Symbol"/>
                          </a:rPr>
                          <m:t>𝑝𝑟𝑒𝑑𝑖𝑐𝑡𝑖𝑜𝑛𝑠</m:t>
                        </m:r>
                      </m:den>
                    </m:f>
                  </m:oMath>
                </a14:m>
                <a:endParaRPr lang="en-US" altLang="ko-KR" sz="1600" dirty="0">
                  <a:solidFill>
                    <a:schemeClr val="tx1">
                      <a:lumMod val="85000"/>
                      <a:lumOff val="15000"/>
                    </a:schemeClr>
                  </a:solidFill>
                  <a:latin typeface="Cambria Math" panose="02040503050406030204" pitchFamily="18" charset="0"/>
                </a:endParaRPr>
              </a:p>
            </p:txBody>
          </p:sp>
        </mc:Choice>
        <mc:Fallback xmlns="">
          <p:sp>
            <p:nvSpPr>
              <p:cNvPr id="14" name="직사각형 13">
                <a:extLst>
                  <a:ext uri="{FF2B5EF4-FFF2-40B4-BE49-F238E27FC236}">
                    <a16:creationId xmlns:a16="http://schemas.microsoft.com/office/drawing/2014/main" xmlns="" xmlns:a14="http://schemas.microsoft.com/office/drawing/2010/main" id="{623E69B8-8402-49C3-8D8A-9A4F272388FB}"/>
                  </a:ext>
                </a:extLst>
              </p:cNvPr>
              <p:cNvSpPr>
                <a:spLocks noRot="1" noChangeAspect="1" noMove="1" noResize="1" noEditPoints="1" noAdjustHandles="1" noChangeArrowheads="1" noChangeShapeType="1" noTextEdit="1"/>
              </p:cNvSpPr>
              <p:nvPr/>
            </p:nvSpPr>
            <p:spPr>
              <a:xfrm>
                <a:off x="3138306" y="3024458"/>
                <a:ext cx="3626213" cy="477567"/>
              </a:xfrm>
              <a:prstGeom prst="rect">
                <a:avLst/>
              </a:prstGeom>
              <a:blipFill rotWithShape="0">
                <a:blip r:embed="rId4"/>
                <a:stretch>
                  <a:fillRect b="-5128"/>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32639739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Chỉ</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suất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Logistic</a:t>
              </a: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8" name="직사각형 7">
            <a:extLst>
              <a:ext uri="{FF2B5EF4-FFF2-40B4-BE49-F238E27FC236}">
                <a16:creationId xmlns:a16="http://schemas.microsoft.com/office/drawing/2014/main" id="{F3F7B9EF-A469-4B4D-9399-7E464C0333D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Ma </a:t>
            </a:r>
            <a:r>
              <a:rPr lang="en-US" altLang="ko-KR" sz="1400" dirty="0" err="1">
                <a:solidFill>
                  <a:schemeClr val="tx1"/>
                </a:solidFill>
                <a:latin typeface="SamsungOne 400" panose="020B0503030303020204" pitchFamily="34" charset="0"/>
                <a:ea typeface="SamsungOne 400" panose="020B0503030303020204" pitchFamily="34" charset="0"/>
              </a:rPr>
              <a:t>trận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lỗi</a:t>
            </a:r>
            <a:r>
              <a:rPr lang="en-US" altLang="ko-KR" sz="1400" dirty="0">
                <a:solidFill>
                  <a:schemeClr val="tx1"/>
                </a:solidFill>
                <a:latin typeface="SamsungOne 400" panose="020B0503030303020204" pitchFamily="34" charset="0"/>
                <a:ea typeface="SamsungOne 400" panose="020B0503030303020204" pitchFamily="34" charset="0"/>
              </a:rPr>
              <a:t>: Sensitivity</a:t>
            </a:r>
          </a:p>
        </p:txBody>
      </p:sp>
      <p:graphicFrame>
        <p:nvGraphicFramePr>
          <p:cNvPr id="7" name="표 6">
            <a:extLst>
              <a:ext uri="{FF2B5EF4-FFF2-40B4-BE49-F238E27FC236}">
                <a16:creationId xmlns:a16="http://schemas.microsoft.com/office/drawing/2014/main" id="{1D2F3580-8CCD-4953-B298-AACE88AEDF49}"/>
              </a:ext>
            </a:extLst>
          </p:cNvPr>
          <p:cNvGraphicFramePr>
            <a:graphicFrameLocks noGrp="1"/>
          </p:cNvGraphicFramePr>
          <p:nvPr>
            <p:extLst>
              <p:ext uri="{D42A27DB-BD31-4B8C-83A1-F6EECF244321}">
                <p14:modId xmlns:p14="http://schemas.microsoft.com/office/powerpoint/2010/main" val="3270288626"/>
              </p:ext>
            </p:extLst>
          </p:nvPr>
        </p:nvGraphicFramePr>
        <p:xfrm>
          <a:off x="1062980" y="1786702"/>
          <a:ext cx="8280027" cy="923160"/>
        </p:xfrm>
        <a:graphic>
          <a:graphicData uri="http://schemas.openxmlformats.org/drawingml/2006/table">
            <a:tbl>
              <a:tblPr firstRow="1" bandRow="1">
                <a:tableStyleId>{5940675A-B579-460E-94D1-54222C63F5DA}</a:tableStyleId>
              </a:tblPr>
              <a:tblGrid>
                <a:gridCol w="2760009">
                  <a:extLst>
                    <a:ext uri="{9D8B030D-6E8A-4147-A177-3AD203B41FA5}">
                      <a16:colId xmlns:a16="http://schemas.microsoft.com/office/drawing/2014/main" val="3750369147"/>
                    </a:ext>
                  </a:extLst>
                </a:gridCol>
                <a:gridCol w="2760009">
                  <a:extLst>
                    <a:ext uri="{9D8B030D-6E8A-4147-A177-3AD203B41FA5}">
                      <a16:colId xmlns:a16="http://schemas.microsoft.com/office/drawing/2014/main" val="2143277647"/>
                    </a:ext>
                  </a:extLst>
                </a:gridCol>
                <a:gridCol w="2760009">
                  <a:extLst>
                    <a:ext uri="{9D8B030D-6E8A-4147-A177-3AD203B41FA5}">
                      <a16:colId xmlns:a16="http://schemas.microsoft.com/office/drawing/2014/main" val="3836250627"/>
                    </a:ext>
                  </a:extLst>
                </a:gridCol>
              </a:tblGrid>
              <a:tr h="282472">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endParaRPr lang="en-US" altLang="ko-KR" sz="13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solidFill>
                      <a:schemeClr val="bg1">
                        <a:lumMod val="85000"/>
                      </a:schemeClr>
                    </a:solidFill>
                  </a:tcPr>
                </a:tc>
                <a:tc>
                  <a:txBody>
                    <a:bodyPr/>
                    <a:lstStyle/>
                    <a:p>
                      <a:pPr marL="0" algn="ctr" defTabSz="914400" rtl="0" eaLnBrk="1" latinLnBrk="1" hangingPunct="1"/>
                      <a:r>
                        <a:rPr lang="vi-VN" altLang="ko-KR" sz="1300" b="0"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0 thực tế</a:t>
                      </a:r>
                      <a:endParaRPr lang="ko-KR" altLang="en-US" sz="1300" b="0" kern="1200" dirty="0">
                        <a:solidFill>
                          <a:srgbClr val="1429A0"/>
                        </a:solidFill>
                        <a:latin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vi-VN" altLang="ko-KR" sz="1300" b="0"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1 thực tế</a:t>
                      </a:r>
                      <a:endParaRPr lang="ko-KR" altLang="en-US" sz="1300" b="0" kern="1200" dirty="0">
                        <a:solidFill>
                          <a:srgbClr val="1429A0"/>
                        </a:solidFill>
                        <a:latin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316800">
                <a:tc>
                  <a:txBody>
                    <a:bodyPr/>
                    <a:lstStyle/>
                    <a:p>
                      <a:pPr algn="ctr" latinLnBrk="1"/>
                      <a:r>
                        <a:rPr lang="vi-VN" altLang="ko-KR" sz="1300" b="0"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0 dự đoán</a:t>
                      </a:r>
                      <a:endParaRPr lang="ko-KR" altLang="en-US" sz="1300" b="0" kern="1200" dirty="0">
                        <a:solidFill>
                          <a:srgbClr val="1429A0"/>
                        </a:solidFill>
                        <a:latin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120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90397591"/>
                  </a:ext>
                </a:extLst>
              </a:tr>
              <a:tr h="316800">
                <a:tc>
                  <a:txBody>
                    <a:bodyPr/>
                    <a:lstStyle/>
                    <a:p>
                      <a:pPr algn="ctr" latinLnBrk="1"/>
                      <a:r>
                        <a:rPr lang="vi-VN" altLang="ko-KR" sz="1300" b="0"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1 dự đoán</a:t>
                      </a:r>
                      <a:endParaRPr lang="ko-KR" altLang="en-US" sz="1300" b="0" kern="1200" dirty="0">
                        <a:solidFill>
                          <a:srgbClr val="1429A0"/>
                        </a:solidFill>
                        <a:latin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solidFill>
                            <a:srgbClr val="1429A0"/>
                          </a:solidFill>
                          <a:latin typeface="SamsungOne 400" panose="020B0503030303020204" pitchFamily="34" charset="0"/>
                          <a:ea typeface="SamsungOne 400" panose="020B0503030303020204" pitchFamily="34" charset="0"/>
                          <a:cs typeface="Times New Roman" panose="02020603050405020304" pitchFamily="18" charset="0"/>
                        </a:rPr>
                        <a:t>20</a:t>
                      </a:r>
                      <a:endParaRPr lang="ko-KR" altLang="en-US" sz="1300" b="0" kern="1200" dirty="0">
                        <a:solidFill>
                          <a:srgbClr val="1429A0"/>
                        </a:soli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91299897"/>
                  </a:ext>
                </a:extLst>
              </a:tr>
            </a:tbl>
          </a:graphicData>
        </a:graphic>
      </p:graphicFrame>
      <p:sp>
        <p:nvSpPr>
          <p:cNvPr id="9" name="사각형: 둥근 모서리 2">
            <a:extLst>
              <a:ext uri="{FF2B5EF4-FFF2-40B4-BE49-F238E27FC236}">
                <a16:creationId xmlns:a16="http://schemas.microsoft.com/office/drawing/2014/main" id="{FB28CA09-4698-4D81-A906-34481C50AEC3}"/>
              </a:ext>
            </a:extLst>
          </p:cNvPr>
          <p:cNvSpPr/>
          <p:nvPr/>
        </p:nvSpPr>
        <p:spPr>
          <a:xfrm>
            <a:off x="671261" y="1776542"/>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623E69B8-8402-49C3-8D8A-9A4F272388FB}"/>
                  </a:ext>
                </a:extLst>
              </p:cNvPr>
              <p:cNvSpPr/>
              <p:nvPr/>
            </p:nvSpPr>
            <p:spPr>
              <a:xfrm>
                <a:off x="2974864" y="3024073"/>
                <a:ext cx="3953098" cy="4783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ctr"/>
                <a:r>
                  <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sym typeface="Symbol"/>
                  </a:rPr>
                  <a:t>Sensitivity = </a:t>
                </a:r>
                <a14:m>
                  <m:oMath xmlns:m="http://schemas.openxmlformats.org/officeDocument/2006/math">
                    <m:f>
                      <m:fPr>
                        <m:ctrlPr>
                          <a:rPr lang="en-US" altLang="ko-KR" sz="1600" i="1">
                            <a:solidFill>
                              <a:schemeClr val="tx1"/>
                            </a:solidFill>
                            <a:latin typeface="Cambria Math" panose="02040503050406030204" pitchFamily="18" charset="0"/>
                            <a:cs typeface="Times New Roman" panose="02020603050405020304" pitchFamily="18" charset="0"/>
                            <a:sym typeface="Symbol"/>
                          </a:rPr>
                        </m:ctrlPr>
                      </m:fPr>
                      <m:num>
                        <m:r>
                          <a:rPr lang="en-US" altLang="ko-KR" sz="1600" i="1">
                            <a:solidFill>
                              <a:schemeClr val="tx1"/>
                            </a:solidFill>
                            <a:latin typeface="Cambria Math" panose="02040503050406030204" pitchFamily="18" charset="0"/>
                            <a:cs typeface="Times New Roman" panose="02020603050405020304" pitchFamily="18" charset="0"/>
                            <a:sym typeface="Symbol"/>
                          </a:rPr>
                          <m:t>𝑁𝑢𝑚𝑏𝑒𝑟</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𝑜𝑓</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𝑐𝑜𝑟𝑟𝑒𝑐𝑡𝑙𝑦</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𝑝𝑟𝑒𝑑𝑖𝑐𝑡𝑒𝑑</m:t>
                        </m:r>
                        <m:r>
                          <a:rPr lang="en-US" altLang="ko-KR" sz="1600" i="1">
                            <a:solidFill>
                              <a:schemeClr val="tx1"/>
                            </a:solidFill>
                            <a:latin typeface="Cambria Math" panose="02040503050406030204" pitchFamily="18" charset="0"/>
                            <a:cs typeface="Times New Roman" panose="02020603050405020304" pitchFamily="18" charset="0"/>
                            <a:sym typeface="Symbol"/>
                          </a:rPr>
                          <m:t> 1</m:t>
                        </m:r>
                        <m:r>
                          <a:rPr lang="en-US" altLang="ko-KR" sz="1600" i="1">
                            <a:solidFill>
                              <a:schemeClr val="tx1"/>
                            </a:solidFill>
                            <a:latin typeface="Cambria Math" panose="02040503050406030204" pitchFamily="18" charset="0"/>
                            <a:cs typeface="Times New Roman" panose="02020603050405020304" pitchFamily="18" charset="0"/>
                            <a:sym typeface="Symbol"/>
                          </a:rPr>
                          <m:t>𝑠</m:t>
                        </m:r>
                      </m:num>
                      <m:den>
                        <m:r>
                          <a:rPr lang="en-US" altLang="ko-KR" sz="1600" i="1">
                            <a:solidFill>
                              <a:schemeClr val="tx1"/>
                            </a:solidFill>
                            <a:latin typeface="Cambria Math" panose="02040503050406030204" pitchFamily="18" charset="0"/>
                            <a:cs typeface="Times New Roman" panose="02020603050405020304" pitchFamily="18" charset="0"/>
                            <a:sym typeface="Symbol"/>
                          </a:rPr>
                          <m:t>𝑇𝑜𝑡𝑎𝑙</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𝑛𝑢𝑚𝑏𝑒𝑟</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𝑜𝑓</m:t>
                        </m:r>
                        <m:r>
                          <a:rPr lang="en-US" altLang="ko-KR" sz="1600" i="1">
                            <a:solidFill>
                              <a:schemeClr val="tx1"/>
                            </a:solidFill>
                            <a:latin typeface="Cambria Math" panose="02040503050406030204" pitchFamily="18" charset="0"/>
                            <a:cs typeface="Times New Roman" panose="02020603050405020304" pitchFamily="18" charset="0"/>
                            <a:sym typeface="Symbol"/>
                          </a:rPr>
                          <m:t> 1</m:t>
                        </m:r>
                        <m:r>
                          <a:rPr lang="en-US" altLang="ko-KR" sz="1600" i="1">
                            <a:solidFill>
                              <a:schemeClr val="tx1"/>
                            </a:solidFill>
                            <a:latin typeface="Cambria Math" panose="02040503050406030204" pitchFamily="18" charset="0"/>
                            <a:cs typeface="Times New Roman" panose="02020603050405020304" pitchFamily="18" charset="0"/>
                            <a:sym typeface="Symbol"/>
                          </a:rPr>
                          <m:t>𝑠</m:t>
                        </m:r>
                      </m:den>
                    </m:f>
                  </m:oMath>
                </a14:m>
                <a:endParaRPr lang="ko-KR" altLang="en-US" sz="1600" dirty="0">
                  <a:solidFill>
                    <a:schemeClr val="tx1"/>
                  </a:solidFill>
                  <a:latin typeface="SamsungOne 400" panose="020B0503030303020204" pitchFamily="34" charset="0"/>
                </a:endParaRPr>
              </a:p>
            </p:txBody>
          </p:sp>
        </mc:Choice>
        <mc:Fallback xmlns="">
          <p:sp>
            <p:nvSpPr>
              <p:cNvPr id="14" name="직사각형 13">
                <a:extLst>
                  <a:ext uri="{FF2B5EF4-FFF2-40B4-BE49-F238E27FC236}">
                    <a16:creationId xmlns:a16="http://schemas.microsoft.com/office/drawing/2014/main" id="{623E69B8-8402-49C3-8D8A-9A4F272388FB}"/>
                  </a:ext>
                </a:extLst>
              </p:cNvPr>
              <p:cNvSpPr>
                <a:spLocks noRot="1" noChangeAspect="1" noMove="1" noResize="1" noEditPoints="1" noAdjustHandles="1" noChangeArrowheads="1" noChangeShapeType="1" noTextEdit="1"/>
              </p:cNvSpPr>
              <p:nvPr/>
            </p:nvSpPr>
            <p:spPr>
              <a:xfrm>
                <a:off x="2974864" y="3024073"/>
                <a:ext cx="3953098" cy="478336"/>
              </a:xfrm>
              <a:prstGeom prst="rect">
                <a:avLst/>
              </a:prstGeom>
              <a:blipFill>
                <a:blip r:embed="rId4"/>
                <a:stretch>
                  <a:fillRect b="-3797"/>
                </a:stretch>
              </a:blipFill>
              <a:ln>
                <a:noFill/>
              </a:ln>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id="{333ACBFD-F107-4DA0-B59A-A1AC85D4D5EE}"/>
              </a:ext>
            </a:extLst>
          </p:cNvPr>
          <p:cNvGrpSpPr/>
          <p:nvPr/>
        </p:nvGrpSpPr>
        <p:grpSpPr>
          <a:xfrm>
            <a:off x="6571592" y="2067122"/>
            <a:ext cx="2772433" cy="635060"/>
            <a:chOff x="6571592" y="2067122"/>
            <a:chExt cx="2772433" cy="635060"/>
          </a:xfrm>
        </p:grpSpPr>
        <p:sp>
          <p:nvSpPr>
            <p:cNvPr id="11" name="Rectangle 1">
              <a:extLst>
                <a:ext uri="{FF2B5EF4-FFF2-40B4-BE49-F238E27FC236}">
                  <a16:creationId xmlns:a16="http://schemas.microsoft.com/office/drawing/2014/main" id="{2CE30977-E314-4BCB-A7DB-8EB0E1B7DBE4}"/>
                </a:ext>
              </a:extLst>
            </p:cNvPr>
            <p:cNvSpPr/>
            <p:nvPr/>
          </p:nvSpPr>
          <p:spPr>
            <a:xfrm>
              <a:off x="6571592" y="2067122"/>
              <a:ext cx="2772433" cy="63506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en-US">
                <a:latin typeface="SamsungOne 400" panose="020B0503030303020204" pitchFamily="34" charset="0"/>
                <a:ea typeface="SamsungOne 400" panose="020B0503030303020204" pitchFamily="34" charset="0"/>
              </a:endParaRPr>
            </a:p>
          </p:txBody>
        </p:sp>
        <p:sp>
          <p:nvSpPr>
            <p:cNvPr id="15" name="Oval 6">
              <a:extLst>
                <a:ext uri="{FF2B5EF4-FFF2-40B4-BE49-F238E27FC236}">
                  <a16:creationId xmlns:a16="http://schemas.microsoft.com/office/drawing/2014/main" id="{3D7F3B9F-10B8-489C-AD49-F5E9892630BE}"/>
                </a:ext>
              </a:extLst>
            </p:cNvPr>
            <p:cNvSpPr/>
            <p:nvPr/>
          </p:nvSpPr>
          <p:spPr>
            <a:xfrm rot="16596189">
              <a:off x="7816411" y="2400587"/>
              <a:ext cx="282793" cy="288000"/>
            </a:xfrm>
            <a:prstGeom prst="roundRect">
              <a:avLst>
                <a:gd name="adj" fmla="val 50000"/>
              </a:avLst>
            </a:prstGeom>
            <a:noFill/>
            <a:ln w="19050">
              <a:solidFill>
                <a:srgbClr val="193EB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en-US">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273512963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Chỉ</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suất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Logistic</a:t>
              </a: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8" name="직사각형 7">
            <a:extLst>
              <a:ext uri="{FF2B5EF4-FFF2-40B4-BE49-F238E27FC236}">
                <a16:creationId xmlns:a16="http://schemas.microsoft.com/office/drawing/2014/main" id="{F3F7B9EF-A469-4B4D-9399-7E464C0333D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Ma </a:t>
            </a:r>
            <a:r>
              <a:rPr lang="en-US" altLang="ko-KR" sz="1400" dirty="0" err="1">
                <a:solidFill>
                  <a:schemeClr val="tx1"/>
                </a:solidFill>
                <a:latin typeface="SamsungOne 400" panose="020B0503030303020204" pitchFamily="34" charset="0"/>
                <a:ea typeface="SamsungOne 400" panose="020B0503030303020204" pitchFamily="34" charset="0"/>
              </a:rPr>
              <a:t>trận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lỗi</a:t>
            </a:r>
            <a:r>
              <a:rPr lang="en-US" altLang="ko-KR" sz="1400" dirty="0">
                <a:solidFill>
                  <a:schemeClr val="tx1"/>
                </a:solidFill>
                <a:latin typeface="SamsungOne 400" panose="020B0503030303020204" pitchFamily="34" charset="0"/>
                <a:ea typeface="SamsungOne 400" panose="020B0503030303020204" pitchFamily="34" charset="0"/>
              </a:rPr>
              <a:t>: Specificity</a:t>
            </a:r>
          </a:p>
        </p:txBody>
      </p:sp>
      <p:graphicFrame>
        <p:nvGraphicFramePr>
          <p:cNvPr id="7" name="표 6">
            <a:extLst>
              <a:ext uri="{FF2B5EF4-FFF2-40B4-BE49-F238E27FC236}">
                <a16:creationId xmlns:a16="http://schemas.microsoft.com/office/drawing/2014/main" id="{1D2F3580-8CCD-4953-B298-AACE88AEDF49}"/>
              </a:ext>
            </a:extLst>
          </p:cNvPr>
          <p:cNvGraphicFramePr>
            <a:graphicFrameLocks noGrp="1"/>
          </p:cNvGraphicFramePr>
          <p:nvPr>
            <p:extLst>
              <p:ext uri="{D42A27DB-BD31-4B8C-83A1-F6EECF244321}">
                <p14:modId xmlns:p14="http://schemas.microsoft.com/office/powerpoint/2010/main" val="3821200712"/>
              </p:ext>
            </p:extLst>
          </p:nvPr>
        </p:nvGraphicFramePr>
        <p:xfrm>
          <a:off x="1062980" y="1786702"/>
          <a:ext cx="8280027" cy="923160"/>
        </p:xfrm>
        <a:graphic>
          <a:graphicData uri="http://schemas.openxmlformats.org/drawingml/2006/table">
            <a:tbl>
              <a:tblPr firstRow="1" bandRow="1">
                <a:tableStyleId>{5940675A-B579-460E-94D1-54222C63F5DA}</a:tableStyleId>
              </a:tblPr>
              <a:tblGrid>
                <a:gridCol w="2760009">
                  <a:extLst>
                    <a:ext uri="{9D8B030D-6E8A-4147-A177-3AD203B41FA5}">
                      <a16:colId xmlns:a16="http://schemas.microsoft.com/office/drawing/2014/main" val="3750369147"/>
                    </a:ext>
                  </a:extLst>
                </a:gridCol>
                <a:gridCol w="2760009">
                  <a:extLst>
                    <a:ext uri="{9D8B030D-6E8A-4147-A177-3AD203B41FA5}">
                      <a16:colId xmlns:a16="http://schemas.microsoft.com/office/drawing/2014/main" val="2143277647"/>
                    </a:ext>
                  </a:extLst>
                </a:gridCol>
                <a:gridCol w="2760009">
                  <a:extLst>
                    <a:ext uri="{9D8B030D-6E8A-4147-A177-3AD203B41FA5}">
                      <a16:colId xmlns:a16="http://schemas.microsoft.com/office/drawing/2014/main" val="3836250627"/>
                    </a:ext>
                  </a:extLst>
                </a:gridCol>
              </a:tblGrid>
              <a:tr h="282472">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endParaRPr lang="en-US" altLang="ko-KR" sz="13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solidFill>
                      <a:schemeClr val="bg1">
                        <a:lumMod val="85000"/>
                      </a:schemeClr>
                    </a:solidFill>
                  </a:tcPr>
                </a:tc>
                <a:tc>
                  <a:txBody>
                    <a:bodyPr/>
                    <a:lstStyle/>
                    <a:p>
                      <a:pPr marL="0" algn="ctr" defTabSz="914400" rtl="0" eaLnBrk="1" latinLnBrk="1" hangingPunct="1"/>
                      <a:r>
                        <a:rPr lang="vi-VN" altLang="ko-KR" sz="1300" b="0"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0 thực tế</a:t>
                      </a:r>
                      <a:endParaRPr lang="ko-KR" altLang="en-US" sz="1300" b="0" kern="1200" dirty="0">
                        <a:solidFill>
                          <a:srgbClr val="1429A0"/>
                        </a:solidFill>
                        <a:latin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vi-VN" altLang="ko-KR" sz="1300" b="0"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1 thực tế</a:t>
                      </a:r>
                      <a:endParaRPr lang="ko-KR" altLang="en-US" sz="1300" b="0" kern="1200" dirty="0">
                        <a:solidFill>
                          <a:srgbClr val="1429A0"/>
                        </a:solidFill>
                        <a:latin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316800">
                <a:tc>
                  <a:txBody>
                    <a:bodyPr/>
                    <a:lstStyle/>
                    <a:p>
                      <a:pPr algn="ctr" latinLnBrk="1"/>
                      <a:r>
                        <a:rPr lang="vi-VN" altLang="ko-KR" sz="1300" b="0"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0 dự đoán</a:t>
                      </a:r>
                      <a:endParaRPr lang="ko-KR" altLang="en-US" sz="1300" b="0" kern="1200" dirty="0">
                        <a:solidFill>
                          <a:srgbClr val="1429A0"/>
                        </a:solidFill>
                        <a:latin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solidFill>
                            <a:srgbClr val="1429A0"/>
                          </a:solidFill>
                          <a:latin typeface="SamsungOne 400" panose="020B0503030303020204" pitchFamily="34" charset="0"/>
                          <a:ea typeface="SamsungOne 400" panose="020B0503030303020204" pitchFamily="34" charset="0"/>
                          <a:cs typeface="Times New Roman" panose="02020603050405020304" pitchFamily="18" charset="0"/>
                        </a:rPr>
                        <a:t>120</a:t>
                      </a:r>
                      <a:endParaRPr lang="ko-KR" altLang="en-US" sz="1300" b="0" kern="1200" dirty="0">
                        <a:solidFill>
                          <a:srgbClr val="1429A0"/>
                        </a:soli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90397591"/>
                  </a:ext>
                </a:extLst>
              </a:tr>
              <a:tr h="316800">
                <a:tc>
                  <a:txBody>
                    <a:bodyPr/>
                    <a:lstStyle/>
                    <a:p>
                      <a:pPr algn="ctr" latinLnBrk="1"/>
                      <a:r>
                        <a:rPr lang="vi-VN" altLang="ko-KR" sz="1300" b="0"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1 dự đoán</a:t>
                      </a:r>
                      <a:endParaRPr lang="ko-KR" altLang="en-US" sz="1300" b="0" kern="1200" dirty="0">
                        <a:solidFill>
                          <a:srgbClr val="1429A0"/>
                        </a:solidFill>
                        <a:latin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20</a:t>
                      </a:r>
                      <a:endParaRPr lang="ko-KR" altLang="en-US" sz="1300" b="0" kern="1200" dirty="0">
                        <a:solidFill>
                          <a:schemeClr val="tx1"/>
                        </a:soli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91299897"/>
                  </a:ext>
                </a:extLst>
              </a:tr>
            </a:tbl>
          </a:graphicData>
        </a:graphic>
      </p:graphicFrame>
      <p:sp>
        <p:nvSpPr>
          <p:cNvPr id="9" name="사각형: 둥근 모서리 2">
            <a:extLst>
              <a:ext uri="{FF2B5EF4-FFF2-40B4-BE49-F238E27FC236}">
                <a16:creationId xmlns:a16="http://schemas.microsoft.com/office/drawing/2014/main" id="{FB28CA09-4698-4D81-A906-34481C50AEC3}"/>
              </a:ext>
            </a:extLst>
          </p:cNvPr>
          <p:cNvSpPr/>
          <p:nvPr/>
        </p:nvSpPr>
        <p:spPr>
          <a:xfrm>
            <a:off x="671261" y="1776542"/>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623E69B8-8402-49C3-8D8A-9A4F272388FB}"/>
                  </a:ext>
                </a:extLst>
              </p:cNvPr>
              <p:cNvSpPr/>
              <p:nvPr/>
            </p:nvSpPr>
            <p:spPr>
              <a:xfrm>
                <a:off x="2980474" y="3024073"/>
                <a:ext cx="3941877" cy="4783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ctr"/>
                <a:r>
                  <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sym typeface="Symbol"/>
                  </a:rPr>
                  <a:t>Specificity = </a:t>
                </a:r>
                <a14:m>
                  <m:oMath xmlns:m="http://schemas.openxmlformats.org/officeDocument/2006/math">
                    <m:f>
                      <m:fPr>
                        <m:ctrlPr>
                          <a:rPr lang="en-US" altLang="ko-KR" sz="1600" i="1">
                            <a:solidFill>
                              <a:schemeClr val="tx1"/>
                            </a:solidFill>
                            <a:latin typeface="Cambria Math" panose="02040503050406030204" pitchFamily="18" charset="0"/>
                            <a:cs typeface="Times New Roman" panose="02020603050405020304" pitchFamily="18" charset="0"/>
                            <a:sym typeface="Symbol"/>
                          </a:rPr>
                        </m:ctrlPr>
                      </m:fPr>
                      <m:num>
                        <m:r>
                          <a:rPr lang="en-US" altLang="ko-KR" sz="1600" i="1">
                            <a:solidFill>
                              <a:schemeClr val="tx1"/>
                            </a:solidFill>
                            <a:latin typeface="Cambria Math" panose="02040503050406030204" pitchFamily="18" charset="0"/>
                            <a:cs typeface="Times New Roman" panose="02020603050405020304" pitchFamily="18" charset="0"/>
                            <a:sym typeface="Symbol"/>
                          </a:rPr>
                          <m:t>𝑁𝑢𝑚𝑏𝑒𝑟</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𝑜𝑓</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𝑐𝑜𝑟𝑟𝑒𝑐𝑡𝑙𝑦</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𝑝𝑟𝑒𝑑𝑖𝑐𝑡𝑒𝑑</m:t>
                        </m:r>
                        <m:r>
                          <a:rPr lang="en-US" altLang="ko-KR" sz="1600" i="1">
                            <a:solidFill>
                              <a:schemeClr val="tx1"/>
                            </a:solidFill>
                            <a:latin typeface="Cambria Math" panose="02040503050406030204" pitchFamily="18" charset="0"/>
                            <a:cs typeface="Times New Roman" panose="02020603050405020304" pitchFamily="18" charset="0"/>
                            <a:sym typeface="Symbol"/>
                          </a:rPr>
                          <m:t> 0</m:t>
                        </m:r>
                        <m:r>
                          <a:rPr lang="en-US" altLang="ko-KR" sz="1600" i="1">
                            <a:solidFill>
                              <a:schemeClr val="tx1"/>
                            </a:solidFill>
                            <a:latin typeface="Cambria Math" panose="02040503050406030204" pitchFamily="18" charset="0"/>
                            <a:cs typeface="Times New Roman" panose="02020603050405020304" pitchFamily="18" charset="0"/>
                            <a:sym typeface="Symbol"/>
                          </a:rPr>
                          <m:t>𝑠</m:t>
                        </m:r>
                      </m:num>
                      <m:den>
                        <m:r>
                          <a:rPr lang="en-US" altLang="ko-KR" sz="1600" i="1">
                            <a:solidFill>
                              <a:schemeClr val="tx1"/>
                            </a:solidFill>
                            <a:latin typeface="Cambria Math" panose="02040503050406030204" pitchFamily="18" charset="0"/>
                            <a:cs typeface="Times New Roman" panose="02020603050405020304" pitchFamily="18" charset="0"/>
                            <a:sym typeface="Symbol"/>
                          </a:rPr>
                          <m:t>𝑇𝑜𝑡𝑎𝑙</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𝑛𝑢𝑚𝑏𝑒𝑟</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𝑜𝑓</m:t>
                        </m:r>
                        <m:r>
                          <a:rPr lang="en-US" altLang="ko-KR" sz="1600" i="1">
                            <a:solidFill>
                              <a:schemeClr val="tx1"/>
                            </a:solidFill>
                            <a:latin typeface="Cambria Math" panose="02040503050406030204" pitchFamily="18" charset="0"/>
                            <a:cs typeface="Times New Roman" panose="02020603050405020304" pitchFamily="18" charset="0"/>
                            <a:sym typeface="Symbol"/>
                          </a:rPr>
                          <m:t> 0</m:t>
                        </m:r>
                        <m:r>
                          <a:rPr lang="en-US" altLang="ko-KR" sz="1600" i="1">
                            <a:solidFill>
                              <a:schemeClr val="tx1"/>
                            </a:solidFill>
                            <a:latin typeface="Cambria Math" panose="02040503050406030204" pitchFamily="18" charset="0"/>
                            <a:cs typeface="Times New Roman" panose="02020603050405020304" pitchFamily="18" charset="0"/>
                            <a:sym typeface="Symbol"/>
                          </a:rPr>
                          <m:t>𝑠</m:t>
                        </m:r>
                      </m:den>
                    </m:f>
                  </m:oMath>
                </a14:m>
                <a:endParaRPr lang="ko-KR" altLang="en-US" sz="1600" dirty="0">
                  <a:solidFill>
                    <a:schemeClr val="tx1"/>
                  </a:solidFill>
                  <a:latin typeface="SamsungOne 400" panose="020B0503030303020204" pitchFamily="34" charset="0"/>
                </a:endParaRPr>
              </a:p>
            </p:txBody>
          </p:sp>
        </mc:Choice>
        <mc:Fallback xmlns="">
          <p:sp>
            <p:nvSpPr>
              <p:cNvPr id="14" name="직사각형 13">
                <a:extLst>
                  <a:ext uri="{FF2B5EF4-FFF2-40B4-BE49-F238E27FC236}">
                    <a16:creationId xmlns:a16="http://schemas.microsoft.com/office/drawing/2014/main" id="{623E69B8-8402-49C3-8D8A-9A4F272388FB}"/>
                  </a:ext>
                </a:extLst>
              </p:cNvPr>
              <p:cNvSpPr>
                <a:spLocks noRot="1" noChangeAspect="1" noMove="1" noResize="1" noEditPoints="1" noAdjustHandles="1" noChangeArrowheads="1" noChangeShapeType="1" noTextEdit="1"/>
              </p:cNvSpPr>
              <p:nvPr/>
            </p:nvSpPr>
            <p:spPr>
              <a:xfrm>
                <a:off x="2980474" y="3024073"/>
                <a:ext cx="3941877" cy="478336"/>
              </a:xfrm>
              <a:prstGeom prst="rect">
                <a:avLst/>
              </a:prstGeom>
              <a:blipFill>
                <a:blip r:embed="rId4"/>
                <a:stretch>
                  <a:fillRect b="-3797"/>
                </a:stretch>
              </a:blipFill>
              <a:ln>
                <a:noFill/>
              </a:ln>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id="{333ACBFD-F107-4DA0-B59A-A1AC85D4D5EE}"/>
              </a:ext>
            </a:extLst>
          </p:cNvPr>
          <p:cNvGrpSpPr/>
          <p:nvPr/>
        </p:nvGrpSpPr>
        <p:grpSpPr>
          <a:xfrm>
            <a:off x="3816776" y="2067122"/>
            <a:ext cx="2772433" cy="635060"/>
            <a:chOff x="6571592" y="2067122"/>
            <a:chExt cx="2772433" cy="635060"/>
          </a:xfrm>
        </p:grpSpPr>
        <p:sp>
          <p:nvSpPr>
            <p:cNvPr id="11" name="Rectangle 1">
              <a:extLst>
                <a:ext uri="{FF2B5EF4-FFF2-40B4-BE49-F238E27FC236}">
                  <a16:creationId xmlns:a16="http://schemas.microsoft.com/office/drawing/2014/main" id="{2CE30977-E314-4BCB-A7DB-8EB0E1B7DBE4}"/>
                </a:ext>
              </a:extLst>
            </p:cNvPr>
            <p:cNvSpPr/>
            <p:nvPr/>
          </p:nvSpPr>
          <p:spPr>
            <a:xfrm>
              <a:off x="6571592" y="2067122"/>
              <a:ext cx="2772433" cy="63506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en-US">
                <a:latin typeface="SamsungOne 400" panose="020B0503030303020204" pitchFamily="34" charset="0"/>
                <a:ea typeface="SamsungOne 400" panose="020B0503030303020204" pitchFamily="34" charset="0"/>
              </a:endParaRPr>
            </a:p>
          </p:txBody>
        </p:sp>
        <p:sp>
          <p:nvSpPr>
            <p:cNvPr id="15" name="Oval 6">
              <a:extLst>
                <a:ext uri="{FF2B5EF4-FFF2-40B4-BE49-F238E27FC236}">
                  <a16:creationId xmlns:a16="http://schemas.microsoft.com/office/drawing/2014/main" id="{3D7F3B9F-10B8-489C-AD49-F5E9892630BE}"/>
                </a:ext>
              </a:extLst>
            </p:cNvPr>
            <p:cNvSpPr/>
            <p:nvPr/>
          </p:nvSpPr>
          <p:spPr>
            <a:xfrm rot="16596189">
              <a:off x="7816411" y="2104281"/>
              <a:ext cx="282793" cy="288000"/>
            </a:xfrm>
            <a:prstGeom prst="roundRect">
              <a:avLst>
                <a:gd name="adj" fmla="val 50000"/>
              </a:avLst>
            </a:prstGeom>
            <a:noFill/>
            <a:ln w="19050">
              <a:solidFill>
                <a:srgbClr val="193EB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en-US" dirty="0">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279152887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Chỉ</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suất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Logistic</a:t>
              </a: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8" name="직사각형 7">
            <a:extLst>
              <a:ext uri="{FF2B5EF4-FFF2-40B4-BE49-F238E27FC236}">
                <a16:creationId xmlns:a16="http://schemas.microsoft.com/office/drawing/2014/main" id="{F3F7B9EF-A469-4B4D-9399-7E464C0333D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Ma </a:t>
            </a:r>
            <a:r>
              <a:rPr lang="en-US" altLang="ko-KR" sz="1400" dirty="0" err="1">
                <a:solidFill>
                  <a:schemeClr val="tx1"/>
                </a:solidFill>
                <a:latin typeface="SamsungOne 400" panose="020B0503030303020204" pitchFamily="34" charset="0"/>
                <a:ea typeface="SamsungOne 400" panose="020B0503030303020204" pitchFamily="34" charset="0"/>
              </a:rPr>
              <a:t>trận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lỗi</a:t>
            </a:r>
            <a:r>
              <a:rPr lang="en-US" altLang="ko-KR" sz="1400" dirty="0">
                <a:solidFill>
                  <a:schemeClr val="tx1"/>
                </a:solidFill>
                <a:latin typeface="SamsungOne 400" panose="020B0503030303020204" pitchFamily="34" charset="0"/>
                <a:ea typeface="SamsungOne 400" panose="020B0503030303020204" pitchFamily="34" charset="0"/>
              </a:rPr>
              <a:t>: Precision</a:t>
            </a:r>
          </a:p>
        </p:txBody>
      </p:sp>
      <p:graphicFrame>
        <p:nvGraphicFramePr>
          <p:cNvPr id="7" name="표 6">
            <a:extLst>
              <a:ext uri="{FF2B5EF4-FFF2-40B4-BE49-F238E27FC236}">
                <a16:creationId xmlns:a16="http://schemas.microsoft.com/office/drawing/2014/main" id="{1D2F3580-8CCD-4953-B298-AACE88AEDF49}"/>
              </a:ext>
            </a:extLst>
          </p:cNvPr>
          <p:cNvGraphicFramePr>
            <a:graphicFrameLocks noGrp="1"/>
          </p:cNvGraphicFramePr>
          <p:nvPr>
            <p:extLst>
              <p:ext uri="{D42A27DB-BD31-4B8C-83A1-F6EECF244321}">
                <p14:modId xmlns:p14="http://schemas.microsoft.com/office/powerpoint/2010/main" val="3539044666"/>
              </p:ext>
            </p:extLst>
          </p:nvPr>
        </p:nvGraphicFramePr>
        <p:xfrm>
          <a:off x="1062980" y="1786702"/>
          <a:ext cx="8280027" cy="923160"/>
        </p:xfrm>
        <a:graphic>
          <a:graphicData uri="http://schemas.openxmlformats.org/drawingml/2006/table">
            <a:tbl>
              <a:tblPr firstRow="1" bandRow="1">
                <a:tableStyleId>{5940675A-B579-460E-94D1-54222C63F5DA}</a:tableStyleId>
              </a:tblPr>
              <a:tblGrid>
                <a:gridCol w="2760009">
                  <a:extLst>
                    <a:ext uri="{9D8B030D-6E8A-4147-A177-3AD203B41FA5}">
                      <a16:colId xmlns:a16="http://schemas.microsoft.com/office/drawing/2014/main" val="3750369147"/>
                    </a:ext>
                  </a:extLst>
                </a:gridCol>
                <a:gridCol w="2760009">
                  <a:extLst>
                    <a:ext uri="{9D8B030D-6E8A-4147-A177-3AD203B41FA5}">
                      <a16:colId xmlns:a16="http://schemas.microsoft.com/office/drawing/2014/main" val="2143277647"/>
                    </a:ext>
                  </a:extLst>
                </a:gridCol>
                <a:gridCol w="2760009">
                  <a:extLst>
                    <a:ext uri="{9D8B030D-6E8A-4147-A177-3AD203B41FA5}">
                      <a16:colId xmlns:a16="http://schemas.microsoft.com/office/drawing/2014/main" val="3836250627"/>
                    </a:ext>
                  </a:extLst>
                </a:gridCol>
              </a:tblGrid>
              <a:tr h="282472">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endParaRPr lang="en-US" altLang="ko-KR" sz="1300" b="0" kern="1200" dirty="0">
                        <a:gradFill>
                          <a:gsLst>
                            <a:gs pos="0">
                              <a:srgbClr val="1D48D1"/>
                            </a:gs>
                            <a:gs pos="100000">
                              <a:srgbClr val="1D48D1"/>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solidFill>
                      <a:schemeClr val="bg1">
                        <a:lumMod val="85000"/>
                      </a:schemeClr>
                    </a:solidFill>
                  </a:tcPr>
                </a:tc>
                <a:tc>
                  <a:txBody>
                    <a:bodyPr/>
                    <a:lstStyle/>
                    <a:p>
                      <a:pPr marL="0" algn="ctr" defTabSz="914400" rtl="0" eaLnBrk="1" latinLnBrk="1" hangingPunct="1"/>
                      <a:r>
                        <a:rPr lang="vi-VN" altLang="ko-KR" sz="1300" b="0"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0 thực tế</a:t>
                      </a:r>
                      <a:endParaRPr lang="ko-KR" altLang="en-US" sz="1300" b="0" kern="1200" dirty="0">
                        <a:solidFill>
                          <a:srgbClr val="1429A0"/>
                        </a:solidFill>
                        <a:latin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vi-VN" altLang="ko-KR" sz="1300" b="0"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1 thực tế</a:t>
                      </a:r>
                      <a:endParaRPr lang="ko-KR" altLang="en-US" sz="1300" b="0" kern="1200" dirty="0">
                        <a:solidFill>
                          <a:srgbClr val="1429A0"/>
                        </a:solidFill>
                        <a:latin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316800">
                <a:tc>
                  <a:txBody>
                    <a:bodyPr/>
                    <a:lstStyle/>
                    <a:p>
                      <a:pPr algn="ctr" latinLnBrk="1"/>
                      <a:r>
                        <a:rPr lang="vi-VN" altLang="ko-KR" sz="1300" b="0"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0 dự đoán</a:t>
                      </a:r>
                      <a:endParaRPr lang="ko-KR" altLang="en-US" sz="1300" b="0" kern="1200" dirty="0">
                        <a:solidFill>
                          <a:srgbClr val="1429A0"/>
                        </a:solidFill>
                        <a:latin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120</a:t>
                      </a:r>
                      <a:endParaRPr lang="ko-KR" altLang="en-US" sz="1300" b="0" kern="1200" dirty="0">
                        <a:solidFill>
                          <a:schemeClr val="tx1"/>
                        </a:soli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90397591"/>
                  </a:ext>
                </a:extLst>
              </a:tr>
              <a:tr h="316800">
                <a:tc>
                  <a:txBody>
                    <a:bodyPr/>
                    <a:lstStyle/>
                    <a:p>
                      <a:pPr algn="ctr" latinLnBrk="1"/>
                      <a:r>
                        <a:rPr lang="vi-VN" altLang="ko-KR" sz="1300" b="0" kern="1200" dirty="0">
                          <a:solidFill>
                            <a:srgbClr val="1429A0"/>
                          </a:solidFill>
                          <a:latin typeface="SamsungOne 700" panose="020B0803030303020204" pitchFamily="34" charset="0"/>
                          <a:ea typeface="SamsungOne 700" panose="020B0803030303020204" pitchFamily="34" charset="0"/>
                          <a:cs typeface="Times New Roman" panose="02020603050405020304" pitchFamily="18" charset="0"/>
                        </a:rPr>
                        <a:t>1 dự đoán</a:t>
                      </a:r>
                      <a:endParaRPr lang="ko-KR" altLang="en-US" sz="1300" b="0" kern="1200" dirty="0">
                        <a:solidFill>
                          <a:srgbClr val="1429A0"/>
                        </a:solidFill>
                        <a:latin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solidFill>
                            <a:srgbClr val="1429A0"/>
                          </a:solidFill>
                          <a:latin typeface="SamsungOne 400" panose="020B0503030303020204" pitchFamily="34" charset="0"/>
                          <a:ea typeface="SamsungOne 400" panose="020B0503030303020204" pitchFamily="34" charset="0"/>
                          <a:cs typeface="Times New Roman" panose="02020603050405020304" pitchFamily="18" charset="0"/>
                        </a:rPr>
                        <a:t>20</a:t>
                      </a:r>
                      <a:endParaRPr lang="ko-KR" altLang="en-US" sz="1300" b="0" kern="1200" dirty="0">
                        <a:solidFill>
                          <a:srgbClr val="1429A0"/>
                        </a:soli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91299897"/>
                  </a:ext>
                </a:extLst>
              </a:tr>
            </a:tbl>
          </a:graphicData>
        </a:graphic>
      </p:graphicFrame>
      <p:sp>
        <p:nvSpPr>
          <p:cNvPr id="9" name="사각형: 둥근 모서리 2">
            <a:extLst>
              <a:ext uri="{FF2B5EF4-FFF2-40B4-BE49-F238E27FC236}">
                <a16:creationId xmlns:a16="http://schemas.microsoft.com/office/drawing/2014/main" id="{FB28CA09-4698-4D81-A906-34481C50AEC3}"/>
              </a:ext>
            </a:extLst>
          </p:cNvPr>
          <p:cNvSpPr/>
          <p:nvPr/>
        </p:nvSpPr>
        <p:spPr>
          <a:xfrm>
            <a:off x="671261" y="1776542"/>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623E69B8-8402-49C3-8D8A-9A4F272388FB}"/>
                  </a:ext>
                </a:extLst>
              </p:cNvPr>
              <p:cNvSpPr/>
              <p:nvPr/>
            </p:nvSpPr>
            <p:spPr>
              <a:xfrm>
                <a:off x="2980474" y="3024073"/>
                <a:ext cx="3832872" cy="4783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r>
                  <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sym typeface="Symbol"/>
                  </a:rPr>
                  <a:t>Precision = </a:t>
                </a:r>
                <a14:m>
                  <m:oMath xmlns:m="http://schemas.openxmlformats.org/officeDocument/2006/math">
                    <m:f>
                      <m:fPr>
                        <m:ctrlPr>
                          <a:rPr lang="en-US" altLang="ko-KR" sz="1600" i="1">
                            <a:solidFill>
                              <a:schemeClr val="tx1"/>
                            </a:solidFill>
                            <a:latin typeface="Cambria Math" panose="02040503050406030204" pitchFamily="18" charset="0"/>
                            <a:cs typeface="Times New Roman" panose="02020603050405020304" pitchFamily="18" charset="0"/>
                            <a:sym typeface="Symbol"/>
                          </a:rPr>
                        </m:ctrlPr>
                      </m:fPr>
                      <m:num>
                        <m:r>
                          <a:rPr lang="en-US" altLang="ko-KR" sz="1600" i="1">
                            <a:solidFill>
                              <a:schemeClr val="tx1"/>
                            </a:solidFill>
                            <a:latin typeface="Cambria Math" panose="02040503050406030204" pitchFamily="18" charset="0"/>
                            <a:cs typeface="Times New Roman" panose="02020603050405020304" pitchFamily="18" charset="0"/>
                            <a:sym typeface="Symbol"/>
                          </a:rPr>
                          <m:t>𝑁𝑢𝑚𝑏𝑒𝑟</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𝑜𝑓</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𝑐𝑜𝑟𝑟𝑒𝑐𝑡𝑙𝑦</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𝑝𝑟𝑒𝑑𝑖𝑐𝑡𝑒𝑑</m:t>
                        </m:r>
                        <m:r>
                          <a:rPr lang="en-US" altLang="ko-KR" sz="1600" i="1">
                            <a:solidFill>
                              <a:schemeClr val="tx1"/>
                            </a:solidFill>
                            <a:latin typeface="Cambria Math" panose="02040503050406030204" pitchFamily="18" charset="0"/>
                            <a:cs typeface="Times New Roman" panose="02020603050405020304" pitchFamily="18" charset="0"/>
                            <a:sym typeface="Symbol"/>
                          </a:rPr>
                          <m:t> 1</m:t>
                        </m:r>
                        <m:r>
                          <a:rPr lang="en-US" altLang="ko-KR" sz="1600" i="1">
                            <a:solidFill>
                              <a:schemeClr val="tx1"/>
                            </a:solidFill>
                            <a:latin typeface="Cambria Math" panose="02040503050406030204" pitchFamily="18" charset="0"/>
                            <a:cs typeface="Times New Roman" panose="02020603050405020304" pitchFamily="18" charset="0"/>
                            <a:sym typeface="Symbol"/>
                          </a:rPr>
                          <m:t>𝑠</m:t>
                        </m:r>
                      </m:num>
                      <m:den>
                        <m:r>
                          <a:rPr lang="en-US" altLang="ko-KR" sz="1600" i="1">
                            <a:solidFill>
                              <a:schemeClr val="tx1"/>
                            </a:solidFill>
                            <a:latin typeface="Cambria Math" panose="02040503050406030204" pitchFamily="18" charset="0"/>
                            <a:cs typeface="Times New Roman" panose="02020603050405020304" pitchFamily="18" charset="0"/>
                            <a:sym typeface="Symbol"/>
                          </a:rPr>
                          <m:t>𝑇𝑜𝑡𝑎𝑙</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𝑛𝑢𝑚𝑏𝑒𝑟</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𝑜𝑓</m:t>
                        </m:r>
                        <m:r>
                          <a:rPr lang="en-US" altLang="ko-KR" sz="1600" i="1">
                            <a:solidFill>
                              <a:schemeClr val="tx1"/>
                            </a:solidFill>
                            <a:latin typeface="Cambria Math" panose="02040503050406030204" pitchFamily="18" charset="0"/>
                            <a:cs typeface="Times New Roman" panose="02020603050405020304" pitchFamily="18" charset="0"/>
                            <a:sym typeface="Symbol"/>
                          </a:rPr>
                          <m:t> 1</m:t>
                        </m:r>
                        <m:r>
                          <a:rPr lang="en-US" altLang="ko-KR" sz="1600" i="1">
                            <a:solidFill>
                              <a:schemeClr val="tx1"/>
                            </a:solidFill>
                            <a:latin typeface="Cambria Math" panose="02040503050406030204" pitchFamily="18" charset="0"/>
                            <a:cs typeface="Times New Roman" panose="02020603050405020304" pitchFamily="18" charset="0"/>
                            <a:sym typeface="Symbol"/>
                          </a:rPr>
                          <m:t>𝑠</m:t>
                        </m:r>
                      </m:den>
                    </m:f>
                  </m:oMath>
                </a14:m>
                <a:endParaRPr lang="ko-KR" altLang="en-US" sz="1600" dirty="0">
                  <a:solidFill>
                    <a:schemeClr val="tx1"/>
                  </a:solidFill>
                  <a:latin typeface="SamsungOne 400" panose="020B0503030303020204" pitchFamily="34" charset="0"/>
                </a:endParaRPr>
              </a:p>
            </p:txBody>
          </p:sp>
        </mc:Choice>
        <mc:Fallback xmlns="">
          <p:sp>
            <p:nvSpPr>
              <p:cNvPr id="14" name="직사각형 13">
                <a:extLst>
                  <a:ext uri="{FF2B5EF4-FFF2-40B4-BE49-F238E27FC236}">
                    <a16:creationId xmlns:a16="http://schemas.microsoft.com/office/drawing/2014/main" id="{623E69B8-8402-49C3-8D8A-9A4F272388FB}"/>
                  </a:ext>
                </a:extLst>
              </p:cNvPr>
              <p:cNvSpPr>
                <a:spLocks noRot="1" noChangeAspect="1" noMove="1" noResize="1" noEditPoints="1" noAdjustHandles="1" noChangeArrowheads="1" noChangeShapeType="1" noTextEdit="1"/>
              </p:cNvSpPr>
              <p:nvPr/>
            </p:nvSpPr>
            <p:spPr>
              <a:xfrm>
                <a:off x="2980474" y="3024073"/>
                <a:ext cx="3832872" cy="478336"/>
              </a:xfrm>
              <a:prstGeom prst="rect">
                <a:avLst/>
              </a:prstGeom>
              <a:blipFill>
                <a:blip r:embed="rId4"/>
                <a:stretch>
                  <a:fillRect b="-3797"/>
                </a:stretch>
              </a:blipFill>
              <a:ln>
                <a:noFill/>
              </a:ln>
            </p:spPr>
            <p:txBody>
              <a:bodyPr/>
              <a:lstStyle/>
              <a:p>
                <a:r>
                  <a:rPr lang="ko-KR" altLang="en-US">
                    <a:noFill/>
                  </a:rPr>
                  <a:t> </a:t>
                </a:r>
              </a:p>
            </p:txBody>
          </p:sp>
        </mc:Fallback>
      </mc:AlternateContent>
      <p:sp>
        <p:nvSpPr>
          <p:cNvPr id="11" name="Rectangle 1">
            <a:extLst>
              <a:ext uri="{FF2B5EF4-FFF2-40B4-BE49-F238E27FC236}">
                <a16:creationId xmlns:a16="http://schemas.microsoft.com/office/drawing/2014/main" id="{2CE30977-E314-4BCB-A7DB-8EB0E1B7DBE4}"/>
              </a:ext>
            </a:extLst>
          </p:cNvPr>
          <p:cNvSpPr/>
          <p:nvPr/>
        </p:nvSpPr>
        <p:spPr>
          <a:xfrm>
            <a:off x="3816776" y="2387568"/>
            <a:ext cx="5527249" cy="314613"/>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en-US">
              <a:latin typeface="SamsungOne 400" panose="020B0503030303020204" pitchFamily="34" charset="0"/>
              <a:ea typeface="SamsungOne 400" panose="020B0503030303020204" pitchFamily="34" charset="0"/>
            </a:endParaRPr>
          </a:p>
        </p:txBody>
      </p:sp>
      <p:sp>
        <p:nvSpPr>
          <p:cNvPr id="12" name="Oval 6">
            <a:extLst>
              <a:ext uri="{FF2B5EF4-FFF2-40B4-BE49-F238E27FC236}">
                <a16:creationId xmlns:a16="http://schemas.microsoft.com/office/drawing/2014/main" id="{09A080D5-4B20-4FBC-97B5-0CFAB58ED731}"/>
              </a:ext>
            </a:extLst>
          </p:cNvPr>
          <p:cNvSpPr/>
          <p:nvPr/>
        </p:nvSpPr>
        <p:spPr>
          <a:xfrm rot="16596189">
            <a:off x="7816411" y="2400587"/>
            <a:ext cx="282793" cy="288000"/>
          </a:xfrm>
          <a:prstGeom prst="roundRect">
            <a:avLst>
              <a:gd name="adj" fmla="val 50000"/>
            </a:avLst>
          </a:prstGeom>
          <a:noFill/>
          <a:ln w="19050">
            <a:solidFill>
              <a:srgbClr val="193EB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en-US">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55290525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Chỉ</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suất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Logistic</a:t>
              </a: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8" name="직사각형 7">
            <a:extLst>
              <a:ext uri="{FF2B5EF4-FFF2-40B4-BE49-F238E27FC236}">
                <a16:creationId xmlns:a16="http://schemas.microsoft.com/office/drawing/2014/main" id="{F3F7B9EF-A469-4B4D-9399-7E464C0333D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Ghi chú</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2" name="직사각형 11">
            <a:extLst>
              <a:ext uri="{FF2B5EF4-FFF2-40B4-BE49-F238E27FC236}">
                <a16:creationId xmlns:a16="http://schemas.microsoft.com/office/drawing/2014/main" id="{95CBAE36-403A-4445-970F-AC5B21DE93A8}"/>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Chỉ</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độ</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chính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không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đủ</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kiểm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2" name="그룹 1">
            <a:extLst>
              <a:ext uri="{FF2B5EF4-FFF2-40B4-BE49-F238E27FC236}">
                <a16:creationId xmlns:a16="http://schemas.microsoft.com/office/drawing/2014/main" id="{9EABE5B1-7B81-4C2F-8709-BC8DE72E7BBD}"/>
              </a:ext>
            </a:extLst>
          </p:cNvPr>
          <p:cNvGrpSpPr/>
          <p:nvPr/>
        </p:nvGrpSpPr>
        <p:grpSpPr>
          <a:xfrm>
            <a:off x="846956" y="2067926"/>
            <a:ext cx="8064896" cy="848163"/>
            <a:chOff x="846956" y="3212976"/>
            <a:chExt cx="8064896" cy="848163"/>
          </a:xfrm>
        </p:grpSpPr>
        <p:sp>
          <p:nvSpPr>
            <p:cNvPr id="7" name="사각형: 둥근 모서리 2">
              <a:extLst>
                <a:ext uri="{FF2B5EF4-FFF2-40B4-BE49-F238E27FC236}">
                  <a16:creationId xmlns:a16="http://schemas.microsoft.com/office/drawing/2014/main" id="{123689F4-4134-4236-9D03-76489763CADA}"/>
                </a:ext>
              </a:extLst>
            </p:cNvPr>
            <p:cNvSpPr/>
            <p:nvPr/>
          </p:nvSpPr>
          <p:spPr>
            <a:xfrm>
              <a:off x="846956" y="3273873"/>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9" name="직사각형 8">
              <a:extLst>
                <a:ext uri="{FF2B5EF4-FFF2-40B4-BE49-F238E27FC236}">
                  <a16:creationId xmlns:a16="http://schemas.microsoft.com/office/drawing/2014/main" id="{80EACB18-699F-48CF-9567-3EBB31522FAD}"/>
                </a:ext>
              </a:extLst>
            </p:cNvPr>
            <p:cNvSpPr/>
            <p:nvPr/>
          </p:nvSpPr>
          <p:spPr>
            <a:xfrm>
              <a:off x="1222454" y="3212976"/>
              <a:ext cx="7689398"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Nếu gian lận chỉ chiếm 1% trong tất cả các giao dịch, độ chính xác của hệ thống phát hiện gian lận (FDS) dự đoán không gian lận trong tất cả các giao dịch sẽ khá cao ở mức 99%.
Tuy nhiên, FDS như vậy sẽ vô dụng vì nó bỏ lỡ 1% thực sự quan trọng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sp>
        <p:nvSpPr>
          <p:cNvPr id="10" name="직사각형 9">
            <a:extLst>
              <a:ext uri="{FF2B5EF4-FFF2-40B4-BE49-F238E27FC236}">
                <a16:creationId xmlns:a16="http://schemas.microsoft.com/office/drawing/2014/main" id="{2E35107C-18C7-4BAB-9B5A-297AB3ED3222}"/>
              </a:ext>
            </a:extLst>
          </p:cNvPr>
          <p:cNvSpPr/>
          <p:nvPr/>
        </p:nvSpPr>
        <p:spPr>
          <a:xfrm>
            <a:off x="671261" y="299864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Chúng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cũng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nên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xem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xét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khác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ngoài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độ</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chính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spTree>
    <p:extLst>
      <p:ext uri="{BB962C8B-B14F-4D97-AF65-F5344CB8AC3E}">
        <p14:creationId xmlns:p14="http://schemas.microsoft.com/office/powerpoint/2010/main" val="33494082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Chỉ</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suất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Logistic</a:t>
              </a: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8" name="직사각형 7">
            <a:extLst>
              <a:ext uri="{FF2B5EF4-FFF2-40B4-BE49-F238E27FC236}">
                <a16:creationId xmlns:a16="http://schemas.microsoft.com/office/drawing/2014/main" id="{F3F7B9EF-A469-4B4D-9399-7E464C0333D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Thuật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ngữ</a:t>
            </a:r>
            <a:endParaRPr lang="en-US" altLang="ko-KR" sz="1400" dirty="0">
              <a:solidFill>
                <a:schemeClr val="tx1"/>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AE7B6D49-BDCA-494C-8647-CFE9A00F40AE}"/>
                  </a:ext>
                </a:extLst>
              </p:cNvPr>
              <p:cNvSpPr/>
              <p:nvPr/>
            </p:nvSpPr>
            <p:spPr>
              <a:xfrm>
                <a:off x="667714" y="1773238"/>
                <a:ext cx="3626213" cy="4775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r>
                  <a:rPr lang="en-US" altLang="ko-KR" sz="14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sym typeface="Symbol"/>
                  </a:rPr>
                  <a:t>Accuracy</a:t>
                </a:r>
                <a:r>
                  <a:rPr lang="en-US" altLang="ko-KR" sz="1600" dirty="0">
                    <a:solidFill>
                      <a:schemeClr val="tx1">
                        <a:lumMod val="85000"/>
                        <a:lumOff val="15000"/>
                      </a:schemeClr>
                    </a:solidFill>
                    <a:latin typeface="Cambria Math" panose="02040503050406030204" pitchFamily="18" charset="0"/>
                    <a:sym typeface="Symbol"/>
                  </a:rPr>
                  <a:t> = </a:t>
                </a:r>
                <a14:m>
                  <m:oMath xmlns:m="http://schemas.openxmlformats.org/officeDocument/2006/math">
                    <m:f>
                      <m:fPr>
                        <m:ctrlPr>
                          <a:rPr lang="en-US" altLang="ko-KR" sz="1600" i="1">
                            <a:solidFill>
                              <a:schemeClr val="tx1">
                                <a:lumMod val="85000"/>
                                <a:lumOff val="15000"/>
                              </a:schemeClr>
                            </a:solidFill>
                            <a:latin typeface="Cambria Math" panose="02040503050406030204" pitchFamily="18" charset="0"/>
                            <a:sym typeface="Symbol"/>
                          </a:rPr>
                        </m:ctrlPr>
                      </m:fPr>
                      <m:num>
                        <m:r>
                          <a:rPr lang="en-US" altLang="ko-KR" sz="1600">
                            <a:solidFill>
                              <a:schemeClr val="tx1">
                                <a:lumMod val="85000"/>
                                <a:lumOff val="15000"/>
                              </a:schemeClr>
                            </a:solidFill>
                            <a:latin typeface="Cambria Math" panose="02040503050406030204" pitchFamily="18" charset="0"/>
                            <a:sym typeface="Symbol"/>
                          </a:rPr>
                          <m:t>𝑁𝑢𝑚𝑏𝑒𝑟</m:t>
                        </m:r>
                        <m:r>
                          <a:rPr lang="en-US" altLang="ko-KR" sz="1600">
                            <a:solidFill>
                              <a:schemeClr val="tx1">
                                <a:lumMod val="85000"/>
                                <a:lumOff val="15000"/>
                              </a:schemeClr>
                            </a:solidFill>
                            <a:latin typeface="Cambria Math" panose="02040503050406030204" pitchFamily="18" charset="0"/>
                            <a:sym typeface="Symbol"/>
                          </a:rPr>
                          <m:t> </m:t>
                        </m:r>
                        <m:r>
                          <a:rPr lang="en-US" altLang="ko-KR" sz="1600">
                            <a:solidFill>
                              <a:schemeClr val="tx1">
                                <a:lumMod val="85000"/>
                                <a:lumOff val="15000"/>
                              </a:schemeClr>
                            </a:solidFill>
                            <a:latin typeface="Cambria Math" panose="02040503050406030204" pitchFamily="18" charset="0"/>
                            <a:sym typeface="Symbol"/>
                          </a:rPr>
                          <m:t>𝑜𝑓</m:t>
                        </m:r>
                        <m:r>
                          <a:rPr lang="en-US" altLang="ko-KR" sz="1600">
                            <a:solidFill>
                              <a:schemeClr val="tx1">
                                <a:lumMod val="85000"/>
                                <a:lumOff val="15000"/>
                              </a:schemeClr>
                            </a:solidFill>
                            <a:latin typeface="Cambria Math" panose="02040503050406030204" pitchFamily="18" charset="0"/>
                            <a:sym typeface="Symbol"/>
                          </a:rPr>
                          <m:t> </m:t>
                        </m:r>
                        <m:r>
                          <a:rPr lang="en-US" altLang="ko-KR" sz="1600">
                            <a:solidFill>
                              <a:schemeClr val="tx1">
                                <a:lumMod val="85000"/>
                                <a:lumOff val="15000"/>
                              </a:schemeClr>
                            </a:solidFill>
                            <a:latin typeface="Cambria Math" panose="02040503050406030204" pitchFamily="18" charset="0"/>
                            <a:sym typeface="Symbol"/>
                          </a:rPr>
                          <m:t>𝑐𝑜𝑟𝑟𝑒𝑐𝑡</m:t>
                        </m:r>
                        <m:r>
                          <a:rPr lang="en-US" altLang="ko-KR" sz="1600">
                            <a:solidFill>
                              <a:schemeClr val="tx1">
                                <a:lumMod val="85000"/>
                                <a:lumOff val="15000"/>
                              </a:schemeClr>
                            </a:solidFill>
                            <a:latin typeface="Cambria Math" panose="02040503050406030204" pitchFamily="18" charset="0"/>
                            <a:sym typeface="Symbol"/>
                          </a:rPr>
                          <m:t> </m:t>
                        </m:r>
                        <m:r>
                          <a:rPr lang="en-US" altLang="ko-KR" sz="1600">
                            <a:solidFill>
                              <a:schemeClr val="tx1">
                                <a:lumMod val="85000"/>
                                <a:lumOff val="15000"/>
                              </a:schemeClr>
                            </a:solidFill>
                            <a:latin typeface="Cambria Math" panose="02040503050406030204" pitchFamily="18" charset="0"/>
                            <a:sym typeface="Symbol"/>
                          </a:rPr>
                          <m:t>𝑝𝑟𝑒𝑑𝑖𝑐𝑡𝑖𝑜𝑛𝑠</m:t>
                        </m:r>
                      </m:num>
                      <m:den>
                        <m:r>
                          <a:rPr lang="en-US" altLang="ko-KR" sz="1600">
                            <a:solidFill>
                              <a:schemeClr val="tx1">
                                <a:lumMod val="85000"/>
                                <a:lumOff val="15000"/>
                              </a:schemeClr>
                            </a:solidFill>
                            <a:latin typeface="Cambria Math" panose="02040503050406030204" pitchFamily="18" charset="0"/>
                            <a:sym typeface="Symbol"/>
                          </a:rPr>
                          <m:t>𝑇𝑜𝑡𝑎𝑙</m:t>
                        </m:r>
                        <m:r>
                          <a:rPr lang="en-US" altLang="ko-KR" sz="1600">
                            <a:solidFill>
                              <a:schemeClr val="tx1">
                                <a:lumMod val="85000"/>
                                <a:lumOff val="15000"/>
                              </a:schemeClr>
                            </a:solidFill>
                            <a:latin typeface="Cambria Math" panose="02040503050406030204" pitchFamily="18" charset="0"/>
                            <a:sym typeface="Symbol"/>
                          </a:rPr>
                          <m:t> </m:t>
                        </m:r>
                        <m:r>
                          <a:rPr lang="en-US" altLang="ko-KR" sz="1600">
                            <a:solidFill>
                              <a:schemeClr val="tx1">
                                <a:lumMod val="85000"/>
                                <a:lumOff val="15000"/>
                              </a:schemeClr>
                            </a:solidFill>
                            <a:latin typeface="Cambria Math" panose="02040503050406030204" pitchFamily="18" charset="0"/>
                            <a:sym typeface="Symbol"/>
                          </a:rPr>
                          <m:t>𝑛𝑢𝑚𝑏𝑒𝑟</m:t>
                        </m:r>
                        <m:r>
                          <a:rPr lang="en-US" altLang="ko-KR" sz="1600" b="0" i="0" smtClean="0">
                            <a:solidFill>
                              <a:schemeClr val="tx1">
                                <a:lumMod val="85000"/>
                                <a:lumOff val="15000"/>
                              </a:schemeClr>
                            </a:solidFill>
                            <a:latin typeface="Cambria Math" panose="02040503050406030204" pitchFamily="18" charset="0"/>
                            <a:sym typeface="Symbol"/>
                          </a:rPr>
                          <m:t> </m:t>
                        </m:r>
                        <m:r>
                          <a:rPr lang="en-US" altLang="ko-KR" sz="1600">
                            <a:solidFill>
                              <a:schemeClr val="tx1">
                                <a:lumMod val="85000"/>
                                <a:lumOff val="15000"/>
                              </a:schemeClr>
                            </a:solidFill>
                            <a:latin typeface="Cambria Math" panose="02040503050406030204" pitchFamily="18" charset="0"/>
                            <a:sym typeface="Symbol"/>
                          </a:rPr>
                          <m:t>𝑜𝑓</m:t>
                        </m:r>
                        <m:r>
                          <a:rPr lang="en-US" altLang="ko-KR" sz="1600" b="0" i="0" smtClean="0">
                            <a:solidFill>
                              <a:schemeClr val="tx1">
                                <a:lumMod val="85000"/>
                                <a:lumOff val="15000"/>
                              </a:schemeClr>
                            </a:solidFill>
                            <a:latin typeface="Cambria Math" panose="02040503050406030204" pitchFamily="18" charset="0"/>
                            <a:sym typeface="Symbol"/>
                          </a:rPr>
                          <m:t> </m:t>
                        </m:r>
                        <m:r>
                          <a:rPr lang="en-US" altLang="ko-KR" sz="1600">
                            <a:solidFill>
                              <a:schemeClr val="tx1">
                                <a:lumMod val="85000"/>
                                <a:lumOff val="15000"/>
                              </a:schemeClr>
                            </a:solidFill>
                            <a:latin typeface="Cambria Math" panose="02040503050406030204" pitchFamily="18" charset="0"/>
                            <a:sym typeface="Symbol"/>
                          </a:rPr>
                          <m:t>𝑝𝑟𝑒𝑑𝑖𝑐𝑡𝑖𝑜𝑛𝑠</m:t>
                        </m:r>
                      </m:den>
                    </m:f>
                  </m:oMath>
                </a14:m>
                <a:endParaRPr lang="en-US" altLang="ko-KR" sz="1600" dirty="0">
                  <a:solidFill>
                    <a:schemeClr val="tx1">
                      <a:lumMod val="85000"/>
                      <a:lumOff val="15000"/>
                    </a:schemeClr>
                  </a:solidFill>
                  <a:latin typeface="Cambria Math" panose="02040503050406030204" pitchFamily="18" charset="0"/>
                </a:endParaRPr>
              </a:p>
            </p:txBody>
          </p:sp>
        </mc:Choice>
        <mc:Fallback xmlns="">
          <p:sp>
            <p:nvSpPr>
              <p:cNvPr id="14" name="직사각형 13">
                <a:extLst>
                  <a:ext uri="{FF2B5EF4-FFF2-40B4-BE49-F238E27FC236}">
                    <a16:creationId xmlns:a16="http://schemas.microsoft.com/office/drawing/2014/main" xmlns="" xmlns:a14="http://schemas.microsoft.com/office/drawing/2010/main" id="{AE7B6D49-BDCA-494C-8647-CFE9A00F40AE}"/>
                  </a:ext>
                </a:extLst>
              </p:cNvPr>
              <p:cNvSpPr>
                <a:spLocks noRot="1" noChangeAspect="1" noMove="1" noResize="1" noEditPoints="1" noAdjustHandles="1" noChangeArrowheads="1" noChangeShapeType="1" noTextEdit="1"/>
              </p:cNvSpPr>
              <p:nvPr/>
            </p:nvSpPr>
            <p:spPr>
              <a:xfrm>
                <a:off x="667714" y="1773238"/>
                <a:ext cx="3626213" cy="477567"/>
              </a:xfrm>
              <a:prstGeom prst="rect">
                <a:avLst/>
              </a:prstGeom>
              <a:blipFill rotWithShape="0">
                <a:blip r:embed="rId4"/>
                <a:stretch>
                  <a:fillRect b="-5128"/>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F8B640D9-19B1-4F77-8083-0D2B315F7470}"/>
                  </a:ext>
                </a:extLst>
              </p:cNvPr>
              <p:cNvSpPr/>
              <p:nvPr/>
            </p:nvSpPr>
            <p:spPr>
              <a:xfrm>
                <a:off x="666750" y="2456621"/>
                <a:ext cx="3953098" cy="4783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ctr"/>
                <a:r>
                  <a:rPr lang="en-US" altLang="ko-KR" sz="14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sym typeface="Symbol"/>
                  </a:rPr>
                  <a:t>Sensitivity</a:t>
                </a:r>
                <a:r>
                  <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sym typeface="Symbol"/>
                  </a:rPr>
                  <a:t> = </a:t>
                </a:r>
                <a14:m>
                  <m:oMath xmlns:m="http://schemas.openxmlformats.org/officeDocument/2006/math">
                    <m:f>
                      <m:fPr>
                        <m:ctrlPr>
                          <a:rPr lang="en-US" altLang="ko-KR" sz="1600" i="1">
                            <a:solidFill>
                              <a:schemeClr val="tx1"/>
                            </a:solidFill>
                            <a:latin typeface="Cambria Math" panose="02040503050406030204" pitchFamily="18" charset="0"/>
                            <a:cs typeface="Times New Roman" panose="02020603050405020304" pitchFamily="18" charset="0"/>
                            <a:sym typeface="Symbol"/>
                          </a:rPr>
                        </m:ctrlPr>
                      </m:fPr>
                      <m:num>
                        <m:r>
                          <a:rPr lang="en-US" altLang="ko-KR" sz="1600" i="1">
                            <a:solidFill>
                              <a:schemeClr val="tx1"/>
                            </a:solidFill>
                            <a:latin typeface="Cambria Math" panose="02040503050406030204" pitchFamily="18" charset="0"/>
                            <a:cs typeface="Times New Roman" panose="02020603050405020304" pitchFamily="18" charset="0"/>
                            <a:sym typeface="Symbol"/>
                          </a:rPr>
                          <m:t>𝑁𝑢𝑚𝑏𝑒𝑟</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𝑜𝑓</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𝑐𝑜𝑟𝑟𝑒𝑐𝑡𝑙𝑦</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𝑝𝑟𝑒𝑑𝑖𝑐𝑡𝑒𝑑</m:t>
                        </m:r>
                        <m:r>
                          <a:rPr lang="en-US" altLang="ko-KR" sz="1600" i="1">
                            <a:solidFill>
                              <a:schemeClr val="tx1"/>
                            </a:solidFill>
                            <a:latin typeface="Cambria Math" panose="02040503050406030204" pitchFamily="18" charset="0"/>
                            <a:cs typeface="Times New Roman" panose="02020603050405020304" pitchFamily="18" charset="0"/>
                            <a:sym typeface="Symbol"/>
                          </a:rPr>
                          <m:t> 1</m:t>
                        </m:r>
                        <m:r>
                          <a:rPr lang="en-US" altLang="ko-KR" sz="1600" i="1">
                            <a:solidFill>
                              <a:schemeClr val="tx1"/>
                            </a:solidFill>
                            <a:latin typeface="Cambria Math" panose="02040503050406030204" pitchFamily="18" charset="0"/>
                            <a:cs typeface="Times New Roman" panose="02020603050405020304" pitchFamily="18" charset="0"/>
                            <a:sym typeface="Symbol"/>
                          </a:rPr>
                          <m:t>𝑠</m:t>
                        </m:r>
                      </m:num>
                      <m:den>
                        <m:r>
                          <a:rPr lang="en-US" altLang="ko-KR" sz="1600" i="1">
                            <a:solidFill>
                              <a:schemeClr val="tx1"/>
                            </a:solidFill>
                            <a:latin typeface="Cambria Math" panose="02040503050406030204" pitchFamily="18" charset="0"/>
                            <a:cs typeface="Times New Roman" panose="02020603050405020304" pitchFamily="18" charset="0"/>
                            <a:sym typeface="Symbol"/>
                          </a:rPr>
                          <m:t>𝑇𝑜𝑡𝑎𝑙</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𝑛𝑢𝑚𝑏𝑒𝑟</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𝑜𝑓</m:t>
                        </m:r>
                        <m:r>
                          <a:rPr lang="en-US" altLang="ko-KR" sz="1600" i="1">
                            <a:solidFill>
                              <a:schemeClr val="tx1"/>
                            </a:solidFill>
                            <a:latin typeface="Cambria Math" panose="02040503050406030204" pitchFamily="18" charset="0"/>
                            <a:cs typeface="Times New Roman" panose="02020603050405020304" pitchFamily="18" charset="0"/>
                            <a:sym typeface="Symbol"/>
                          </a:rPr>
                          <m:t> 1</m:t>
                        </m:r>
                        <m:r>
                          <a:rPr lang="en-US" altLang="ko-KR" sz="1600" i="1">
                            <a:solidFill>
                              <a:schemeClr val="tx1"/>
                            </a:solidFill>
                            <a:latin typeface="Cambria Math" panose="02040503050406030204" pitchFamily="18" charset="0"/>
                            <a:cs typeface="Times New Roman" panose="02020603050405020304" pitchFamily="18" charset="0"/>
                            <a:sym typeface="Symbol"/>
                          </a:rPr>
                          <m:t>𝑠</m:t>
                        </m:r>
                      </m:den>
                    </m:f>
                  </m:oMath>
                </a14:m>
                <a:endParaRPr lang="ko-KR" altLang="en-US" sz="1600" dirty="0">
                  <a:solidFill>
                    <a:schemeClr val="tx1"/>
                  </a:solidFill>
                  <a:latin typeface="SamsungOne 400" panose="020B0503030303020204" pitchFamily="34" charset="0"/>
                </a:endParaRPr>
              </a:p>
            </p:txBody>
          </p:sp>
        </mc:Choice>
        <mc:Fallback xmlns="">
          <p:sp>
            <p:nvSpPr>
              <p:cNvPr id="15" name="직사각형 14">
                <a:extLst>
                  <a:ext uri="{FF2B5EF4-FFF2-40B4-BE49-F238E27FC236}">
                    <a16:creationId xmlns:a16="http://schemas.microsoft.com/office/drawing/2014/main" xmlns="" xmlns:a14="http://schemas.microsoft.com/office/drawing/2010/main" id="{F8B640D9-19B1-4F77-8083-0D2B315F7470}"/>
                  </a:ext>
                </a:extLst>
              </p:cNvPr>
              <p:cNvSpPr>
                <a:spLocks noRot="1" noChangeAspect="1" noMove="1" noResize="1" noEditPoints="1" noAdjustHandles="1" noChangeArrowheads="1" noChangeShapeType="1" noTextEdit="1"/>
              </p:cNvSpPr>
              <p:nvPr/>
            </p:nvSpPr>
            <p:spPr>
              <a:xfrm>
                <a:off x="666750" y="2456621"/>
                <a:ext cx="3953098" cy="478336"/>
              </a:xfrm>
              <a:prstGeom prst="rect">
                <a:avLst/>
              </a:prstGeom>
              <a:blipFill rotWithShape="0">
                <a:blip r:embed="rId5"/>
                <a:stretch>
                  <a:fillRect b="-5128"/>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4FE504F2-1C49-4E41-925B-E461955F3078}"/>
                  </a:ext>
                </a:extLst>
              </p:cNvPr>
              <p:cNvSpPr/>
              <p:nvPr/>
            </p:nvSpPr>
            <p:spPr>
              <a:xfrm>
                <a:off x="677971" y="3140772"/>
                <a:ext cx="3941877" cy="4783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ctr"/>
                <a:r>
                  <a:rPr lang="en-US" altLang="ko-KR" sz="14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sym typeface="Symbol"/>
                  </a:rPr>
                  <a:t>Specificity</a:t>
                </a:r>
                <a:r>
                  <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sym typeface="Symbol"/>
                  </a:rPr>
                  <a:t> = </a:t>
                </a:r>
                <a14:m>
                  <m:oMath xmlns:m="http://schemas.openxmlformats.org/officeDocument/2006/math">
                    <m:f>
                      <m:fPr>
                        <m:ctrlPr>
                          <a:rPr lang="en-US" altLang="ko-KR" sz="1600" i="1">
                            <a:solidFill>
                              <a:schemeClr val="tx1"/>
                            </a:solidFill>
                            <a:latin typeface="Cambria Math" panose="02040503050406030204" pitchFamily="18" charset="0"/>
                            <a:cs typeface="Times New Roman" panose="02020603050405020304" pitchFamily="18" charset="0"/>
                            <a:sym typeface="Symbol"/>
                          </a:rPr>
                        </m:ctrlPr>
                      </m:fPr>
                      <m:num>
                        <m:r>
                          <a:rPr lang="en-US" altLang="ko-KR" sz="1600" i="1">
                            <a:solidFill>
                              <a:schemeClr val="tx1"/>
                            </a:solidFill>
                            <a:latin typeface="Cambria Math" panose="02040503050406030204" pitchFamily="18" charset="0"/>
                            <a:cs typeface="Times New Roman" panose="02020603050405020304" pitchFamily="18" charset="0"/>
                            <a:sym typeface="Symbol"/>
                          </a:rPr>
                          <m:t>𝑁𝑢𝑚𝑏𝑒𝑟</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𝑜𝑓</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𝑐𝑜𝑟𝑟𝑒𝑐𝑡𝑙𝑦</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𝑝𝑟𝑒𝑑𝑖𝑐𝑡𝑒𝑑</m:t>
                        </m:r>
                        <m:r>
                          <a:rPr lang="en-US" altLang="ko-KR" sz="1600" i="1">
                            <a:solidFill>
                              <a:schemeClr val="tx1"/>
                            </a:solidFill>
                            <a:latin typeface="Cambria Math" panose="02040503050406030204" pitchFamily="18" charset="0"/>
                            <a:cs typeface="Times New Roman" panose="02020603050405020304" pitchFamily="18" charset="0"/>
                            <a:sym typeface="Symbol"/>
                          </a:rPr>
                          <m:t> 0</m:t>
                        </m:r>
                        <m:r>
                          <a:rPr lang="en-US" altLang="ko-KR" sz="1600" i="1">
                            <a:solidFill>
                              <a:schemeClr val="tx1"/>
                            </a:solidFill>
                            <a:latin typeface="Cambria Math" panose="02040503050406030204" pitchFamily="18" charset="0"/>
                            <a:cs typeface="Times New Roman" panose="02020603050405020304" pitchFamily="18" charset="0"/>
                            <a:sym typeface="Symbol"/>
                          </a:rPr>
                          <m:t>𝑠</m:t>
                        </m:r>
                      </m:num>
                      <m:den>
                        <m:r>
                          <a:rPr lang="en-US" altLang="ko-KR" sz="1600" i="1">
                            <a:solidFill>
                              <a:schemeClr val="tx1"/>
                            </a:solidFill>
                            <a:latin typeface="Cambria Math" panose="02040503050406030204" pitchFamily="18" charset="0"/>
                            <a:cs typeface="Times New Roman" panose="02020603050405020304" pitchFamily="18" charset="0"/>
                            <a:sym typeface="Symbol"/>
                          </a:rPr>
                          <m:t>𝑇𝑜𝑡𝑎𝑙</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𝑛𝑢𝑚𝑏𝑒𝑟</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𝑜𝑓</m:t>
                        </m:r>
                        <m:r>
                          <a:rPr lang="en-US" altLang="ko-KR" sz="1600" i="1">
                            <a:solidFill>
                              <a:schemeClr val="tx1"/>
                            </a:solidFill>
                            <a:latin typeface="Cambria Math" panose="02040503050406030204" pitchFamily="18" charset="0"/>
                            <a:cs typeface="Times New Roman" panose="02020603050405020304" pitchFamily="18" charset="0"/>
                            <a:sym typeface="Symbol"/>
                          </a:rPr>
                          <m:t> 0</m:t>
                        </m:r>
                        <m:r>
                          <a:rPr lang="en-US" altLang="ko-KR" sz="1600" i="1">
                            <a:solidFill>
                              <a:schemeClr val="tx1"/>
                            </a:solidFill>
                            <a:latin typeface="Cambria Math" panose="02040503050406030204" pitchFamily="18" charset="0"/>
                            <a:cs typeface="Times New Roman" panose="02020603050405020304" pitchFamily="18" charset="0"/>
                            <a:sym typeface="Symbol"/>
                          </a:rPr>
                          <m:t>𝑠</m:t>
                        </m:r>
                      </m:den>
                    </m:f>
                  </m:oMath>
                </a14:m>
                <a:endParaRPr lang="ko-KR" altLang="en-US" sz="1600" dirty="0">
                  <a:solidFill>
                    <a:schemeClr val="tx1"/>
                  </a:solidFill>
                  <a:latin typeface="SamsungOne 400" panose="020B0503030303020204" pitchFamily="34" charset="0"/>
                </a:endParaRPr>
              </a:p>
            </p:txBody>
          </p:sp>
        </mc:Choice>
        <mc:Fallback xmlns="">
          <p:sp>
            <p:nvSpPr>
              <p:cNvPr id="16" name="직사각형 15">
                <a:extLst>
                  <a:ext uri="{FF2B5EF4-FFF2-40B4-BE49-F238E27FC236}">
                    <a16:creationId xmlns:a16="http://schemas.microsoft.com/office/drawing/2014/main" xmlns="" xmlns:a14="http://schemas.microsoft.com/office/drawing/2010/main" id="{4FE504F2-1C49-4E41-925B-E461955F3078}"/>
                  </a:ext>
                </a:extLst>
              </p:cNvPr>
              <p:cNvSpPr>
                <a:spLocks noRot="1" noChangeAspect="1" noMove="1" noResize="1" noEditPoints="1" noAdjustHandles="1" noChangeArrowheads="1" noChangeShapeType="1" noTextEdit="1"/>
              </p:cNvSpPr>
              <p:nvPr/>
            </p:nvSpPr>
            <p:spPr>
              <a:xfrm>
                <a:off x="677971" y="3140772"/>
                <a:ext cx="3941877" cy="478336"/>
              </a:xfrm>
              <a:prstGeom prst="rect">
                <a:avLst/>
              </a:prstGeom>
              <a:blipFill rotWithShape="0">
                <a:blip r:embed="rId6"/>
                <a:stretch>
                  <a:fillRect b="-3797"/>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id="{BD8B421A-162C-4231-8880-52CF23DFFC4B}"/>
                  </a:ext>
                </a:extLst>
              </p:cNvPr>
              <p:cNvSpPr/>
              <p:nvPr/>
            </p:nvSpPr>
            <p:spPr>
              <a:xfrm>
                <a:off x="666750" y="3824923"/>
                <a:ext cx="3832872" cy="4783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r>
                  <a:rPr lang="en-US" altLang="ko-KR" sz="14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sym typeface="Symbol"/>
                  </a:rPr>
                  <a:t>Precision</a:t>
                </a:r>
                <a:r>
                  <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sym typeface="Symbol"/>
                  </a:rPr>
                  <a:t> = </a:t>
                </a:r>
                <a14:m>
                  <m:oMath xmlns:m="http://schemas.openxmlformats.org/officeDocument/2006/math">
                    <m:f>
                      <m:fPr>
                        <m:ctrlPr>
                          <a:rPr lang="en-US" altLang="ko-KR" sz="1600" i="1">
                            <a:solidFill>
                              <a:schemeClr val="tx1"/>
                            </a:solidFill>
                            <a:latin typeface="Cambria Math" panose="02040503050406030204" pitchFamily="18" charset="0"/>
                            <a:cs typeface="Times New Roman" panose="02020603050405020304" pitchFamily="18" charset="0"/>
                            <a:sym typeface="Symbol"/>
                          </a:rPr>
                        </m:ctrlPr>
                      </m:fPr>
                      <m:num>
                        <m:r>
                          <a:rPr lang="en-US" altLang="ko-KR" sz="1600" i="1">
                            <a:solidFill>
                              <a:schemeClr val="tx1"/>
                            </a:solidFill>
                            <a:latin typeface="Cambria Math" panose="02040503050406030204" pitchFamily="18" charset="0"/>
                            <a:cs typeface="Times New Roman" panose="02020603050405020304" pitchFamily="18" charset="0"/>
                            <a:sym typeface="Symbol"/>
                          </a:rPr>
                          <m:t>𝑁𝑢𝑚𝑏𝑒𝑟</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𝑜𝑓</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𝑐𝑜𝑟𝑟𝑒𝑐𝑡𝑙𝑦</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𝑝𝑟𝑒𝑑𝑖𝑐𝑡𝑒𝑑</m:t>
                        </m:r>
                        <m:r>
                          <a:rPr lang="en-US" altLang="ko-KR" sz="1600" i="1">
                            <a:solidFill>
                              <a:schemeClr val="tx1"/>
                            </a:solidFill>
                            <a:latin typeface="Cambria Math" panose="02040503050406030204" pitchFamily="18" charset="0"/>
                            <a:cs typeface="Times New Roman" panose="02020603050405020304" pitchFamily="18" charset="0"/>
                            <a:sym typeface="Symbol"/>
                          </a:rPr>
                          <m:t> 1</m:t>
                        </m:r>
                        <m:r>
                          <a:rPr lang="en-US" altLang="ko-KR" sz="1600" i="1">
                            <a:solidFill>
                              <a:schemeClr val="tx1"/>
                            </a:solidFill>
                            <a:latin typeface="Cambria Math" panose="02040503050406030204" pitchFamily="18" charset="0"/>
                            <a:cs typeface="Times New Roman" panose="02020603050405020304" pitchFamily="18" charset="0"/>
                            <a:sym typeface="Symbol"/>
                          </a:rPr>
                          <m:t>𝑠</m:t>
                        </m:r>
                      </m:num>
                      <m:den>
                        <m:r>
                          <a:rPr lang="en-US" altLang="ko-KR" sz="1600" i="1">
                            <a:solidFill>
                              <a:schemeClr val="tx1"/>
                            </a:solidFill>
                            <a:latin typeface="Cambria Math" panose="02040503050406030204" pitchFamily="18" charset="0"/>
                            <a:cs typeface="Times New Roman" panose="02020603050405020304" pitchFamily="18" charset="0"/>
                            <a:sym typeface="Symbol"/>
                          </a:rPr>
                          <m:t>𝑇𝑜𝑡𝑎𝑙</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𝑛𝑢𝑚𝑏𝑒𝑟</m:t>
                        </m:r>
                        <m:r>
                          <a:rPr lang="en-US" altLang="ko-KR" sz="1600" i="1">
                            <a:solidFill>
                              <a:schemeClr val="tx1"/>
                            </a:solidFill>
                            <a:latin typeface="Cambria Math" panose="02040503050406030204" pitchFamily="18" charset="0"/>
                            <a:cs typeface="Times New Roman" panose="02020603050405020304" pitchFamily="18" charset="0"/>
                            <a:sym typeface="Symbol"/>
                          </a:rPr>
                          <m:t> </m:t>
                        </m:r>
                        <m:r>
                          <a:rPr lang="en-US" altLang="ko-KR" sz="1600" i="1">
                            <a:solidFill>
                              <a:schemeClr val="tx1"/>
                            </a:solidFill>
                            <a:latin typeface="Cambria Math" panose="02040503050406030204" pitchFamily="18" charset="0"/>
                            <a:cs typeface="Times New Roman" panose="02020603050405020304" pitchFamily="18" charset="0"/>
                            <a:sym typeface="Symbol"/>
                          </a:rPr>
                          <m:t>𝑜𝑓</m:t>
                        </m:r>
                        <m:r>
                          <a:rPr lang="en-US" altLang="ko-KR" sz="1600" i="1">
                            <a:solidFill>
                              <a:schemeClr val="tx1"/>
                            </a:solidFill>
                            <a:latin typeface="Cambria Math" panose="02040503050406030204" pitchFamily="18" charset="0"/>
                            <a:cs typeface="Times New Roman" panose="02020603050405020304" pitchFamily="18" charset="0"/>
                            <a:sym typeface="Symbol"/>
                          </a:rPr>
                          <m:t> 1</m:t>
                        </m:r>
                        <m:r>
                          <a:rPr lang="en-US" altLang="ko-KR" sz="1600" i="1">
                            <a:solidFill>
                              <a:schemeClr val="tx1"/>
                            </a:solidFill>
                            <a:latin typeface="Cambria Math" panose="02040503050406030204" pitchFamily="18" charset="0"/>
                            <a:cs typeface="Times New Roman" panose="02020603050405020304" pitchFamily="18" charset="0"/>
                            <a:sym typeface="Symbol"/>
                          </a:rPr>
                          <m:t>𝑠</m:t>
                        </m:r>
                      </m:den>
                    </m:f>
                  </m:oMath>
                </a14:m>
                <a:endParaRPr lang="ko-KR" altLang="en-US" sz="1600" dirty="0">
                  <a:solidFill>
                    <a:schemeClr val="tx1"/>
                  </a:solidFill>
                  <a:latin typeface="SamsungOne 400" panose="020B0503030303020204" pitchFamily="34" charset="0"/>
                </a:endParaRPr>
              </a:p>
            </p:txBody>
          </p:sp>
        </mc:Choice>
        <mc:Fallback xmlns="">
          <p:sp>
            <p:nvSpPr>
              <p:cNvPr id="17" name="직사각형 16">
                <a:extLst>
                  <a:ext uri="{FF2B5EF4-FFF2-40B4-BE49-F238E27FC236}">
                    <a16:creationId xmlns:a16="http://schemas.microsoft.com/office/drawing/2014/main" xmlns="" xmlns:a14="http://schemas.microsoft.com/office/drawing/2010/main" id="{BD8B421A-162C-4231-8880-52CF23DFFC4B}"/>
                  </a:ext>
                </a:extLst>
              </p:cNvPr>
              <p:cNvSpPr>
                <a:spLocks noRot="1" noChangeAspect="1" noMove="1" noResize="1" noEditPoints="1" noAdjustHandles="1" noChangeArrowheads="1" noChangeShapeType="1" noTextEdit="1"/>
              </p:cNvSpPr>
              <p:nvPr/>
            </p:nvSpPr>
            <p:spPr>
              <a:xfrm>
                <a:off x="666750" y="3824923"/>
                <a:ext cx="3832872" cy="478336"/>
              </a:xfrm>
              <a:prstGeom prst="rect">
                <a:avLst/>
              </a:prstGeom>
              <a:blipFill rotWithShape="0">
                <a:blip r:embed="rId7"/>
                <a:stretch>
                  <a:fillRect b="-3797"/>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직사각형 17">
                <a:extLst>
                  <a:ext uri="{FF2B5EF4-FFF2-40B4-BE49-F238E27FC236}">
                    <a16:creationId xmlns:a16="http://schemas.microsoft.com/office/drawing/2014/main" id="{B7015C2B-5159-4E8A-AC20-B8D0939923B4}"/>
                  </a:ext>
                </a:extLst>
              </p:cNvPr>
              <p:cNvSpPr/>
              <p:nvPr/>
            </p:nvSpPr>
            <p:spPr>
              <a:xfrm>
                <a:off x="666750" y="4509075"/>
                <a:ext cx="2988518" cy="473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lvl="0">
                  <a:spcAft>
                    <a:spcPts val="1800"/>
                  </a:spcAft>
                  <a:buClr>
                    <a:srgbClr val="193EB0"/>
                  </a:buClr>
                </a:pPr>
                <a:r>
                  <a:rPr lang="en-US" altLang="ko-KR" sz="14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sym typeface="Symbol"/>
                  </a:rPr>
                  <a:t>Cohen’s kappa</a:t>
                </a:r>
                <a:r>
                  <a:rPr lang="en-US" altLang="ko-KR" sz="16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sym typeface="Symbol"/>
                  </a:rPr>
                  <a:t> </a:t>
                </a:r>
                <a14:m>
                  <m:oMath xmlns:m="http://schemas.openxmlformats.org/officeDocument/2006/math">
                    <m:r>
                      <a:rPr lang="el-GR" altLang="ko-KR" sz="1600" i="1">
                        <a:solidFill>
                          <a:prstClr val="black"/>
                        </a:solidFill>
                        <a:latin typeface="Cambria Math"/>
                        <a:ea typeface="Cambria Math"/>
                        <a:cs typeface="Times New Roman" panose="02020603050405020304" pitchFamily="18" charset="0"/>
                        <a:sym typeface="Symbol"/>
                      </a:rPr>
                      <m:t>𝜅</m:t>
                    </m:r>
                    <m:r>
                      <a:rPr lang="en-US" altLang="ko-KR" sz="1600" i="1">
                        <a:solidFill>
                          <a:prstClr val="black"/>
                        </a:solidFill>
                        <a:latin typeface="Cambria Math"/>
                        <a:ea typeface="Cambria Math"/>
                        <a:cs typeface="Times New Roman" panose="02020603050405020304" pitchFamily="18" charset="0"/>
                        <a:sym typeface="Symbol"/>
                      </a:rPr>
                      <m:t>=</m:t>
                    </m:r>
                    <m:f>
                      <m:fPr>
                        <m:ctrlPr>
                          <a:rPr lang="en-US" altLang="ko-KR" sz="1600" i="1">
                            <a:solidFill>
                              <a:prstClr val="black"/>
                            </a:solidFill>
                            <a:latin typeface="Cambria Math" panose="02040503050406030204" pitchFamily="18" charset="0"/>
                            <a:cs typeface="Times New Roman" panose="02020603050405020304" pitchFamily="18" charset="0"/>
                            <a:sym typeface="Symbol"/>
                          </a:rPr>
                        </m:ctrlPr>
                      </m:fPr>
                      <m:num>
                        <m:r>
                          <a:rPr lang="en-US" altLang="ko-KR" sz="1600" i="1">
                            <a:solidFill>
                              <a:prstClr val="black"/>
                            </a:solidFill>
                            <a:latin typeface="Cambria Math" panose="02040503050406030204" pitchFamily="18" charset="0"/>
                            <a:cs typeface="Times New Roman" panose="02020603050405020304" pitchFamily="18" charset="0"/>
                            <a:sym typeface="Symbol"/>
                          </a:rPr>
                          <m:t>𝐴</m:t>
                        </m:r>
                        <m:r>
                          <a:rPr lang="en-US" altLang="ko-KR" sz="1600" i="1">
                            <a:solidFill>
                              <a:prstClr val="black"/>
                            </a:solidFill>
                            <a:latin typeface="Cambria Math"/>
                            <a:cs typeface="Times New Roman" panose="02020603050405020304" pitchFamily="18" charset="0"/>
                            <a:sym typeface="Symbol"/>
                          </a:rPr>
                          <m:t>𝑐𝑐</m:t>
                        </m:r>
                        <m:r>
                          <a:rPr lang="en-US" altLang="ko-KR" sz="1600" i="1">
                            <a:solidFill>
                              <a:prstClr val="black"/>
                            </a:solidFill>
                            <a:latin typeface="Cambria Math" panose="02040503050406030204" pitchFamily="18" charset="0"/>
                            <a:cs typeface="Times New Roman" panose="02020603050405020304" pitchFamily="18" charset="0"/>
                            <a:sym typeface="Symbol"/>
                          </a:rPr>
                          <m:t>𝑢𝑟𝑎𝑐𝑦</m:t>
                        </m:r>
                        <m:r>
                          <a:rPr lang="en-US" altLang="ko-KR" sz="1600" i="1">
                            <a:solidFill>
                              <a:prstClr val="black"/>
                            </a:solidFill>
                            <a:latin typeface="Cambria Math"/>
                            <a:cs typeface="Times New Roman" panose="02020603050405020304" pitchFamily="18" charset="0"/>
                            <a:sym typeface="Symbol"/>
                          </a:rPr>
                          <m:t>−</m:t>
                        </m:r>
                        <m:sSub>
                          <m:sSubPr>
                            <m:ctrlPr>
                              <a:rPr lang="en-US" altLang="ko-KR" sz="1600" i="1">
                                <a:solidFill>
                                  <a:prstClr val="black"/>
                                </a:solidFill>
                                <a:latin typeface="Cambria Math" panose="02040503050406030204" pitchFamily="18" charset="0"/>
                                <a:cs typeface="Times New Roman" panose="02020603050405020304" pitchFamily="18" charset="0"/>
                                <a:sym typeface="Symbol"/>
                              </a:rPr>
                            </m:ctrlPr>
                          </m:sSubPr>
                          <m:e>
                            <m:r>
                              <a:rPr lang="en-US" altLang="ko-KR" sz="1600" i="1">
                                <a:solidFill>
                                  <a:prstClr val="black"/>
                                </a:solidFill>
                                <a:latin typeface="Cambria Math"/>
                                <a:cs typeface="Times New Roman" panose="02020603050405020304" pitchFamily="18" charset="0"/>
                                <a:sym typeface="Symbol"/>
                              </a:rPr>
                              <m:t>𝑝</m:t>
                            </m:r>
                          </m:e>
                          <m:sub>
                            <m:r>
                              <a:rPr lang="en-US" altLang="ko-KR" sz="1600" i="1">
                                <a:solidFill>
                                  <a:prstClr val="black"/>
                                </a:solidFill>
                                <a:latin typeface="Cambria Math"/>
                                <a:cs typeface="Times New Roman" panose="02020603050405020304" pitchFamily="18" charset="0"/>
                                <a:sym typeface="Symbol"/>
                              </a:rPr>
                              <m:t>𝑒</m:t>
                            </m:r>
                          </m:sub>
                        </m:sSub>
                      </m:num>
                      <m:den>
                        <m:r>
                          <a:rPr lang="en-US" altLang="ko-KR" sz="1600" i="1">
                            <a:solidFill>
                              <a:prstClr val="black"/>
                            </a:solidFill>
                            <a:latin typeface="Cambria Math"/>
                            <a:cs typeface="Times New Roman" panose="02020603050405020304" pitchFamily="18" charset="0"/>
                            <a:sym typeface="Symbol"/>
                          </a:rPr>
                          <m:t>1−</m:t>
                        </m:r>
                        <m:sSub>
                          <m:sSubPr>
                            <m:ctrlPr>
                              <a:rPr lang="en-US" altLang="ko-KR" sz="1600" i="1">
                                <a:solidFill>
                                  <a:prstClr val="black"/>
                                </a:solidFill>
                                <a:latin typeface="Cambria Math" panose="02040503050406030204" pitchFamily="18" charset="0"/>
                                <a:cs typeface="Times New Roman" panose="02020603050405020304" pitchFamily="18" charset="0"/>
                                <a:sym typeface="Symbol"/>
                              </a:rPr>
                            </m:ctrlPr>
                          </m:sSubPr>
                          <m:e>
                            <m:r>
                              <a:rPr lang="en-US" altLang="ko-KR" sz="1600" i="1">
                                <a:solidFill>
                                  <a:prstClr val="black"/>
                                </a:solidFill>
                                <a:latin typeface="Cambria Math"/>
                                <a:cs typeface="Times New Roman" panose="02020603050405020304" pitchFamily="18" charset="0"/>
                                <a:sym typeface="Symbol"/>
                              </a:rPr>
                              <m:t>𝑝</m:t>
                            </m:r>
                          </m:e>
                          <m:sub>
                            <m:r>
                              <a:rPr lang="en-US" altLang="ko-KR" sz="1600" i="1">
                                <a:solidFill>
                                  <a:prstClr val="black"/>
                                </a:solidFill>
                                <a:latin typeface="Cambria Math"/>
                                <a:cs typeface="Times New Roman" panose="02020603050405020304" pitchFamily="18" charset="0"/>
                                <a:sym typeface="Symbol"/>
                              </a:rPr>
                              <m:t>𝑒</m:t>
                            </m:r>
                          </m:sub>
                        </m:sSub>
                      </m:den>
                    </m:f>
                  </m:oMath>
                </a14:m>
                <a:endParaRPr lang="en-US" altLang="ko-KR" sz="16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18" name="직사각형 17">
                <a:extLst>
                  <a:ext uri="{FF2B5EF4-FFF2-40B4-BE49-F238E27FC236}">
                    <a16:creationId xmlns:a16="http://schemas.microsoft.com/office/drawing/2014/main" xmlns="" xmlns:a14="http://schemas.microsoft.com/office/drawing/2010/main" id="{B7015C2B-5159-4E8A-AC20-B8D0939923B4}"/>
                  </a:ext>
                </a:extLst>
              </p:cNvPr>
              <p:cNvSpPr>
                <a:spLocks noRot="1" noChangeAspect="1" noMove="1" noResize="1" noEditPoints="1" noAdjustHandles="1" noChangeArrowheads="1" noChangeShapeType="1" noTextEdit="1"/>
              </p:cNvSpPr>
              <p:nvPr/>
            </p:nvSpPr>
            <p:spPr>
              <a:xfrm>
                <a:off x="666750" y="4509075"/>
                <a:ext cx="2988518" cy="473719"/>
              </a:xfrm>
              <a:prstGeom prst="rect">
                <a:avLst/>
              </a:prstGeom>
              <a:blipFill rotWithShape="0">
                <a:blip r:embed="rId8"/>
                <a:stretch>
                  <a:fillRect b="-2597"/>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id="{4B341B96-12F8-4107-922D-BC8B0B02F68B}"/>
                  </a:ext>
                </a:extLst>
              </p:cNvPr>
              <p:cNvSpPr/>
              <p:nvPr/>
            </p:nvSpPr>
            <p:spPr>
              <a:xfrm>
                <a:off x="3763280" y="4573203"/>
                <a:ext cx="5540806"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altLang="ko-KR" sz="13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sym typeface="Symbol"/>
                  </a:rPr>
                  <a:t>Trong đó</a:t>
                </a:r>
                <a:r>
                  <a:rPr lang="en-US" altLang="ko-KR" sz="13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sym typeface="Symbol"/>
                  </a:rPr>
                  <a:t> </a:t>
                </a:r>
                <a14:m>
                  <m:oMath xmlns:m="http://schemas.openxmlformats.org/officeDocument/2006/math">
                    <m:sSub>
                      <m:sSubPr>
                        <m:ctrlPr>
                          <a:rPr lang="en-US" altLang="ko-KR" sz="1300" i="1">
                            <a:solidFill>
                              <a:prstClr val="black"/>
                            </a:solidFill>
                            <a:latin typeface="Cambria Math" panose="02040503050406030204" pitchFamily="18" charset="0"/>
                            <a:cs typeface="Times New Roman" panose="02020603050405020304" pitchFamily="18" charset="0"/>
                            <a:sym typeface="Symbol"/>
                          </a:rPr>
                        </m:ctrlPr>
                      </m:sSubPr>
                      <m:e>
                        <m:r>
                          <a:rPr lang="en-US" altLang="ko-KR" sz="1300" i="1">
                            <a:solidFill>
                              <a:prstClr val="black"/>
                            </a:solidFill>
                            <a:latin typeface="Cambria Math"/>
                            <a:cs typeface="Times New Roman" panose="02020603050405020304" pitchFamily="18" charset="0"/>
                            <a:sym typeface="Symbol"/>
                          </a:rPr>
                          <m:t>𝑝</m:t>
                        </m:r>
                      </m:e>
                      <m:sub>
                        <m:r>
                          <a:rPr lang="en-US" altLang="ko-KR" sz="1300" i="1">
                            <a:solidFill>
                              <a:prstClr val="black"/>
                            </a:solidFill>
                            <a:latin typeface="Cambria Math"/>
                            <a:cs typeface="Times New Roman" panose="02020603050405020304" pitchFamily="18" charset="0"/>
                            <a:sym typeface="Symbol"/>
                          </a:rPr>
                          <m:t>𝑒</m:t>
                        </m:r>
                      </m:sub>
                    </m:sSub>
                  </m:oMath>
                </a14:m>
                <a:r>
                  <a:rPr lang="ko-KR" altLang="en-US" sz="1300" dirty="0">
                    <a:solidFill>
                      <a:prstClr val="black"/>
                    </a:solidFill>
                    <a:latin typeface="SamsungOne 400" panose="020B0503030303020204" pitchFamily="34" charset="0"/>
                    <a:cs typeface="Times New Roman" panose="02020603050405020304" pitchFamily="18" charset="0"/>
                    <a:sym typeface="Symbol"/>
                  </a:rPr>
                  <a:t> </a:t>
                </a:r>
                <a:r>
                  <a:rPr lang="en-US" altLang="ko-KR" sz="13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sym typeface="Symbol"/>
                  </a:rPr>
                  <a:t>là xác suất dự đoán chính xác một cách tình cờ.</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19" name="직사각형 18">
                <a:extLst>
                  <a:ext uri="{FF2B5EF4-FFF2-40B4-BE49-F238E27FC236}">
                    <a16:creationId xmlns:a16="http://schemas.microsoft.com/office/drawing/2014/main" id="{4B341B96-12F8-4107-922D-BC8B0B02F68B}"/>
                  </a:ext>
                </a:extLst>
              </p:cNvPr>
              <p:cNvSpPr>
                <a:spLocks noRot="1" noChangeAspect="1" noMove="1" noResize="1" noEditPoints="1" noAdjustHandles="1" noChangeArrowheads="1" noChangeShapeType="1" noTextEdit="1"/>
              </p:cNvSpPr>
              <p:nvPr/>
            </p:nvSpPr>
            <p:spPr>
              <a:xfrm>
                <a:off x="3763280" y="4573203"/>
                <a:ext cx="5540806" cy="345461"/>
              </a:xfrm>
              <a:prstGeom prst="rect">
                <a:avLst/>
              </a:prstGeom>
              <a:blipFill>
                <a:blip r:embed="rId9"/>
                <a:stretch>
                  <a:fillRect l="-110"/>
                </a:stretch>
              </a:blipFill>
              <a:ln>
                <a:noFill/>
              </a:ln>
            </p:spPr>
            <p:txBody>
              <a:bodyPr/>
              <a:lstStyle/>
              <a:p>
                <a:r>
                  <a:rPr lang="en-001">
                    <a:noFill/>
                  </a:rPr>
                  <a:t> </a:t>
                </a:r>
              </a:p>
            </p:txBody>
          </p:sp>
        </mc:Fallback>
      </mc:AlternateContent>
    </p:spTree>
    <p:extLst>
      <p:ext uri="{BB962C8B-B14F-4D97-AF65-F5344CB8AC3E}">
        <p14:creationId xmlns:p14="http://schemas.microsoft.com/office/powerpoint/2010/main" val="39213488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Chỉ</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suất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Logistic</a:t>
              </a: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8" name="직사각형 7">
            <a:extLst>
              <a:ext uri="{FF2B5EF4-FFF2-40B4-BE49-F238E27FC236}">
                <a16:creationId xmlns:a16="http://schemas.microsoft.com/office/drawing/2014/main" id="{F3F7B9EF-A469-4B4D-9399-7E464C0333D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Thuật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ngữ</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4" name="직사각형 13">
            <a:extLst>
              <a:ext uri="{FF2B5EF4-FFF2-40B4-BE49-F238E27FC236}">
                <a16:creationId xmlns:a16="http://schemas.microsoft.com/office/drawing/2014/main" id="{AE7B6D49-BDCA-494C-8647-CFE9A00F40AE}"/>
              </a:ext>
            </a:extLst>
          </p:cNvPr>
          <p:cNvSpPr/>
          <p:nvPr/>
        </p:nvSpPr>
        <p:spPr>
          <a:xfrm>
            <a:off x="667714" y="1858132"/>
            <a:ext cx="2735392" cy="3077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1800"/>
              </a:spcAft>
              <a:buClr>
                <a:srgbClr val="193EB0"/>
              </a:buClr>
            </a:pPr>
            <a:r>
              <a:rPr lang="vi-VN" altLang="ko-KR" sz="14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sym typeface="Symbol"/>
              </a:rPr>
              <a:t>True Positive Rate</a:t>
            </a:r>
            <a:r>
              <a:rPr lang="en-US" altLang="ko-KR" sz="14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sym typeface="Symbol"/>
              </a:rPr>
              <a:t> = Sensitivity</a:t>
            </a:r>
            <a:endParaRPr lang="en-US" altLang="ko-KR" sz="14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endParaRPr>
          </a:p>
        </p:txBody>
      </p:sp>
      <p:sp>
        <p:nvSpPr>
          <p:cNvPr id="15" name="직사각형 14">
            <a:extLst>
              <a:ext uri="{FF2B5EF4-FFF2-40B4-BE49-F238E27FC236}">
                <a16:creationId xmlns:a16="http://schemas.microsoft.com/office/drawing/2014/main" id="{F8B640D9-19B1-4F77-8083-0D2B315F7470}"/>
              </a:ext>
            </a:extLst>
          </p:cNvPr>
          <p:cNvSpPr/>
          <p:nvPr/>
        </p:nvSpPr>
        <p:spPr>
          <a:xfrm>
            <a:off x="666750" y="2422102"/>
            <a:ext cx="2809131" cy="3077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1800"/>
              </a:spcAft>
              <a:buClr>
                <a:srgbClr val="193EB0"/>
              </a:buClr>
            </a:pPr>
            <a:r>
              <a:rPr lang="en-US" altLang="ko-KR" sz="14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sym typeface="Symbol"/>
              </a:rPr>
              <a:t>True Negative Rate = Specificity</a:t>
            </a:r>
          </a:p>
        </p:txBody>
      </p:sp>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4FE504F2-1C49-4E41-925B-E461955F3078}"/>
                  </a:ext>
                </a:extLst>
              </p:cNvPr>
              <p:cNvSpPr/>
              <p:nvPr/>
            </p:nvSpPr>
            <p:spPr>
              <a:xfrm>
                <a:off x="677971" y="2970684"/>
                <a:ext cx="7365057" cy="4783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lvl="0">
                  <a:spcAft>
                    <a:spcPts val="1800"/>
                  </a:spcAft>
                  <a:buClr>
                    <a:srgbClr val="193EB0"/>
                  </a:buClr>
                </a:pPr>
                <a:r>
                  <a:rPr lang="vi-VN" altLang="ko-KR" sz="14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sym typeface="Symbol"/>
                  </a:rPr>
                  <a:t>False</a:t>
                </a:r>
                <a:r>
                  <a:rPr lang="en-US" altLang="ko-KR" sz="14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sym typeface="Symbol"/>
                  </a:rPr>
                  <a:t> Negative Rate </a:t>
                </a:r>
                <a:r>
                  <a:rPr lang="en-US" altLang="ko-KR" sz="16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sym typeface="Symbol"/>
                  </a:rPr>
                  <a:t>= </a:t>
                </a:r>
                <a14:m>
                  <m:oMath xmlns:m="http://schemas.openxmlformats.org/officeDocument/2006/math">
                    <m:f>
                      <m:fPr>
                        <m:ctrlPr>
                          <a:rPr lang="en-US" altLang="ko-KR" sz="1600" i="1">
                            <a:solidFill>
                              <a:prstClr val="black"/>
                            </a:solidFill>
                            <a:latin typeface="Cambria Math" panose="02040503050406030204" pitchFamily="18" charset="0"/>
                            <a:cs typeface="Times New Roman" panose="02020603050405020304" pitchFamily="18" charset="0"/>
                            <a:sym typeface="Symbol"/>
                          </a:rPr>
                        </m:ctrlPr>
                      </m:fPr>
                      <m:num>
                        <m:r>
                          <a:rPr lang="en-US" altLang="ko-KR" sz="1600" i="1">
                            <a:solidFill>
                              <a:prstClr val="black"/>
                            </a:solidFill>
                            <a:latin typeface="Cambria Math" panose="02040503050406030204" pitchFamily="18" charset="0"/>
                            <a:cs typeface="Times New Roman" panose="02020603050405020304" pitchFamily="18" charset="0"/>
                            <a:sym typeface="Symbol"/>
                          </a:rPr>
                          <m:t>𝑁𝑢𝑚𝑏𝑒𝑟</m:t>
                        </m:r>
                        <m:r>
                          <a:rPr lang="en-US" altLang="ko-KR" sz="1600" i="1">
                            <a:solidFill>
                              <a:prstClr val="black"/>
                            </a:solidFill>
                            <a:latin typeface="Cambria Math" panose="02040503050406030204" pitchFamily="18" charset="0"/>
                            <a:cs typeface="Times New Roman" panose="02020603050405020304" pitchFamily="18" charset="0"/>
                            <a:sym typeface="Symbol"/>
                          </a:rPr>
                          <m:t> </m:t>
                        </m:r>
                        <m:r>
                          <a:rPr lang="en-US" altLang="ko-KR" sz="1600" i="1">
                            <a:solidFill>
                              <a:prstClr val="black"/>
                            </a:solidFill>
                            <a:latin typeface="Cambria Math" panose="02040503050406030204" pitchFamily="18" charset="0"/>
                            <a:cs typeface="Times New Roman" panose="02020603050405020304" pitchFamily="18" charset="0"/>
                            <a:sym typeface="Symbol"/>
                          </a:rPr>
                          <m:t>𝑜𝑓</m:t>
                        </m:r>
                        <m:r>
                          <a:rPr lang="en-US" altLang="ko-KR" sz="1600" i="1">
                            <a:solidFill>
                              <a:prstClr val="black"/>
                            </a:solidFill>
                            <a:latin typeface="Cambria Math" panose="02040503050406030204" pitchFamily="18" charset="0"/>
                            <a:cs typeface="Times New Roman" panose="02020603050405020304" pitchFamily="18" charset="0"/>
                            <a:sym typeface="Symbol"/>
                          </a:rPr>
                          <m:t> </m:t>
                        </m:r>
                        <m:r>
                          <a:rPr lang="en-US" altLang="ko-KR" sz="1600" i="1">
                            <a:solidFill>
                              <a:prstClr val="black"/>
                            </a:solidFill>
                            <a:latin typeface="Cambria Math" panose="02040503050406030204" pitchFamily="18" charset="0"/>
                            <a:cs typeface="Times New Roman" panose="02020603050405020304" pitchFamily="18" charset="0"/>
                            <a:sym typeface="Symbol"/>
                          </a:rPr>
                          <m:t>𝑎𝑐𝑡𝑢𝑎𝑙</m:t>
                        </m:r>
                        <m:r>
                          <a:rPr lang="en-US" altLang="ko-KR" sz="1600" i="1">
                            <a:solidFill>
                              <a:prstClr val="black"/>
                            </a:solidFill>
                            <a:latin typeface="Cambria Math" panose="02040503050406030204" pitchFamily="18" charset="0"/>
                            <a:cs typeface="Times New Roman" panose="02020603050405020304" pitchFamily="18" charset="0"/>
                            <a:sym typeface="Symbol"/>
                          </a:rPr>
                          <m:t> 0</m:t>
                        </m:r>
                        <m:r>
                          <a:rPr lang="en-US" altLang="ko-KR" sz="1600" i="1">
                            <a:solidFill>
                              <a:prstClr val="black"/>
                            </a:solidFill>
                            <a:latin typeface="Cambria Math" panose="02040503050406030204" pitchFamily="18" charset="0"/>
                            <a:cs typeface="Times New Roman" panose="02020603050405020304" pitchFamily="18" charset="0"/>
                            <a:sym typeface="Symbol"/>
                          </a:rPr>
                          <m:t>𝑠</m:t>
                        </m:r>
                        <m:r>
                          <a:rPr lang="en-US" altLang="ko-KR" sz="1600" i="1">
                            <a:solidFill>
                              <a:prstClr val="black"/>
                            </a:solidFill>
                            <a:latin typeface="Cambria Math" panose="02040503050406030204" pitchFamily="18" charset="0"/>
                            <a:cs typeface="Times New Roman" panose="02020603050405020304" pitchFamily="18" charset="0"/>
                            <a:sym typeface="Symbol"/>
                          </a:rPr>
                          <m:t> </m:t>
                        </m:r>
                        <m:r>
                          <a:rPr lang="en-US" altLang="ko-KR" sz="1600" i="1">
                            <a:solidFill>
                              <a:prstClr val="black"/>
                            </a:solidFill>
                            <a:latin typeface="Cambria Math" panose="02040503050406030204" pitchFamily="18" charset="0"/>
                            <a:cs typeface="Times New Roman" panose="02020603050405020304" pitchFamily="18" charset="0"/>
                            <a:sym typeface="Symbol"/>
                          </a:rPr>
                          <m:t>𝑡h𝑎𝑡</m:t>
                        </m:r>
                        <m:r>
                          <a:rPr lang="en-US" altLang="ko-KR" sz="1600" i="1">
                            <a:solidFill>
                              <a:prstClr val="black"/>
                            </a:solidFill>
                            <a:latin typeface="Cambria Math" panose="02040503050406030204" pitchFamily="18" charset="0"/>
                            <a:cs typeface="Times New Roman" panose="02020603050405020304" pitchFamily="18" charset="0"/>
                            <a:sym typeface="Symbol"/>
                          </a:rPr>
                          <m:t> </m:t>
                        </m:r>
                        <m:r>
                          <a:rPr lang="en-US" altLang="ko-KR" sz="1600" i="1">
                            <a:solidFill>
                              <a:prstClr val="black"/>
                            </a:solidFill>
                            <a:latin typeface="Cambria Math" panose="02040503050406030204" pitchFamily="18" charset="0"/>
                            <a:cs typeface="Times New Roman" panose="02020603050405020304" pitchFamily="18" charset="0"/>
                            <a:sym typeface="Symbol"/>
                          </a:rPr>
                          <m:t>𝑎𝑟𝑒</m:t>
                        </m:r>
                        <m:r>
                          <a:rPr lang="en-US" altLang="ko-KR" sz="1600" i="1">
                            <a:solidFill>
                              <a:prstClr val="black"/>
                            </a:solidFill>
                            <a:latin typeface="Cambria Math" panose="02040503050406030204" pitchFamily="18" charset="0"/>
                            <a:cs typeface="Times New Roman" panose="02020603050405020304" pitchFamily="18" charset="0"/>
                            <a:sym typeface="Symbol"/>
                          </a:rPr>
                          <m:t> </m:t>
                        </m:r>
                        <m:r>
                          <a:rPr lang="en-US" altLang="ko-KR" sz="1600" i="1">
                            <a:solidFill>
                              <a:prstClr val="black"/>
                            </a:solidFill>
                            <a:latin typeface="Cambria Math" panose="02040503050406030204" pitchFamily="18" charset="0"/>
                            <a:cs typeface="Times New Roman" panose="02020603050405020304" pitchFamily="18" charset="0"/>
                            <a:sym typeface="Symbol"/>
                          </a:rPr>
                          <m:t>𝑖𝑛𝑐𝑜𝑟𝑟𝑒𝑐𝑡𝑙𝑦</m:t>
                        </m:r>
                        <m:r>
                          <a:rPr lang="en-US" altLang="ko-KR" sz="1600" i="1">
                            <a:solidFill>
                              <a:prstClr val="black"/>
                            </a:solidFill>
                            <a:latin typeface="Cambria Math" panose="02040503050406030204" pitchFamily="18" charset="0"/>
                            <a:cs typeface="Times New Roman" panose="02020603050405020304" pitchFamily="18" charset="0"/>
                            <a:sym typeface="Symbol"/>
                          </a:rPr>
                          <m:t> </m:t>
                        </m:r>
                        <m:r>
                          <a:rPr lang="en-US" altLang="ko-KR" sz="1600" i="1">
                            <a:solidFill>
                              <a:prstClr val="black"/>
                            </a:solidFill>
                            <a:latin typeface="Cambria Math" panose="02040503050406030204" pitchFamily="18" charset="0"/>
                            <a:cs typeface="Times New Roman" panose="02020603050405020304" pitchFamily="18" charset="0"/>
                            <a:sym typeface="Symbol"/>
                          </a:rPr>
                          <m:t>𝑝𝑟𝑒𝑑𝑖𝑐𝑡𝑒𝑑</m:t>
                        </m:r>
                        <m:r>
                          <a:rPr lang="en-US" altLang="ko-KR" sz="1600" i="1">
                            <a:solidFill>
                              <a:prstClr val="black"/>
                            </a:solidFill>
                            <a:latin typeface="Cambria Math" panose="02040503050406030204" pitchFamily="18" charset="0"/>
                            <a:cs typeface="Times New Roman" panose="02020603050405020304" pitchFamily="18" charset="0"/>
                            <a:sym typeface="Symbol"/>
                          </a:rPr>
                          <m:t> </m:t>
                        </m:r>
                        <m:r>
                          <a:rPr lang="en-US" altLang="ko-KR" sz="1600" i="1">
                            <a:solidFill>
                              <a:prstClr val="black"/>
                            </a:solidFill>
                            <a:latin typeface="Cambria Math" panose="02040503050406030204" pitchFamily="18" charset="0"/>
                            <a:cs typeface="Times New Roman" panose="02020603050405020304" pitchFamily="18" charset="0"/>
                            <a:sym typeface="Symbol"/>
                          </a:rPr>
                          <m:t>𝑎𝑠</m:t>
                        </m:r>
                        <m:r>
                          <a:rPr lang="en-US" altLang="ko-KR" sz="1600" i="1">
                            <a:solidFill>
                              <a:prstClr val="black"/>
                            </a:solidFill>
                            <a:latin typeface="Cambria Math" panose="02040503050406030204" pitchFamily="18" charset="0"/>
                            <a:cs typeface="Times New Roman" panose="02020603050405020304" pitchFamily="18" charset="0"/>
                            <a:sym typeface="Symbol"/>
                          </a:rPr>
                          <m:t> 1</m:t>
                        </m:r>
                      </m:num>
                      <m:den>
                        <m:r>
                          <a:rPr lang="en-US" altLang="ko-KR" sz="1600" i="1">
                            <a:solidFill>
                              <a:prstClr val="black"/>
                            </a:solidFill>
                            <a:latin typeface="Cambria Math" panose="02040503050406030204" pitchFamily="18" charset="0"/>
                            <a:cs typeface="Times New Roman" panose="02020603050405020304" pitchFamily="18" charset="0"/>
                            <a:sym typeface="Symbol"/>
                          </a:rPr>
                          <m:t>𝑇𝑜𝑡𝑎𝑙</m:t>
                        </m:r>
                        <m:r>
                          <a:rPr lang="en-US" altLang="ko-KR" sz="1600" i="1">
                            <a:solidFill>
                              <a:prstClr val="black"/>
                            </a:solidFill>
                            <a:latin typeface="Cambria Math" panose="02040503050406030204" pitchFamily="18" charset="0"/>
                            <a:cs typeface="Times New Roman" panose="02020603050405020304" pitchFamily="18" charset="0"/>
                            <a:sym typeface="Symbol"/>
                          </a:rPr>
                          <m:t> </m:t>
                        </m:r>
                        <m:r>
                          <a:rPr lang="en-US" altLang="ko-KR" sz="1600" i="1">
                            <a:solidFill>
                              <a:prstClr val="black"/>
                            </a:solidFill>
                            <a:latin typeface="Cambria Math" panose="02040503050406030204" pitchFamily="18" charset="0"/>
                            <a:cs typeface="Times New Roman" panose="02020603050405020304" pitchFamily="18" charset="0"/>
                            <a:sym typeface="Symbol"/>
                          </a:rPr>
                          <m:t>𝑛𝑢𝑚𝑏𝑒𝑟</m:t>
                        </m:r>
                        <m:r>
                          <a:rPr lang="en-US" altLang="ko-KR" sz="1600" i="1">
                            <a:solidFill>
                              <a:prstClr val="black"/>
                            </a:solidFill>
                            <a:latin typeface="Cambria Math" panose="02040503050406030204" pitchFamily="18" charset="0"/>
                            <a:cs typeface="Times New Roman" panose="02020603050405020304" pitchFamily="18" charset="0"/>
                            <a:sym typeface="Symbol"/>
                          </a:rPr>
                          <m:t> </m:t>
                        </m:r>
                        <m:r>
                          <a:rPr lang="en-US" altLang="ko-KR" sz="1600" i="1">
                            <a:solidFill>
                              <a:prstClr val="black"/>
                            </a:solidFill>
                            <a:latin typeface="Cambria Math" panose="02040503050406030204" pitchFamily="18" charset="0"/>
                            <a:cs typeface="Times New Roman" panose="02020603050405020304" pitchFamily="18" charset="0"/>
                            <a:sym typeface="Symbol"/>
                          </a:rPr>
                          <m:t>𝑜𝑓</m:t>
                        </m:r>
                        <m:r>
                          <a:rPr lang="en-US" altLang="ko-KR" sz="1600" i="1">
                            <a:solidFill>
                              <a:prstClr val="black"/>
                            </a:solidFill>
                            <a:latin typeface="Cambria Math" panose="02040503050406030204" pitchFamily="18" charset="0"/>
                            <a:cs typeface="Times New Roman" panose="02020603050405020304" pitchFamily="18" charset="0"/>
                            <a:sym typeface="Symbol"/>
                          </a:rPr>
                          <m:t> 0</m:t>
                        </m:r>
                        <m:r>
                          <a:rPr lang="en-US" altLang="ko-KR" sz="1600" i="1">
                            <a:solidFill>
                              <a:prstClr val="black"/>
                            </a:solidFill>
                            <a:latin typeface="Cambria Math" panose="02040503050406030204" pitchFamily="18" charset="0"/>
                            <a:cs typeface="Times New Roman" panose="02020603050405020304" pitchFamily="18" charset="0"/>
                            <a:sym typeface="Symbol"/>
                          </a:rPr>
                          <m:t>𝑠</m:t>
                        </m:r>
                      </m:den>
                    </m:f>
                  </m:oMath>
                </a14:m>
                <a:r>
                  <a:rPr lang="en-US" altLang="ko-KR" sz="1600" i="1"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4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rPr>
                  <a:t>= 1-Specificity</a:t>
                </a:r>
                <a:endParaRPr lang="ko-KR" altLang="en-US" sz="14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16" name="직사각형 15">
                <a:extLst>
                  <a:ext uri="{FF2B5EF4-FFF2-40B4-BE49-F238E27FC236}">
                    <a16:creationId xmlns:a16="http://schemas.microsoft.com/office/drawing/2014/main" id="{4FE504F2-1C49-4E41-925B-E461955F3078}"/>
                  </a:ext>
                </a:extLst>
              </p:cNvPr>
              <p:cNvSpPr>
                <a:spLocks noRot="1" noChangeAspect="1" noMove="1" noResize="1" noEditPoints="1" noAdjustHandles="1" noChangeArrowheads="1" noChangeShapeType="1" noTextEdit="1"/>
              </p:cNvSpPr>
              <p:nvPr/>
            </p:nvSpPr>
            <p:spPr>
              <a:xfrm>
                <a:off x="677971" y="2970684"/>
                <a:ext cx="7365057" cy="478336"/>
              </a:xfrm>
              <a:prstGeom prst="rect">
                <a:avLst/>
              </a:prstGeom>
              <a:blipFill>
                <a:blip r:embed="rId4"/>
                <a:stretch>
                  <a:fillRect b="-3797"/>
                </a:stretch>
              </a:blipFill>
              <a:ln>
                <a:noFill/>
              </a:ln>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id="{BD8B421A-162C-4231-8880-52CF23DFFC4B}"/>
                  </a:ext>
                </a:extLst>
              </p:cNvPr>
              <p:cNvSpPr/>
              <p:nvPr/>
            </p:nvSpPr>
            <p:spPr>
              <a:xfrm>
                <a:off x="666751" y="3674436"/>
                <a:ext cx="7499710" cy="4783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lvl="0">
                  <a:spcAft>
                    <a:spcPts val="1800"/>
                  </a:spcAft>
                  <a:buClr>
                    <a:srgbClr val="193EB0"/>
                  </a:buClr>
                </a:pPr>
                <a:r>
                  <a:rPr lang="en-US" altLang="ko-KR" sz="14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sym typeface="Symbol"/>
                  </a:rPr>
                  <a:t>False Negative Rate </a:t>
                </a:r>
                <a:r>
                  <a:rPr lang="en-US" altLang="ko-KR" sz="16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sym typeface="Symbol"/>
                  </a:rPr>
                  <a:t>= </a:t>
                </a:r>
                <a14:m>
                  <m:oMath xmlns:m="http://schemas.openxmlformats.org/officeDocument/2006/math">
                    <m:f>
                      <m:fPr>
                        <m:ctrlPr>
                          <a:rPr lang="en-US" altLang="ko-KR" sz="1600" i="1">
                            <a:solidFill>
                              <a:prstClr val="black"/>
                            </a:solidFill>
                            <a:latin typeface="Cambria Math" panose="02040503050406030204" pitchFamily="18" charset="0"/>
                            <a:cs typeface="Times New Roman" panose="02020603050405020304" pitchFamily="18" charset="0"/>
                            <a:sym typeface="Symbol"/>
                          </a:rPr>
                        </m:ctrlPr>
                      </m:fPr>
                      <m:num>
                        <m:r>
                          <a:rPr lang="en-US" altLang="ko-KR" sz="1600" i="1">
                            <a:solidFill>
                              <a:prstClr val="black"/>
                            </a:solidFill>
                            <a:latin typeface="Cambria Math" panose="02040503050406030204" pitchFamily="18" charset="0"/>
                            <a:cs typeface="Times New Roman" panose="02020603050405020304" pitchFamily="18" charset="0"/>
                            <a:sym typeface="Symbol"/>
                          </a:rPr>
                          <m:t>𝑁𝑢𝑚𝑏𝑒𝑟</m:t>
                        </m:r>
                        <m:r>
                          <a:rPr lang="en-US" altLang="ko-KR" sz="1600" i="1">
                            <a:solidFill>
                              <a:prstClr val="black"/>
                            </a:solidFill>
                            <a:latin typeface="Cambria Math" panose="02040503050406030204" pitchFamily="18" charset="0"/>
                            <a:cs typeface="Times New Roman" panose="02020603050405020304" pitchFamily="18" charset="0"/>
                            <a:sym typeface="Symbol"/>
                          </a:rPr>
                          <m:t> </m:t>
                        </m:r>
                        <m:r>
                          <a:rPr lang="en-US" altLang="ko-KR" sz="1600" i="1">
                            <a:solidFill>
                              <a:prstClr val="black"/>
                            </a:solidFill>
                            <a:latin typeface="Cambria Math" panose="02040503050406030204" pitchFamily="18" charset="0"/>
                            <a:cs typeface="Times New Roman" panose="02020603050405020304" pitchFamily="18" charset="0"/>
                            <a:sym typeface="Symbol"/>
                          </a:rPr>
                          <m:t>𝑜𝑓</m:t>
                        </m:r>
                        <m:r>
                          <a:rPr lang="en-US" altLang="ko-KR" sz="1600" i="1">
                            <a:solidFill>
                              <a:prstClr val="black"/>
                            </a:solidFill>
                            <a:latin typeface="Cambria Math" panose="02040503050406030204" pitchFamily="18" charset="0"/>
                            <a:cs typeface="Times New Roman" panose="02020603050405020304" pitchFamily="18" charset="0"/>
                            <a:sym typeface="Symbol"/>
                          </a:rPr>
                          <m:t> </m:t>
                        </m:r>
                        <m:r>
                          <a:rPr lang="en-US" altLang="ko-KR" sz="1600" i="1">
                            <a:solidFill>
                              <a:prstClr val="black"/>
                            </a:solidFill>
                            <a:latin typeface="Cambria Math" panose="02040503050406030204" pitchFamily="18" charset="0"/>
                            <a:cs typeface="Times New Roman" panose="02020603050405020304" pitchFamily="18" charset="0"/>
                            <a:sym typeface="Symbol"/>
                          </a:rPr>
                          <m:t>𝑎𝑐𝑡𝑢𝑎𝑙</m:t>
                        </m:r>
                        <m:r>
                          <a:rPr lang="en-US" altLang="ko-KR" sz="1600" i="1">
                            <a:solidFill>
                              <a:prstClr val="black"/>
                            </a:solidFill>
                            <a:latin typeface="Cambria Math" panose="02040503050406030204" pitchFamily="18" charset="0"/>
                            <a:cs typeface="Times New Roman" panose="02020603050405020304" pitchFamily="18" charset="0"/>
                            <a:sym typeface="Symbol"/>
                          </a:rPr>
                          <m:t> 1</m:t>
                        </m:r>
                        <m:r>
                          <a:rPr lang="en-US" altLang="ko-KR" sz="1600" i="1">
                            <a:solidFill>
                              <a:prstClr val="black"/>
                            </a:solidFill>
                            <a:latin typeface="Cambria Math" panose="02040503050406030204" pitchFamily="18" charset="0"/>
                            <a:cs typeface="Times New Roman" panose="02020603050405020304" pitchFamily="18" charset="0"/>
                            <a:sym typeface="Symbol"/>
                          </a:rPr>
                          <m:t>𝑠</m:t>
                        </m:r>
                        <m:r>
                          <a:rPr lang="en-US" altLang="ko-KR" sz="1600" i="1">
                            <a:solidFill>
                              <a:prstClr val="black"/>
                            </a:solidFill>
                            <a:latin typeface="Cambria Math" panose="02040503050406030204" pitchFamily="18" charset="0"/>
                            <a:cs typeface="Times New Roman" panose="02020603050405020304" pitchFamily="18" charset="0"/>
                            <a:sym typeface="Symbol"/>
                          </a:rPr>
                          <m:t> </m:t>
                        </m:r>
                        <m:r>
                          <a:rPr lang="en-US" altLang="ko-KR" sz="1600" i="1">
                            <a:solidFill>
                              <a:prstClr val="black"/>
                            </a:solidFill>
                            <a:latin typeface="Cambria Math" panose="02040503050406030204" pitchFamily="18" charset="0"/>
                            <a:cs typeface="Times New Roman" panose="02020603050405020304" pitchFamily="18" charset="0"/>
                            <a:sym typeface="Symbol"/>
                          </a:rPr>
                          <m:t>𝑡h𝑎𝑡</m:t>
                        </m:r>
                        <m:r>
                          <a:rPr lang="en-US" altLang="ko-KR" sz="1600" i="1">
                            <a:solidFill>
                              <a:prstClr val="black"/>
                            </a:solidFill>
                            <a:latin typeface="Cambria Math" panose="02040503050406030204" pitchFamily="18" charset="0"/>
                            <a:cs typeface="Times New Roman" panose="02020603050405020304" pitchFamily="18" charset="0"/>
                            <a:sym typeface="Symbol"/>
                          </a:rPr>
                          <m:t> </m:t>
                        </m:r>
                        <m:r>
                          <a:rPr lang="en-US" altLang="ko-KR" sz="1600" i="1">
                            <a:solidFill>
                              <a:prstClr val="black"/>
                            </a:solidFill>
                            <a:latin typeface="Cambria Math" panose="02040503050406030204" pitchFamily="18" charset="0"/>
                            <a:cs typeface="Times New Roman" panose="02020603050405020304" pitchFamily="18" charset="0"/>
                            <a:sym typeface="Symbol"/>
                          </a:rPr>
                          <m:t>𝑎𝑟𝑒</m:t>
                        </m:r>
                        <m:r>
                          <a:rPr lang="en-US" altLang="ko-KR" sz="1600" i="1">
                            <a:solidFill>
                              <a:prstClr val="black"/>
                            </a:solidFill>
                            <a:latin typeface="Cambria Math" panose="02040503050406030204" pitchFamily="18" charset="0"/>
                            <a:cs typeface="Times New Roman" panose="02020603050405020304" pitchFamily="18" charset="0"/>
                            <a:sym typeface="Symbol"/>
                          </a:rPr>
                          <m:t> </m:t>
                        </m:r>
                        <m:r>
                          <a:rPr lang="en-US" altLang="ko-KR" sz="1600" i="1">
                            <a:solidFill>
                              <a:prstClr val="black"/>
                            </a:solidFill>
                            <a:latin typeface="Cambria Math" panose="02040503050406030204" pitchFamily="18" charset="0"/>
                            <a:cs typeface="Times New Roman" panose="02020603050405020304" pitchFamily="18" charset="0"/>
                            <a:sym typeface="Symbol"/>
                          </a:rPr>
                          <m:t>𝑖𝑛𝑐𝑜𝑟𝑟𝑒𝑐𝑡𝑙𝑦</m:t>
                        </m:r>
                        <m:r>
                          <a:rPr lang="en-US" altLang="ko-KR" sz="1600" i="1">
                            <a:solidFill>
                              <a:prstClr val="black"/>
                            </a:solidFill>
                            <a:latin typeface="Cambria Math" panose="02040503050406030204" pitchFamily="18" charset="0"/>
                            <a:cs typeface="Times New Roman" panose="02020603050405020304" pitchFamily="18" charset="0"/>
                            <a:sym typeface="Symbol"/>
                          </a:rPr>
                          <m:t> </m:t>
                        </m:r>
                        <m:r>
                          <a:rPr lang="en-US" altLang="ko-KR" sz="1600" i="1">
                            <a:solidFill>
                              <a:prstClr val="black"/>
                            </a:solidFill>
                            <a:latin typeface="Cambria Math" panose="02040503050406030204" pitchFamily="18" charset="0"/>
                            <a:cs typeface="Times New Roman" panose="02020603050405020304" pitchFamily="18" charset="0"/>
                            <a:sym typeface="Symbol"/>
                          </a:rPr>
                          <m:t>𝑝𝑟𝑒𝑑𝑖𝑐𝑡𝑒𝑑</m:t>
                        </m:r>
                        <m:r>
                          <a:rPr lang="en-US" altLang="ko-KR" sz="1600" i="1">
                            <a:solidFill>
                              <a:prstClr val="black"/>
                            </a:solidFill>
                            <a:latin typeface="Cambria Math" panose="02040503050406030204" pitchFamily="18" charset="0"/>
                            <a:cs typeface="Times New Roman" panose="02020603050405020304" pitchFamily="18" charset="0"/>
                            <a:sym typeface="Symbol"/>
                          </a:rPr>
                          <m:t> </m:t>
                        </m:r>
                        <m:r>
                          <a:rPr lang="en-US" altLang="ko-KR" sz="1600" i="1">
                            <a:solidFill>
                              <a:prstClr val="black"/>
                            </a:solidFill>
                            <a:latin typeface="Cambria Math" panose="02040503050406030204" pitchFamily="18" charset="0"/>
                            <a:cs typeface="Times New Roman" panose="02020603050405020304" pitchFamily="18" charset="0"/>
                            <a:sym typeface="Symbol"/>
                          </a:rPr>
                          <m:t>𝑎𝑠</m:t>
                        </m:r>
                        <m:r>
                          <a:rPr lang="en-US" altLang="ko-KR" sz="1600" i="1">
                            <a:solidFill>
                              <a:prstClr val="black"/>
                            </a:solidFill>
                            <a:latin typeface="Cambria Math" panose="02040503050406030204" pitchFamily="18" charset="0"/>
                            <a:cs typeface="Times New Roman" panose="02020603050405020304" pitchFamily="18" charset="0"/>
                            <a:sym typeface="Symbol"/>
                          </a:rPr>
                          <m:t> 0</m:t>
                        </m:r>
                      </m:num>
                      <m:den>
                        <m:r>
                          <a:rPr lang="en-US" altLang="ko-KR" sz="1600" i="1">
                            <a:solidFill>
                              <a:prstClr val="black"/>
                            </a:solidFill>
                            <a:latin typeface="Cambria Math" panose="02040503050406030204" pitchFamily="18" charset="0"/>
                            <a:cs typeface="Times New Roman" panose="02020603050405020304" pitchFamily="18" charset="0"/>
                            <a:sym typeface="Symbol"/>
                          </a:rPr>
                          <m:t>𝑇𝑜𝑡𝑎𝑙</m:t>
                        </m:r>
                        <m:r>
                          <a:rPr lang="en-US" altLang="ko-KR" sz="1600" i="1">
                            <a:solidFill>
                              <a:prstClr val="black"/>
                            </a:solidFill>
                            <a:latin typeface="Cambria Math" panose="02040503050406030204" pitchFamily="18" charset="0"/>
                            <a:cs typeface="Times New Roman" panose="02020603050405020304" pitchFamily="18" charset="0"/>
                            <a:sym typeface="Symbol"/>
                          </a:rPr>
                          <m:t> </m:t>
                        </m:r>
                        <m:r>
                          <a:rPr lang="en-US" altLang="ko-KR" sz="1600" i="1">
                            <a:solidFill>
                              <a:prstClr val="black"/>
                            </a:solidFill>
                            <a:latin typeface="Cambria Math" panose="02040503050406030204" pitchFamily="18" charset="0"/>
                            <a:cs typeface="Times New Roman" panose="02020603050405020304" pitchFamily="18" charset="0"/>
                            <a:sym typeface="Symbol"/>
                          </a:rPr>
                          <m:t>𝑛𝑢𝑚𝑏𝑒𝑟</m:t>
                        </m:r>
                        <m:r>
                          <a:rPr lang="en-US" altLang="ko-KR" sz="1600" i="1">
                            <a:solidFill>
                              <a:prstClr val="black"/>
                            </a:solidFill>
                            <a:latin typeface="Cambria Math" panose="02040503050406030204" pitchFamily="18" charset="0"/>
                            <a:cs typeface="Times New Roman" panose="02020603050405020304" pitchFamily="18" charset="0"/>
                            <a:sym typeface="Symbol"/>
                          </a:rPr>
                          <m:t> </m:t>
                        </m:r>
                        <m:r>
                          <a:rPr lang="en-US" altLang="ko-KR" sz="1600" i="1">
                            <a:solidFill>
                              <a:prstClr val="black"/>
                            </a:solidFill>
                            <a:latin typeface="Cambria Math" panose="02040503050406030204" pitchFamily="18" charset="0"/>
                            <a:cs typeface="Times New Roman" panose="02020603050405020304" pitchFamily="18" charset="0"/>
                            <a:sym typeface="Symbol"/>
                          </a:rPr>
                          <m:t>𝑜𝑓</m:t>
                        </m:r>
                        <m:r>
                          <a:rPr lang="en-US" altLang="ko-KR" sz="1600" i="1">
                            <a:solidFill>
                              <a:prstClr val="black"/>
                            </a:solidFill>
                            <a:latin typeface="Cambria Math" panose="02040503050406030204" pitchFamily="18" charset="0"/>
                            <a:cs typeface="Times New Roman" panose="02020603050405020304" pitchFamily="18" charset="0"/>
                            <a:sym typeface="Symbol"/>
                          </a:rPr>
                          <m:t> 1</m:t>
                        </m:r>
                        <m:r>
                          <a:rPr lang="en-US" altLang="ko-KR" sz="1600" i="1">
                            <a:solidFill>
                              <a:prstClr val="black"/>
                            </a:solidFill>
                            <a:latin typeface="Cambria Math" panose="02040503050406030204" pitchFamily="18" charset="0"/>
                            <a:cs typeface="Times New Roman" panose="02020603050405020304" pitchFamily="18" charset="0"/>
                            <a:sym typeface="Symbol"/>
                          </a:rPr>
                          <m:t>𝑠</m:t>
                        </m:r>
                      </m:den>
                    </m:f>
                  </m:oMath>
                </a14:m>
                <a:r>
                  <a:rPr lang="en-US" altLang="ko-KR" sz="1600" i="1"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4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rPr>
                  <a:t>= 1-Sensitivity</a:t>
                </a:r>
                <a:endParaRPr lang="ko-KR" altLang="en-US" sz="14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17" name="직사각형 16">
                <a:extLst>
                  <a:ext uri="{FF2B5EF4-FFF2-40B4-BE49-F238E27FC236}">
                    <a16:creationId xmlns:a16="http://schemas.microsoft.com/office/drawing/2014/main" xmlns="" xmlns:a14="http://schemas.microsoft.com/office/drawing/2010/main" id="{BD8B421A-162C-4231-8880-52CF23DFFC4B}"/>
                  </a:ext>
                </a:extLst>
              </p:cNvPr>
              <p:cNvSpPr>
                <a:spLocks noRot="1" noChangeAspect="1" noMove="1" noResize="1" noEditPoints="1" noAdjustHandles="1" noChangeArrowheads="1" noChangeShapeType="1" noTextEdit="1"/>
              </p:cNvSpPr>
              <p:nvPr/>
            </p:nvSpPr>
            <p:spPr>
              <a:xfrm>
                <a:off x="666751" y="3674436"/>
                <a:ext cx="7499710" cy="478336"/>
              </a:xfrm>
              <a:prstGeom prst="rect">
                <a:avLst/>
              </a:prstGeom>
              <a:blipFill rotWithShape="0">
                <a:blip r:embed="rId5"/>
                <a:stretch>
                  <a:fillRect b="-5128"/>
                </a:stretch>
              </a:blipFill>
              <a:ln>
                <a:noFill/>
              </a:ln>
            </p:spPr>
            <p:txBody>
              <a:bodyPr/>
              <a:lstStyle/>
              <a:p>
                <a:r>
                  <a:rPr lang="ko-KR" altLang="en-US">
                    <a:noFill/>
                  </a:rPr>
                  <a:t> </a:t>
                </a:r>
              </a:p>
            </p:txBody>
          </p:sp>
        </mc:Fallback>
      </mc:AlternateContent>
      <p:sp>
        <p:nvSpPr>
          <p:cNvPr id="18" name="직사각형 17">
            <a:extLst>
              <a:ext uri="{FF2B5EF4-FFF2-40B4-BE49-F238E27FC236}">
                <a16:creationId xmlns:a16="http://schemas.microsoft.com/office/drawing/2014/main" id="{B7015C2B-5159-4E8A-AC20-B8D0939923B4}"/>
              </a:ext>
            </a:extLst>
          </p:cNvPr>
          <p:cNvSpPr/>
          <p:nvPr/>
        </p:nvSpPr>
        <p:spPr>
          <a:xfrm>
            <a:off x="666750" y="4393575"/>
            <a:ext cx="3121716" cy="3077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1800"/>
              </a:spcAft>
              <a:buClr>
                <a:srgbClr val="193EB0"/>
              </a:buClr>
            </a:pPr>
            <a:r>
              <a:rPr lang="en-US" altLang="ko-KR" sz="14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rPr>
              <a:t>Positive Predicted Value = Precision</a:t>
            </a:r>
          </a:p>
        </p:txBody>
      </p:sp>
    </p:spTree>
    <p:extLst>
      <p:ext uri="{BB962C8B-B14F-4D97-AF65-F5344CB8AC3E}">
        <p14:creationId xmlns:p14="http://schemas.microsoft.com/office/powerpoint/2010/main" val="256812380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Chỉ</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suất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Logistic</a:t>
              </a: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8" name="직사각형 7">
            <a:extLst>
              <a:ext uri="{FF2B5EF4-FFF2-40B4-BE49-F238E27FC236}">
                <a16:creationId xmlns:a16="http://schemas.microsoft.com/office/drawing/2014/main" id="{F3F7B9EF-A469-4B4D-9399-7E464C0333D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Đường cong ROC</a:t>
            </a:r>
            <a:endParaRPr lang="en-US" altLang="ko-KR" sz="1400" dirty="0">
              <a:solidFill>
                <a:schemeClr val="tx1"/>
              </a:solidFill>
              <a:latin typeface="SamsungOne 400" panose="020B0503030303020204" pitchFamily="34" charset="0"/>
              <a:ea typeface="SamsungOne 400" panose="020B0503030303020204" pitchFamily="34" charset="0"/>
            </a:endParaRPr>
          </a:p>
        </p:txBody>
      </p:sp>
      <p:pic>
        <p:nvPicPr>
          <p:cNvPr id="11" name="Picture 6">
            <a:extLst>
              <a:ext uri="{FF2B5EF4-FFF2-40B4-BE49-F238E27FC236}">
                <a16:creationId xmlns:a16="http://schemas.microsoft.com/office/drawing/2014/main" id="{9A5A9AA7-4B5C-4DB0-BD5C-A0C8EC5A5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4801" y="1740554"/>
            <a:ext cx="4213224" cy="2898460"/>
          </a:xfrm>
          <a:prstGeom prst="rect">
            <a:avLst/>
          </a:prstGeom>
        </p:spPr>
      </p:pic>
      <p:sp>
        <p:nvSpPr>
          <p:cNvPr id="12" name="직사각형 11">
            <a:extLst>
              <a:ext uri="{FF2B5EF4-FFF2-40B4-BE49-F238E27FC236}">
                <a16:creationId xmlns:a16="http://schemas.microsoft.com/office/drawing/2014/main" id="{68D8C752-6D94-4472-81A9-79DD7CF49C4A}"/>
              </a:ext>
            </a:extLst>
          </p:cNvPr>
          <p:cNvSpPr/>
          <p:nvPr/>
        </p:nvSpPr>
        <p:spPr>
          <a:xfrm>
            <a:off x="671261" y="497717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1800"/>
              </a:spcAft>
              <a:buClr>
                <a:srgbClr val="193EB0"/>
              </a:buClr>
              <a:buFont typeface="SamsungOne 400" panose="020B0503030303020204" pitchFamily="34" charset="0"/>
              <a:buChar char="‣"/>
            </a:pPr>
            <a:r>
              <a:rPr lang="vi-VN" altLang="ko-KR" sz="13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sym typeface="Symbol"/>
              </a:rPr>
              <a:t>Đường cong ROC là một biểu đồ tham số liên quan đến </a:t>
            </a:r>
            <a:r>
              <a:rPr lang="vi-VN" altLang="ko-KR" sz="1300" i="1"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sym typeface="Symbol"/>
              </a:rPr>
              <a:t>xác suất cắt</a:t>
            </a:r>
            <a:r>
              <a:rPr lang="en-US" altLang="ko-KR" sz="13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sym typeface="Symbol"/>
              </a:rPr>
              <a:t>.</a:t>
            </a:r>
          </a:p>
        </p:txBody>
      </p:sp>
      <p:sp>
        <p:nvSpPr>
          <p:cNvPr id="13" name="TextBox 12">
            <a:extLst>
              <a:ext uri="{FF2B5EF4-FFF2-40B4-BE49-F238E27FC236}">
                <a16:creationId xmlns:a16="http://schemas.microsoft.com/office/drawing/2014/main" id="{DE298400-34A8-4882-8AAC-A99840A2022B}"/>
              </a:ext>
            </a:extLst>
          </p:cNvPr>
          <p:cNvSpPr txBox="1"/>
          <p:nvPr/>
        </p:nvSpPr>
        <p:spPr>
          <a:xfrm>
            <a:off x="4424645" y="4423570"/>
            <a:ext cx="1551707" cy="215444"/>
          </a:xfrm>
          <a:prstGeom prst="rect">
            <a:avLst/>
          </a:prstGeom>
          <a:solidFill>
            <a:schemeClr val="bg1"/>
          </a:solidFill>
        </p:spPr>
        <p:txBody>
          <a:bodyPr wrap="none" lIns="0" tIns="0" rIns="0" bIns="0" rtlCol="0">
            <a:spAutoFit/>
          </a:bodyPr>
          <a:lstStyle/>
          <a:p>
            <a:r>
              <a:rPr lang="vi-VN" sz="1400" dirty="0">
                <a:latin typeface="SamsungOne 400" panose="020B0503030303020204" pitchFamily="34" charset="0"/>
                <a:ea typeface="SamsungOne 400" panose="020B0503030303020204" pitchFamily="34" charset="0"/>
              </a:rPr>
              <a:t>Tỷ lệ dương tính giả</a:t>
            </a:r>
            <a:endParaRPr lang="en-US" sz="1400" dirty="0">
              <a:latin typeface="SamsungOne 400" panose="020B0503030303020204" pitchFamily="34" charset="0"/>
              <a:ea typeface="SamsungOne 400" panose="020B0503030303020204" pitchFamily="34" charset="0"/>
            </a:endParaRPr>
          </a:p>
        </p:txBody>
      </p:sp>
      <p:sp>
        <p:nvSpPr>
          <p:cNvPr id="19" name="TextBox 18">
            <a:extLst>
              <a:ext uri="{FF2B5EF4-FFF2-40B4-BE49-F238E27FC236}">
                <a16:creationId xmlns:a16="http://schemas.microsoft.com/office/drawing/2014/main" id="{9DBB4F0E-0BE1-4497-825B-9779955F2D64}"/>
              </a:ext>
            </a:extLst>
          </p:cNvPr>
          <p:cNvSpPr txBox="1"/>
          <p:nvPr/>
        </p:nvSpPr>
        <p:spPr>
          <a:xfrm rot="16200000">
            <a:off x="2258177" y="3161210"/>
            <a:ext cx="1641475" cy="215444"/>
          </a:xfrm>
          <a:prstGeom prst="rect">
            <a:avLst/>
          </a:prstGeom>
          <a:solidFill>
            <a:schemeClr val="bg1"/>
          </a:solidFill>
        </p:spPr>
        <p:txBody>
          <a:bodyPr wrap="none" lIns="0" tIns="0" rIns="0" bIns="0" rtlCol="0">
            <a:spAutoFit/>
          </a:bodyPr>
          <a:lstStyle/>
          <a:p>
            <a:r>
              <a:rPr lang="vi-VN" sz="1400" dirty="0">
                <a:latin typeface="SamsungOne 400" panose="020B0503030303020204" pitchFamily="34" charset="0"/>
                <a:ea typeface="SamsungOne 400" panose="020B0503030303020204" pitchFamily="34" charset="0"/>
              </a:rPr>
              <a:t>Tỷ lệ dương tính thật</a:t>
            </a:r>
            <a:endParaRPr lang="en-US" sz="1400" dirty="0">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80442984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Chỉ</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suất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Logistic</a:t>
              </a: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8" name="직사각형 7">
            <a:extLst>
              <a:ext uri="{FF2B5EF4-FFF2-40B4-BE49-F238E27FC236}">
                <a16:creationId xmlns:a16="http://schemas.microsoft.com/office/drawing/2014/main" id="{F3F7B9EF-A469-4B4D-9399-7E464C0333D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Đường cong ROC</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2" name="직사각형 11">
            <a:extLst>
              <a:ext uri="{FF2B5EF4-FFF2-40B4-BE49-F238E27FC236}">
                <a16:creationId xmlns:a16="http://schemas.microsoft.com/office/drawing/2014/main" id="{68D8C752-6D94-4472-81A9-79DD7CF49C4A}"/>
              </a:ext>
            </a:extLst>
          </p:cNvPr>
          <p:cNvSpPr/>
          <p:nvPr/>
        </p:nvSpPr>
        <p:spPr>
          <a:xfrm>
            <a:off x="671261" y="497717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1800"/>
              </a:spcAft>
              <a:buClr>
                <a:srgbClr val="193EB0"/>
              </a:buClr>
              <a:buFont typeface="SamsungOne 400" panose="020B0503030303020204" pitchFamily="34" charset="0"/>
              <a:buChar char="‣"/>
            </a:pPr>
            <a:r>
              <a:rPr lang="vi-VN" altLang="ko-KR" sz="13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sym typeface="Symbol"/>
              </a:rPr>
              <a:t>Đường cong ROC là một biểu đồ tham số liên quan đến xác suất cắt</a:t>
            </a:r>
            <a:r>
              <a:rPr lang="en-US" altLang="ko-KR" sz="13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sym typeface="Symbol"/>
              </a:rPr>
              <a:t>.</a:t>
            </a:r>
          </a:p>
        </p:txBody>
      </p:sp>
      <p:graphicFrame>
        <p:nvGraphicFramePr>
          <p:cNvPr id="14" name="Table 1">
            <a:extLst>
              <a:ext uri="{FF2B5EF4-FFF2-40B4-BE49-F238E27FC236}">
                <a16:creationId xmlns:a16="http://schemas.microsoft.com/office/drawing/2014/main" id="{DE5473F6-4A7F-4AF1-B919-25D5C921D0B5}"/>
              </a:ext>
            </a:extLst>
          </p:cNvPr>
          <p:cNvGraphicFramePr>
            <a:graphicFrameLocks noGrp="1"/>
          </p:cNvGraphicFramePr>
          <p:nvPr>
            <p:extLst>
              <p:ext uri="{D42A27DB-BD31-4B8C-83A1-F6EECF244321}">
                <p14:modId xmlns:p14="http://schemas.microsoft.com/office/powerpoint/2010/main" val="1118915555"/>
              </p:ext>
            </p:extLst>
          </p:nvPr>
        </p:nvGraphicFramePr>
        <p:xfrm>
          <a:off x="5399856" y="2000711"/>
          <a:ext cx="3511996" cy="2487272"/>
        </p:xfrm>
        <a:graphic>
          <a:graphicData uri="http://schemas.openxmlformats.org/drawingml/2006/table">
            <a:tbl>
              <a:tblPr firstRow="1" bandRow="1">
                <a:tableStyleId>{5940675A-B579-460E-94D1-54222C63F5DA}</a:tableStyleId>
              </a:tblPr>
              <a:tblGrid>
                <a:gridCol w="2294951">
                  <a:extLst>
                    <a:ext uri="{9D8B030D-6E8A-4147-A177-3AD203B41FA5}">
                      <a16:colId xmlns:a16="http://schemas.microsoft.com/office/drawing/2014/main" val="20000"/>
                    </a:ext>
                  </a:extLst>
                </a:gridCol>
                <a:gridCol w="1217045">
                  <a:extLst>
                    <a:ext uri="{9D8B030D-6E8A-4147-A177-3AD203B41FA5}">
                      <a16:colId xmlns:a16="http://schemas.microsoft.com/office/drawing/2014/main" val="20001"/>
                    </a:ext>
                  </a:extLst>
                </a:gridCol>
              </a:tblGrid>
              <a:tr h="286318">
                <a:tc gridSpan="2">
                  <a:txBody>
                    <a:bodyPr/>
                    <a:lstStyle/>
                    <a:p>
                      <a:pPr marL="0" algn="ctr" defTabSz="914400" rtl="0" eaLnBrk="1" latinLnBrk="1" hangingPunct="1"/>
                      <a:r>
                        <a:rPr lang="vi-VN"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Khi cutoff</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a:t>
                      </a:r>
                      <a:r>
                        <a:rPr lang="vi-VN" altLang="ko-KR" sz="1400" b="0" kern="1200" dirty="0">
                          <a:gradFill>
                            <a:gsLst>
                              <a:gs pos="0">
                                <a:srgbClr val="00B050"/>
                              </a:gs>
                              <a:gs pos="100000">
                                <a:srgbClr val="00B05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t</a:t>
                      </a:r>
                      <a:r>
                        <a:rPr lang="en-US" altLang="ko-KR" sz="1400" b="0" kern="1200" dirty="0" err="1">
                          <a:gradFill>
                            <a:gsLst>
                              <a:gs pos="0">
                                <a:srgbClr val="00B050"/>
                              </a:gs>
                              <a:gs pos="100000">
                                <a:srgbClr val="00B05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ăng</a:t>
                      </a:r>
                      <a:r>
                        <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t>
                      </a:r>
                      <a:r>
                        <a:rPr lang="vi-VN"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gần tới</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1)</a:t>
                      </a:r>
                    </a:p>
                  </a:txBody>
                  <a:tcPr anchor="ctr">
                    <a:lnL w="12700" cmpd="sng">
                      <a:noFill/>
                    </a:lnL>
                    <a:lnR w="12700" cmpd="sng">
                      <a:noFill/>
                    </a:lnR>
                    <a:lnT w="12700" cap="flat" cmpd="sng" algn="ctr">
                      <a:solidFill>
                        <a:srgbClr val="1D48D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endParaRPr lang="en-US" dirty="0">
                        <a:latin typeface="+mn-ea"/>
                        <a:ea typeface="+mn-ea"/>
                      </a:endParaRPr>
                    </a:p>
                  </a:txBody>
                  <a:tcPr/>
                </a:tc>
                <a:extLst>
                  <a:ext uri="{0D108BD9-81ED-4DB2-BD59-A6C34878D82A}">
                    <a16:rowId xmlns:a16="http://schemas.microsoft.com/office/drawing/2014/main" val="10000"/>
                  </a:ext>
                </a:extLst>
              </a:tr>
              <a:tr h="458108">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Chỉ</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số</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hiệu</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suất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1" hangingPunct="1"/>
                      <a:r>
                        <a:rPr lang="vi-VN"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Tăng</a:t>
                      </a: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t>
                      </a:r>
                    </a:p>
                    <a:p>
                      <a:pPr marL="0" algn="ctr" defTabSz="914400" rtl="0" eaLnBrk="1" latinLnBrk="1" hangingPunct="1"/>
                      <a:r>
                        <a:rPr lang="vi-VN"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Giảm</a:t>
                      </a:r>
                      <a:endPar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58108">
                <a:tc>
                  <a:txBody>
                    <a:bodyPr/>
                    <a:lstStyle/>
                    <a:p>
                      <a:pPr marL="0" algn="ctr" defTabSz="914400" rtl="0" eaLnBrk="1" latinLnBrk="1" hangingPunct="1"/>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Tỷ lệ dương tính thật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Sensitivity)</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1" hangingPunct="1"/>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sym typeface="Symbol" panose="05050102010706020507" pitchFamily="18" charset="2"/>
                        </a:rPr>
                        <a:t></a:t>
                      </a:r>
                      <a:endPar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22306">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Specificity</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1" hangingPunct="1"/>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sym typeface="Symbol" panose="05050102010706020507" pitchFamily="18" charset="2"/>
                        </a:rPr>
                        <a:t></a:t>
                      </a:r>
                      <a:endPar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58108">
                <a:tc>
                  <a:txBody>
                    <a:bodyPr/>
                    <a:lstStyle/>
                    <a:p>
                      <a:pPr marL="0" algn="ctr" defTabSz="914400" rtl="0" eaLnBrk="1" latinLnBrk="1" hangingPunct="1"/>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Tỷ lệ dương tính giả</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(1-Specificity)</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sym typeface="Symbol" panose="05050102010706020507" pitchFamily="18" charset="2"/>
                        </a:rPr>
                        <a:t></a:t>
                      </a:r>
                      <a:endPar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97126">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Precision</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sym typeface="Symbol" panose="05050102010706020507" pitchFamily="18" charset="2"/>
                        </a:rPr>
                        <a:t></a:t>
                      </a:r>
                      <a:endParaRPr lang="en-US"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grpSp>
        <p:nvGrpSpPr>
          <p:cNvPr id="2" name="그룹 1"/>
          <p:cNvGrpSpPr/>
          <p:nvPr/>
        </p:nvGrpSpPr>
        <p:grpSpPr>
          <a:xfrm>
            <a:off x="1062980" y="1825771"/>
            <a:ext cx="4213224" cy="2898460"/>
            <a:chOff x="1351012" y="1742223"/>
            <a:chExt cx="4213224" cy="2898460"/>
          </a:xfrm>
        </p:grpSpPr>
        <p:pic>
          <p:nvPicPr>
            <p:cNvPr id="10" name="Picture 6">
              <a:extLst>
                <a:ext uri="{FF2B5EF4-FFF2-40B4-BE49-F238E27FC236}">
                  <a16:creationId xmlns:a16="http://schemas.microsoft.com/office/drawing/2014/main" id="{FB113098-1F8B-496B-B945-658DC6716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1012" y="1742223"/>
              <a:ext cx="4213224" cy="2898460"/>
            </a:xfrm>
            <a:prstGeom prst="rect">
              <a:avLst/>
            </a:prstGeom>
          </p:spPr>
        </p:pic>
        <p:sp>
          <p:nvSpPr>
            <p:cNvPr id="13" name="TextBox 12">
              <a:extLst>
                <a:ext uri="{FF2B5EF4-FFF2-40B4-BE49-F238E27FC236}">
                  <a16:creationId xmlns:a16="http://schemas.microsoft.com/office/drawing/2014/main" id="{DE298400-34A8-4882-8AAC-A99840A2022B}"/>
                </a:ext>
              </a:extLst>
            </p:cNvPr>
            <p:cNvSpPr txBox="1"/>
            <p:nvPr/>
          </p:nvSpPr>
          <p:spPr>
            <a:xfrm>
              <a:off x="2955118" y="4423570"/>
              <a:ext cx="1551707" cy="215444"/>
            </a:xfrm>
            <a:prstGeom prst="rect">
              <a:avLst/>
            </a:prstGeom>
            <a:solidFill>
              <a:schemeClr val="bg1"/>
            </a:solidFill>
          </p:spPr>
          <p:txBody>
            <a:bodyPr wrap="none" lIns="0" tIns="0" rIns="0" bIns="0" rtlCol="0">
              <a:spAutoFit/>
            </a:bodyPr>
            <a:lstStyle/>
            <a:p>
              <a:r>
                <a:rPr lang="vi-VN" sz="1400" dirty="0">
                  <a:latin typeface="SamsungOne 400" panose="020B0503030303020204" pitchFamily="34" charset="0"/>
                  <a:ea typeface="SamsungOne 400" panose="020B0503030303020204" pitchFamily="34" charset="0"/>
                </a:rPr>
                <a:t>Tỷ lệ dương tính giả</a:t>
              </a:r>
              <a:endParaRPr lang="en-US" sz="1400" dirty="0">
                <a:latin typeface="SamsungOne 400" panose="020B0503030303020204" pitchFamily="34" charset="0"/>
                <a:ea typeface="SamsungOne 400" panose="020B0503030303020204" pitchFamily="34" charset="0"/>
              </a:endParaRPr>
            </a:p>
          </p:txBody>
        </p:sp>
        <p:sp>
          <p:nvSpPr>
            <p:cNvPr id="19" name="TextBox 18">
              <a:extLst>
                <a:ext uri="{FF2B5EF4-FFF2-40B4-BE49-F238E27FC236}">
                  <a16:creationId xmlns:a16="http://schemas.microsoft.com/office/drawing/2014/main" id="{9DBB4F0E-0BE1-4497-825B-9779955F2D64}"/>
                </a:ext>
              </a:extLst>
            </p:cNvPr>
            <p:cNvSpPr txBox="1"/>
            <p:nvPr/>
          </p:nvSpPr>
          <p:spPr>
            <a:xfrm rot="16200000">
              <a:off x="788650" y="3161210"/>
              <a:ext cx="1641475" cy="215444"/>
            </a:xfrm>
            <a:prstGeom prst="rect">
              <a:avLst/>
            </a:prstGeom>
            <a:solidFill>
              <a:schemeClr val="bg1"/>
            </a:solidFill>
          </p:spPr>
          <p:txBody>
            <a:bodyPr wrap="none" lIns="0" tIns="0" rIns="0" bIns="0" rtlCol="0">
              <a:spAutoFit/>
            </a:bodyPr>
            <a:lstStyle/>
            <a:p>
              <a:r>
                <a:rPr lang="vi-VN" sz="1400" dirty="0">
                  <a:latin typeface="SamsungOne 400" panose="020B0503030303020204" pitchFamily="34" charset="0"/>
                  <a:ea typeface="SamsungOne 400" panose="020B0503030303020204" pitchFamily="34" charset="0"/>
                </a:rPr>
                <a:t>Tỷ lệ dương tính thật</a:t>
              </a:r>
              <a:endParaRPr lang="en-US" sz="1400" dirty="0">
                <a:latin typeface="SamsungOne 400" panose="020B0503030303020204" pitchFamily="34" charset="0"/>
                <a:ea typeface="SamsungOne 400" panose="020B0503030303020204" pitchFamily="34" charset="0"/>
              </a:endParaRPr>
            </a:p>
          </p:txBody>
        </p:sp>
        <p:grpSp>
          <p:nvGrpSpPr>
            <p:cNvPr id="15" name="Group 7">
              <a:extLst>
                <a:ext uri="{FF2B5EF4-FFF2-40B4-BE49-F238E27FC236}">
                  <a16:creationId xmlns:a16="http://schemas.microsoft.com/office/drawing/2014/main" id="{BD1E2AEF-B136-4801-B40E-A31D8C7954BC}"/>
                </a:ext>
              </a:extLst>
            </p:cNvPr>
            <p:cNvGrpSpPr/>
            <p:nvPr/>
          </p:nvGrpSpPr>
          <p:grpSpPr>
            <a:xfrm>
              <a:off x="2005974" y="3088666"/>
              <a:ext cx="1433270" cy="1216005"/>
              <a:chOff x="4352722" y="3617385"/>
              <a:chExt cx="1341227" cy="1216005"/>
            </a:xfrm>
          </p:grpSpPr>
          <p:cxnSp>
            <p:nvCxnSpPr>
              <p:cNvPr id="16" name="Straight Arrow Connector 8">
                <a:extLst>
                  <a:ext uri="{FF2B5EF4-FFF2-40B4-BE49-F238E27FC236}">
                    <a16:creationId xmlns:a16="http://schemas.microsoft.com/office/drawing/2014/main" id="{7F606E67-3DC3-45EC-891B-08F16B7A2C3B}"/>
                  </a:ext>
                </a:extLst>
              </p:cNvPr>
              <p:cNvCxnSpPr>
                <a:cxnSpLocks/>
              </p:cNvCxnSpPr>
              <p:nvPr/>
            </p:nvCxnSpPr>
            <p:spPr>
              <a:xfrm flipH="1">
                <a:off x="4352722" y="4027995"/>
                <a:ext cx="237455" cy="805395"/>
              </a:xfrm>
              <a:prstGeom prst="straightConnector1">
                <a:avLst/>
              </a:prstGeom>
              <a:ln w="12700">
                <a:solidFill>
                  <a:srgbClr val="1D48D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F7291AA-1067-4AF1-8437-D7BB25882F5F}"/>
                  </a:ext>
                </a:extLst>
              </p:cNvPr>
              <p:cNvSpPr txBox="1"/>
              <p:nvPr/>
            </p:nvSpPr>
            <p:spPr>
              <a:xfrm>
                <a:off x="4526511" y="3617385"/>
                <a:ext cx="1167438" cy="523220"/>
              </a:xfrm>
              <a:prstGeom prst="rect">
                <a:avLst/>
              </a:prstGeom>
              <a:noFill/>
            </p:spPr>
            <p:txBody>
              <a:bodyPr wrap="square" rtlCol="0">
                <a:spAutoFit/>
                <a:scene3d>
                  <a:camera prst="orthographicFront"/>
                  <a:lightRig rig="threePt" dir="t"/>
                </a:scene3d>
                <a:sp3d>
                  <a:bevelT w="0" h="6350"/>
                </a:sp3d>
              </a:bodyPr>
              <a:lstStyle/>
              <a:p>
                <a:pPr algn="ctr"/>
                <a:r>
                  <a:rPr lang="vi-VN" sz="1400" dirty="0">
                    <a:latin typeface="SamsungOne 400" panose="020B0503030303020204" pitchFamily="34" charset="0"/>
                    <a:ea typeface="SamsungOne 400" panose="020B0503030303020204" pitchFamily="34" charset="0"/>
                    <a:cs typeface="Times New Roman" panose="02020603050405020304" pitchFamily="18" charset="0"/>
                  </a:rPr>
                  <a:t>Khi cutoff</a:t>
                </a:r>
                <a:endParaRPr lang="en-US" sz="1400" dirty="0">
                  <a:latin typeface="SamsungOne 400" panose="020B0503030303020204" pitchFamily="34" charset="0"/>
                  <a:ea typeface="SamsungOne 400" panose="020B0503030303020204" pitchFamily="34" charset="0"/>
                  <a:cs typeface="Times New Roman" panose="02020603050405020304" pitchFamily="18" charset="0"/>
                </a:endParaRPr>
              </a:p>
              <a:p>
                <a:pPr algn="ctr"/>
                <a:r>
                  <a:rPr lang="vi-VN" altLang="ko-KR" sz="1400" dirty="0">
                    <a:solidFill>
                      <a:srgbClr val="00B050"/>
                    </a:solidFill>
                    <a:latin typeface="SamsungOne 400" panose="020B0503030303020204" pitchFamily="34" charset="0"/>
                    <a:cs typeface="Times New Roman" panose="02020603050405020304" pitchFamily="18" charset="0"/>
                  </a:rPr>
                  <a:t>tăng</a:t>
                </a:r>
                <a:r>
                  <a:rPr lang="ko-KR" altLang="en-US" sz="1400" dirty="0">
                    <a:solidFill>
                      <a:srgbClr val="00B050"/>
                    </a:solidFill>
                    <a:latin typeface="SamsungOne 400" panose="020B0503030303020204" pitchFamily="34" charset="0"/>
                    <a:cs typeface="Times New Roman" panose="02020603050405020304" pitchFamily="18" charset="0"/>
                  </a:rPr>
                  <a:t> </a:t>
                </a:r>
                <a:endParaRPr lang="en-US" sz="1400" dirty="0">
                  <a:solidFill>
                    <a:srgbClr val="00B050"/>
                  </a:solidFill>
                  <a:latin typeface="SamsungOne 400" panose="020B0503030303020204" pitchFamily="34" charset="0"/>
                  <a:ea typeface="SamsungOne 400" panose="020B0503030303020204" pitchFamily="34" charset="0"/>
                  <a:cs typeface="Times New Roman" panose="02020603050405020304" pitchFamily="18" charset="0"/>
                </a:endParaRPr>
              </a:p>
            </p:txBody>
          </p:sp>
        </p:grpSp>
      </p:grpSp>
    </p:spTree>
    <p:extLst>
      <p:ext uri="{BB962C8B-B14F-4D97-AF65-F5344CB8AC3E}">
        <p14:creationId xmlns:p14="http://schemas.microsoft.com/office/powerpoint/2010/main" val="198359585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Chỉ</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suất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Logistic</a:t>
              </a: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8" name="직사각형 7">
            <a:extLst>
              <a:ext uri="{FF2B5EF4-FFF2-40B4-BE49-F238E27FC236}">
                <a16:creationId xmlns:a16="http://schemas.microsoft.com/office/drawing/2014/main" id="{F3F7B9EF-A469-4B4D-9399-7E464C0333D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Đường cong ROC</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2" name="직사각형 11">
            <a:extLst>
              <a:ext uri="{FF2B5EF4-FFF2-40B4-BE49-F238E27FC236}">
                <a16:creationId xmlns:a16="http://schemas.microsoft.com/office/drawing/2014/main" id="{68D8C752-6D94-4472-81A9-79DD7CF49C4A}"/>
              </a:ext>
            </a:extLst>
          </p:cNvPr>
          <p:cNvSpPr/>
          <p:nvPr/>
        </p:nvSpPr>
        <p:spPr>
          <a:xfrm>
            <a:off x="671261" y="497717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1800"/>
              </a:spcAft>
              <a:buClr>
                <a:srgbClr val="193EB0"/>
              </a:buClr>
              <a:buFont typeface="SamsungOne 400" panose="020B0503030303020204" pitchFamily="34" charset="0"/>
              <a:buChar char="‣"/>
            </a:pPr>
            <a:r>
              <a:rPr lang="vi-VN" altLang="ko-KR" sz="13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sym typeface="Symbol"/>
              </a:rPr>
              <a:t>Đường cong ROC là một biểu đồ tham số liên quan đến </a:t>
            </a:r>
            <a:r>
              <a:rPr lang="vi-VN" altLang="ko-KR" sz="1300" i="1"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sym typeface="Symbol"/>
              </a:rPr>
              <a:t>xác suất cắt</a:t>
            </a:r>
            <a:r>
              <a:rPr lang="en-US" altLang="ko-KR" sz="1300" dirty="0">
                <a:solidFill>
                  <a:prstClr val="black"/>
                </a:solidFill>
                <a:latin typeface="SamsungOne 400" panose="020B0503030303020204" pitchFamily="34" charset="0"/>
                <a:ea typeface="SamsungOne 400" panose="020B0503030303020204" pitchFamily="34" charset="0"/>
                <a:cs typeface="Times New Roman" panose="02020603050405020304" pitchFamily="18" charset="0"/>
                <a:sym typeface="Symbol"/>
              </a:rPr>
              <a:t>.</a:t>
            </a:r>
          </a:p>
        </p:txBody>
      </p:sp>
      <p:grpSp>
        <p:nvGrpSpPr>
          <p:cNvPr id="2" name="그룹 1"/>
          <p:cNvGrpSpPr/>
          <p:nvPr/>
        </p:nvGrpSpPr>
        <p:grpSpPr>
          <a:xfrm>
            <a:off x="1062980" y="1826684"/>
            <a:ext cx="4213224" cy="2898460"/>
            <a:chOff x="1351012" y="1742223"/>
            <a:chExt cx="4213224" cy="2898460"/>
          </a:xfrm>
        </p:grpSpPr>
        <p:pic>
          <p:nvPicPr>
            <p:cNvPr id="10" name="Picture 6">
              <a:extLst>
                <a:ext uri="{FF2B5EF4-FFF2-40B4-BE49-F238E27FC236}">
                  <a16:creationId xmlns:a16="http://schemas.microsoft.com/office/drawing/2014/main" id="{FB113098-1F8B-496B-B945-658DC6716B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1012" y="1742223"/>
              <a:ext cx="4213224" cy="2898460"/>
            </a:xfrm>
            <a:prstGeom prst="rect">
              <a:avLst/>
            </a:prstGeom>
          </p:spPr>
        </p:pic>
        <p:sp>
          <p:nvSpPr>
            <p:cNvPr id="13" name="TextBox 12">
              <a:extLst>
                <a:ext uri="{FF2B5EF4-FFF2-40B4-BE49-F238E27FC236}">
                  <a16:creationId xmlns:a16="http://schemas.microsoft.com/office/drawing/2014/main" id="{DE298400-34A8-4882-8AAC-A99840A2022B}"/>
                </a:ext>
              </a:extLst>
            </p:cNvPr>
            <p:cNvSpPr txBox="1"/>
            <p:nvPr/>
          </p:nvSpPr>
          <p:spPr>
            <a:xfrm>
              <a:off x="2955118" y="4423570"/>
              <a:ext cx="1551707" cy="215444"/>
            </a:xfrm>
            <a:prstGeom prst="rect">
              <a:avLst/>
            </a:prstGeom>
            <a:solidFill>
              <a:schemeClr val="bg1"/>
            </a:solidFill>
          </p:spPr>
          <p:txBody>
            <a:bodyPr wrap="none" lIns="0" tIns="0" rIns="0" bIns="0" rtlCol="0">
              <a:spAutoFit/>
            </a:bodyPr>
            <a:lstStyle/>
            <a:p>
              <a:r>
                <a:rPr lang="vi-VN" sz="1400" dirty="0">
                  <a:latin typeface="SamsungOne 400" panose="020B0503030303020204" pitchFamily="34" charset="0"/>
                  <a:ea typeface="SamsungOne 400" panose="020B0503030303020204" pitchFamily="34" charset="0"/>
                </a:rPr>
                <a:t>Tỷ lệ dương tính giả</a:t>
              </a:r>
              <a:endParaRPr lang="en-US" sz="1400" dirty="0">
                <a:latin typeface="SamsungOne 400" panose="020B0503030303020204" pitchFamily="34" charset="0"/>
                <a:ea typeface="SamsungOne 400" panose="020B0503030303020204" pitchFamily="34" charset="0"/>
              </a:endParaRPr>
            </a:p>
          </p:txBody>
        </p:sp>
        <p:sp>
          <p:nvSpPr>
            <p:cNvPr id="19" name="TextBox 18">
              <a:extLst>
                <a:ext uri="{FF2B5EF4-FFF2-40B4-BE49-F238E27FC236}">
                  <a16:creationId xmlns:a16="http://schemas.microsoft.com/office/drawing/2014/main" id="{9DBB4F0E-0BE1-4497-825B-9779955F2D64}"/>
                </a:ext>
              </a:extLst>
            </p:cNvPr>
            <p:cNvSpPr txBox="1"/>
            <p:nvPr/>
          </p:nvSpPr>
          <p:spPr>
            <a:xfrm rot="16200000">
              <a:off x="788650" y="3161210"/>
              <a:ext cx="1641475" cy="215444"/>
            </a:xfrm>
            <a:prstGeom prst="rect">
              <a:avLst/>
            </a:prstGeom>
            <a:solidFill>
              <a:schemeClr val="bg1"/>
            </a:solidFill>
          </p:spPr>
          <p:txBody>
            <a:bodyPr wrap="none" lIns="0" tIns="0" rIns="0" bIns="0" rtlCol="0">
              <a:spAutoFit/>
            </a:bodyPr>
            <a:lstStyle/>
            <a:p>
              <a:r>
                <a:rPr lang="vi-VN" sz="1400" dirty="0">
                  <a:latin typeface="SamsungOne 400" panose="020B0503030303020204" pitchFamily="34" charset="0"/>
                  <a:ea typeface="SamsungOne 400" panose="020B0503030303020204" pitchFamily="34" charset="0"/>
                </a:rPr>
                <a:t>Tỷ lệ dương tính thật</a:t>
              </a:r>
              <a:endParaRPr lang="en-US" sz="1400" dirty="0">
                <a:latin typeface="SamsungOne 400" panose="020B0503030303020204" pitchFamily="34" charset="0"/>
                <a:ea typeface="SamsungOne 400" panose="020B0503030303020204" pitchFamily="34" charset="0"/>
              </a:endParaRPr>
            </a:p>
          </p:txBody>
        </p:sp>
        <p:grpSp>
          <p:nvGrpSpPr>
            <p:cNvPr id="18" name="Group 7">
              <a:extLst>
                <a:ext uri="{FF2B5EF4-FFF2-40B4-BE49-F238E27FC236}">
                  <a16:creationId xmlns:a16="http://schemas.microsoft.com/office/drawing/2014/main" id="{382FAFCF-2702-4B01-8DD2-ABF91EBE68A6}"/>
                </a:ext>
              </a:extLst>
            </p:cNvPr>
            <p:cNvGrpSpPr/>
            <p:nvPr/>
          </p:nvGrpSpPr>
          <p:grpSpPr>
            <a:xfrm>
              <a:off x="3545140" y="2080785"/>
              <a:ext cx="1810786" cy="625410"/>
              <a:chOff x="5738102" y="2558939"/>
              <a:chExt cx="1694499" cy="625410"/>
            </a:xfrm>
          </p:grpSpPr>
          <p:cxnSp>
            <p:nvCxnSpPr>
              <p:cNvPr id="20" name="Straight Arrow Connector 8">
                <a:extLst>
                  <a:ext uri="{FF2B5EF4-FFF2-40B4-BE49-F238E27FC236}">
                    <a16:creationId xmlns:a16="http://schemas.microsoft.com/office/drawing/2014/main" id="{45942D7C-A658-4636-8B32-2912D198678E}"/>
                  </a:ext>
                </a:extLst>
              </p:cNvPr>
              <p:cNvCxnSpPr>
                <a:cxnSpLocks/>
              </p:cNvCxnSpPr>
              <p:nvPr/>
            </p:nvCxnSpPr>
            <p:spPr>
              <a:xfrm flipV="1">
                <a:off x="6807819" y="2558939"/>
                <a:ext cx="624782" cy="46016"/>
              </a:xfrm>
              <a:prstGeom prst="straightConnector1">
                <a:avLst/>
              </a:prstGeom>
              <a:ln w="12700">
                <a:solidFill>
                  <a:srgbClr val="1D48D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FB72476-758D-42E9-A298-B84948D08A58}"/>
                  </a:ext>
                </a:extLst>
              </p:cNvPr>
              <p:cNvSpPr txBox="1"/>
              <p:nvPr/>
            </p:nvSpPr>
            <p:spPr>
              <a:xfrm>
                <a:off x="5738102" y="2661129"/>
                <a:ext cx="1167438" cy="523220"/>
              </a:xfrm>
              <a:prstGeom prst="rect">
                <a:avLst/>
              </a:prstGeom>
              <a:noFill/>
            </p:spPr>
            <p:txBody>
              <a:bodyPr wrap="square" rtlCol="0">
                <a:spAutoFit/>
                <a:scene3d>
                  <a:camera prst="orthographicFront"/>
                  <a:lightRig rig="threePt" dir="t"/>
                </a:scene3d>
                <a:sp3d>
                  <a:bevelT w="0" h="6350"/>
                </a:sp3d>
              </a:bodyPr>
              <a:lstStyle/>
              <a:p>
                <a:pPr algn="ctr"/>
                <a:r>
                  <a:rPr lang="vi-VN" sz="1400" dirty="0">
                    <a:latin typeface="SamsungOne 400" panose="020B0503030303020204" pitchFamily="34" charset="0"/>
                    <a:ea typeface="SamsungOne 400" panose="020B0503030303020204" pitchFamily="34" charset="0"/>
                    <a:cs typeface="Times New Roman" panose="02020603050405020304" pitchFamily="18" charset="0"/>
                  </a:rPr>
                  <a:t>Khi</a:t>
                </a:r>
                <a:r>
                  <a:rPr lang="en-US" sz="1400" dirty="0">
                    <a:latin typeface="SamsungOne 400" panose="020B0503030303020204" pitchFamily="34" charset="0"/>
                    <a:ea typeface="SamsungOne 400" panose="020B0503030303020204" pitchFamily="34" charset="0"/>
                    <a:cs typeface="Times New Roman" panose="02020603050405020304" pitchFamily="18" charset="0"/>
                  </a:rPr>
                  <a:t> cutoff</a:t>
                </a:r>
              </a:p>
              <a:p>
                <a:pPr algn="ctr"/>
                <a:r>
                  <a:rPr lang="vi-VN" sz="1400" dirty="0">
                    <a:solidFill>
                      <a:srgbClr val="00B050"/>
                    </a:solidFill>
                    <a:latin typeface="SamsungOne 400" panose="020B0503030303020204" pitchFamily="34" charset="0"/>
                    <a:ea typeface="SamsungOne 400" panose="020B0503030303020204" pitchFamily="34" charset="0"/>
                    <a:cs typeface="Times New Roman" panose="02020603050405020304" pitchFamily="18" charset="0"/>
                  </a:rPr>
                  <a:t>giảm</a:t>
                </a:r>
                <a:r>
                  <a:rPr lang="en-US" sz="1400" dirty="0">
                    <a:solidFill>
                      <a:srgbClr val="00B050"/>
                    </a:solidFill>
                    <a:latin typeface="SamsungOne 400" panose="020B0503030303020204" pitchFamily="34" charset="0"/>
                    <a:ea typeface="SamsungOne 400" panose="020B0503030303020204" pitchFamily="34" charset="0"/>
                    <a:cs typeface="Times New Roman" panose="02020603050405020304" pitchFamily="18" charset="0"/>
                  </a:rPr>
                  <a:t> </a:t>
                </a:r>
              </a:p>
            </p:txBody>
          </p:sp>
        </p:grpSp>
      </p:grpSp>
      <p:graphicFrame>
        <p:nvGraphicFramePr>
          <p:cNvPr id="15" name="Table 1">
            <a:extLst>
              <a:ext uri="{FF2B5EF4-FFF2-40B4-BE49-F238E27FC236}">
                <a16:creationId xmlns:a16="http://schemas.microsoft.com/office/drawing/2014/main" id="{DE5473F6-4A7F-4AF1-B919-25D5C921D0B5}"/>
              </a:ext>
            </a:extLst>
          </p:cNvPr>
          <p:cNvGraphicFramePr>
            <a:graphicFrameLocks noGrp="1"/>
          </p:cNvGraphicFramePr>
          <p:nvPr>
            <p:extLst>
              <p:ext uri="{D42A27DB-BD31-4B8C-83A1-F6EECF244321}">
                <p14:modId xmlns:p14="http://schemas.microsoft.com/office/powerpoint/2010/main" val="1935459220"/>
              </p:ext>
            </p:extLst>
          </p:nvPr>
        </p:nvGraphicFramePr>
        <p:xfrm>
          <a:off x="5399856" y="2000711"/>
          <a:ext cx="3511996" cy="2487272"/>
        </p:xfrm>
        <a:graphic>
          <a:graphicData uri="http://schemas.openxmlformats.org/drawingml/2006/table">
            <a:tbl>
              <a:tblPr firstRow="1" bandRow="1">
                <a:tableStyleId>{5940675A-B579-460E-94D1-54222C63F5DA}</a:tableStyleId>
              </a:tblPr>
              <a:tblGrid>
                <a:gridCol w="2294951">
                  <a:extLst>
                    <a:ext uri="{9D8B030D-6E8A-4147-A177-3AD203B41FA5}">
                      <a16:colId xmlns:a16="http://schemas.microsoft.com/office/drawing/2014/main" val="20000"/>
                    </a:ext>
                  </a:extLst>
                </a:gridCol>
                <a:gridCol w="1217045">
                  <a:extLst>
                    <a:ext uri="{9D8B030D-6E8A-4147-A177-3AD203B41FA5}">
                      <a16:colId xmlns:a16="http://schemas.microsoft.com/office/drawing/2014/main" val="20001"/>
                    </a:ext>
                  </a:extLst>
                </a:gridCol>
              </a:tblGrid>
              <a:tr h="286318">
                <a:tc gridSpan="2">
                  <a:txBody>
                    <a:bodyPr/>
                    <a:lstStyle/>
                    <a:p>
                      <a:pPr marL="0" algn="ctr" defTabSz="914400" rtl="0" eaLnBrk="1" latinLnBrk="1" hangingPunct="1"/>
                      <a:r>
                        <a:rPr lang="vi-VN"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Khi</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cutoff </a:t>
                      </a:r>
                      <a:r>
                        <a:rPr lang="vi-VN" altLang="ko-KR" sz="1400" b="0" kern="1200" dirty="0">
                          <a:gradFill>
                            <a:gsLst>
                              <a:gs pos="0">
                                <a:srgbClr val="00B050"/>
                              </a:gs>
                              <a:gs pos="100000">
                                <a:srgbClr val="00B05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a:t>
                      </a:r>
                      <a:r>
                        <a:rPr lang="en-US" altLang="ko-KR" sz="1400" b="0" kern="1200" dirty="0" err="1">
                          <a:gradFill>
                            <a:gsLst>
                              <a:gs pos="0">
                                <a:srgbClr val="00B050"/>
                              </a:gs>
                              <a:gs pos="100000">
                                <a:srgbClr val="00B05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iảm</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a:t>
                      </a:r>
                      <a:r>
                        <a:rPr lang="vi-VN"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gần tới</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0)</a:t>
                      </a:r>
                    </a:p>
                  </a:txBody>
                  <a:tcPr anchor="ctr">
                    <a:lnL w="12700" cmpd="sng">
                      <a:noFill/>
                    </a:lnL>
                    <a:lnR w="12700" cmpd="sng">
                      <a:noFill/>
                    </a:lnR>
                    <a:lnT w="12700" cap="flat" cmpd="sng" algn="ctr">
                      <a:solidFill>
                        <a:srgbClr val="1D48D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endParaRPr lang="en-US" dirty="0">
                        <a:latin typeface="+mn-ea"/>
                        <a:ea typeface="+mn-ea"/>
                      </a:endParaRPr>
                    </a:p>
                  </a:txBody>
                  <a:tcPr/>
                </a:tc>
                <a:extLst>
                  <a:ext uri="{0D108BD9-81ED-4DB2-BD59-A6C34878D82A}">
                    <a16:rowId xmlns:a16="http://schemas.microsoft.com/office/drawing/2014/main" val="10000"/>
                  </a:ext>
                </a:extLst>
              </a:tr>
              <a:tr h="458108">
                <a:tc>
                  <a:txBody>
                    <a:bodyPr/>
                    <a:lstStyle/>
                    <a:p>
                      <a:pPr marL="0" algn="ctr" defTabSz="914400" rtl="0" eaLnBrk="1" latinLnBrk="1" hangingPunct="1"/>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Chỉ</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số</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hiệu</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suất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1" hangingPunct="1"/>
                      <a:r>
                        <a:rPr lang="en-US" sz="1300" b="0" kern="1200" dirty="0" err="1">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Tăng</a:t>
                      </a:r>
                      <a:r>
                        <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t>
                      </a:r>
                    </a:p>
                    <a:p>
                      <a:pPr marL="0" algn="ctr" defTabSz="914400" rtl="0" eaLnBrk="1" latinLnBrk="1" hangingPunct="1"/>
                      <a:r>
                        <a:rPr lang="en-US" sz="1300" b="0" kern="1200" dirty="0" err="1">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Giảm</a:t>
                      </a:r>
                      <a:endParaRPr lang="en-US"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58108">
                <a:tc>
                  <a:txBody>
                    <a:bodyPr/>
                    <a:lstStyle/>
                    <a:p>
                      <a:pPr marL="0" algn="ctr" defTabSz="914400" rtl="0" eaLnBrk="1" latinLnBrk="1" hangingPunct="1"/>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Tỷ lệ dương tính thật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Sensitivity)</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1" hangingPunct="1"/>
                      <a:r>
                        <a:rPr lang="en-US" altLang="ko-KR"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sym typeface="Symbol" panose="05050102010706020507" pitchFamily="18" charset="2"/>
                        </a:rPr>
                        <a:t></a:t>
                      </a:r>
                      <a:endParaRPr lang="en-US" altLang="ko-KR"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22306">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Specificity</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sym typeface="Symbol" panose="05050102010706020507" pitchFamily="18" charset="2"/>
                        </a:rPr>
                        <a:t></a:t>
                      </a:r>
                      <a:endParaRPr lang="en-US" altLang="ko-KR"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58108">
                <a:tc>
                  <a:txBody>
                    <a:bodyPr/>
                    <a:lstStyle/>
                    <a:p>
                      <a:pPr marL="0" algn="ctr" defTabSz="914400" rtl="0" eaLnBrk="1" latinLnBrk="1" hangingPunct="1"/>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Tỷ lệ dương tính giả</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(1-Specificity)</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sym typeface="Symbol" panose="05050102010706020507" pitchFamily="18" charset="2"/>
                        </a:rPr>
                        <a:t></a:t>
                      </a:r>
                      <a:endParaRPr lang="en-US" altLang="ko-KR" sz="13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97126">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Precision</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sym typeface="Symbol" panose="05050102010706020507" pitchFamily="18" charset="2"/>
                        </a:rPr>
                        <a:t></a:t>
                      </a:r>
                      <a:endParaRPr lang="en-US" altLang="ko-KR" sz="13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97956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hành</a:t>
            </a:r>
            <a:r>
              <a:rPr lang="en-US" altLang="ko-KR" sz="1400" dirty="0">
                <a:solidFill>
                  <a:schemeClr val="tx1"/>
                </a:solidFill>
                <a:latin typeface="SamsungOne 400" panose="020B0503030303020204" pitchFamily="34" charset="0"/>
                <a:ea typeface="SamsungOne 400" panose="020B0503030303020204" pitchFamily="34" charset="0"/>
              </a:rPr>
              <a:t> scikit-learn</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7" name="모서리가 둥근 직사각형 4">
            <a:extLst>
              <a:ext uri="{FF2B5EF4-FFF2-40B4-BE49-F238E27FC236}">
                <a16:creationId xmlns:a16="http://schemas.microsoft.com/office/drawing/2014/main" id="{549F4C64-5AF0-43ED-A9ED-34D502BF364D}"/>
              </a:ext>
            </a:extLst>
          </p:cNvPr>
          <p:cNvSpPr/>
          <p:nvPr/>
        </p:nvSpPr>
        <p:spPr>
          <a:xfrm>
            <a:off x="666749" y="1773238"/>
            <a:ext cx="8677276" cy="319231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 name="그림 8">
            <a:extLst>
              <a:ext uri="{FF2B5EF4-FFF2-40B4-BE49-F238E27FC236}">
                <a16:creationId xmlns:a16="http://schemas.microsoft.com/office/drawing/2014/main" id="{E7A331BE-E19A-427E-B8DE-D1EF8B011761}"/>
              </a:ext>
            </a:extLst>
          </p:cNvPr>
          <p:cNvPicPr>
            <a:picLocks noChangeAspect="1"/>
          </p:cNvPicPr>
          <p:nvPr/>
        </p:nvPicPr>
        <p:blipFill rotWithShape="1">
          <a:blip r:embed="rId4"/>
          <a:srcRect l="2017" r="26475" b="42653"/>
          <a:stretch/>
        </p:blipFill>
        <p:spPr>
          <a:xfrm>
            <a:off x="810952" y="1844824"/>
            <a:ext cx="8533073" cy="3015920"/>
          </a:xfrm>
          <a:prstGeom prst="rect">
            <a:avLst/>
          </a:prstGeom>
          <a:ln>
            <a:noFill/>
          </a:ln>
        </p:spPr>
      </p:pic>
      <p:pic>
        <p:nvPicPr>
          <p:cNvPr id="10" name="그림 9">
            <a:extLst>
              <a:ext uri="{FF2B5EF4-FFF2-40B4-BE49-F238E27FC236}">
                <a16:creationId xmlns:a16="http://schemas.microsoft.com/office/drawing/2014/main" id="{69639089-2658-4E37-90CB-162109792052}"/>
              </a:ext>
            </a:extLst>
          </p:cNvPr>
          <p:cNvPicPr>
            <a:picLocks noChangeAspect="1"/>
          </p:cNvPicPr>
          <p:nvPr/>
        </p:nvPicPr>
        <p:blipFill rotWithShape="1">
          <a:blip r:embed="rId4"/>
          <a:srcRect l="5090" t="56234" r="76004"/>
          <a:stretch/>
        </p:blipFill>
        <p:spPr>
          <a:xfrm>
            <a:off x="2983092" y="2597198"/>
            <a:ext cx="2256074" cy="2301706"/>
          </a:xfrm>
          <a:prstGeom prst="rect">
            <a:avLst/>
          </a:prstGeom>
        </p:spPr>
      </p:pic>
      <p:sp>
        <p:nvSpPr>
          <p:cNvPr id="11" name="직사각형 10">
            <a:extLst>
              <a:ext uri="{FF2B5EF4-FFF2-40B4-BE49-F238E27FC236}">
                <a16:creationId xmlns:a16="http://schemas.microsoft.com/office/drawing/2014/main" id="{E19C7474-E947-48DA-8DDD-26CE3B501C6A}"/>
              </a:ext>
            </a:extLst>
          </p:cNvPr>
          <p:cNvSpPr/>
          <p:nvPr/>
        </p:nvSpPr>
        <p:spPr>
          <a:xfrm>
            <a:off x="3395813" y="3392394"/>
            <a:ext cx="1296913" cy="376990"/>
          </a:xfrm>
          <a:prstGeom prst="rect">
            <a:avLst/>
          </a:prstGeom>
          <a:noFill/>
          <a:ln w="28575">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그룹 12">
            <a:extLst>
              <a:ext uri="{FF2B5EF4-FFF2-40B4-BE49-F238E27FC236}">
                <a16:creationId xmlns:a16="http://schemas.microsoft.com/office/drawing/2014/main" id="{AAACDB7A-1074-4CB6-B94F-E45887F595DC}"/>
              </a:ext>
            </a:extLst>
          </p:cNvPr>
          <p:cNvGrpSpPr/>
          <p:nvPr/>
        </p:nvGrpSpPr>
        <p:grpSpPr>
          <a:xfrm>
            <a:off x="666750" y="5049180"/>
            <a:ext cx="8677275" cy="711570"/>
            <a:chOff x="559817" y="3081410"/>
            <a:chExt cx="8677275" cy="711570"/>
          </a:xfrm>
        </p:grpSpPr>
        <p:sp>
          <p:nvSpPr>
            <p:cNvPr id="14" name="모서리가 둥근 직사각형 4">
              <a:extLst>
                <a:ext uri="{FF2B5EF4-FFF2-40B4-BE49-F238E27FC236}">
                  <a16:creationId xmlns:a16="http://schemas.microsoft.com/office/drawing/2014/main" id="{B99CB6C8-2C37-466F-A3A9-586B2D33CFDC}"/>
                </a:ext>
              </a:extLst>
            </p:cNvPr>
            <p:cNvSpPr/>
            <p:nvPr/>
          </p:nvSpPr>
          <p:spPr>
            <a:xfrm>
              <a:off x="559817" y="3081410"/>
              <a:ext cx="8677275" cy="71157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Picture 2" descr="Byte - Free electronics icons">
              <a:extLst>
                <a:ext uri="{FF2B5EF4-FFF2-40B4-BE49-F238E27FC236}">
                  <a16:creationId xmlns:a16="http://schemas.microsoft.com/office/drawing/2014/main" id="{FD68BCFE-E7E9-4C2F-8889-197DB8098D70}"/>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ACABC106-28F3-4309-B3CC-F69AE57E6A18}"/>
                </a:ext>
              </a:extLst>
            </p:cNvPr>
            <p:cNvSpPr txBox="1"/>
            <p:nvPr/>
          </p:nvSpPr>
          <p:spPr>
            <a:xfrm>
              <a:off x="907642" y="3168076"/>
              <a:ext cx="862665" cy="292388"/>
            </a:xfrm>
            <a:prstGeom prst="rect">
              <a:avLst/>
            </a:prstGeom>
            <a:noFill/>
          </p:spPr>
          <p:txBody>
            <a:bodyPr wrap="square">
              <a:spAutoFit/>
            </a:bodyPr>
            <a:lstStyle/>
            <a:p>
              <a:pPr>
                <a:spcAft>
                  <a:spcPts val="600"/>
                </a:spcAft>
              </a:pPr>
              <a:r>
                <a:rPr lang="vi-VN"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 57</a:t>
              </a:r>
            </a:p>
          </p:txBody>
        </p:sp>
        <p:sp>
          <p:nvSpPr>
            <p:cNvPr id="18" name="TextBox 17">
              <a:extLst>
                <a:ext uri="{FF2B5EF4-FFF2-40B4-BE49-F238E27FC236}">
                  <a16:creationId xmlns:a16="http://schemas.microsoft.com/office/drawing/2014/main" id="{276EF6C4-16EA-4B3D-993C-4BA2F65A363A}"/>
                </a:ext>
              </a:extLst>
            </p:cNvPr>
            <p:cNvSpPr txBox="1"/>
            <p:nvPr/>
          </p:nvSpPr>
          <p:spPr>
            <a:xfrm>
              <a:off x="1036273" y="3467475"/>
              <a:ext cx="8167303" cy="21544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400" dirty="0" err="1">
                  <a:solidFill>
                    <a:prstClr val="black">
                      <a:lumMod val="85000"/>
                      <a:lumOff val="15000"/>
                    </a:prstClr>
                  </a:solidFill>
                  <a:latin typeface="SamsungOne 400" panose="020B0503030303020204" pitchFamily="34" charset="0"/>
                </a:rPr>
                <a:t>Khung</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dữ</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liệu</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hiển</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thị</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kết</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quả</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trong</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đó</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giá</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trị</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dự</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đoán</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và</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giá</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trị</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thực</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tế</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khác</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nhau</a:t>
              </a:r>
              <a:r>
                <a:rPr lang="en-US" altLang="ko-KR" sz="1400" dirty="0">
                  <a:solidFill>
                    <a:prstClr val="black">
                      <a:lumMod val="85000"/>
                      <a:lumOff val="15000"/>
                    </a:prstClr>
                  </a:solidFill>
                  <a:latin typeface="SamsungOne 400" panose="020B0503030303020204" pitchFamily="34" charset="0"/>
                </a:rPr>
                <a:t>.</a:t>
              </a:r>
              <a:endParaRPr lang="en-US" altLang="ko-KR" sz="1400" dirty="0">
                <a:solidFill>
                  <a:prstClr val="black">
                    <a:lumMod val="85000"/>
                    <a:lumOff val="15000"/>
                  </a:prstClr>
                </a:solidFill>
                <a:latin typeface="SamsungOne 400" panose="020B0503030303020204" pitchFamily="34" charset="0"/>
                <a:ea typeface="+mn-ea"/>
                <a:cs typeface="+mn-cs"/>
              </a:endParaRPr>
            </a:p>
          </p:txBody>
        </p:sp>
      </p:grpSp>
    </p:spTree>
    <p:extLst>
      <p:ext uri="{BB962C8B-B14F-4D97-AF65-F5344CB8AC3E}">
        <p14:creationId xmlns:p14="http://schemas.microsoft.com/office/powerpoint/2010/main" val="76888189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Chỉ</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suất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Logistic</a:t>
              </a: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8" name="직사각형 7">
            <a:extLst>
              <a:ext uri="{FF2B5EF4-FFF2-40B4-BE49-F238E27FC236}">
                <a16:creationId xmlns:a16="http://schemas.microsoft.com/office/drawing/2014/main" id="{F3F7B9EF-A469-4B4D-9399-7E464C0333D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Đường cong ROC</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12" name="직사각형 11">
            <a:extLst>
              <a:ext uri="{FF2B5EF4-FFF2-40B4-BE49-F238E27FC236}">
                <a16:creationId xmlns:a16="http://schemas.microsoft.com/office/drawing/2014/main" id="{68D8C752-6D94-4472-81A9-79DD7CF49C4A}"/>
              </a:ext>
            </a:extLst>
          </p:cNvPr>
          <p:cNvSpPr/>
          <p:nvPr/>
        </p:nvSpPr>
        <p:spPr>
          <a:xfrm>
            <a:off x="671261" y="4977172"/>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defTabSz="914400" latinLnBrk="1">
              <a:spcAft>
                <a:spcPts val="800"/>
              </a:spcAft>
              <a:buClr>
                <a:srgbClr val="193EB0"/>
              </a:buClr>
              <a:buFont typeface="SamsungOne 400" panose="020B0503030303020204" pitchFamily="34" charset="0"/>
              <a:buChar char="‣"/>
            </a:pPr>
            <a:r>
              <a:rPr lang="fr-FR" altLang="ko-KR" sz="1300" dirty="0">
                <a:solidFill>
                  <a:schemeClr val="tx1">
                    <a:lumMod val="85000"/>
                    <a:lumOff val="15000"/>
                  </a:schemeClr>
                </a:solidFill>
                <a:latin typeface="SamsungOne 400" panose="020B0503030303020204" pitchFamily="34" charset="0"/>
                <a:ea typeface="SamsungOne 400" panose="020B0503030303020204" pitchFamily="34" charset="0"/>
              </a:rPr>
              <a:t>AUC là </a:t>
            </a:r>
            <a:r>
              <a:rPr lang="fr-FR"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viết</a:t>
            </a:r>
            <a:r>
              <a:rPr lang="fr-FR"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fr-FR"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tắt</a:t>
            </a:r>
            <a:r>
              <a:rPr lang="fr-FR"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fr-FR"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của</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A</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rea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U</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nder the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C</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urve</a:t>
            </a:r>
            <a:r>
              <a:rPr lang="vi-VN" altLang="ko-KR" sz="1300" dirty="0">
                <a:solidFill>
                  <a:schemeClr val="tx1">
                    <a:lumMod val="85000"/>
                    <a:lumOff val="15000"/>
                  </a:schemeClr>
                </a:solidFill>
                <a:latin typeface="SamsungOne 400" panose="020B0503030303020204" pitchFamily="34" charset="0"/>
                <a:ea typeface="SamsungOne 400" panose="020B0503030303020204" pitchFamily="34" charset="0"/>
              </a:rPr>
              <a:t> (diện tích nằm dưới đường cong)</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82563" indent="-182563" defTabSz="914400" latinLnBrk="1">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AUC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gần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1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có</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nghĩa</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là</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hiệu</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suất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tổng</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thể</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tốt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p:txBody>
      </p:sp>
      <p:grpSp>
        <p:nvGrpSpPr>
          <p:cNvPr id="2" name="그룹 1"/>
          <p:cNvGrpSpPr/>
          <p:nvPr/>
        </p:nvGrpSpPr>
        <p:grpSpPr>
          <a:xfrm>
            <a:off x="2875869" y="1952836"/>
            <a:ext cx="4151087" cy="2871501"/>
            <a:chOff x="2875869" y="1732788"/>
            <a:chExt cx="4151087" cy="2871501"/>
          </a:xfrm>
        </p:grpSpPr>
        <p:pic>
          <p:nvPicPr>
            <p:cNvPr id="15" name="Picture 1">
              <a:extLst>
                <a:ext uri="{FF2B5EF4-FFF2-40B4-BE49-F238E27FC236}">
                  <a16:creationId xmlns:a16="http://schemas.microsoft.com/office/drawing/2014/main" id="{667ACB39-99E7-4089-9BEE-8025BA61FC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869" y="1732788"/>
              <a:ext cx="4151087" cy="2858835"/>
            </a:xfrm>
            <a:prstGeom prst="rect">
              <a:avLst/>
            </a:prstGeom>
          </p:spPr>
        </p:pic>
        <p:grpSp>
          <p:nvGrpSpPr>
            <p:cNvPr id="16" name="Group 6">
              <a:extLst>
                <a:ext uri="{FF2B5EF4-FFF2-40B4-BE49-F238E27FC236}">
                  <a16:creationId xmlns:a16="http://schemas.microsoft.com/office/drawing/2014/main" id="{7F15616D-0BF8-4AD3-B2C5-556160C4AE5B}"/>
                </a:ext>
              </a:extLst>
            </p:cNvPr>
            <p:cNvGrpSpPr/>
            <p:nvPr/>
          </p:nvGrpSpPr>
          <p:grpSpPr>
            <a:xfrm>
              <a:off x="3278577" y="1898335"/>
              <a:ext cx="3551944" cy="2372025"/>
              <a:chOff x="3278577" y="2725153"/>
              <a:chExt cx="3551944" cy="2372025"/>
            </a:xfrm>
          </p:grpSpPr>
          <p:sp>
            <p:nvSpPr>
              <p:cNvPr id="17" name="Isosceles Triangle 4">
                <a:extLst>
                  <a:ext uri="{FF2B5EF4-FFF2-40B4-BE49-F238E27FC236}">
                    <a16:creationId xmlns:a16="http://schemas.microsoft.com/office/drawing/2014/main" id="{3CD8FF82-2677-475F-BB59-96411D1F96D3}"/>
                  </a:ext>
                </a:extLst>
              </p:cNvPr>
              <p:cNvSpPr/>
              <p:nvPr/>
            </p:nvSpPr>
            <p:spPr>
              <a:xfrm>
                <a:off x="3278577" y="2725153"/>
                <a:ext cx="3551944" cy="2372025"/>
              </a:xfrm>
              <a:prstGeom prst="triangle">
                <a:avLst>
                  <a:gd name="adj" fmla="val 100000"/>
                </a:avLst>
              </a:prstGeom>
              <a:pattFill prst="dk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Freeform: Shape 3">
                <a:extLst>
                  <a:ext uri="{FF2B5EF4-FFF2-40B4-BE49-F238E27FC236}">
                    <a16:creationId xmlns:a16="http://schemas.microsoft.com/office/drawing/2014/main" id="{2FB30CE8-4475-438F-B87D-83F425FF4E4C}"/>
                  </a:ext>
                </a:extLst>
              </p:cNvPr>
              <p:cNvSpPr/>
              <p:nvPr/>
            </p:nvSpPr>
            <p:spPr>
              <a:xfrm>
                <a:off x="3290711" y="2748844"/>
                <a:ext cx="3510845" cy="2348089"/>
              </a:xfrm>
              <a:custGeom>
                <a:avLst/>
                <a:gdLst>
                  <a:gd name="connsiteX0" fmla="*/ 0 w 3510845"/>
                  <a:gd name="connsiteY0" fmla="*/ 2348089 h 2348089"/>
                  <a:gd name="connsiteX1" fmla="*/ 942622 w 3510845"/>
                  <a:gd name="connsiteY1" fmla="*/ 383823 h 2348089"/>
                  <a:gd name="connsiteX2" fmla="*/ 3510845 w 3510845"/>
                  <a:gd name="connsiteY2" fmla="*/ 0 h 2348089"/>
                </a:gdLst>
                <a:ahLst/>
                <a:cxnLst>
                  <a:cxn ang="0">
                    <a:pos x="connsiteX0" y="connsiteY0"/>
                  </a:cxn>
                  <a:cxn ang="0">
                    <a:pos x="connsiteX1" y="connsiteY1"/>
                  </a:cxn>
                  <a:cxn ang="0">
                    <a:pos x="connsiteX2" y="connsiteY2"/>
                  </a:cxn>
                </a:cxnLst>
                <a:rect l="l" t="t" r="r" b="b"/>
                <a:pathLst>
                  <a:path w="3510845" h="2348089">
                    <a:moveTo>
                      <a:pt x="0" y="2348089"/>
                    </a:moveTo>
                    <a:cubicBezTo>
                      <a:pt x="178740" y="1561630"/>
                      <a:pt x="357481" y="775171"/>
                      <a:pt x="942622" y="383823"/>
                    </a:cubicBezTo>
                    <a:cubicBezTo>
                      <a:pt x="1527763" y="-7525"/>
                      <a:pt x="2900304" y="1881"/>
                      <a:pt x="3510845" y="0"/>
                    </a:cubicBezTo>
                  </a:path>
                </a:pathLst>
              </a:custGeom>
              <a:pattFill prst="dkDnDiag">
                <a:fgClr>
                  <a:schemeClr val="accent1"/>
                </a:fgClr>
                <a:bgClr>
                  <a:schemeClr val="bg1"/>
                </a:bgClr>
              </a:patt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26" name="TextBox 25">
              <a:extLst>
                <a:ext uri="{FF2B5EF4-FFF2-40B4-BE49-F238E27FC236}">
                  <a16:creationId xmlns:a16="http://schemas.microsoft.com/office/drawing/2014/main" id="{66EF6C3E-3E61-4223-A7DC-3CB95E82BFBE}"/>
                </a:ext>
              </a:extLst>
            </p:cNvPr>
            <p:cNvSpPr txBox="1"/>
            <p:nvPr/>
          </p:nvSpPr>
          <p:spPr>
            <a:xfrm>
              <a:off x="4424645" y="4388845"/>
              <a:ext cx="1551707" cy="215444"/>
            </a:xfrm>
            <a:prstGeom prst="rect">
              <a:avLst/>
            </a:prstGeom>
            <a:solidFill>
              <a:schemeClr val="bg1"/>
            </a:solidFill>
          </p:spPr>
          <p:txBody>
            <a:bodyPr wrap="none" lIns="0" tIns="0" rIns="0" bIns="0" rtlCol="0">
              <a:spAutoFit/>
            </a:bodyPr>
            <a:lstStyle/>
            <a:p>
              <a:r>
                <a:rPr lang="vi-VN" sz="1400" dirty="0">
                  <a:latin typeface="SamsungOne 400" panose="020B0503030303020204" pitchFamily="34" charset="0"/>
                  <a:ea typeface="SamsungOne 400" panose="020B0503030303020204" pitchFamily="34" charset="0"/>
                </a:rPr>
                <a:t>Tỷ lệ dương tính giả</a:t>
              </a:r>
              <a:endParaRPr lang="en-US" sz="1400" dirty="0">
                <a:latin typeface="SamsungOne 400" panose="020B0503030303020204" pitchFamily="34" charset="0"/>
                <a:ea typeface="SamsungOne 400" panose="020B0503030303020204" pitchFamily="34" charset="0"/>
              </a:endParaRPr>
            </a:p>
          </p:txBody>
        </p:sp>
        <p:sp>
          <p:nvSpPr>
            <p:cNvPr id="27" name="TextBox 26">
              <a:extLst>
                <a:ext uri="{FF2B5EF4-FFF2-40B4-BE49-F238E27FC236}">
                  <a16:creationId xmlns:a16="http://schemas.microsoft.com/office/drawing/2014/main" id="{F7C6C274-14B8-444A-A7E8-7C12BE5284A2}"/>
                </a:ext>
              </a:extLst>
            </p:cNvPr>
            <p:cNvSpPr txBox="1"/>
            <p:nvPr/>
          </p:nvSpPr>
          <p:spPr>
            <a:xfrm rot="16200000">
              <a:off x="2258177" y="3126485"/>
              <a:ext cx="1641475" cy="215444"/>
            </a:xfrm>
            <a:prstGeom prst="rect">
              <a:avLst/>
            </a:prstGeom>
            <a:solidFill>
              <a:schemeClr val="bg1"/>
            </a:solidFill>
          </p:spPr>
          <p:txBody>
            <a:bodyPr wrap="none" lIns="0" tIns="0" rIns="0" bIns="0" rtlCol="0">
              <a:spAutoFit/>
            </a:bodyPr>
            <a:lstStyle/>
            <a:p>
              <a:r>
                <a:rPr lang="vi-VN" sz="1400" dirty="0">
                  <a:latin typeface="SamsungOne 400" panose="020B0503030303020204" pitchFamily="34" charset="0"/>
                  <a:ea typeface="SamsungOne 400" panose="020B0503030303020204" pitchFamily="34" charset="0"/>
                </a:rPr>
                <a:t>Tỷ lệ dương tính thật</a:t>
              </a:r>
              <a:endParaRPr lang="en-US" sz="1400" dirty="0">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40026083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Chỉ</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suất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Logistic</a:t>
              </a: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8" name="직사각형 7">
            <a:extLst>
              <a:ext uri="{FF2B5EF4-FFF2-40B4-BE49-F238E27FC236}">
                <a16:creationId xmlns:a16="http://schemas.microsoft.com/office/drawing/2014/main" id="{F3F7B9EF-A469-4B4D-9399-7E464C0333D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Giải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thích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sử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dụng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định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Bayes </a:t>
            </a:r>
          </a:p>
        </p:txBody>
      </p:sp>
      <p:grpSp>
        <p:nvGrpSpPr>
          <p:cNvPr id="2" name="그룹 1">
            <a:extLst>
              <a:ext uri="{FF2B5EF4-FFF2-40B4-BE49-F238E27FC236}">
                <a16:creationId xmlns:a16="http://schemas.microsoft.com/office/drawing/2014/main" id="{EEE2478D-4D64-4E1D-87C4-8481E72C870F}"/>
              </a:ext>
            </a:extLst>
          </p:cNvPr>
          <p:cNvGrpSpPr/>
          <p:nvPr/>
        </p:nvGrpSpPr>
        <p:grpSpPr>
          <a:xfrm>
            <a:off x="666750" y="1711438"/>
            <a:ext cx="8493259" cy="2966691"/>
            <a:chOff x="850766" y="1711438"/>
            <a:chExt cx="8493259" cy="2966691"/>
          </a:xfrm>
        </p:grpSpPr>
        <p:sp>
          <p:nvSpPr>
            <p:cNvPr id="13" name="사각형: 둥근 모서리 2">
              <a:extLst>
                <a:ext uri="{FF2B5EF4-FFF2-40B4-BE49-F238E27FC236}">
                  <a16:creationId xmlns:a16="http://schemas.microsoft.com/office/drawing/2014/main" id="{44DAB300-CD24-4213-9C78-D2598C7F4FCC}"/>
                </a:ext>
              </a:extLst>
            </p:cNvPr>
            <p:cNvSpPr/>
            <p:nvPr/>
          </p:nvSpPr>
          <p:spPr>
            <a:xfrm>
              <a:off x="850766" y="1772335"/>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6A112964-0953-4DA4-8CFF-C15D138540E6}"/>
                    </a:ext>
                  </a:extLst>
                </p:cNvPr>
                <p:cNvSpPr/>
                <p:nvPr/>
              </p:nvSpPr>
              <p:spPr>
                <a:xfrm>
                  <a:off x="1226264" y="1711438"/>
                  <a:ext cx="8117761" cy="2966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altLang="ko-KR" sz="1300" dirty="0">
                      <a:solidFill>
                        <a:schemeClr val="tx1">
                          <a:lumMod val="85000"/>
                          <a:lumOff val="15000"/>
                        </a:schemeClr>
                      </a:solidFill>
                      <a:latin typeface="SamsungOne 400" panose="020B0503030303020204" pitchFamily="34" charset="0"/>
                      <a:ea typeface="SamsungOne 400" panose="020B0503030303020204" pitchFamily="34" charset="0"/>
                    </a:rPr>
                    <a:t>Có 100 quan sát. Trong 6 trường hợp, phản hồi thực tế là 1</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a:p>
                  <a:pPr>
                    <a:spcAft>
                      <a:spcPts val="800"/>
                    </a:spcAft>
                    <a:buClr>
                      <a:srgbClr val="193EB0"/>
                    </a:buClr>
                  </a:pPr>
                  <a:r>
                    <a:rPr lang="vi-VN" altLang="ko-KR" sz="1300" dirty="0">
                      <a:solidFill>
                        <a:schemeClr val="tx1">
                          <a:lumMod val="85000"/>
                          <a:lumOff val="15000"/>
                        </a:schemeClr>
                      </a:solidFill>
                      <a:latin typeface="SamsungOne 400" panose="020B0503030303020204" pitchFamily="34" charset="0"/>
                      <a:ea typeface="SamsungOne 400" panose="020B0503030303020204" pitchFamily="34" charset="0"/>
                    </a:rPr>
                    <a:t>Trong phần còn lại của 94 trường hợp, phản ứng thực tế là 0. Được biết, đối với một mô hình hồi quy logistic nhất định, độ nhạy = 0, 92 và độ đặc hiệu = 0, 90. 
Đối với một quan sát mới (chỉ các biến giải thích), mô hình này dự đoán 1 là phản ứng.
Xác suất dự đoán này là chính xác là bao nhiêu</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a:p>
                  <a:pPr>
                    <a:spcAft>
                      <a:spcPts val="800"/>
                    </a:spcAft>
                    <a:buClr>
                      <a:srgbClr val="193EB0"/>
                    </a:buCl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a:t>
                  </a:r>
                  <a:r>
                    <a:rPr lang="pl-PL" altLang="ko-KR" sz="1300" dirty="0">
                      <a:solidFill>
                        <a:schemeClr val="tx1">
                          <a:lumMod val="85000"/>
                          <a:lumOff val="15000"/>
                        </a:schemeClr>
                      </a:solidFill>
                      <a:latin typeface="SamsungOne 400" panose="020B0503030303020204" pitchFamily="34" charset="0"/>
                      <a:ea typeface="SamsungOne 400" panose="020B0503030303020204" pitchFamily="34" charset="0"/>
                    </a:rPr>
                    <a:t>Ta có P(1) = 0,06, P(0) = 0,94.</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263525">
                    <a:spcAft>
                      <a:spcPts val="800"/>
                    </a:spcAft>
                    <a:buClr>
                      <a:srgbClr val="193EB0"/>
                    </a:buClr>
                  </a:pPr>
                  <a14:m>
                    <m:oMath xmlns:m="http://schemas.openxmlformats.org/officeDocument/2006/math">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𝑃𝑟𝑒𝑑𝑖𝑐𝑡𝑒𝑑</m:t>
                      </m:r>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1</m:t>
                      </m:r>
                      <m:r>
                        <m:rPr>
                          <m:nor/>
                        </m:rPr>
                        <a:rPr lang="en-US" altLang="ko-KR" sz="1300" b="0" i="0" dirty="0" smtClean="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en-US" altLang="ko-KR" sz="1300" b="0" i="0" dirty="0" smtClean="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𝐴𝑐𝑡𝑢𝑎𝑙</m:t>
                      </m:r>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1</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 = </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0.92</m:t>
                      </m:r>
                    </m:oMath>
                  </a14:m>
                  <a:r>
                    <a:rPr lang="ko-KR" altLang="en-US" sz="1300" dirty="0">
                      <a:sym typeface="Symbol" panose="05050102010706020507" pitchFamily="18" charset="2"/>
                    </a:rPr>
                    <a:t> </a:t>
                  </a:r>
                  <a:r>
                    <a:rPr lang="en-US" altLang="ko-KR" sz="1300" dirty="0">
                      <a:solidFill>
                        <a:srgbClr val="1D48D1"/>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“Sensitivity”</a:t>
                  </a:r>
                </a:p>
                <a:p>
                  <a:pPr marL="266700">
                    <a:spcAft>
                      <a:spcPts val="800"/>
                    </a:spcAft>
                    <a:buClr>
                      <a:srgbClr val="193EB0"/>
                    </a:buClr>
                  </a:pPr>
                  <a14:m>
                    <m:oMath xmlns:m="http://schemas.openxmlformats.org/officeDocument/2006/math">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𝑃𝑟𝑒𝑑𝑖𝑐𝑡𝑒𝑑</m:t>
                      </m:r>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0</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𝐴𝑐𝑡𝑢𝑎𝑙</m:t>
                      </m:r>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0</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 = </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0.90</m:t>
                      </m:r>
                    </m:oMath>
                  </a14:m>
                  <a:r>
                    <a:rPr lang="ko-KR" altLang="en-US" sz="1300" dirty="0">
                      <a:sym typeface="Symbol" panose="05050102010706020507" pitchFamily="18" charset="2"/>
                    </a:rPr>
                    <a:t> </a:t>
                  </a:r>
                  <a:r>
                    <a:rPr lang="en-US" altLang="ko-KR" sz="1300" dirty="0">
                      <a:solidFill>
                        <a:srgbClr val="1D48D1"/>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“Specificity” </a:t>
                  </a:r>
                </a:p>
                <a:p>
                  <a:pPr marL="266700">
                    <a:spcAft>
                      <a:spcPts val="800"/>
                    </a:spcAft>
                    <a:buClr>
                      <a:srgbClr val="193EB0"/>
                    </a:buClr>
                  </a:pP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Chúng</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ta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cũng</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có</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thể</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rút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ra</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14:m>
                    <m:oMath xmlns:m="http://schemas.openxmlformats.org/officeDocument/2006/math">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𝑃𝑟𝑒𝑑𝑖𝑐𝑡𝑒𝑑</m:t>
                      </m:r>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1</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𝐴𝑐𝑡𝑢𝑎𝑙</m:t>
                      </m:r>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0</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 = </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1</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𝑃</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𝑃𝑟𝑒𝑑𝑖𝑐𝑡𝑒𝑑</m:t>
                      </m:r>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0</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m:t>
                      </m:r>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𝐴𝑐𝑡𝑢𝑎𝑙</m:t>
                      </m:r>
                      <m:r>
                        <m:rPr>
                          <m:nor/>
                        </m:rPr>
                        <a:rPr lang="ko-KR" altLang="en-US" sz="1300" dirty="0" smtClean="0">
                          <a:solidFill>
                            <a:schemeClr val="tx1">
                              <a:lumMod val="85000"/>
                              <a:lumOff val="15000"/>
                            </a:schemeClr>
                          </a:solidFill>
                          <a:latin typeface="SamsungOne 400" panose="020B0503030303020204" pitchFamily="34" charset="0"/>
                          <a:ea typeface="SamsungOne 400" panose="020B0503030303020204" pitchFamily="34" charset="0"/>
                        </a:rPr>
                        <m:t> </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0</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 = </m:t>
                      </m:r>
                      <m:r>
                        <m:rPr>
                          <m:nor/>
                        </m:rP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m:t>0.1</m:t>
                      </m:r>
                    </m:oMath>
                  </a14:m>
                  <a:endParaRPr lang="ko-KR" altLang="en-US" sz="1300" dirty="0"/>
                </a:p>
              </p:txBody>
            </p:sp>
          </mc:Choice>
          <mc:Fallback xmlns="">
            <p:sp>
              <p:nvSpPr>
                <p:cNvPr id="14" name="직사각형 13">
                  <a:extLst>
                    <a:ext uri="{FF2B5EF4-FFF2-40B4-BE49-F238E27FC236}">
                      <a16:creationId xmlns:a16="http://schemas.microsoft.com/office/drawing/2014/main" xmlns="" xmlns:a14="http://schemas.microsoft.com/office/drawing/2010/main" id="{6A112964-0953-4DA4-8CFF-C15D138540E6}"/>
                    </a:ext>
                  </a:extLst>
                </p:cNvPr>
                <p:cNvSpPr>
                  <a:spLocks noRot="1" noChangeAspect="1" noMove="1" noResize="1" noEditPoints="1" noAdjustHandles="1" noChangeArrowheads="1" noChangeShapeType="1" noTextEdit="1"/>
                </p:cNvSpPr>
                <p:nvPr/>
              </p:nvSpPr>
              <p:spPr>
                <a:xfrm>
                  <a:off x="1226264" y="1711438"/>
                  <a:ext cx="8117761" cy="2966691"/>
                </a:xfrm>
                <a:prstGeom prst="rect">
                  <a:avLst/>
                </a:prstGeom>
                <a:blipFill rotWithShape="0">
                  <a:blip r:embed="rId4"/>
                  <a:stretch>
                    <a:fillRect l="-150"/>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392873630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Chỉ</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suất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Logistic</a:t>
              </a: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03</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8" name="직사각형 7">
            <a:extLst>
              <a:ext uri="{FF2B5EF4-FFF2-40B4-BE49-F238E27FC236}">
                <a16:creationId xmlns:a16="http://schemas.microsoft.com/office/drawing/2014/main" id="{F3F7B9EF-A469-4B4D-9399-7E464C0333D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Giải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thích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sử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dụng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định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Bayes </a:t>
            </a:r>
          </a:p>
        </p:txBody>
      </p:sp>
      <p:grpSp>
        <p:nvGrpSpPr>
          <p:cNvPr id="2" name="그룹 1">
            <a:extLst>
              <a:ext uri="{FF2B5EF4-FFF2-40B4-BE49-F238E27FC236}">
                <a16:creationId xmlns:a16="http://schemas.microsoft.com/office/drawing/2014/main" id="{EEE2478D-4D64-4E1D-87C4-8481E72C870F}"/>
              </a:ext>
            </a:extLst>
          </p:cNvPr>
          <p:cNvGrpSpPr/>
          <p:nvPr/>
        </p:nvGrpSpPr>
        <p:grpSpPr>
          <a:xfrm>
            <a:off x="672202" y="1711438"/>
            <a:ext cx="8493259" cy="2058751"/>
            <a:chOff x="850766" y="1711438"/>
            <a:chExt cx="8493259" cy="2058751"/>
          </a:xfrm>
        </p:grpSpPr>
        <p:sp>
          <p:nvSpPr>
            <p:cNvPr id="13" name="사각형: 둥근 모서리 2">
              <a:extLst>
                <a:ext uri="{FF2B5EF4-FFF2-40B4-BE49-F238E27FC236}">
                  <a16:creationId xmlns:a16="http://schemas.microsoft.com/office/drawing/2014/main" id="{44DAB300-CD24-4213-9C78-D2598C7F4FCC}"/>
                </a:ext>
              </a:extLst>
            </p:cNvPr>
            <p:cNvSpPr/>
            <p:nvPr/>
          </p:nvSpPr>
          <p:spPr>
            <a:xfrm>
              <a:off x="850766" y="1772335"/>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4" name="직사각형 13">
              <a:extLst>
                <a:ext uri="{FF2B5EF4-FFF2-40B4-BE49-F238E27FC236}">
                  <a16:creationId xmlns:a16="http://schemas.microsoft.com/office/drawing/2014/main" id="{6A112964-0953-4DA4-8CFF-C15D138540E6}"/>
                </a:ext>
              </a:extLst>
            </p:cNvPr>
            <p:cNvSpPr/>
            <p:nvPr/>
          </p:nvSpPr>
          <p:spPr>
            <a:xfrm>
              <a:off x="1226264" y="1711438"/>
              <a:ext cx="8117761" cy="2058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altLang="ko-KR" sz="1300" dirty="0">
                  <a:solidFill>
                    <a:schemeClr val="tx1">
                      <a:lumMod val="85000"/>
                      <a:lumOff val="15000"/>
                    </a:schemeClr>
                  </a:solidFill>
                  <a:latin typeface="SamsungOne 400" panose="020B0503030303020204" pitchFamily="34" charset="0"/>
                  <a:ea typeface="SamsungOne 400" panose="020B0503030303020204" pitchFamily="34" charset="0"/>
                </a:rPr>
                <a:t>Có 100 quan sát. Trong 6 trường hợp, phản hồi thực tế là 1. 
Trong phần còn lại của 94 trường hợp, phản ứng thực tế là 0. Được biết, đối với một mô hình hồi quy logistic nhất định, độ nhạy = 0, 92 và độ đặc hiệu = 0, 90. 
Đối với một quan sát mới (chỉ các biến giải thích), mô hình này dự đoán 1 là phản ứng.
Xác suất dự đoán này là chính xác là bao nhiêu</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a:p>
              <a:pPr>
                <a:spcAft>
                  <a:spcPts val="800"/>
                </a:spcAft>
                <a:buClr>
                  <a:srgbClr val="193EB0"/>
                </a:buCl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 b) </a:t>
              </a:r>
              <a:r>
                <a:rPr lang="vi-VN" altLang="ko-KR" sz="13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Câu trả lời chúng ta đang tìm kiếm được đưa ra bởi</a:t>
              </a:r>
              <a:endParaRPr lang="ko-KR" altLang="en-US" sz="1300" dirty="0"/>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1473527F-0824-4570-B24C-F4A54D73D778}"/>
                  </a:ext>
                </a:extLst>
              </p:cNvPr>
              <p:cNvSpPr/>
              <p:nvPr/>
            </p:nvSpPr>
            <p:spPr>
              <a:xfrm>
                <a:off x="1316464" y="3789040"/>
                <a:ext cx="7056909" cy="11401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defTabSz="914400" latinLnBrk="1">
                  <a:lnSpc>
                    <a:spcPct val="150000"/>
                  </a:lnSpc>
                  <a:spcAft>
                    <a:spcPts val="800"/>
                  </a:spcAft>
                  <a:buClr>
                    <a:srgbClr val="193EB0"/>
                  </a:buClr>
                </a:pPr>
                <a:r>
                  <a:rPr lang="en-US" altLang="ko-KR" sz="1600" dirty="0">
                    <a:solidFill>
                      <a:schemeClr val="tx1">
                        <a:lumMod val="85000"/>
                        <a:lumOff val="15000"/>
                      </a:schemeClr>
                    </a:solidFill>
                  </a:rPr>
                  <a:t> </a:t>
                </a:r>
                <a14:m>
                  <m:oMath xmlns:m="http://schemas.openxmlformats.org/officeDocument/2006/math">
                    <m:r>
                      <a:rPr lang="en-US" altLang="ko-KR" sz="1600" dirty="0" smtClean="0">
                        <a:solidFill>
                          <a:schemeClr val="tx1">
                            <a:lumMod val="85000"/>
                            <a:lumOff val="15000"/>
                          </a:schemeClr>
                        </a:solidFill>
                        <a:latin typeface="Cambria Math" panose="02040503050406030204" pitchFamily="18" charset="0"/>
                      </a:rPr>
                      <m:t>𝑃</m:t>
                    </m:r>
                    <m:r>
                      <a:rPr lang="en-US" altLang="ko-KR" sz="1600" dirty="0" smtClean="0">
                        <a:solidFill>
                          <a:schemeClr val="tx1">
                            <a:lumMod val="85000"/>
                            <a:lumOff val="15000"/>
                          </a:schemeClr>
                        </a:solidFill>
                        <a:latin typeface="Cambria Math" panose="02040503050406030204" pitchFamily="18" charset="0"/>
                      </a:rPr>
                      <m:t>(</m:t>
                    </m:r>
                    <m:r>
                      <a:rPr lang="en-US" altLang="ko-KR" sz="1600" dirty="0" smtClean="0">
                        <a:solidFill>
                          <a:schemeClr val="tx1">
                            <a:lumMod val="85000"/>
                            <a:lumOff val="15000"/>
                          </a:schemeClr>
                        </a:solidFill>
                        <a:latin typeface="Cambria Math" panose="02040503050406030204" pitchFamily="18" charset="0"/>
                      </a:rPr>
                      <m:t>𝐴𝑐𝑡𝑢𝑎𝑙</m:t>
                    </m:r>
                    <m:r>
                      <a:rPr lang="en-US" altLang="ko-KR" sz="1600" dirty="0" smtClean="0">
                        <a:solidFill>
                          <a:schemeClr val="tx1">
                            <a:lumMod val="85000"/>
                            <a:lumOff val="15000"/>
                          </a:schemeClr>
                        </a:solidFill>
                        <a:latin typeface="Cambria Math" panose="02040503050406030204" pitchFamily="18" charset="0"/>
                      </a:rPr>
                      <m:t> 1|</m:t>
                    </m:r>
                    <m:r>
                      <a:rPr lang="en-US" altLang="ko-KR" sz="1600" dirty="0" smtClean="0">
                        <a:solidFill>
                          <a:schemeClr val="tx1">
                            <a:lumMod val="85000"/>
                            <a:lumOff val="15000"/>
                          </a:schemeClr>
                        </a:solidFill>
                        <a:latin typeface="Cambria Math" panose="02040503050406030204" pitchFamily="18" charset="0"/>
                      </a:rPr>
                      <m:t>𝑃𝑟𝑒𝑑𝑖𝑐𝑡𝑒𝑑</m:t>
                    </m:r>
                    <m:r>
                      <a:rPr lang="en-US" altLang="ko-KR" sz="1600" dirty="0" smtClean="0">
                        <a:solidFill>
                          <a:schemeClr val="tx1">
                            <a:lumMod val="85000"/>
                            <a:lumOff val="15000"/>
                          </a:schemeClr>
                        </a:solidFill>
                        <a:latin typeface="Cambria Math" panose="02040503050406030204" pitchFamily="18" charset="0"/>
                      </a:rPr>
                      <m:t> 1)=</m:t>
                    </m:r>
                    <m:f>
                      <m:fPr>
                        <m:ctrlPr>
                          <a:rPr lang="en-US" altLang="ko-KR" sz="1600" i="1" smtClean="0">
                            <a:solidFill>
                              <a:schemeClr val="tx1">
                                <a:lumMod val="85000"/>
                                <a:lumOff val="15000"/>
                              </a:schemeClr>
                            </a:solidFill>
                            <a:latin typeface="Cambria Math" panose="02040503050406030204" pitchFamily="18" charset="0"/>
                          </a:rPr>
                        </m:ctrlPr>
                      </m:fPr>
                      <m:num>
                        <m:r>
                          <a:rPr lang="en-US" altLang="ko-KR" sz="1600">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a:solidFill>
                                  <a:schemeClr val="tx1">
                                    <a:lumMod val="85000"/>
                                    <a:lumOff val="15000"/>
                                  </a:schemeClr>
                                </a:solidFill>
                                <a:latin typeface="Cambria Math" panose="02040503050406030204" pitchFamily="18" charset="0"/>
                              </a:rPr>
                              <m:t>𝑃𝑟𝑒𝑑𝑖𝑐𝑡𝑒𝑑</m:t>
                            </m:r>
                            <m:r>
                              <a:rPr lang="en-US" altLang="ko-KR" sz="1600">
                                <a:solidFill>
                                  <a:schemeClr val="tx1">
                                    <a:lumMod val="85000"/>
                                    <a:lumOff val="15000"/>
                                  </a:schemeClr>
                                </a:solidFill>
                                <a:latin typeface="Cambria Math" panose="02040503050406030204" pitchFamily="18" charset="0"/>
                              </a:rPr>
                              <m:t> 1|</m:t>
                            </m:r>
                            <m:r>
                              <a:rPr lang="en-US" altLang="ko-KR" sz="1600">
                                <a:solidFill>
                                  <a:schemeClr val="tx1">
                                    <a:lumMod val="85000"/>
                                    <a:lumOff val="15000"/>
                                  </a:schemeClr>
                                </a:solidFill>
                                <a:latin typeface="Cambria Math" panose="02040503050406030204" pitchFamily="18" charset="0"/>
                              </a:rPr>
                              <m:t>𝐴𝑐𝑡𝑢𝑎𝑙</m:t>
                            </m:r>
                            <m:r>
                              <a:rPr lang="en-US" altLang="ko-KR" sz="1600">
                                <a:solidFill>
                                  <a:schemeClr val="tx1">
                                    <a:lumMod val="85000"/>
                                    <a:lumOff val="15000"/>
                                  </a:schemeClr>
                                </a:solidFill>
                                <a:latin typeface="Cambria Math" panose="02040503050406030204" pitchFamily="18" charset="0"/>
                              </a:rPr>
                              <m:t> 1</m:t>
                            </m:r>
                          </m:e>
                        </m:d>
                        <m:r>
                          <a:rPr lang="en-US" altLang="ko-KR" sz="1600">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a:solidFill>
                                  <a:schemeClr val="tx1">
                                    <a:lumMod val="85000"/>
                                    <a:lumOff val="15000"/>
                                  </a:schemeClr>
                                </a:solidFill>
                                <a:latin typeface="Cambria Math" panose="02040503050406030204" pitchFamily="18" charset="0"/>
                              </a:rPr>
                              <m:t>1</m:t>
                            </m:r>
                          </m:e>
                        </m:d>
                      </m:num>
                      <m:den>
                        <m:r>
                          <a:rPr lang="en-US" altLang="ko-KR" sz="1600">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a:solidFill>
                                  <a:schemeClr val="tx1">
                                    <a:lumMod val="85000"/>
                                    <a:lumOff val="15000"/>
                                  </a:schemeClr>
                                </a:solidFill>
                                <a:latin typeface="Cambria Math" panose="02040503050406030204" pitchFamily="18" charset="0"/>
                              </a:rPr>
                              <m:t>𝑃𝑟𝑒𝑑𝑖𝑐𝑡𝑒𝑑</m:t>
                            </m:r>
                            <m:r>
                              <a:rPr lang="en-US" altLang="ko-KR" sz="1600">
                                <a:solidFill>
                                  <a:schemeClr val="tx1">
                                    <a:lumMod val="85000"/>
                                    <a:lumOff val="15000"/>
                                  </a:schemeClr>
                                </a:solidFill>
                                <a:latin typeface="Cambria Math" panose="02040503050406030204" pitchFamily="18" charset="0"/>
                              </a:rPr>
                              <m:t> 1|</m:t>
                            </m:r>
                            <m:r>
                              <a:rPr lang="en-US" altLang="ko-KR" sz="1600">
                                <a:solidFill>
                                  <a:schemeClr val="tx1">
                                    <a:lumMod val="85000"/>
                                    <a:lumOff val="15000"/>
                                  </a:schemeClr>
                                </a:solidFill>
                                <a:latin typeface="Cambria Math" panose="02040503050406030204" pitchFamily="18" charset="0"/>
                              </a:rPr>
                              <m:t>𝐴𝑐𝑡𝑢𝑎𝑙</m:t>
                            </m:r>
                            <m:r>
                              <a:rPr lang="en-US" altLang="ko-KR" sz="1600">
                                <a:solidFill>
                                  <a:schemeClr val="tx1">
                                    <a:lumMod val="85000"/>
                                    <a:lumOff val="15000"/>
                                  </a:schemeClr>
                                </a:solidFill>
                                <a:latin typeface="Cambria Math" panose="02040503050406030204" pitchFamily="18" charset="0"/>
                              </a:rPr>
                              <m:t> 1</m:t>
                            </m:r>
                          </m:e>
                        </m:d>
                        <m:r>
                          <a:rPr lang="en-US" altLang="ko-KR" sz="1600">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a:solidFill>
                                  <a:schemeClr val="tx1">
                                    <a:lumMod val="85000"/>
                                    <a:lumOff val="15000"/>
                                  </a:schemeClr>
                                </a:solidFill>
                                <a:latin typeface="Cambria Math" panose="02040503050406030204" pitchFamily="18" charset="0"/>
                              </a:rPr>
                              <m:t>1</m:t>
                            </m:r>
                          </m:e>
                        </m:d>
                        <m:r>
                          <a:rPr lang="en-US" altLang="ko-KR" sz="1600">
                            <a:solidFill>
                              <a:schemeClr val="tx1">
                                <a:lumMod val="85000"/>
                                <a:lumOff val="15000"/>
                              </a:schemeClr>
                            </a:solidFill>
                            <a:latin typeface="Cambria Math" panose="02040503050406030204" pitchFamily="18" charset="0"/>
                          </a:rPr>
                          <m:t> + </m:t>
                        </m:r>
                        <m:r>
                          <a:rPr lang="en-US" altLang="ko-KR" sz="1600">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a:solidFill>
                                  <a:schemeClr val="tx1">
                                    <a:lumMod val="85000"/>
                                    <a:lumOff val="15000"/>
                                  </a:schemeClr>
                                </a:solidFill>
                                <a:latin typeface="Cambria Math" panose="02040503050406030204" pitchFamily="18" charset="0"/>
                              </a:rPr>
                              <m:t>𝑃𝑟𝑒𝑑𝑖𝑐𝑡𝑒𝑑</m:t>
                            </m:r>
                            <m:r>
                              <a:rPr lang="en-US" altLang="ko-KR" sz="1600">
                                <a:solidFill>
                                  <a:schemeClr val="tx1">
                                    <a:lumMod val="85000"/>
                                    <a:lumOff val="15000"/>
                                  </a:schemeClr>
                                </a:solidFill>
                                <a:latin typeface="Cambria Math" panose="02040503050406030204" pitchFamily="18" charset="0"/>
                              </a:rPr>
                              <m:t> 1|</m:t>
                            </m:r>
                            <m:r>
                              <a:rPr lang="en-US" altLang="ko-KR" sz="1600">
                                <a:solidFill>
                                  <a:schemeClr val="tx1">
                                    <a:lumMod val="85000"/>
                                    <a:lumOff val="15000"/>
                                  </a:schemeClr>
                                </a:solidFill>
                                <a:latin typeface="Cambria Math" panose="02040503050406030204" pitchFamily="18" charset="0"/>
                              </a:rPr>
                              <m:t>𝐴𝑐𝑡𝑢𝑎𝑙</m:t>
                            </m:r>
                            <m:r>
                              <a:rPr lang="en-US" altLang="ko-KR" sz="1600">
                                <a:solidFill>
                                  <a:schemeClr val="tx1">
                                    <a:lumMod val="85000"/>
                                    <a:lumOff val="15000"/>
                                  </a:schemeClr>
                                </a:solidFill>
                                <a:latin typeface="Cambria Math" panose="02040503050406030204" pitchFamily="18" charset="0"/>
                              </a:rPr>
                              <m:t> 0</m:t>
                            </m:r>
                          </m:e>
                        </m:d>
                        <m:r>
                          <a:rPr lang="en-US" altLang="ko-KR" sz="1600">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a:solidFill>
                                  <a:schemeClr val="tx1">
                                    <a:lumMod val="85000"/>
                                    <a:lumOff val="15000"/>
                                  </a:schemeClr>
                                </a:solidFill>
                                <a:latin typeface="Cambria Math" panose="02040503050406030204" pitchFamily="18" charset="0"/>
                              </a:rPr>
                              <m:t>0</m:t>
                            </m:r>
                          </m:e>
                        </m:d>
                      </m:den>
                    </m:f>
                  </m:oMath>
                </a14:m>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endParaRPr>
              </a:p>
              <a:p>
                <a:pPr marL="2244725" defTabSz="914400" latinLnBrk="1">
                  <a:spcAft>
                    <a:spcPts val="800"/>
                  </a:spcAft>
                  <a:buClr>
                    <a:srgbClr val="193EB0"/>
                  </a:buClr>
                </a:pPr>
                <a:r>
                  <a:rPr lang="en-US" altLang="ko-KR" sz="1600" dirty="0">
                    <a:solidFill>
                      <a:schemeClr val="tx1">
                        <a:lumMod val="85000"/>
                        <a:lumOff val="15000"/>
                      </a:schemeClr>
                    </a:solidFill>
                  </a:rPr>
                  <a:t> </a:t>
                </a:r>
                <a14:m>
                  <m:oMath xmlns:m="http://schemas.openxmlformats.org/officeDocument/2006/math">
                    <m:r>
                      <a:rPr lang="en-US" altLang="ko-KR" sz="1600">
                        <a:solidFill>
                          <a:schemeClr val="tx1">
                            <a:lumMod val="85000"/>
                            <a:lumOff val="15000"/>
                          </a:schemeClr>
                        </a:solidFill>
                        <a:latin typeface="Cambria Math" panose="02040503050406030204" pitchFamily="18" charset="0"/>
                      </a:rPr>
                      <m:t>=</m:t>
                    </m:r>
                    <m:r>
                      <a:rPr lang="en-US" altLang="ko-KR" sz="1600" b="0" i="1" smtClean="0">
                        <a:solidFill>
                          <a:schemeClr val="tx1">
                            <a:lumMod val="85000"/>
                            <a:lumOff val="15000"/>
                          </a:schemeClr>
                        </a:solidFill>
                        <a:latin typeface="Cambria Math" panose="02040503050406030204" pitchFamily="18" charset="0"/>
                      </a:rPr>
                      <m:t> </m:t>
                    </m:r>
                    <m:f>
                      <m:fPr>
                        <m:ctrlPr>
                          <a:rPr lang="en-US" altLang="ko-KR" sz="1600" i="1">
                            <a:solidFill>
                              <a:schemeClr val="tx1">
                                <a:lumMod val="85000"/>
                                <a:lumOff val="15000"/>
                              </a:schemeClr>
                            </a:solidFill>
                            <a:latin typeface="Cambria Math" panose="02040503050406030204" pitchFamily="18" charset="0"/>
                          </a:rPr>
                        </m:ctrlPr>
                      </m:fPr>
                      <m:num>
                        <m:r>
                          <a:rPr lang="en-US" altLang="ko-KR" sz="1600">
                            <a:solidFill>
                              <a:schemeClr val="tx1">
                                <a:lumMod val="85000"/>
                                <a:lumOff val="15000"/>
                              </a:schemeClr>
                            </a:solidFill>
                            <a:latin typeface="Cambria Math" panose="02040503050406030204" pitchFamily="18" charset="0"/>
                          </a:rPr>
                          <m:t>0.92 × 0.06</m:t>
                        </m:r>
                      </m:num>
                      <m:den>
                        <m:r>
                          <a:rPr lang="en-US" altLang="ko-KR" sz="1600">
                            <a:solidFill>
                              <a:schemeClr val="tx1">
                                <a:lumMod val="85000"/>
                                <a:lumOff val="15000"/>
                              </a:schemeClr>
                            </a:solidFill>
                            <a:latin typeface="Cambria Math" panose="02040503050406030204" pitchFamily="18" charset="0"/>
                          </a:rPr>
                          <m:t>0.92 ×0.06+0.1×0.94</m:t>
                        </m:r>
                      </m:den>
                    </m:f>
                    <m:r>
                      <a:rPr lang="en-US" altLang="ko-KR" sz="1600">
                        <a:solidFill>
                          <a:schemeClr val="tx1">
                            <a:lumMod val="85000"/>
                            <a:lumOff val="15000"/>
                          </a:schemeClr>
                        </a:solidFill>
                        <a:latin typeface="Cambria Math" panose="02040503050406030204" pitchFamily="18" charset="0"/>
                      </a:rPr>
                      <m:t>≅</m:t>
                    </m:r>
                    <m:r>
                      <a:rPr lang="en-US" altLang="ko-KR" sz="1600">
                        <a:solidFill>
                          <a:srgbClr val="FF0000"/>
                        </a:solidFill>
                        <a:latin typeface="Cambria Math" panose="02040503050406030204" pitchFamily="18" charset="0"/>
                      </a:rPr>
                      <m:t>0.37</m:t>
                    </m:r>
                    <m:r>
                      <m:rPr>
                        <m:nor/>
                      </m:rPr>
                      <a:rPr lang="ko-KR" altLang="en-US" sz="1600" dirty="0">
                        <a:solidFill>
                          <a:srgbClr val="FF0000"/>
                        </a:solidFill>
                        <a:latin typeface="SamsungOne 700" panose="020B0803030303020204" pitchFamily="34" charset="0"/>
                      </a:rPr>
                      <m:t> </m:t>
                    </m:r>
                  </m:oMath>
                </a14:m>
                <a:endParaRPr lang="en-US" altLang="ko-KR" sz="1600" dirty="0">
                  <a:solidFill>
                    <a:schemeClr val="tx1">
                      <a:lumMod val="85000"/>
                      <a:lumOff val="15000"/>
                    </a:schemeClr>
                  </a:solidFill>
                  <a:latin typeface="SamsungOne 700" panose="020B0803030303020204" pitchFamily="34" charset="0"/>
                  <a:ea typeface="SamsungOne 700" panose="020B0803030303020204" pitchFamily="34" charset="0"/>
                </a:endParaRPr>
              </a:p>
            </p:txBody>
          </p:sp>
        </mc:Choice>
        <mc:Fallback xmlns="">
          <p:sp>
            <p:nvSpPr>
              <p:cNvPr id="9" name="직사각형 8">
                <a:extLst>
                  <a:ext uri="{FF2B5EF4-FFF2-40B4-BE49-F238E27FC236}">
                    <a16:creationId xmlns:a16="http://schemas.microsoft.com/office/drawing/2014/main" id="{1473527F-0824-4570-B24C-F4A54D73D778}"/>
                  </a:ext>
                </a:extLst>
              </p:cNvPr>
              <p:cNvSpPr>
                <a:spLocks noRot="1" noChangeAspect="1" noMove="1" noResize="1" noEditPoints="1" noAdjustHandles="1" noChangeArrowheads="1" noChangeShapeType="1" noTextEdit="1"/>
              </p:cNvSpPr>
              <p:nvPr/>
            </p:nvSpPr>
            <p:spPr>
              <a:xfrm>
                <a:off x="1316464" y="3789040"/>
                <a:ext cx="7056909" cy="1140184"/>
              </a:xfrm>
              <a:prstGeom prst="rect">
                <a:avLst/>
              </a:prstGeom>
              <a:blipFill>
                <a:blip r:embed="rId4"/>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27483141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Bài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luyện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tập</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#0307</a:t>
            </a:r>
          </a:p>
        </p:txBody>
      </p:sp>
      <p:grpSp>
        <p:nvGrpSpPr>
          <p:cNvPr id="11" name="그룹 10">
            <a:extLst>
              <a:ext uri="{FF2B5EF4-FFF2-40B4-BE49-F238E27FC236}">
                <a16:creationId xmlns:a16="http://schemas.microsoft.com/office/drawing/2014/main"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dirty="0">
                    <a:solidFill>
                      <a:schemeClr val="bg1"/>
                    </a:solidFill>
                    <a:latin typeface="SamsungOne 700" panose="020B0803030303020204" pitchFamily="34" charset="0"/>
                    <a:ea typeface="SamsungOne 700" panose="020B0803030303020204" pitchFamily="34" charset="0"/>
                    <a:cs typeface="iCiel Samsung Sharp Sans Regula" pitchFamily="2" charset="0"/>
                  </a:rPr>
                  <a:t>Làm theo các bước hướng dẫn trong file </a:t>
                </a:r>
                <a:r>
                  <a:rPr lang="en-US" altLang="ko-KR" sz="2000" dirty="0">
                    <a:solidFill>
                      <a:schemeClr val="bg1"/>
                    </a:solidFill>
                    <a:latin typeface="SamsungOne 700" panose="020B0803030303020204" pitchFamily="34" charset="0"/>
                    <a:ea typeface="SamsungOne 700" panose="020B0803030303020204" pitchFamily="34" charset="0"/>
                    <a:cs typeface="iCiel Samsung Sharp Sans Regula" pitchFamily="2" charset="0"/>
                  </a:rPr>
                  <a:t>'ex_0307.ipynb’.</a:t>
                </a:r>
              </a:p>
            </p:txBody>
          </p:sp>
        </p:grpSp>
        <p:pic>
          <p:nvPicPr>
            <p:cNvPr id="16" name="그림 15" descr="텍스트, 클립아트이(가) 표시된 사진&#10;&#10;자동 생성된 설명">
              <a:extLst>
                <a:ext uri="{FF2B5EF4-FFF2-40B4-BE49-F238E27FC236}">
                  <a16:creationId xmlns:a16="http://schemas.microsoft.com/office/drawing/2014/main"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Chỉ</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suất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hồi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Logistic</a:t>
              </a: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a:ln>
                    <a:noFill/>
                  </a:ln>
                  <a:solidFill>
                    <a:prstClr val="white">
                      <a:lumMod val="85000"/>
                    </a:prstClr>
                  </a:solidFill>
                  <a:effectLst/>
                  <a:uLnTx/>
                  <a:uFillTx/>
                  <a:latin typeface="iCiel Samsung Sharp Sans Medium" pitchFamily="2" charset="0"/>
                  <a:ea typeface="iCiel Samsung Sharp Sans Medium" pitchFamily="2" charset="0"/>
                  <a:cs typeface="iCiel Samsung Sharp Sans Medium" pitchFamily="2" charset="0"/>
                </a:rPr>
                <a:t>Bài </a:t>
              </a:r>
              <a:r>
                <a:rPr kumimoji="0" lang="en-US" altLang="ko-KR" sz="1600" b="0" i="0" u="none" strike="noStrike" kern="1200" cap="none" spc="0" normalizeH="0" baseline="0" noProof="0" dirty="0">
                  <a:ln>
                    <a:noFill/>
                  </a:ln>
                  <a:solidFill>
                    <a:prstClr val="white">
                      <a:lumMod val="85000"/>
                    </a:prstClr>
                  </a:solidFill>
                  <a:effectLst/>
                  <a:uLnTx/>
                  <a:uFillTx/>
                  <a:latin typeface="iCiel Samsung Sharp Sans Bold" pitchFamily="2" charset="0"/>
                  <a:ea typeface="iCiel Samsung Sharp Sans Bold" pitchFamily="2" charset="0"/>
                  <a:cs typeface="iCiel Samsung Sharp Sans Bold" pitchFamily="2" charset="0"/>
                </a:rPr>
                <a:t>03</a:t>
              </a:r>
            </a:p>
          </p:txBody>
        </p:sp>
      </p:grpSp>
    </p:spTree>
    <p:extLst>
      <p:ext uri="{BB962C8B-B14F-4D97-AF65-F5344CB8AC3E}">
        <p14:creationId xmlns:p14="http://schemas.microsoft.com/office/powerpoint/2010/main" val="88058756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0"/>
            <a:ext cx="9902826" cy="6858000"/>
            <a:chOff x="-1" y="0"/>
            <a:chExt cx="9902826" cy="6858000"/>
          </a:xfrm>
        </p:grpSpPr>
        <p:pic>
          <p:nvPicPr>
            <p:cNvPr id="11" name="그림 2">
              <a:extLst>
                <a:ext uri="{FF2B5EF4-FFF2-40B4-BE49-F238E27FC236}">
                  <a16:creationId xmlns:a16="http://schemas.microsoft.com/office/drawing/2014/main" id="{5DB88D6A-0437-41B5-8719-35E861A56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iCiel Samsung Sharp Sans Regula" pitchFamily="2" charset="0"/>
                  <a:ea typeface="iCiel Samsung Sharp Sans Regula" pitchFamily="2" charset="0"/>
                  <a:cs typeface="iCiel Samsung Sharp Sans Regula" pitchFamily="2" charset="0"/>
                </a:rPr>
                <a:t>End of</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iCiel Samsung Sharp Sans Regula" pitchFamily="2" charset="0"/>
                  <a:ea typeface="iCiel Samsung Sharp Sans Regula" pitchFamily="2" charset="0"/>
                  <a:cs typeface="iCiel Samsung Sharp Sans Regula" pitchFamily="2" charset="0"/>
                </a:rPr>
                <a:t>Document</a:t>
              </a:r>
            </a:p>
          </p:txBody>
        </p:sp>
      </p:grpSp>
      <p:cxnSp>
        <p:nvCxnSpPr>
          <p:cNvPr id="21" name="직선 연결선 8">
            <a:extLst>
              <a:ext uri="{FF2B5EF4-FFF2-40B4-BE49-F238E27FC236}">
                <a16:creationId xmlns:a16="http://schemas.microsoft.com/office/drawing/2014/main" id="{25DE7436-47BD-40B7-92CB-A7CD2878D696}"/>
              </a:ext>
            </a:extLst>
          </p:cNvPr>
          <p:cNvCxnSpPr/>
          <p:nvPr/>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직사각형 7">
            <a:extLst>
              <a:ext uri="{FF2B5EF4-FFF2-40B4-BE49-F238E27FC236}">
                <a16:creationId xmlns:a16="http://schemas.microsoft.com/office/drawing/2014/main" id="{7FDCF192-C90A-4624-9B5C-7829663CF369}"/>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Tree>
    <p:extLst>
      <p:ext uri="{BB962C8B-B14F-4D97-AF65-F5344CB8AC3E}">
        <p14:creationId xmlns:p14="http://schemas.microsoft.com/office/powerpoint/2010/main" val="290370224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594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hành</a:t>
            </a:r>
            <a:r>
              <a:rPr lang="en-US" altLang="ko-KR" sz="1400" dirty="0">
                <a:solidFill>
                  <a:schemeClr val="tx1"/>
                </a:solidFill>
                <a:latin typeface="SamsungOne 400" panose="020B0503030303020204" pitchFamily="34" charset="0"/>
                <a:ea typeface="SamsungOne 400" panose="020B0503030303020204" pitchFamily="34" charset="0"/>
              </a:rPr>
              <a:t> scikit-learn</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7" name="모서리가 둥근 직사각형 4">
            <a:extLst>
              <a:ext uri="{FF2B5EF4-FFF2-40B4-BE49-F238E27FC236}">
                <a16:creationId xmlns:a16="http://schemas.microsoft.com/office/drawing/2014/main" id="{549F4C64-5AF0-43ED-A9ED-34D502BF364D}"/>
              </a:ext>
            </a:extLst>
          </p:cNvPr>
          <p:cNvSpPr/>
          <p:nvPr/>
        </p:nvSpPr>
        <p:spPr>
          <a:xfrm>
            <a:off x="666749" y="1773237"/>
            <a:ext cx="8677276" cy="179292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 name="그림 8">
            <a:extLst>
              <a:ext uri="{FF2B5EF4-FFF2-40B4-BE49-F238E27FC236}">
                <a16:creationId xmlns:a16="http://schemas.microsoft.com/office/drawing/2014/main" id="{01D8E366-7542-478E-930D-3A54457ADE51}"/>
              </a:ext>
            </a:extLst>
          </p:cNvPr>
          <p:cNvPicPr>
            <a:picLocks noChangeAspect="1"/>
          </p:cNvPicPr>
          <p:nvPr/>
        </p:nvPicPr>
        <p:blipFill rotWithShape="1">
          <a:blip r:embed="rId4"/>
          <a:srcRect l="1576" t="4038" r="25987"/>
          <a:stretch/>
        </p:blipFill>
        <p:spPr>
          <a:xfrm>
            <a:off x="847725" y="1856254"/>
            <a:ext cx="8496300" cy="1575776"/>
          </a:xfrm>
          <a:prstGeom prst="rect">
            <a:avLst/>
          </a:prstGeom>
          <a:ln>
            <a:noFill/>
          </a:ln>
        </p:spPr>
      </p:pic>
    </p:spTree>
    <p:extLst>
      <p:ext uri="{BB962C8B-B14F-4D97-AF65-F5344CB8AC3E}">
        <p14:creationId xmlns:p14="http://schemas.microsoft.com/office/powerpoint/2010/main" val="1662115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hành</a:t>
            </a:r>
            <a:r>
              <a:rPr lang="en-US" altLang="ko-KR" sz="1400" dirty="0">
                <a:solidFill>
                  <a:schemeClr val="tx1"/>
                </a:solidFill>
                <a:latin typeface="SamsungOne 400" panose="020B0503030303020204" pitchFamily="34" charset="0"/>
                <a:ea typeface="SamsungOne 400" panose="020B0503030303020204" pitchFamily="34" charset="0"/>
              </a:rPr>
              <a:t> scikit-learn</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7" name="모서리가 둥근 직사각형 4">
            <a:extLst>
              <a:ext uri="{FF2B5EF4-FFF2-40B4-BE49-F238E27FC236}">
                <a16:creationId xmlns:a16="http://schemas.microsoft.com/office/drawing/2014/main" id="{549F4C64-5AF0-43ED-A9ED-34D502BF364D}"/>
              </a:ext>
            </a:extLst>
          </p:cNvPr>
          <p:cNvSpPr/>
          <p:nvPr/>
        </p:nvSpPr>
        <p:spPr>
          <a:xfrm>
            <a:off x="666749" y="1773237"/>
            <a:ext cx="8677276" cy="331194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8" name="그림 7">
            <a:extLst>
              <a:ext uri="{FF2B5EF4-FFF2-40B4-BE49-F238E27FC236}">
                <a16:creationId xmlns:a16="http://schemas.microsoft.com/office/drawing/2014/main" id="{DE37852E-26E8-4660-9A6B-870C8B17BE32}"/>
              </a:ext>
            </a:extLst>
          </p:cNvPr>
          <p:cNvPicPr>
            <a:picLocks noChangeAspect="1"/>
          </p:cNvPicPr>
          <p:nvPr/>
        </p:nvPicPr>
        <p:blipFill rotWithShape="1">
          <a:blip r:embed="rId4"/>
          <a:srcRect l="2136" t="1104" r="25864" b="43782"/>
          <a:stretch/>
        </p:blipFill>
        <p:spPr>
          <a:xfrm>
            <a:off x="834102" y="1875099"/>
            <a:ext cx="8509924" cy="2922053"/>
          </a:xfrm>
          <a:prstGeom prst="rect">
            <a:avLst/>
          </a:prstGeom>
          <a:ln>
            <a:noFill/>
          </a:ln>
        </p:spPr>
      </p:pic>
      <p:pic>
        <p:nvPicPr>
          <p:cNvPr id="11" name="그림 10">
            <a:extLst>
              <a:ext uri="{FF2B5EF4-FFF2-40B4-BE49-F238E27FC236}">
                <a16:creationId xmlns:a16="http://schemas.microsoft.com/office/drawing/2014/main" id="{C028E13F-A9FA-456A-BD3C-1F3E7106ACDB}"/>
              </a:ext>
            </a:extLst>
          </p:cNvPr>
          <p:cNvPicPr>
            <a:picLocks noChangeAspect="1"/>
          </p:cNvPicPr>
          <p:nvPr/>
        </p:nvPicPr>
        <p:blipFill rotWithShape="1">
          <a:blip r:embed="rId4"/>
          <a:srcRect l="7619" t="56789" r="78064"/>
          <a:stretch/>
        </p:blipFill>
        <p:spPr>
          <a:xfrm>
            <a:off x="3386754" y="2646809"/>
            <a:ext cx="1692188" cy="2290966"/>
          </a:xfrm>
          <a:prstGeom prst="rect">
            <a:avLst/>
          </a:prstGeom>
          <a:ln>
            <a:noFill/>
          </a:ln>
        </p:spPr>
      </p:pic>
    </p:spTree>
    <p:extLst>
      <p:ext uri="{BB962C8B-B14F-4D97-AF65-F5344CB8AC3E}">
        <p14:creationId xmlns:p14="http://schemas.microsoft.com/office/powerpoint/2010/main" val="3385971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hành</a:t>
            </a:r>
            <a:r>
              <a:rPr lang="en-US" altLang="ko-KR" sz="1400" dirty="0">
                <a:solidFill>
                  <a:schemeClr val="tx1"/>
                </a:solidFill>
                <a:latin typeface="SamsungOne 400" panose="020B0503030303020204" pitchFamily="34" charset="0"/>
                <a:ea typeface="SamsungOne 400" panose="020B0503030303020204" pitchFamily="34" charset="0"/>
              </a:rPr>
              <a:t> scikit-learn</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7" name="모서리가 둥근 직사각형 4">
            <a:extLst>
              <a:ext uri="{FF2B5EF4-FFF2-40B4-BE49-F238E27FC236}">
                <a16:creationId xmlns:a16="http://schemas.microsoft.com/office/drawing/2014/main" id="{549F4C64-5AF0-43ED-A9ED-34D502BF364D}"/>
              </a:ext>
            </a:extLst>
          </p:cNvPr>
          <p:cNvSpPr/>
          <p:nvPr/>
        </p:nvSpPr>
        <p:spPr>
          <a:xfrm>
            <a:off x="666749" y="1773237"/>
            <a:ext cx="8677276" cy="16557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8" name="그림 7">
            <a:extLst>
              <a:ext uri="{FF2B5EF4-FFF2-40B4-BE49-F238E27FC236}">
                <a16:creationId xmlns:a16="http://schemas.microsoft.com/office/drawing/2014/main" id="{AB373113-63F0-4F93-9F01-26A6CB0755DE}"/>
              </a:ext>
            </a:extLst>
          </p:cNvPr>
          <p:cNvPicPr>
            <a:picLocks noChangeAspect="1"/>
          </p:cNvPicPr>
          <p:nvPr/>
        </p:nvPicPr>
        <p:blipFill rotWithShape="1">
          <a:blip r:embed="rId4"/>
          <a:srcRect l="2336" t="3361" r="25382" b="4125"/>
          <a:stretch/>
        </p:blipFill>
        <p:spPr>
          <a:xfrm>
            <a:off x="834390" y="1874521"/>
            <a:ext cx="8509635" cy="1392557"/>
          </a:xfrm>
          <a:prstGeom prst="rect">
            <a:avLst/>
          </a:prstGeom>
          <a:ln>
            <a:noFill/>
          </a:ln>
        </p:spPr>
      </p:pic>
      <p:grpSp>
        <p:nvGrpSpPr>
          <p:cNvPr id="12" name="그룹 11">
            <a:extLst>
              <a:ext uri="{FF2B5EF4-FFF2-40B4-BE49-F238E27FC236}">
                <a16:creationId xmlns:a16="http://schemas.microsoft.com/office/drawing/2014/main" id="{38E0E63A-769D-4836-8142-01F095AF8D27}"/>
              </a:ext>
            </a:extLst>
          </p:cNvPr>
          <p:cNvGrpSpPr/>
          <p:nvPr/>
        </p:nvGrpSpPr>
        <p:grpSpPr>
          <a:xfrm>
            <a:off x="666750" y="3537517"/>
            <a:ext cx="8677275" cy="755579"/>
            <a:chOff x="559817" y="3081410"/>
            <a:chExt cx="8677275" cy="755579"/>
          </a:xfrm>
        </p:grpSpPr>
        <p:sp>
          <p:nvSpPr>
            <p:cNvPr id="13" name="모서리가 둥근 직사각형 4">
              <a:extLst>
                <a:ext uri="{FF2B5EF4-FFF2-40B4-BE49-F238E27FC236}">
                  <a16:creationId xmlns:a16="http://schemas.microsoft.com/office/drawing/2014/main" id="{2D0AA238-EF82-4A27-8512-FC4D23356A2F}"/>
                </a:ext>
              </a:extLst>
            </p:cNvPr>
            <p:cNvSpPr/>
            <p:nvPr/>
          </p:nvSpPr>
          <p:spPr>
            <a:xfrm>
              <a:off x="559817" y="3081410"/>
              <a:ext cx="8677275" cy="7555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id="{A4F80482-085F-4069-A28A-57525AAD8595}"/>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B50DECC-EFE3-410B-8F71-3187FABAE552}"/>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66</a:t>
              </a:r>
            </a:p>
          </p:txBody>
        </p:sp>
        <p:sp>
          <p:nvSpPr>
            <p:cNvPr id="17" name="TextBox 16">
              <a:extLst>
                <a:ext uri="{FF2B5EF4-FFF2-40B4-BE49-F238E27FC236}">
                  <a16:creationId xmlns:a16="http://schemas.microsoft.com/office/drawing/2014/main" id="{CC1CA457-F343-4152-9180-CA33ABA88A7E}"/>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ea typeface="+mn-ea"/>
                  <a:cs typeface="+mn-cs"/>
                </a:rPr>
                <a:t>133/143</a:t>
              </a:r>
            </a:p>
          </p:txBody>
        </p:sp>
      </p:grpSp>
      <p:sp>
        <p:nvSpPr>
          <p:cNvPr id="19" name="직사각형 18">
            <a:extLst>
              <a:ext uri="{FF2B5EF4-FFF2-40B4-BE49-F238E27FC236}">
                <a16:creationId xmlns:a16="http://schemas.microsoft.com/office/drawing/2014/main" id="{4B9BE95D-148C-47F6-90FE-01678CB6FAAB}"/>
              </a:ext>
            </a:extLst>
          </p:cNvPr>
          <p:cNvSpPr/>
          <p:nvPr/>
        </p:nvSpPr>
        <p:spPr>
          <a:xfrm>
            <a:off x="6175548" y="1950719"/>
            <a:ext cx="1116124" cy="23187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19520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hành</a:t>
            </a:r>
            <a:r>
              <a:rPr lang="en-US" altLang="ko-KR" sz="1400" dirty="0">
                <a:solidFill>
                  <a:schemeClr val="tx1"/>
                </a:solidFill>
                <a:latin typeface="SamsungOne 400" panose="020B0503030303020204" pitchFamily="34" charset="0"/>
                <a:ea typeface="SamsungOne 400" panose="020B0503030303020204" pitchFamily="34" charset="0"/>
              </a:rPr>
              <a:t> scikit-learn</a:t>
            </a:r>
            <a:endParaRPr lang="ko-KR" altLang="en-US" sz="1400" dirty="0">
              <a:solidFill>
                <a:schemeClr val="tx1"/>
              </a:solidFill>
              <a:latin typeface="SamsungOne 400" panose="020B0503030303020204" pitchFamily="34" charset="0"/>
              <a:ea typeface="SamsungOne 400" panose="020B0503030303020204" pitchFamily="34" charset="0"/>
            </a:endParaRPr>
          </a:p>
        </p:txBody>
      </p:sp>
      <p:grpSp>
        <p:nvGrpSpPr>
          <p:cNvPr id="2" name="그룹 1"/>
          <p:cNvGrpSpPr/>
          <p:nvPr/>
        </p:nvGrpSpPr>
        <p:grpSpPr>
          <a:xfrm>
            <a:off x="560292" y="1770714"/>
            <a:ext cx="8819611" cy="1655763"/>
            <a:chOff x="666749" y="1773237"/>
            <a:chExt cx="8677276" cy="1655763"/>
          </a:xfrm>
        </p:grpSpPr>
        <p:sp>
          <p:nvSpPr>
            <p:cNvPr id="7" name="모서리가 둥근 직사각형 4">
              <a:extLst>
                <a:ext uri="{FF2B5EF4-FFF2-40B4-BE49-F238E27FC236}">
                  <a16:creationId xmlns:a16="http://schemas.microsoft.com/office/drawing/2014/main" id="{549F4C64-5AF0-43ED-A9ED-34D502BF364D}"/>
                </a:ext>
              </a:extLst>
            </p:cNvPr>
            <p:cNvSpPr/>
            <p:nvPr/>
          </p:nvSpPr>
          <p:spPr>
            <a:xfrm>
              <a:off x="666749" y="1773237"/>
              <a:ext cx="8677276" cy="16557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8" name="그림 7">
              <a:extLst>
                <a:ext uri="{FF2B5EF4-FFF2-40B4-BE49-F238E27FC236}">
                  <a16:creationId xmlns:a16="http://schemas.microsoft.com/office/drawing/2014/main" id="{AB373113-63F0-4F93-9F01-26A6CB0755DE}"/>
                </a:ext>
              </a:extLst>
            </p:cNvPr>
            <p:cNvPicPr>
              <a:picLocks noChangeAspect="1"/>
            </p:cNvPicPr>
            <p:nvPr/>
          </p:nvPicPr>
          <p:blipFill rotWithShape="1">
            <a:blip r:embed="rId4"/>
            <a:srcRect l="2336" t="3361" r="25382" b="4125"/>
            <a:stretch/>
          </p:blipFill>
          <p:spPr>
            <a:xfrm>
              <a:off x="834390" y="1874521"/>
              <a:ext cx="8509635" cy="1392557"/>
            </a:xfrm>
            <a:prstGeom prst="rect">
              <a:avLst/>
            </a:prstGeom>
            <a:ln>
              <a:noFill/>
            </a:ln>
          </p:spPr>
        </p:pic>
      </p:grpSp>
      <p:sp>
        <p:nvSpPr>
          <p:cNvPr id="18" name="직사각형 17">
            <a:extLst>
              <a:ext uri="{FF2B5EF4-FFF2-40B4-BE49-F238E27FC236}">
                <a16:creationId xmlns:a16="http://schemas.microsoft.com/office/drawing/2014/main" id="{CBE6D23F-E163-4797-9163-F0572D6E56F6}"/>
              </a:ext>
            </a:extLst>
          </p:cNvPr>
          <p:cNvSpPr/>
          <p:nvPr/>
        </p:nvSpPr>
        <p:spPr>
          <a:xfrm>
            <a:off x="671261" y="3535672"/>
            <a:ext cx="8796739" cy="1750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Nó cho thấy Precision 93%, đây là một kết quả khá hiếm. Trên thực tế, cần có một quá trình tăng Precision của dữ liệu trong quá trình xử lý trước dữ liệu và tiêu chuẩn hóa là một trong những lựa chọn. Sau đây là tóm tắt ngắn gọn về tiêu chuẩn hóa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 400" panose="020B0503030303020204" pitchFamily="34" charset="0"/>
              </a:rPr>
              <a:t>Tiêu chuẩn hóa có thể được thực hiện bằng cách tính toán phân phối bình thường tiêu chuẩn.</a:t>
            </a:r>
            <a:br>
              <a:rPr lang="vi-VN" altLang="ko-KR" sz="1300" dirty="0">
                <a:solidFill>
                  <a:prstClr val="black">
                    <a:lumMod val="85000"/>
                    <a:lumOff val="15000"/>
                  </a:prstClr>
                </a:solidFill>
                <a:latin typeface="SamsungOne 400" panose="020B0503030303020204" pitchFamily="34" charset="0"/>
              </a:rPr>
            </a:br>
            <a:r>
              <a:rPr lang="vi-VN" altLang="ko-KR" sz="1300" dirty="0">
                <a:solidFill>
                  <a:prstClr val="black">
                    <a:lumMod val="85000"/>
                    <a:lumOff val="15000"/>
                  </a:prstClr>
                </a:solidFill>
                <a:latin typeface="SamsungOne 400" panose="020B0503030303020204" pitchFamily="34" charset="0"/>
              </a:rPr>
              <a:t>Một thuật ngữ khác để tiêu chuẩn hóa là chuyển đổi z và giá trị tiêu chuẩn hóa còn được gọi là điểm z. Precision 94% sẽ đạt được từ phân loại rượu vang KNN thông qua tiêu chuẩn hóa</a:t>
            </a:r>
            <a:r>
              <a:rPr lang="en-US" altLang="ko-KR" sz="1300" dirty="0">
                <a:solidFill>
                  <a:prstClr val="black">
                    <a:lumMod val="85000"/>
                    <a:lumOff val="15000"/>
                  </a:prstClr>
                </a:solidFill>
                <a:latin typeface="SamsungOne 400" panose="020B0503030303020204" pitchFamily="34" charset="0"/>
              </a:rPr>
              <a:t>.</a:t>
            </a: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 400" panose="020B0503030303020204" pitchFamily="34" charset="0"/>
              </a:rPr>
              <a:t>Tiêu chuẩn hóa được sử dụng rộng rãi trong tiền xử lý dữ liệu nói chung ngoài KNN và sau đây là phương trình</a:t>
            </a:r>
            <a:r>
              <a:rPr lang="en-US" altLang="ko-KR" sz="1300" dirty="0">
                <a:solidFill>
                  <a:prstClr val="black">
                    <a:lumMod val="85000"/>
                    <a:lumOff val="15000"/>
                  </a:prstClr>
                </a:solidFill>
                <a:latin typeface="SamsungOne 400" panose="020B0503030303020204" pitchFamily="34" charset="0"/>
              </a:rPr>
              <a:t>.</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9D1D201-91EA-4D54-B419-674DD497ACBB}"/>
                  </a:ext>
                </a:extLst>
              </p:cNvPr>
              <p:cNvSpPr txBox="1"/>
              <p:nvPr/>
            </p:nvSpPr>
            <p:spPr>
              <a:xfrm>
                <a:off x="1022522" y="5224527"/>
                <a:ext cx="3935656" cy="4217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14:m>
                  <m:oMath xmlns:m="http://schemas.openxmlformats.org/officeDocument/2006/math">
                    <m:r>
                      <a:rPr lang="en-US" smtClean="0">
                        <a:latin typeface="Cambria Math" panose="02040503050406030204" pitchFamily="18" charset="0"/>
                      </a:rPr>
                      <m:t>𝑥</m:t>
                    </m:r>
                    <m:r>
                      <a:rPr lang="en-US" smtClean="0">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𝑥</m:t>
                        </m:r>
                        <m:r>
                          <a:rPr lang="en-US">
                            <a:latin typeface="Cambria Math" panose="02040503050406030204" pitchFamily="18" charset="0"/>
                          </a:rPr>
                          <m:t>−</m:t>
                        </m:r>
                        <m:r>
                          <a:rPr lang="en-US">
                            <a:latin typeface="Cambria Math" panose="02040503050406030204" pitchFamily="18" charset="0"/>
                          </a:rPr>
                          <m:t>𝑚</m:t>
                        </m:r>
                      </m:num>
                      <m:den>
                        <m:r>
                          <a:rPr lang="en-US">
                            <a:latin typeface="Cambria Math" panose="02040503050406030204" pitchFamily="18" charset="0"/>
                          </a:rPr>
                          <m:t>𝜎</m:t>
                        </m:r>
                      </m:den>
                    </m:f>
                  </m:oMath>
                </a14:m>
                <a:r>
                  <a:rPr lang="ko-KR" altLang="en-US" dirty="0"/>
                  <a:t> </a:t>
                </a:r>
                <a:r>
                  <a:rPr lang="en-US" altLang="ko-KR" dirty="0"/>
                  <a:t>(</a:t>
                </a:r>
                <a14:m>
                  <m:oMath xmlns:m="http://schemas.openxmlformats.org/officeDocument/2006/math">
                    <m:r>
                      <a:rPr lang="en-US" altLang="ko-KR">
                        <a:latin typeface="Cambria Math" panose="02040503050406030204" pitchFamily="18" charset="0"/>
                      </a:rPr>
                      <m:t>𝑚</m:t>
                    </m:r>
                    <m:r>
                      <a:rPr lang="en-US" altLang="ko-KR">
                        <a:latin typeface="Cambria Math" panose="02040503050406030204" pitchFamily="18" charset="0"/>
                      </a:rPr>
                      <m:t>:</m:t>
                    </m:r>
                    <m:r>
                      <m:rPr>
                        <m:sty m:val="p"/>
                      </m:rPr>
                      <a:rPr lang="en-US" altLang="ko-KR">
                        <a:latin typeface="Cambria Math" panose="02040503050406030204" pitchFamily="18" charset="0"/>
                      </a:rPr>
                      <m:t>trung</m:t>
                    </m:r>
                    <m:r>
                      <a:rPr lang="en-US" altLang="ko-KR">
                        <a:latin typeface="Cambria Math" panose="02040503050406030204" pitchFamily="18" charset="0"/>
                      </a:rPr>
                      <m:t> </m:t>
                    </m:r>
                    <m:r>
                      <m:rPr>
                        <m:sty m:val="p"/>
                      </m:rPr>
                      <a:rPr lang="en-US" altLang="ko-KR">
                        <a:latin typeface="Cambria Math" panose="02040503050406030204" pitchFamily="18" charset="0"/>
                      </a:rPr>
                      <m:t>b</m:t>
                    </m:r>
                    <m:r>
                      <a:rPr lang="en-US" altLang="ko-KR">
                        <a:latin typeface="Cambria Math" panose="02040503050406030204" pitchFamily="18" charset="0"/>
                      </a:rPr>
                      <m:t>ì</m:t>
                    </m:r>
                    <m:r>
                      <m:rPr>
                        <m:sty m:val="p"/>
                      </m:rPr>
                      <a:rPr lang="en-US" altLang="ko-KR">
                        <a:latin typeface="Cambria Math" panose="02040503050406030204" pitchFamily="18" charset="0"/>
                      </a:rPr>
                      <m:t>nh</m:t>
                    </m:r>
                  </m:oMath>
                </a14:m>
                <a:r>
                  <a:rPr lang="en-US" altLang="ko-KR" dirty="0"/>
                  <a:t>, </a:t>
                </a:r>
                <a14:m>
                  <m:oMath xmlns:m="http://schemas.openxmlformats.org/officeDocument/2006/math">
                    <m:r>
                      <a:rPr lang="ko-KR" altLang="en-US">
                        <a:latin typeface="Cambria Math" panose="02040503050406030204" pitchFamily="18" charset="0"/>
                      </a:rPr>
                      <m:t>𝜎</m:t>
                    </m:r>
                    <m:r>
                      <a:rPr lang="en-US" altLang="ko-KR">
                        <a:latin typeface="Cambria Math" panose="02040503050406030204" pitchFamily="18" charset="0"/>
                      </a:rPr>
                      <m:t>:</m:t>
                    </m:r>
                  </m:oMath>
                </a14:m>
                <a:r>
                  <a:rPr lang="ko-KR" altLang="en-US" dirty="0"/>
                  <a:t> </a:t>
                </a:r>
                <a:r>
                  <a:rPr lang="en-US" altLang="ko-KR" dirty="0"/>
                  <a:t>độ lệch chuẩn)</a:t>
                </a:r>
                <a:endParaRPr lang="en-US" dirty="0"/>
              </a:p>
            </p:txBody>
          </p:sp>
        </mc:Choice>
        <mc:Fallback xmlns="">
          <p:sp>
            <p:nvSpPr>
              <p:cNvPr id="19" name="TextBox 18">
                <a:extLst>
                  <a:ext uri="{FF2B5EF4-FFF2-40B4-BE49-F238E27FC236}">
                    <a16:creationId xmlns:a16="http://schemas.microsoft.com/office/drawing/2014/main" id="{49D1D201-91EA-4D54-B419-674DD497ACBB}"/>
                  </a:ext>
                </a:extLst>
              </p:cNvPr>
              <p:cNvSpPr txBox="1">
                <a:spLocks noRot="1" noChangeAspect="1" noMove="1" noResize="1" noEditPoints="1" noAdjustHandles="1" noChangeArrowheads="1" noChangeShapeType="1" noTextEdit="1"/>
              </p:cNvSpPr>
              <p:nvPr/>
            </p:nvSpPr>
            <p:spPr>
              <a:xfrm>
                <a:off x="1022522" y="5224527"/>
                <a:ext cx="3935656" cy="421782"/>
              </a:xfrm>
              <a:prstGeom prst="rect">
                <a:avLst/>
              </a:prstGeom>
              <a:blipFill>
                <a:blip r:embed="rId5"/>
                <a:stretch>
                  <a:fillRect b="-4348"/>
                </a:stretch>
              </a:blipFill>
              <a:ln>
                <a:noFill/>
              </a:ln>
            </p:spPr>
            <p:txBody>
              <a:bodyPr/>
              <a:lstStyle/>
              <a:p>
                <a:r>
                  <a:rPr lang="en-001">
                    <a:noFill/>
                  </a:rPr>
                  <a:t> </a:t>
                </a:r>
              </a:p>
            </p:txBody>
          </p:sp>
        </mc:Fallback>
      </mc:AlternateContent>
      <p:sp>
        <p:nvSpPr>
          <p:cNvPr id="20" name="직사각형 19">
            <a:extLst>
              <a:ext uri="{FF2B5EF4-FFF2-40B4-BE49-F238E27FC236}">
                <a16:creationId xmlns:a16="http://schemas.microsoft.com/office/drawing/2014/main" id="{96D2F242-2076-4FF1-B855-94B915480E85}"/>
              </a:ext>
            </a:extLst>
          </p:cNvPr>
          <p:cNvSpPr/>
          <p:nvPr/>
        </p:nvSpPr>
        <p:spPr>
          <a:xfrm>
            <a:off x="671261" y="574783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 400" panose="020B0503030303020204" pitchFamily="34" charset="0"/>
              </a:rPr>
              <a:t>Tiêu chuẩn hóa có sẵn dưới dạng lớp StandardScaler trong scikit-learn</a:t>
            </a:r>
            <a:r>
              <a:rPr lang="en-US" altLang="ko-KR" sz="1300" dirty="0">
                <a:solidFill>
                  <a:prstClr val="black">
                    <a:lumMod val="85000"/>
                    <a:lumOff val="15000"/>
                  </a:prstClr>
                </a:solidFill>
                <a:latin typeface="SamsungOne 400" panose="020B0503030303020204" pitchFamily="34" charset="0"/>
              </a:rPr>
              <a:t>. </a:t>
            </a:r>
          </a:p>
        </p:txBody>
      </p:sp>
    </p:spTree>
    <p:extLst>
      <p:ext uri="{BB962C8B-B14F-4D97-AF65-F5344CB8AC3E}">
        <p14:creationId xmlns:p14="http://schemas.microsoft.com/office/powerpoint/2010/main" val="4249296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hành</a:t>
            </a:r>
            <a:r>
              <a:rPr lang="en-US" altLang="ko-KR" sz="1400" dirty="0">
                <a:solidFill>
                  <a:schemeClr val="tx1"/>
                </a:solidFill>
                <a:latin typeface="SamsungOne 400" panose="020B0503030303020204" pitchFamily="34" charset="0"/>
                <a:ea typeface="SamsungOne 400" panose="020B0503030303020204" pitchFamily="34" charset="0"/>
              </a:rPr>
              <a:t> scikit-learn</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7" name="모서리가 둥근 직사각형 4">
            <a:extLst>
              <a:ext uri="{FF2B5EF4-FFF2-40B4-BE49-F238E27FC236}">
                <a16:creationId xmlns:a16="http://schemas.microsoft.com/office/drawing/2014/main" id="{549F4C64-5AF0-43ED-A9ED-34D502BF364D}"/>
              </a:ext>
            </a:extLst>
          </p:cNvPr>
          <p:cNvSpPr/>
          <p:nvPr/>
        </p:nvSpPr>
        <p:spPr>
          <a:xfrm>
            <a:off x="666749" y="1773237"/>
            <a:ext cx="8677276" cy="334795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1" name="그림 10">
            <a:extLst>
              <a:ext uri="{FF2B5EF4-FFF2-40B4-BE49-F238E27FC236}">
                <a16:creationId xmlns:a16="http://schemas.microsoft.com/office/drawing/2014/main" id="{53B0A157-C2FE-45C1-94E1-607A79554752}"/>
              </a:ext>
            </a:extLst>
          </p:cNvPr>
          <p:cNvPicPr>
            <a:picLocks noChangeAspect="1"/>
          </p:cNvPicPr>
          <p:nvPr/>
        </p:nvPicPr>
        <p:blipFill rotWithShape="1">
          <a:blip r:embed="rId4"/>
          <a:srcRect l="1712" t="1346" r="26476" b="1743"/>
          <a:stretch/>
        </p:blipFill>
        <p:spPr>
          <a:xfrm>
            <a:off x="847725" y="1844824"/>
            <a:ext cx="8496300" cy="3169447"/>
          </a:xfrm>
          <a:prstGeom prst="rect">
            <a:avLst/>
          </a:prstGeom>
          <a:ln>
            <a:noFill/>
          </a:ln>
        </p:spPr>
      </p:pic>
    </p:spTree>
    <p:extLst>
      <p:ext uri="{BB962C8B-B14F-4D97-AF65-F5344CB8AC3E}">
        <p14:creationId xmlns:p14="http://schemas.microsoft.com/office/powerpoint/2010/main" val="1177890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hành</a:t>
            </a:r>
            <a:r>
              <a:rPr lang="en-US" altLang="ko-KR" sz="1400" dirty="0">
                <a:solidFill>
                  <a:schemeClr val="tx1"/>
                </a:solidFill>
                <a:latin typeface="SamsungOne 400" panose="020B0503030303020204" pitchFamily="34" charset="0"/>
                <a:ea typeface="SamsungOne 400" panose="020B0503030303020204" pitchFamily="34" charset="0"/>
              </a:rPr>
              <a:t> scikit-learn</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7" name="모서리가 둥근 직사각형 4">
            <a:extLst>
              <a:ext uri="{FF2B5EF4-FFF2-40B4-BE49-F238E27FC236}">
                <a16:creationId xmlns:a16="http://schemas.microsoft.com/office/drawing/2014/main" id="{549F4C64-5AF0-43ED-A9ED-34D502BF364D}"/>
              </a:ext>
            </a:extLst>
          </p:cNvPr>
          <p:cNvSpPr/>
          <p:nvPr/>
        </p:nvSpPr>
        <p:spPr>
          <a:xfrm>
            <a:off x="666749" y="1773237"/>
            <a:ext cx="8677276" cy="226783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8" name="그림 7">
            <a:extLst>
              <a:ext uri="{FF2B5EF4-FFF2-40B4-BE49-F238E27FC236}">
                <a16:creationId xmlns:a16="http://schemas.microsoft.com/office/drawing/2014/main" id="{CB79ECBF-CE91-4D6F-B131-7776C8B64B96}"/>
              </a:ext>
            </a:extLst>
          </p:cNvPr>
          <p:cNvPicPr>
            <a:picLocks noChangeAspect="1"/>
          </p:cNvPicPr>
          <p:nvPr/>
        </p:nvPicPr>
        <p:blipFill rotWithShape="1">
          <a:blip r:embed="rId4"/>
          <a:srcRect l="1570" r="25426"/>
          <a:stretch/>
        </p:blipFill>
        <p:spPr>
          <a:xfrm>
            <a:off x="847724" y="1808820"/>
            <a:ext cx="8496301" cy="2128112"/>
          </a:xfrm>
          <a:prstGeom prst="rect">
            <a:avLst/>
          </a:prstGeom>
          <a:ln>
            <a:noFill/>
          </a:ln>
        </p:spPr>
      </p:pic>
      <p:grpSp>
        <p:nvGrpSpPr>
          <p:cNvPr id="9" name="그룹 8">
            <a:extLst>
              <a:ext uri="{FF2B5EF4-FFF2-40B4-BE49-F238E27FC236}">
                <a16:creationId xmlns:a16="http://schemas.microsoft.com/office/drawing/2014/main" id="{EE61990D-B8DC-4A6A-B79D-773A41E3C0DB}"/>
              </a:ext>
            </a:extLst>
          </p:cNvPr>
          <p:cNvGrpSpPr/>
          <p:nvPr/>
        </p:nvGrpSpPr>
        <p:grpSpPr>
          <a:xfrm>
            <a:off x="666750" y="4170116"/>
            <a:ext cx="8677275" cy="755579"/>
            <a:chOff x="559817" y="3081410"/>
            <a:chExt cx="8677275" cy="755579"/>
          </a:xfrm>
        </p:grpSpPr>
        <p:sp>
          <p:nvSpPr>
            <p:cNvPr id="10" name="모서리가 둥근 직사각형 4">
              <a:extLst>
                <a:ext uri="{FF2B5EF4-FFF2-40B4-BE49-F238E27FC236}">
                  <a16:creationId xmlns:a16="http://schemas.microsoft.com/office/drawing/2014/main" id="{E4AC40D1-1CC1-4E96-B221-0751AE995D80}"/>
                </a:ext>
              </a:extLst>
            </p:cNvPr>
            <p:cNvSpPr/>
            <p:nvPr/>
          </p:nvSpPr>
          <p:spPr>
            <a:xfrm>
              <a:off x="559817" y="3081410"/>
              <a:ext cx="8677275" cy="7555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Picture 2" descr="Byte - Free electronics icons">
              <a:extLst>
                <a:ext uri="{FF2B5EF4-FFF2-40B4-BE49-F238E27FC236}">
                  <a16:creationId xmlns:a16="http://schemas.microsoft.com/office/drawing/2014/main" id="{25CAB303-D9DB-4EB9-B366-1F7553F76B6D}"/>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080DD22-3913-4451-85B1-94FA9C8DF6F2}"/>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35</a:t>
              </a:r>
            </a:p>
          </p:txBody>
        </p:sp>
        <p:sp>
          <p:nvSpPr>
            <p:cNvPr id="14" name="TextBox 13">
              <a:extLst>
                <a:ext uri="{FF2B5EF4-FFF2-40B4-BE49-F238E27FC236}">
                  <a16:creationId xmlns:a16="http://schemas.microsoft.com/office/drawing/2014/main" id="{B469129D-B5F5-49BF-BD05-3FF73A0E3AEB}"/>
                </a:ext>
              </a:extLst>
            </p:cNvPr>
            <p:cNvSpPr txBox="1"/>
            <p:nvPr/>
          </p:nvSpPr>
          <p:spPr>
            <a:xfrm>
              <a:off x="1036273" y="3467475"/>
              <a:ext cx="8167303" cy="21544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400" dirty="0">
                  <a:solidFill>
                    <a:prstClr val="black">
                      <a:lumMod val="85000"/>
                      <a:lumOff val="15000"/>
                    </a:prstClr>
                  </a:solidFill>
                  <a:latin typeface="SamsungOne 400" panose="020B0503030303020204" pitchFamily="34" charset="0"/>
                </a:rPr>
                <a:t>Khung dữ liệu trước khi tiêu chuẩn hóa </a:t>
              </a:r>
              <a:endParaRPr lang="ko-KR" altLang="en-US" sz="1400" dirty="0">
                <a:solidFill>
                  <a:prstClr val="black">
                    <a:lumMod val="85000"/>
                    <a:lumOff val="15000"/>
                  </a:prstClr>
                </a:solidFill>
                <a:latin typeface="SamsungOne 400" panose="020B0503030303020204" pitchFamily="34" charset="0"/>
                <a:ea typeface="+mn-ea"/>
                <a:cs typeface="+mn-cs"/>
              </a:endParaRPr>
            </a:p>
          </p:txBody>
        </p:sp>
      </p:grpSp>
    </p:spTree>
    <p:extLst>
      <p:ext uri="{BB962C8B-B14F-4D97-AF65-F5344CB8AC3E}">
        <p14:creationId xmlns:p14="http://schemas.microsoft.com/office/powerpoint/2010/main" val="3262667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hành</a:t>
            </a:r>
            <a:r>
              <a:rPr lang="en-US" altLang="ko-KR" sz="1400" dirty="0">
                <a:solidFill>
                  <a:schemeClr val="tx1"/>
                </a:solidFill>
                <a:latin typeface="SamsungOne 400" panose="020B0503030303020204" pitchFamily="34" charset="0"/>
                <a:ea typeface="SamsungOne 400" panose="020B0503030303020204" pitchFamily="34" charset="0"/>
              </a:rPr>
              <a:t> scikit-learn</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7" name="모서리가 둥근 직사각형 4">
            <a:extLst>
              <a:ext uri="{FF2B5EF4-FFF2-40B4-BE49-F238E27FC236}">
                <a16:creationId xmlns:a16="http://schemas.microsoft.com/office/drawing/2014/main" id="{549F4C64-5AF0-43ED-A9ED-34D502BF364D}"/>
              </a:ext>
            </a:extLst>
          </p:cNvPr>
          <p:cNvSpPr/>
          <p:nvPr/>
        </p:nvSpPr>
        <p:spPr>
          <a:xfrm>
            <a:off x="666749" y="1773237"/>
            <a:ext cx="8677276" cy="359208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8" name="그림 7">
            <a:extLst>
              <a:ext uri="{FF2B5EF4-FFF2-40B4-BE49-F238E27FC236}">
                <a16:creationId xmlns:a16="http://schemas.microsoft.com/office/drawing/2014/main" id="{843A6637-B706-4DEA-8DDE-B828C6E8DF2D}"/>
              </a:ext>
            </a:extLst>
          </p:cNvPr>
          <p:cNvPicPr>
            <a:picLocks noChangeAspect="1"/>
          </p:cNvPicPr>
          <p:nvPr/>
        </p:nvPicPr>
        <p:blipFill rotWithShape="1">
          <a:blip r:embed="rId4"/>
          <a:srcRect l="1549" r="3062"/>
          <a:stretch/>
        </p:blipFill>
        <p:spPr>
          <a:xfrm>
            <a:off x="847725" y="1834703"/>
            <a:ext cx="7272039" cy="3479581"/>
          </a:xfrm>
          <a:prstGeom prst="rect">
            <a:avLst/>
          </a:prstGeom>
          <a:ln>
            <a:noFill/>
          </a:ln>
        </p:spPr>
      </p:pic>
      <p:grpSp>
        <p:nvGrpSpPr>
          <p:cNvPr id="9" name="그룹 8">
            <a:extLst>
              <a:ext uri="{FF2B5EF4-FFF2-40B4-BE49-F238E27FC236}">
                <a16:creationId xmlns:a16="http://schemas.microsoft.com/office/drawing/2014/main" id="{7E74BD8D-BD66-4D67-9B30-B1CF3FCDCF11}"/>
              </a:ext>
            </a:extLst>
          </p:cNvPr>
          <p:cNvGrpSpPr/>
          <p:nvPr/>
        </p:nvGrpSpPr>
        <p:grpSpPr>
          <a:xfrm>
            <a:off x="666750" y="5445224"/>
            <a:ext cx="8677275" cy="720080"/>
            <a:chOff x="559817" y="3081411"/>
            <a:chExt cx="8677275" cy="720080"/>
          </a:xfrm>
        </p:grpSpPr>
        <p:sp>
          <p:nvSpPr>
            <p:cNvPr id="10" name="모서리가 둥근 직사각형 4">
              <a:extLst>
                <a:ext uri="{FF2B5EF4-FFF2-40B4-BE49-F238E27FC236}">
                  <a16:creationId xmlns:a16="http://schemas.microsoft.com/office/drawing/2014/main" id="{100DFCDB-392B-4359-9151-C248C28BAD31}"/>
                </a:ext>
              </a:extLst>
            </p:cNvPr>
            <p:cNvSpPr/>
            <p:nvPr/>
          </p:nvSpPr>
          <p:spPr>
            <a:xfrm>
              <a:off x="559817" y="3081411"/>
              <a:ext cx="8677275" cy="7200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Picture 2" descr="Byte - Free electronics icons">
              <a:extLst>
                <a:ext uri="{FF2B5EF4-FFF2-40B4-BE49-F238E27FC236}">
                  <a16:creationId xmlns:a16="http://schemas.microsoft.com/office/drawing/2014/main" id="{E7DFC570-0EB5-4ACC-9550-91A5AC5458C9}"/>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93C0C64-0797-4A15-B011-7309D1EDCF2D}"/>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39</a:t>
              </a:r>
              <a:endParaRPr lang="ko-KR" altLang="en-US" sz="1300" b="1" dirty="0">
                <a:solidFill>
                  <a:prstClr val="black">
                    <a:lumMod val="85000"/>
                    <a:lumOff val="15000"/>
                  </a:prstClr>
                </a:solidFill>
                <a:latin typeface="SamsungOne 400" panose="020B0503030303020204" pitchFamily="34" charset="0"/>
                <a:cs typeface="iCiel Samsung Sharp Sans Bold" pitchFamily="2" charset="0"/>
              </a:endParaRPr>
            </a:p>
          </p:txBody>
        </p:sp>
        <p:sp>
          <p:nvSpPr>
            <p:cNvPr id="14" name="TextBox 13">
              <a:extLst>
                <a:ext uri="{FF2B5EF4-FFF2-40B4-BE49-F238E27FC236}">
                  <a16:creationId xmlns:a16="http://schemas.microsoft.com/office/drawing/2014/main" id="{ACFDE08D-8138-4FFB-B1C1-B4A4A99887F9}"/>
                </a:ext>
              </a:extLst>
            </p:cNvPr>
            <p:cNvSpPr txBox="1"/>
            <p:nvPr/>
          </p:nvSpPr>
          <p:spPr>
            <a:xfrm>
              <a:off x="1036273" y="3467475"/>
              <a:ext cx="8167303" cy="21544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400" dirty="0">
                  <a:solidFill>
                    <a:prstClr val="black">
                      <a:lumMod val="85000"/>
                      <a:lumOff val="15000"/>
                    </a:prstClr>
                  </a:solidFill>
                  <a:latin typeface="SamsungOne 400" panose="020B0503030303020204" pitchFamily="34" charset="0"/>
                </a:rPr>
                <a:t>Sự khác biệt giữa các giá trị cột là rất lớn trước khi tiêu chuẩn hóa</a:t>
              </a:r>
              <a:r>
                <a:rPr lang="en-US" altLang="ko-KR" sz="1400" dirty="0">
                  <a:solidFill>
                    <a:prstClr val="black">
                      <a:lumMod val="85000"/>
                      <a:lumOff val="15000"/>
                    </a:prstClr>
                  </a:solidFill>
                  <a:latin typeface="SamsungOne 400" panose="020B0503030303020204" pitchFamily="34" charset="0"/>
                  <a:ea typeface="+mn-ea"/>
                  <a:cs typeface="+mn-cs"/>
                </a:rPr>
                <a:t>.</a:t>
              </a:r>
            </a:p>
          </p:txBody>
        </p:sp>
      </p:grpSp>
      <p:sp>
        <p:nvSpPr>
          <p:cNvPr id="18" name="직사각형 17">
            <a:extLst>
              <a:ext uri="{FF2B5EF4-FFF2-40B4-BE49-F238E27FC236}">
                <a16:creationId xmlns:a16="http://schemas.microsoft.com/office/drawing/2014/main" id="{C3683219-910F-4AB5-8DAF-E7F862F7FD4B}"/>
              </a:ext>
            </a:extLst>
          </p:cNvPr>
          <p:cNvSpPr/>
          <p:nvPr/>
        </p:nvSpPr>
        <p:spPr>
          <a:xfrm>
            <a:off x="2323120" y="1910017"/>
            <a:ext cx="3420380" cy="16458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8438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hành</a:t>
            </a:r>
            <a:r>
              <a:rPr lang="en-US" altLang="ko-KR" sz="1400" dirty="0">
                <a:solidFill>
                  <a:schemeClr val="tx1"/>
                </a:solidFill>
                <a:latin typeface="SamsungOne 400" panose="020B0503030303020204" pitchFamily="34" charset="0"/>
                <a:ea typeface="SamsungOne 400" panose="020B0503030303020204" pitchFamily="34" charset="0"/>
              </a:rPr>
              <a:t> scikit-learn</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7" name="모서리가 둥근 직사각형 4">
            <a:extLst>
              <a:ext uri="{FF2B5EF4-FFF2-40B4-BE49-F238E27FC236}">
                <a16:creationId xmlns:a16="http://schemas.microsoft.com/office/drawing/2014/main" id="{549F4C64-5AF0-43ED-A9ED-34D502BF364D}"/>
              </a:ext>
            </a:extLst>
          </p:cNvPr>
          <p:cNvSpPr/>
          <p:nvPr/>
        </p:nvSpPr>
        <p:spPr>
          <a:xfrm>
            <a:off x="666749" y="1773237"/>
            <a:ext cx="8677276" cy="33196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9" name="그룹 8">
            <a:extLst>
              <a:ext uri="{FF2B5EF4-FFF2-40B4-BE49-F238E27FC236}">
                <a16:creationId xmlns:a16="http://schemas.microsoft.com/office/drawing/2014/main" id="{EE61990D-B8DC-4A6A-B79D-773A41E3C0DB}"/>
              </a:ext>
            </a:extLst>
          </p:cNvPr>
          <p:cNvGrpSpPr/>
          <p:nvPr/>
        </p:nvGrpSpPr>
        <p:grpSpPr>
          <a:xfrm>
            <a:off x="666750" y="5193197"/>
            <a:ext cx="8677275" cy="1044116"/>
            <a:chOff x="559817" y="3081411"/>
            <a:chExt cx="8677275" cy="1044116"/>
          </a:xfrm>
        </p:grpSpPr>
        <p:sp>
          <p:nvSpPr>
            <p:cNvPr id="10" name="모서리가 둥근 직사각형 4">
              <a:extLst>
                <a:ext uri="{FF2B5EF4-FFF2-40B4-BE49-F238E27FC236}">
                  <a16:creationId xmlns:a16="http://schemas.microsoft.com/office/drawing/2014/main" id="{E4AC40D1-1CC1-4E96-B221-0751AE995D80}"/>
                </a:ext>
              </a:extLst>
            </p:cNvPr>
            <p:cNvSpPr/>
            <p:nvPr/>
          </p:nvSpPr>
          <p:spPr>
            <a:xfrm>
              <a:off x="559817" y="3081411"/>
              <a:ext cx="8677275" cy="104411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Picture 2" descr="Byte - Free electronics icons">
              <a:extLst>
                <a:ext uri="{FF2B5EF4-FFF2-40B4-BE49-F238E27FC236}">
                  <a16:creationId xmlns:a16="http://schemas.microsoft.com/office/drawing/2014/main" id="{25CAB303-D9DB-4EB9-B366-1F7553F76B6D}"/>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080DD22-3913-4451-85B1-94FA9C8DF6F2}"/>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40</a:t>
              </a:r>
            </a:p>
          </p:txBody>
        </p:sp>
        <p:sp>
          <p:nvSpPr>
            <p:cNvPr id="14" name="TextBox 13">
              <a:extLst>
                <a:ext uri="{FF2B5EF4-FFF2-40B4-BE49-F238E27FC236}">
                  <a16:creationId xmlns:a16="http://schemas.microsoft.com/office/drawing/2014/main" id="{B469129D-B5F5-49BF-BD05-3FF73A0E3AEB}"/>
                </a:ext>
              </a:extLst>
            </p:cNvPr>
            <p:cNvSpPr txBox="1"/>
            <p:nvPr/>
          </p:nvSpPr>
          <p:spPr>
            <a:xfrm>
              <a:off x="1036273" y="3467475"/>
              <a:ext cx="8167303" cy="507831"/>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400" dirty="0">
                  <a:solidFill>
                    <a:prstClr val="black">
                      <a:lumMod val="85000"/>
                      <a:lumOff val="15000"/>
                    </a:prstClr>
                  </a:solidFill>
                  <a:latin typeface="SamsungOne 400" panose="020B0503030303020204" pitchFamily="34" charset="0"/>
                </a:rPr>
                <a:t>Sau khi tiêu chuẩn hóa, các giá trị cột không lệch đáng kể so với 0. 
Hiệu suất tốt hơn so với trước khi tiêu chuẩn hóa</a:t>
              </a:r>
              <a:r>
                <a:rPr lang="en-US" altLang="ko-KR" sz="1400" dirty="0">
                  <a:solidFill>
                    <a:prstClr val="black">
                      <a:lumMod val="85000"/>
                      <a:lumOff val="15000"/>
                    </a:prstClr>
                  </a:solidFill>
                  <a:latin typeface="SamsungOne 400" panose="020B0503030303020204" pitchFamily="34" charset="0"/>
                  <a:ea typeface="+mn-ea"/>
                  <a:cs typeface="+mn-cs"/>
                </a:rPr>
                <a:t>.</a:t>
              </a:r>
            </a:p>
          </p:txBody>
        </p:sp>
      </p:grpSp>
      <p:pic>
        <p:nvPicPr>
          <p:cNvPr id="16" name="그림 15">
            <a:extLst>
              <a:ext uri="{FF2B5EF4-FFF2-40B4-BE49-F238E27FC236}">
                <a16:creationId xmlns:a16="http://schemas.microsoft.com/office/drawing/2014/main" id="{A8241192-D8D8-45CC-B032-D99641DCF1A2}"/>
              </a:ext>
            </a:extLst>
          </p:cNvPr>
          <p:cNvPicPr>
            <a:picLocks noChangeAspect="1"/>
          </p:cNvPicPr>
          <p:nvPr/>
        </p:nvPicPr>
        <p:blipFill rotWithShape="1">
          <a:blip r:embed="rId5"/>
          <a:srcRect l="1635" r="2158"/>
          <a:stretch/>
        </p:blipFill>
        <p:spPr>
          <a:xfrm>
            <a:off x="847725" y="1857342"/>
            <a:ext cx="6752743" cy="3173599"/>
          </a:xfrm>
          <a:prstGeom prst="rect">
            <a:avLst/>
          </a:prstGeom>
          <a:ln>
            <a:noFill/>
          </a:ln>
        </p:spPr>
      </p:pic>
    </p:spTree>
    <p:extLst>
      <p:ext uri="{BB962C8B-B14F-4D97-AF65-F5344CB8AC3E}">
        <p14:creationId xmlns:p14="http://schemas.microsoft.com/office/powerpoint/2010/main" val="1611841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Phân</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tích</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dữ</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liệu</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dựa</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trên</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học</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máy</a:t>
            </a:r>
            <a:endParaRPr kumimoji="1" lang="ko-KR" altLang="en-US" sz="3200" dirty="0">
              <a:solidFill>
                <a:prstClr val="black"/>
              </a:solidFill>
              <a:latin typeface="iCiel Samsung Sharp Sans Regula" pitchFamily="2" charset="0"/>
              <a:ea typeface="맑은 고딕" panose="020B0503020000020004" pitchFamily="50" charset="-127"/>
              <a:cs typeface="iCiel Samsung Sharp Sans Regula" pitchFamily="2" charset="0"/>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a:solidFill>
                  <a:prstClr val="white">
                    <a:lumMod val="50000"/>
                  </a:prstClr>
                </a:solidFill>
                <a:latin typeface="iCiel Samsung Sharp Sans Regula" pitchFamily="2" charset="0"/>
                <a:ea typeface="iCiel Samsung Sharp Sans Regula" pitchFamily="2" charset="0"/>
                <a:cs typeface="iCiel Samsung Sharp Sans Regula" pitchFamily="2" charset="0"/>
              </a:rPr>
              <a:t>Bài </a:t>
            </a:r>
            <a:r>
              <a:rPr kumimoji="1" lang="en-US" altLang="ko-KR" sz="1999" dirty="0">
                <a:solidFill>
                  <a:prstClr val="white">
                    <a:lumMod val="50000"/>
                  </a:prstClr>
                </a:solidFill>
                <a:latin typeface="iCiel Samsung Sharp Sans Regula" pitchFamily="2" charset="0"/>
                <a:ea typeface="iCiel Samsung Sharp Sans Regula" pitchFamily="2" charset="0"/>
                <a:cs typeface="iCiel Samsung Sharp Sans Regula" pitchFamily="2" charset="0"/>
              </a:rPr>
              <a:t>1. </a:t>
            </a:r>
            <a:endParaRPr kumimoji="1" lang="en-US" altLang="ko-KR" sz="5398" dirty="0">
              <a:solidFill>
                <a:prstClr val="white">
                  <a:lumMod val="50000"/>
                </a:prstClr>
              </a:solidFill>
              <a:latin typeface="iCiel Samsung Sharp Sans Regula" pitchFamily="2" charset="0"/>
              <a:ea typeface="iCiel Samsung Sharp Sans Regula" pitchFamily="2" charset="0"/>
              <a:cs typeface="iCiel Samsung Sharp Sans Regula" pitchFamily="2" charset="0"/>
            </a:endParaRPr>
          </a:p>
        </p:txBody>
      </p:sp>
      <p:sp>
        <p:nvSpPr>
          <p:cNvPr id="17" name="직사각형 16">
            <a:extLst>
              <a:ext uri="{FF2B5EF4-FFF2-40B4-BE49-F238E27FC236}">
                <a16:creationId xmlns:a16="http://schemas.microsoft.com/office/drawing/2014/main" id="{88522452-0F25-4CFF-B4F1-4F97F94CF66D}"/>
              </a:ext>
            </a:extLst>
          </p:cNvPr>
          <p:cNvSpPr/>
          <p:nvPr/>
        </p:nvSpPr>
        <p:spPr>
          <a:xfrm>
            <a:off x="1054111" y="3929021"/>
            <a:ext cx="8289789"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algn="l" defTabSz="914400" rtl="0" eaLnBrk="1" fontAlgn="base" latinLnBrk="1" hangingPunct="1">
              <a:lnSpc>
                <a:spcPct val="100000"/>
              </a:lnSpc>
              <a:spcBef>
                <a:spcPct val="0"/>
              </a:spcBef>
              <a:spcAft>
                <a:spcPts val="1000"/>
              </a:spcAft>
              <a:buClrTx/>
              <a:buSzPct val="120000"/>
              <a:buBlip>
                <a:blip r:embed="rId3"/>
              </a:buBlip>
              <a:tabLst/>
              <a:defRPr/>
            </a:pP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1.1.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Học</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máy</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là</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gì</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ea typeface="SamsungOne 400" panose="020B0503030303020204" pitchFamily="34" charset="0"/>
              </a:rPr>
              <a:t>1.2. </a:t>
            </a:r>
            <a:r>
              <a:rPr lang="vi-VN" altLang="ko-KR" dirty="0">
                <a:solidFill>
                  <a:srgbClr val="A6A6A6"/>
                </a:solidFill>
                <a:latin typeface="SamsungOne 400" panose="020B0503030303020204" pitchFamily="34" charset="0"/>
                <a:ea typeface="SamsungOne 400" panose="020B0503030303020204" pitchFamily="34" charset="0"/>
              </a:rPr>
              <a:t>Thư viện Python scikit-learn dùng cho Học máy</a:t>
            </a:r>
            <a:r>
              <a:rPr lang="en-US" altLang="ko-KR" dirty="0">
                <a:solidFill>
                  <a:srgbClr val="A6A6A6"/>
                </a:solidFill>
                <a:latin typeface="SamsungOne 400" panose="020B0503030303020204" pitchFamily="34" charset="0"/>
              </a:rPr>
              <a:t> </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rPr>
              <a:t>1.3. </a:t>
            </a:r>
            <a:r>
              <a:rPr lang="en-US" altLang="ko-KR" dirty="0" err="1">
                <a:solidFill>
                  <a:srgbClr val="A6A6A6"/>
                </a:solidFill>
                <a:latin typeface="SamsungOne 400" panose="020B0503030303020204" pitchFamily="34" charset="0"/>
              </a:rPr>
              <a:t>Khởi</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tạo</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và</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phân</a:t>
            </a:r>
            <a:r>
              <a:rPr lang="en-US" altLang="ko-KR" dirty="0">
                <a:solidFill>
                  <a:srgbClr val="A6A6A6"/>
                </a:solidFill>
                <a:latin typeface="SamsungOne 400" panose="020B0503030303020204" pitchFamily="34" charset="0"/>
              </a:rPr>
              <a:t> chia </a:t>
            </a:r>
            <a:r>
              <a:rPr lang="en-US" altLang="ko-KR" dirty="0" err="1">
                <a:solidFill>
                  <a:srgbClr val="A6A6A6"/>
                </a:solidFill>
                <a:latin typeface="SamsungOne 400" panose="020B0503030303020204" pitchFamily="34" charset="0"/>
              </a:rPr>
              <a:t>Bộ</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dữ</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liệu</a:t>
            </a:r>
            <a:endParaRPr lang="ko-KR" altLang="en-US" dirty="0">
              <a:solidFill>
                <a:srgbClr val="A6A6A6"/>
              </a:solidFill>
              <a:latin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rPr>
              <a:t>1.4. </a:t>
            </a:r>
            <a:r>
              <a:rPr lang="vi-VN" altLang="ko-KR" dirty="0">
                <a:solidFill>
                  <a:srgbClr val="A6A6A6"/>
                </a:solidFill>
                <a:latin typeface="SamsungOne 400" panose="020B0503030303020204" pitchFamily="34" charset="0"/>
              </a:rPr>
              <a:t>Tiền xử lý dữ liệu để tạo bộ dữ liệu huấn luyện tối ưu</a:t>
            </a:r>
            <a:endParaRPr lang="ko-KR" altLang="en-US" dirty="0">
              <a:solidFill>
                <a:srgbClr val="A6A6A6"/>
              </a:solidFill>
              <a:latin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 400" panose="020B0503030303020204" pitchFamily="34" charset="0"/>
              </a:rPr>
              <a:t>1.5. </a:t>
            </a:r>
            <a:r>
              <a:rPr lang="vi-VN" altLang="ko-KR" dirty="0">
                <a:solidFill>
                  <a:srgbClr val="A6A6A6"/>
                </a:solidFill>
                <a:latin typeface="SamsungOne 400" panose="020B0503030303020204" pitchFamily="34" charset="0"/>
              </a:rPr>
              <a:t>Thực hành tìm phương thức tối ưu để giải quyết vấn đề với scikit-learn</a:t>
            </a:r>
            <a:endParaRPr lang="ko-KR" altLang="en-US" dirty="0">
              <a:solidFill>
                <a:srgbClr val="A6A6A6"/>
              </a:solidFill>
              <a:latin typeface="SamsungOne 400" panose="020B0503030303020204" pitchFamily="34" charset="0"/>
            </a:endParaRPr>
          </a:p>
        </p:txBody>
      </p:sp>
    </p:spTree>
    <p:extLst>
      <p:ext uri="{BB962C8B-B14F-4D97-AF65-F5344CB8AC3E}">
        <p14:creationId xmlns:p14="http://schemas.microsoft.com/office/powerpoint/2010/main" val="1339580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transform</a:t>
            </a:r>
          </a:p>
        </p:txBody>
      </p:sp>
      <p:sp>
        <p:nvSpPr>
          <p:cNvPr id="26" name="직사각형 25">
            <a:extLst>
              <a:ext uri="{FF2B5EF4-FFF2-40B4-BE49-F238E27FC236}">
                <a16:creationId xmlns:a16="http://schemas.microsoft.com/office/drawing/2014/main" id="{E0E9A875-855D-4DD3-BA61-C3F6A0D3F901}"/>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Xử lý tính năng được thực hiện với 'transform' để trả về kết quả</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 name="모서리가 둥근 직사각형 4">
            <a:extLst>
              <a:ext uri="{FF2B5EF4-FFF2-40B4-BE49-F238E27FC236}">
                <a16:creationId xmlns:a16="http://schemas.microsoft.com/office/drawing/2014/main" id="{D6725CE3-5C85-4FE2-90B1-C46F888E1081}"/>
              </a:ext>
            </a:extLst>
          </p:cNvPr>
          <p:cNvSpPr/>
          <p:nvPr/>
        </p:nvSpPr>
        <p:spPr>
          <a:xfrm>
            <a:off x="666749" y="2071428"/>
            <a:ext cx="8677276" cy="329389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0" name="그림 9">
            <a:extLst>
              <a:ext uri="{FF2B5EF4-FFF2-40B4-BE49-F238E27FC236}">
                <a16:creationId xmlns:a16="http://schemas.microsoft.com/office/drawing/2014/main" id="{CA772239-5BE4-49E0-AA67-164B50E93B8A}"/>
              </a:ext>
            </a:extLst>
          </p:cNvPr>
          <p:cNvPicPr>
            <a:picLocks noChangeAspect="1"/>
          </p:cNvPicPr>
          <p:nvPr/>
        </p:nvPicPr>
        <p:blipFill rotWithShape="1">
          <a:blip r:embed="rId4"/>
          <a:srcRect l="1198" t="2160" r="17059"/>
          <a:stretch/>
        </p:blipFill>
        <p:spPr>
          <a:xfrm>
            <a:off x="847724" y="2174239"/>
            <a:ext cx="8496301" cy="3134331"/>
          </a:xfrm>
          <a:prstGeom prst="rect">
            <a:avLst/>
          </a:prstGeom>
          <a:ln>
            <a:noFill/>
          </a:ln>
        </p:spPr>
      </p:pic>
      <p:grpSp>
        <p:nvGrpSpPr>
          <p:cNvPr id="11" name="그룹 10">
            <a:extLst>
              <a:ext uri="{FF2B5EF4-FFF2-40B4-BE49-F238E27FC236}">
                <a16:creationId xmlns:a16="http://schemas.microsoft.com/office/drawing/2014/main" id="{1422A895-85C5-4919-AC5C-D3FD2A63D13B}"/>
              </a:ext>
            </a:extLst>
          </p:cNvPr>
          <p:cNvGrpSpPr/>
          <p:nvPr/>
        </p:nvGrpSpPr>
        <p:grpSpPr>
          <a:xfrm>
            <a:off x="666750" y="5445224"/>
            <a:ext cx="8677275" cy="726976"/>
            <a:chOff x="559817" y="3081411"/>
            <a:chExt cx="8677275" cy="726976"/>
          </a:xfrm>
        </p:grpSpPr>
        <p:sp>
          <p:nvSpPr>
            <p:cNvPr id="12" name="모서리가 둥근 직사각형 4">
              <a:extLst>
                <a:ext uri="{FF2B5EF4-FFF2-40B4-BE49-F238E27FC236}">
                  <a16:creationId xmlns:a16="http://schemas.microsoft.com/office/drawing/2014/main" id="{32118D81-E242-44FE-B10E-6CDB637B27FB}"/>
                </a:ext>
              </a:extLst>
            </p:cNvPr>
            <p:cNvSpPr/>
            <p:nvPr/>
          </p:nvSpPr>
          <p:spPr>
            <a:xfrm>
              <a:off x="559817" y="3081411"/>
              <a:ext cx="8677275" cy="7269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id="{9B468530-8022-4BA5-B034-9A4324B59AD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D1A85D6-AB50-4B23-9283-B14F12225443}"/>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3-3</a:t>
              </a:r>
              <a:endParaRPr lang="ko-KR" altLang="en-US" sz="1300" b="1" dirty="0">
                <a:solidFill>
                  <a:prstClr val="black">
                    <a:lumMod val="85000"/>
                    <a:lumOff val="15000"/>
                  </a:prstClr>
                </a:solidFill>
                <a:latin typeface="SamsungOne 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F7DC4EBA-65FE-47D6-A3C2-4796364A08D6}"/>
                </a:ext>
              </a:extLst>
            </p:cNvPr>
            <p:cNvSpPr txBox="1"/>
            <p:nvPr/>
          </p:nvSpPr>
          <p:spPr>
            <a:xfrm>
              <a:off x="1036273" y="3467475"/>
              <a:ext cx="8167303" cy="21544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400" dirty="0">
                  <a:solidFill>
                    <a:prstClr val="black">
                      <a:lumMod val="85000"/>
                      <a:lumOff val="15000"/>
                    </a:prstClr>
                  </a:solidFill>
                  <a:latin typeface="SamsungOne 400" panose="020B0503030303020204" pitchFamily="34" charset="0"/>
                </a:rPr>
                <a:t>Đầu ra trước khi tiền xử lý</a:t>
              </a:r>
              <a:endParaRPr lang="en-US" altLang="ko-KR" sz="1400" dirty="0">
                <a:solidFill>
                  <a:prstClr val="black">
                    <a:lumMod val="85000"/>
                    <a:lumOff val="15000"/>
                  </a:prstClr>
                </a:solidFill>
                <a:latin typeface="SamsungOne 400" panose="020B0503030303020204" pitchFamily="34" charset="0"/>
                <a:ea typeface="+mn-ea"/>
                <a:cs typeface="+mn-cs"/>
              </a:endParaRPr>
            </a:p>
          </p:txBody>
        </p:sp>
      </p:grpSp>
    </p:spTree>
    <p:extLst>
      <p:ext uri="{BB962C8B-B14F-4D97-AF65-F5344CB8AC3E}">
        <p14:creationId xmlns:p14="http://schemas.microsoft.com/office/powerpoint/2010/main" val="7047340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transform</a:t>
            </a:r>
          </a:p>
        </p:txBody>
      </p:sp>
      <p:sp>
        <p:nvSpPr>
          <p:cNvPr id="26" name="직사각형 25">
            <a:extLst>
              <a:ext uri="{FF2B5EF4-FFF2-40B4-BE49-F238E27FC236}">
                <a16:creationId xmlns:a16="http://schemas.microsoft.com/office/drawing/2014/main" id="{E0E9A875-855D-4DD3-BA61-C3F6A0D3F901}"/>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Xử lý tính năng được thực hiện với 'transform' để trả về kết quả</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 name="모서리가 둥근 직사각형 4">
            <a:extLst>
              <a:ext uri="{FF2B5EF4-FFF2-40B4-BE49-F238E27FC236}">
                <a16:creationId xmlns:a16="http://schemas.microsoft.com/office/drawing/2014/main" id="{D6725CE3-5C85-4FE2-90B1-C46F888E1081}"/>
              </a:ext>
            </a:extLst>
          </p:cNvPr>
          <p:cNvSpPr/>
          <p:nvPr/>
        </p:nvSpPr>
        <p:spPr>
          <a:xfrm>
            <a:off x="666749" y="2071428"/>
            <a:ext cx="8677276" cy="329389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0" name="그림 9">
            <a:extLst>
              <a:ext uri="{FF2B5EF4-FFF2-40B4-BE49-F238E27FC236}">
                <a16:creationId xmlns:a16="http://schemas.microsoft.com/office/drawing/2014/main" id="{CA772239-5BE4-49E0-AA67-164B50E93B8A}"/>
              </a:ext>
            </a:extLst>
          </p:cNvPr>
          <p:cNvPicPr>
            <a:picLocks noChangeAspect="1"/>
          </p:cNvPicPr>
          <p:nvPr/>
        </p:nvPicPr>
        <p:blipFill rotWithShape="1">
          <a:blip r:embed="rId4"/>
          <a:srcRect l="1198" t="2160" r="17059"/>
          <a:stretch/>
        </p:blipFill>
        <p:spPr>
          <a:xfrm>
            <a:off x="847724" y="2174239"/>
            <a:ext cx="8496301" cy="3134331"/>
          </a:xfrm>
          <a:prstGeom prst="rect">
            <a:avLst/>
          </a:prstGeom>
          <a:ln>
            <a:noFill/>
          </a:ln>
        </p:spPr>
      </p:pic>
      <p:grpSp>
        <p:nvGrpSpPr>
          <p:cNvPr id="11" name="그룹 10">
            <a:extLst>
              <a:ext uri="{FF2B5EF4-FFF2-40B4-BE49-F238E27FC236}">
                <a16:creationId xmlns:a16="http://schemas.microsoft.com/office/drawing/2014/main" id="{1422A895-85C5-4919-AC5C-D3FD2A63D13B}"/>
              </a:ext>
            </a:extLst>
          </p:cNvPr>
          <p:cNvGrpSpPr/>
          <p:nvPr/>
        </p:nvGrpSpPr>
        <p:grpSpPr>
          <a:xfrm>
            <a:off x="666750" y="5445224"/>
            <a:ext cx="8677275" cy="756084"/>
            <a:chOff x="559817" y="3081411"/>
            <a:chExt cx="8677275" cy="756084"/>
          </a:xfrm>
        </p:grpSpPr>
        <p:sp>
          <p:nvSpPr>
            <p:cNvPr id="12" name="모서리가 둥근 직사각형 4">
              <a:extLst>
                <a:ext uri="{FF2B5EF4-FFF2-40B4-BE49-F238E27FC236}">
                  <a16:creationId xmlns:a16="http://schemas.microsoft.com/office/drawing/2014/main" id="{32118D81-E242-44FE-B10E-6CDB637B27FB}"/>
                </a:ext>
              </a:extLst>
            </p:cNvPr>
            <p:cNvSpPr/>
            <p:nvPr/>
          </p:nvSpPr>
          <p:spPr>
            <a:xfrm>
              <a:off x="559817" y="3081411"/>
              <a:ext cx="8677275" cy="7560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id="{9B468530-8022-4BA5-B034-9A4324B59AD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D1A85D6-AB50-4B23-9283-B14F12225443}"/>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3-7</a:t>
              </a:r>
              <a:endParaRPr lang="ko-KR" altLang="en-US" sz="1300" b="1" dirty="0">
                <a:solidFill>
                  <a:prstClr val="black">
                    <a:lumMod val="85000"/>
                    <a:lumOff val="15000"/>
                  </a:prstClr>
                </a:solidFill>
                <a:latin typeface="SamsungOne 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F7DC4EBA-65FE-47D6-A3C2-4796364A08D6}"/>
                </a:ext>
              </a:extLst>
            </p:cNvPr>
            <p:cNvSpPr txBox="1"/>
            <p:nvPr/>
          </p:nvSpPr>
          <p:spPr>
            <a:xfrm>
              <a:off x="1036273" y="3467475"/>
              <a:ext cx="8167303" cy="215444"/>
            </a:xfrm>
            <a:prstGeom prst="rect">
              <a:avLst/>
            </a:prstGeom>
            <a:noFill/>
          </p:spPr>
          <p:txBody>
            <a:bodyPr wrap="square" lIns="0" tIns="0" rIns="0" bIns="0">
              <a:spAutoFit/>
            </a:bodyPr>
            <a:lstStyle/>
            <a:p>
              <a:pPr marL="182563" indent="-182563" latinLnBrk="0">
                <a:spcAft>
                  <a:spcPts val="600"/>
                </a:spcAft>
                <a:buFont typeface="Arial" panose="020B0604020202020204" pitchFamily="34" charset="0"/>
                <a:buChar char="•"/>
              </a:pPr>
              <a:r>
                <a:rPr lang="vi-VN" altLang="ko-KR" sz="1400" dirty="0">
                  <a:solidFill>
                    <a:prstClr val="black">
                      <a:lumMod val="85000"/>
                      <a:lumOff val="15000"/>
                    </a:prstClr>
                  </a:solidFill>
                  <a:latin typeface="SamsungOne 400" panose="020B0503030303020204" pitchFamily="34" charset="0"/>
                </a:rPr>
                <a:t>T</a:t>
              </a:r>
              <a:r>
                <a:rPr lang="en-US" altLang="ko-KR" sz="1400" dirty="0" err="1">
                  <a:solidFill>
                    <a:prstClr val="black">
                      <a:lumMod val="85000"/>
                      <a:lumOff val="15000"/>
                    </a:prstClr>
                  </a:solidFill>
                  <a:latin typeface="SamsungOne 400" panose="020B0503030303020204" pitchFamily="34" charset="0"/>
                  <a:ea typeface="+mn-ea"/>
                  <a:cs typeface="+mn-cs"/>
                </a:rPr>
                <a:t>iền</a:t>
              </a:r>
              <a:r>
                <a:rPr lang="en-US" altLang="ko-KR" sz="1400" dirty="0">
                  <a:solidFill>
                    <a:prstClr val="black">
                      <a:lumMod val="85000"/>
                      <a:lumOff val="15000"/>
                    </a:prstClr>
                  </a:solidFill>
                  <a:latin typeface="SamsungOne 400" panose="020B0503030303020204" pitchFamily="34" charset="0"/>
                  <a:ea typeface="+mn-ea"/>
                  <a:cs typeface="+mn-cs"/>
                </a:rPr>
                <a:t> </a:t>
              </a:r>
              <a:r>
                <a:rPr lang="en-US" altLang="ko-KR" sz="1400" dirty="0" err="1">
                  <a:solidFill>
                    <a:prstClr val="black">
                      <a:lumMod val="85000"/>
                      <a:lumOff val="15000"/>
                    </a:prstClr>
                  </a:solidFill>
                  <a:latin typeface="SamsungOne 400" panose="020B0503030303020204" pitchFamily="34" charset="0"/>
                  <a:ea typeface="+mn-ea"/>
                  <a:cs typeface="+mn-cs"/>
                </a:rPr>
                <a:t>xử</a:t>
              </a:r>
              <a:r>
                <a:rPr lang="en-US" altLang="ko-KR" sz="1400" dirty="0">
                  <a:solidFill>
                    <a:prstClr val="black">
                      <a:lumMod val="85000"/>
                      <a:lumOff val="15000"/>
                    </a:prstClr>
                  </a:solidFill>
                  <a:latin typeface="SamsungOne 400" panose="020B0503030303020204" pitchFamily="34" charset="0"/>
                  <a:ea typeface="+mn-ea"/>
                  <a:cs typeface="+mn-cs"/>
                </a:rPr>
                <a:t> </a:t>
              </a:r>
              <a:r>
                <a:rPr lang="en-US" altLang="ko-KR" sz="1400" dirty="0" err="1">
                  <a:solidFill>
                    <a:prstClr val="black">
                      <a:lumMod val="85000"/>
                      <a:lumOff val="15000"/>
                    </a:prstClr>
                  </a:solidFill>
                  <a:latin typeface="SamsungOne 400" panose="020B0503030303020204" pitchFamily="34" charset="0"/>
                  <a:ea typeface="+mn-ea"/>
                  <a:cs typeface="+mn-cs"/>
                </a:rPr>
                <a:t>lý</a:t>
              </a:r>
              <a:r>
                <a:rPr lang="ko-KR" altLang="en-US" sz="1400" dirty="0">
                  <a:solidFill>
                    <a:prstClr val="black">
                      <a:lumMod val="85000"/>
                      <a:lumOff val="15000"/>
                    </a:prstClr>
                  </a:solidFill>
                  <a:latin typeface="SamsungOne 400" panose="020B0503030303020204" pitchFamily="34" charset="0"/>
                  <a:ea typeface="+mn-ea"/>
                  <a:cs typeface="+mn-cs"/>
                </a:rPr>
                <a:t> </a:t>
              </a:r>
              <a:r>
                <a:rPr lang="en-US" altLang="ko-KR" sz="1400" dirty="0">
                  <a:solidFill>
                    <a:prstClr val="black">
                      <a:lumMod val="85000"/>
                      <a:lumOff val="15000"/>
                    </a:prstClr>
                  </a:solidFill>
                  <a:latin typeface="SamsungOne 400" panose="020B0503030303020204" pitchFamily="34" charset="0"/>
                  <a:ea typeface="+mn-ea"/>
                  <a:cs typeface="+mn-cs"/>
                </a:rPr>
                <a:t>– </a:t>
              </a:r>
              <a:r>
                <a:rPr lang="vi-VN" altLang="ko-KR" sz="1400" dirty="0">
                  <a:solidFill>
                    <a:prstClr val="black">
                      <a:lumMod val="85000"/>
                      <a:lumOff val="15000"/>
                    </a:prstClr>
                  </a:solidFill>
                  <a:latin typeface="SamsungOne 400" panose="020B0503030303020204" pitchFamily="34" charset="0"/>
                  <a:ea typeface="+mn-ea"/>
                  <a:cs typeface="+mn-cs"/>
                </a:rPr>
                <a:t>Tính tỷ lệ với scaler</a:t>
              </a:r>
              <a:endParaRPr lang="en-US" altLang="ko-KR" sz="1400" dirty="0">
                <a:solidFill>
                  <a:prstClr val="black">
                    <a:lumMod val="85000"/>
                    <a:lumOff val="15000"/>
                  </a:prstClr>
                </a:solidFill>
                <a:latin typeface="SamsungOne 400" panose="020B0503030303020204" pitchFamily="34" charset="0"/>
                <a:ea typeface="+mn-ea"/>
                <a:cs typeface="+mn-cs"/>
              </a:endParaRPr>
            </a:p>
          </p:txBody>
        </p:sp>
      </p:grpSp>
    </p:spTree>
    <p:extLst>
      <p:ext uri="{BB962C8B-B14F-4D97-AF65-F5344CB8AC3E}">
        <p14:creationId xmlns:p14="http://schemas.microsoft.com/office/powerpoint/2010/main" val="2255173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transform</a:t>
            </a:r>
          </a:p>
        </p:txBody>
      </p:sp>
      <p:sp>
        <p:nvSpPr>
          <p:cNvPr id="26" name="직사각형 25">
            <a:extLst>
              <a:ext uri="{FF2B5EF4-FFF2-40B4-BE49-F238E27FC236}">
                <a16:creationId xmlns:a16="http://schemas.microsoft.com/office/drawing/2014/main" id="{E0E9A875-855D-4DD3-BA61-C3F6A0D3F901}"/>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Xử lý tính năng được thực hiện với 'transform' để trả về kết quả</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 name="모서리가 둥근 직사각형 4">
            <a:extLst>
              <a:ext uri="{FF2B5EF4-FFF2-40B4-BE49-F238E27FC236}">
                <a16:creationId xmlns:a16="http://schemas.microsoft.com/office/drawing/2014/main" id="{D6725CE3-5C85-4FE2-90B1-C46F888E1081}"/>
              </a:ext>
            </a:extLst>
          </p:cNvPr>
          <p:cNvSpPr/>
          <p:nvPr/>
        </p:nvSpPr>
        <p:spPr>
          <a:xfrm>
            <a:off x="666749" y="2071428"/>
            <a:ext cx="8677276" cy="329389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0" name="그림 9">
            <a:extLst>
              <a:ext uri="{FF2B5EF4-FFF2-40B4-BE49-F238E27FC236}">
                <a16:creationId xmlns:a16="http://schemas.microsoft.com/office/drawing/2014/main" id="{CA772239-5BE4-49E0-AA67-164B50E93B8A}"/>
              </a:ext>
            </a:extLst>
          </p:cNvPr>
          <p:cNvPicPr>
            <a:picLocks noChangeAspect="1"/>
          </p:cNvPicPr>
          <p:nvPr/>
        </p:nvPicPr>
        <p:blipFill rotWithShape="1">
          <a:blip r:embed="rId4"/>
          <a:srcRect l="1198" t="2160" r="17059"/>
          <a:stretch/>
        </p:blipFill>
        <p:spPr>
          <a:xfrm>
            <a:off x="847724" y="2174239"/>
            <a:ext cx="8496301" cy="3134331"/>
          </a:xfrm>
          <a:prstGeom prst="rect">
            <a:avLst/>
          </a:prstGeom>
          <a:ln>
            <a:noFill/>
          </a:ln>
        </p:spPr>
      </p:pic>
      <p:grpSp>
        <p:nvGrpSpPr>
          <p:cNvPr id="11" name="그룹 10">
            <a:extLst>
              <a:ext uri="{FF2B5EF4-FFF2-40B4-BE49-F238E27FC236}">
                <a16:creationId xmlns:a16="http://schemas.microsoft.com/office/drawing/2014/main" id="{1422A895-85C5-4919-AC5C-D3FD2A63D13B}"/>
              </a:ext>
            </a:extLst>
          </p:cNvPr>
          <p:cNvGrpSpPr/>
          <p:nvPr/>
        </p:nvGrpSpPr>
        <p:grpSpPr>
          <a:xfrm>
            <a:off x="666750" y="5445224"/>
            <a:ext cx="8677275" cy="756084"/>
            <a:chOff x="559817" y="3081411"/>
            <a:chExt cx="8677275" cy="756084"/>
          </a:xfrm>
        </p:grpSpPr>
        <p:sp>
          <p:nvSpPr>
            <p:cNvPr id="12" name="모서리가 둥근 직사각형 4">
              <a:extLst>
                <a:ext uri="{FF2B5EF4-FFF2-40B4-BE49-F238E27FC236}">
                  <a16:creationId xmlns:a16="http://schemas.microsoft.com/office/drawing/2014/main" id="{32118D81-E242-44FE-B10E-6CDB637B27FB}"/>
                </a:ext>
              </a:extLst>
            </p:cNvPr>
            <p:cNvSpPr/>
            <p:nvPr/>
          </p:nvSpPr>
          <p:spPr>
            <a:xfrm>
              <a:off x="559817" y="3081411"/>
              <a:ext cx="8677275" cy="7560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id="{9B468530-8022-4BA5-B034-9A4324B59AD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D1A85D6-AB50-4B23-9283-B14F12225443}"/>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3-9</a:t>
              </a:r>
              <a:endParaRPr lang="ko-KR" altLang="en-US" sz="1300" b="1" dirty="0">
                <a:solidFill>
                  <a:prstClr val="black">
                    <a:lumMod val="85000"/>
                    <a:lumOff val="15000"/>
                  </a:prstClr>
                </a:solidFill>
                <a:latin typeface="SamsungOne 400" panose="020B0503030303020204" pitchFamily="34" charset="0"/>
                <a:cs typeface="iCiel Samsung Sharp Sans Bold" pitchFamily="2" charset="0"/>
              </a:endParaRPr>
            </a:p>
          </p:txBody>
        </p:sp>
        <p:sp>
          <p:nvSpPr>
            <p:cNvPr id="16" name="TextBox 15">
              <a:extLst>
                <a:ext uri="{FF2B5EF4-FFF2-40B4-BE49-F238E27FC236}">
                  <a16:creationId xmlns:a16="http://schemas.microsoft.com/office/drawing/2014/main" id="{F7DC4EBA-65FE-47D6-A3C2-4796364A08D6}"/>
                </a:ext>
              </a:extLst>
            </p:cNvPr>
            <p:cNvSpPr txBox="1"/>
            <p:nvPr/>
          </p:nvSpPr>
          <p:spPr>
            <a:xfrm>
              <a:off x="1036273" y="3467475"/>
              <a:ext cx="8167303" cy="21544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400" dirty="0">
                  <a:solidFill>
                    <a:prstClr val="black">
                      <a:lumMod val="85000"/>
                      <a:lumOff val="15000"/>
                    </a:prstClr>
                  </a:solidFill>
                  <a:latin typeface="SamsungOne 400" panose="020B0503030303020204" pitchFamily="34" charset="0"/>
                </a:rPr>
                <a:t>K</a:t>
              </a:r>
              <a:r>
                <a:rPr lang="en-US" altLang="ko-KR" sz="1400" dirty="0" err="1">
                  <a:solidFill>
                    <a:prstClr val="black">
                      <a:lumMod val="85000"/>
                      <a:lumOff val="15000"/>
                    </a:prstClr>
                  </a:solidFill>
                  <a:latin typeface="SamsungOne 400" panose="020B0503030303020204" pitchFamily="34" charset="0"/>
                </a:rPr>
                <a:t>iểm</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tra</a:t>
              </a:r>
              <a:r>
                <a:rPr lang="en-US" altLang="ko-KR" sz="1400" dirty="0">
                  <a:solidFill>
                    <a:prstClr val="black">
                      <a:lumMod val="85000"/>
                      <a:lumOff val="15000"/>
                    </a:prstClr>
                  </a:solidFill>
                  <a:latin typeface="SamsungOne 400" panose="020B0503030303020204" pitchFamily="34" charset="0"/>
                </a:rPr>
                <a:t> </a:t>
              </a:r>
              <a:r>
                <a:rPr lang="vi-VN" altLang="ko-KR" sz="1400" dirty="0">
                  <a:solidFill>
                    <a:prstClr val="black">
                      <a:lumMod val="85000"/>
                      <a:lumOff val="15000"/>
                    </a:prstClr>
                  </a:solidFill>
                  <a:latin typeface="SamsungOne 400" panose="020B0503030303020204" pitchFamily="34" charset="0"/>
                </a:rPr>
                <a:t>k</a:t>
              </a:r>
              <a:r>
                <a:rPr lang="en-US" altLang="ko-KR" sz="1400" dirty="0" err="1">
                  <a:solidFill>
                    <a:prstClr val="black">
                      <a:lumMod val="85000"/>
                      <a:lumOff val="15000"/>
                    </a:prstClr>
                  </a:solidFill>
                  <a:latin typeface="SamsungOne 400" panose="020B0503030303020204" pitchFamily="34" charset="0"/>
                </a:rPr>
                <a:t>ết</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quả</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sau</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ea typeface="+mn-ea"/>
                  <a:cs typeface="+mn-cs"/>
                </a:rPr>
                <a:t>tiền</a:t>
              </a:r>
              <a:r>
                <a:rPr lang="en-US" altLang="ko-KR" sz="1400" dirty="0">
                  <a:solidFill>
                    <a:prstClr val="black">
                      <a:lumMod val="85000"/>
                      <a:lumOff val="15000"/>
                    </a:prstClr>
                  </a:solidFill>
                  <a:latin typeface="SamsungOne 400" panose="020B0503030303020204" pitchFamily="34" charset="0"/>
                  <a:ea typeface="+mn-ea"/>
                  <a:cs typeface="+mn-cs"/>
                </a:rPr>
                <a:t> </a:t>
              </a:r>
              <a:r>
                <a:rPr lang="en-US" altLang="ko-KR" sz="1400" dirty="0" err="1">
                  <a:solidFill>
                    <a:prstClr val="black">
                      <a:lumMod val="85000"/>
                      <a:lumOff val="15000"/>
                    </a:prstClr>
                  </a:solidFill>
                  <a:latin typeface="SamsungOne 400" panose="020B0503030303020204" pitchFamily="34" charset="0"/>
                  <a:ea typeface="+mn-ea"/>
                  <a:cs typeface="+mn-cs"/>
                </a:rPr>
                <a:t>xử</a:t>
              </a:r>
              <a:r>
                <a:rPr lang="en-US" altLang="ko-KR" sz="1400" dirty="0">
                  <a:solidFill>
                    <a:prstClr val="black">
                      <a:lumMod val="85000"/>
                      <a:lumOff val="15000"/>
                    </a:prstClr>
                  </a:solidFill>
                  <a:latin typeface="SamsungOne 400" panose="020B0503030303020204" pitchFamily="34" charset="0"/>
                  <a:ea typeface="+mn-ea"/>
                  <a:cs typeface="+mn-cs"/>
                </a:rPr>
                <a:t> </a:t>
              </a:r>
              <a:r>
                <a:rPr lang="en-US" altLang="ko-KR" sz="1400" dirty="0" err="1">
                  <a:solidFill>
                    <a:prstClr val="black">
                      <a:lumMod val="85000"/>
                      <a:lumOff val="15000"/>
                    </a:prstClr>
                  </a:solidFill>
                  <a:latin typeface="SamsungOne 400" panose="020B0503030303020204" pitchFamily="34" charset="0"/>
                  <a:ea typeface="+mn-ea"/>
                  <a:cs typeface="+mn-cs"/>
                </a:rPr>
                <a:t>lý</a:t>
              </a:r>
              <a:endParaRPr lang="en-US" altLang="ko-KR" sz="1400" dirty="0">
                <a:solidFill>
                  <a:prstClr val="black">
                    <a:lumMod val="85000"/>
                    <a:lumOff val="15000"/>
                  </a:prstClr>
                </a:solidFill>
                <a:latin typeface="SamsungOne 400" panose="020B0503030303020204" pitchFamily="34" charset="0"/>
                <a:ea typeface="+mn-ea"/>
                <a:cs typeface="+mn-cs"/>
              </a:endParaRPr>
            </a:p>
          </p:txBody>
        </p:sp>
      </p:grpSp>
    </p:spTree>
    <p:extLst>
      <p:ext uri="{BB962C8B-B14F-4D97-AF65-F5344CB8AC3E}">
        <p14:creationId xmlns:p14="http://schemas.microsoft.com/office/powerpoint/2010/main" val="37987850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transform</a:t>
            </a:r>
          </a:p>
        </p:txBody>
      </p:sp>
      <p:sp>
        <p:nvSpPr>
          <p:cNvPr id="26" name="직사각형 25">
            <a:extLst>
              <a:ext uri="{FF2B5EF4-FFF2-40B4-BE49-F238E27FC236}">
                <a16:creationId xmlns:a16="http://schemas.microsoft.com/office/drawing/2014/main" id="{E0E9A875-855D-4DD3-BA61-C3F6A0D3F901}"/>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Xử lý tính năng được thực hiện với 'transform' để trả về kết quả</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2" name="그룹 1"/>
          <p:cNvGrpSpPr/>
          <p:nvPr/>
        </p:nvGrpSpPr>
        <p:grpSpPr>
          <a:xfrm>
            <a:off x="666749" y="2071428"/>
            <a:ext cx="8677276" cy="2280136"/>
            <a:chOff x="666749" y="2071428"/>
            <a:chExt cx="8677276" cy="2280136"/>
          </a:xfrm>
        </p:grpSpPr>
        <p:sp>
          <p:nvSpPr>
            <p:cNvPr id="9" name="모서리가 둥근 직사각형 4">
              <a:extLst>
                <a:ext uri="{FF2B5EF4-FFF2-40B4-BE49-F238E27FC236}">
                  <a16:creationId xmlns:a16="http://schemas.microsoft.com/office/drawing/2014/main" id="{D6725CE3-5C85-4FE2-90B1-C46F888E1081}"/>
                </a:ext>
              </a:extLst>
            </p:cNvPr>
            <p:cNvSpPr/>
            <p:nvPr/>
          </p:nvSpPr>
          <p:spPr>
            <a:xfrm>
              <a:off x="666749" y="2071428"/>
              <a:ext cx="8677276" cy="22801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7" name="그림 16">
              <a:extLst>
                <a:ext uri="{FF2B5EF4-FFF2-40B4-BE49-F238E27FC236}">
                  <a16:creationId xmlns:a16="http://schemas.microsoft.com/office/drawing/2014/main" id="{06A81FC7-E69D-4FF0-9CAD-B5F86495F656}"/>
                </a:ext>
              </a:extLst>
            </p:cNvPr>
            <p:cNvPicPr>
              <a:picLocks noChangeAspect="1"/>
            </p:cNvPicPr>
            <p:nvPr/>
          </p:nvPicPr>
          <p:blipFill rotWithShape="1">
            <a:blip r:embed="rId4"/>
            <a:srcRect l="1018" r="30370"/>
            <a:stretch/>
          </p:blipFill>
          <p:spPr>
            <a:xfrm>
              <a:off x="847724" y="2168860"/>
              <a:ext cx="8387502" cy="2125554"/>
            </a:xfrm>
            <a:prstGeom prst="rect">
              <a:avLst/>
            </a:prstGeom>
            <a:ln>
              <a:noFill/>
            </a:ln>
          </p:spPr>
        </p:pic>
      </p:grpSp>
    </p:spTree>
    <p:extLst>
      <p:ext uri="{BB962C8B-B14F-4D97-AF65-F5344CB8AC3E}">
        <p14:creationId xmlns:p14="http://schemas.microsoft.com/office/powerpoint/2010/main" val="3774687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fit_transform</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26" name="직사각형 25">
            <a:extLst>
              <a:ext uri="{FF2B5EF4-FFF2-40B4-BE49-F238E27FC236}">
                <a16:creationId xmlns:a16="http://schemas.microsoft.com/office/drawing/2014/main" id="{E0E9A875-855D-4DD3-BA61-C3F6A0D3F901}"/>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Transform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được kết hợp dưới dạng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fit_transform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9" name="모서리가 둥근 직사각형 4">
            <a:extLst>
              <a:ext uri="{FF2B5EF4-FFF2-40B4-BE49-F238E27FC236}">
                <a16:creationId xmlns:a16="http://schemas.microsoft.com/office/drawing/2014/main" id="{D6725CE3-5C85-4FE2-90B1-C46F888E1081}"/>
              </a:ext>
            </a:extLst>
          </p:cNvPr>
          <p:cNvSpPr/>
          <p:nvPr/>
        </p:nvSpPr>
        <p:spPr>
          <a:xfrm>
            <a:off x="666749" y="2071428"/>
            <a:ext cx="8677276" cy="263265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7" name="그림 16">
            <a:extLst>
              <a:ext uri="{FF2B5EF4-FFF2-40B4-BE49-F238E27FC236}">
                <a16:creationId xmlns:a16="http://schemas.microsoft.com/office/drawing/2014/main" id="{97FDECD9-C8F1-4987-9495-06784F2827BE}"/>
              </a:ext>
            </a:extLst>
          </p:cNvPr>
          <p:cNvPicPr>
            <a:picLocks noChangeAspect="1"/>
          </p:cNvPicPr>
          <p:nvPr/>
        </p:nvPicPr>
        <p:blipFill rotWithShape="1">
          <a:blip r:embed="rId4"/>
          <a:srcRect l="1278" t="2589" r="18083" b="2390"/>
          <a:stretch/>
        </p:blipFill>
        <p:spPr>
          <a:xfrm>
            <a:off x="847724" y="2158530"/>
            <a:ext cx="8496301" cy="2428240"/>
          </a:xfrm>
          <a:prstGeom prst="rect">
            <a:avLst/>
          </a:prstGeom>
          <a:ln>
            <a:noFill/>
          </a:ln>
        </p:spPr>
      </p:pic>
      <p:grpSp>
        <p:nvGrpSpPr>
          <p:cNvPr id="2" name="그룹 1">
            <a:extLst>
              <a:ext uri="{FF2B5EF4-FFF2-40B4-BE49-F238E27FC236}">
                <a16:creationId xmlns:a16="http://schemas.microsoft.com/office/drawing/2014/main" id="{FAA7F14D-963B-406D-BDED-633B85697211}"/>
              </a:ext>
            </a:extLst>
          </p:cNvPr>
          <p:cNvGrpSpPr/>
          <p:nvPr/>
        </p:nvGrpSpPr>
        <p:grpSpPr>
          <a:xfrm>
            <a:off x="666750" y="4825142"/>
            <a:ext cx="8677275" cy="1270858"/>
            <a:chOff x="666750" y="4825142"/>
            <a:chExt cx="8677275" cy="1270858"/>
          </a:xfrm>
        </p:grpSpPr>
        <p:grpSp>
          <p:nvGrpSpPr>
            <p:cNvPr id="11" name="그룹 10">
              <a:extLst>
                <a:ext uri="{FF2B5EF4-FFF2-40B4-BE49-F238E27FC236}">
                  <a16:creationId xmlns:a16="http://schemas.microsoft.com/office/drawing/2014/main" id="{1422A895-85C5-4919-AC5C-D3FD2A63D13B}"/>
                </a:ext>
              </a:extLst>
            </p:cNvPr>
            <p:cNvGrpSpPr/>
            <p:nvPr/>
          </p:nvGrpSpPr>
          <p:grpSpPr>
            <a:xfrm>
              <a:off x="666750" y="4825142"/>
              <a:ext cx="8677275" cy="1270858"/>
              <a:chOff x="559817" y="3081411"/>
              <a:chExt cx="8677275" cy="1270858"/>
            </a:xfrm>
          </p:grpSpPr>
          <p:sp>
            <p:nvSpPr>
              <p:cNvPr id="12" name="모서리가 둥근 직사각형 4">
                <a:extLst>
                  <a:ext uri="{FF2B5EF4-FFF2-40B4-BE49-F238E27FC236}">
                    <a16:creationId xmlns:a16="http://schemas.microsoft.com/office/drawing/2014/main" id="{32118D81-E242-44FE-B10E-6CDB637B27FB}"/>
                  </a:ext>
                </a:extLst>
              </p:cNvPr>
              <p:cNvSpPr/>
              <p:nvPr/>
            </p:nvSpPr>
            <p:spPr>
              <a:xfrm>
                <a:off x="559817" y="3081411"/>
                <a:ext cx="8677275" cy="127085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id="{9B468530-8022-4BA5-B034-9A4324B59AD1}"/>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D1A85D6-AB50-4B23-9283-B14F12225443}"/>
                  </a:ext>
                </a:extLst>
              </p:cNvPr>
              <p:cNvSpPr txBox="1"/>
              <p:nvPr/>
            </p:nvSpPr>
            <p:spPr>
              <a:xfrm>
                <a:off x="907642" y="3168076"/>
                <a:ext cx="1380553"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4-1 &amp; 4-5</a:t>
                </a:r>
              </a:p>
            </p:txBody>
          </p:sp>
          <p:sp>
            <p:nvSpPr>
              <p:cNvPr id="16" name="TextBox 15">
                <a:extLst>
                  <a:ext uri="{FF2B5EF4-FFF2-40B4-BE49-F238E27FC236}">
                    <a16:creationId xmlns:a16="http://schemas.microsoft.com/office/drawing/2014/main" id="{F7DC4EBA-65FE-47D6-A3C2-4796364A08D6}"/>
                  </a:ext>
                </a:extLst>
              </p:cNvPr>
              <p:cNvSpPr txBox="1"/>
              <p:nvPr/>
            </p:nvSpPr>
            <p:spPr>
              <a:xfrm>
                <a:off x="1036273" y="3467475"/>
                <a:ext cx="8167303" cy="21544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400" dirty="0">
                    <a:solidFill>
                      <a:prstClr val="black">
                        <a:lumMod val="85000"/>
                        <a:lumOff val="15000"/>
                      </a:prstClr>
                    </a:solidFill>
                    <a:latin typeface="SamsungOne 400" panose="020B0503030303020204" pitchFamily="34" charset="0"/>
                  </a:rPr>
                  <a:t>Trước &amp; Sau</a:t>
                </a:r>
                <a:endParaRPr lang="en-US" altLang="ko-KR" sz="1400" dirty="0">
                  <a:solidFill>
                    <a:prstClr val="black">
                      <a:lumMod val="85000"/>
                      <a:lumOff val="15000"/>
                    </a:prstClr>
                  </a:solidFill>
                  <a:latin typeface="SamsungOne 400" panose="020B0503030303020204" pitchFamily="34" charset="0"/>
                  <a:ea typeface="+mn-ea"/>
                  <a:cs typeface="+mn-cs"/>
                </a:endParaRPr>
              </a:p>
            </p:txBody>
          </p:sp>
        </p:grpSp>
        <p:grpSp>
          <p:nvGrpSpPr>
            <p:cNvPr id="18" name="그룹 17">
              <a:extLst>
                <a:ext uri="{FF2B5EF4-FFF2-40B4-BE49-F238E27FC236}">
                  <a16:creationId xmlns:a16="http://schemas.microsoft.com/office/drawing/2014/main" id="{EC55BAFD-882B-4956-8E01-C23D613E404D}"/>
                </a:ext>
              </a:extLst>
            </p:cNvPr>
            <p:cNvGrpSpPr/>
            <p:nvPr/>
          </p:nvGrpSpPr>
          <p:grpSpPr>
            <a:xfrm>
              <a:off x="783785" y="5491997"/>
              <a:ext cx="8526724" cy="514843"/>
              <a:chOff x="783785" y="4911807"/>
              <a:chExt cx="8526724" cy="514843"/>
            </a:xfrm>
          </p:grpSpPr>
          <p:pic>
            <p:nvPicPr>
              <p:cNvPr id="19" name="Picture 2" descr="Byte - Free electronics icons">
                <a:extLst>
                  <a:ext uri="{FF2B5EF4-FFF2-40B4-BE49-F238E27FC236}">
                    <a16:creationId xmlns:a16="http://schemas.microsoft.com/office/drawing/2014/main" id="{1F44595D-51C2-49C4-A0DE-A91C029F595B}"/>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83785" y="4944628"/>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5D119BB-E732-47B3-A05C-BE3C1E852E2E}"/>
                  </a:ext>
                </a:extLst>
              </p:cNvPr>
              <p:cNvSpPr txBox="1"/>
              <p:nvPr/>
            </p:nvSpPr>
            <p:spPr>
              <a:xfrm>
                <a:off x="1014575" y="4911807"/>
                <a:ext cx="1380553"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4-3</a:t>
                </a:r>
              </a:p>
            </p:txBody>
          </p:sp>
          <p:sp>
            <p:nvSpPr>
              <p:cNvPr id="21" name="TextBox 20">
                <a:extLst>
                  <a:ext uri="{FF2B5EF4-FFF2-40B4-BE49-F238E27FC236}">
                    <a16:creationId xmlns:a16="http://schemas.microsoft.com/office/drawing/2014/main" id="{5B302B35-6AD2-4BE5-B3BD-C93298876E77}"/>
                  </a:ext>
                </a:extLst>
              </p:cNvPr>
              <p:cNvSpPr txBox="1"/>
              <p:nvPr/>
            </p:nvSpPr>
            <p:spPr>
              <a:xfrm>
                <a:off x="1143206" y="5211206"/>
                <a:ext cx="8167303" cy="21544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400" dirty="0" err="1">
                    <a:solidFill>
                      <a:prstClr val="black">
                        <a:lumMod val="85000"/>
                        <a:lumOff val="15000"/>
                      </a:prstClr>
                    </a:solidFill>
                    <a:latin typeface="SamsungOne 400" panose="020B0503030303020204" pitchFamily="34" charset="0"/>
                  </a:rPr>
                  <a:t>Sự</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kết</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hợp</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của</a:t>
                </a:r>
                <a:r>
                  <a:rPr lang="en-US" altLang="ko-KR" sz="1400" dirty="0">
                    <a:solidFill>
                      <a:prstClr val="black">
                        <a:lumMod val="85000"/>
                        <a:lumOff val="15000"/>
                      </a:prstClr>
                    </a:solidFill>
                    <a:latin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ea typeface="+mn-ea"/>
                    <a:cs typeface="+mn-cs"/>
                  </a:rPr>
                  <a:t>fit </a:t>
                </a:r>
                <a:r>
                  <a:rPr lang="vi-VN" altLang="ko-KR" sz="1400" dirty="0">
                    <a:solidFill>
                      <a:prstClr val="black">
                        <a:lumMod val="85000"/>
                        <a:lumOff val="15000"/>
                      </a:prstClr>
                    </a:solidFill>
                    <a:latin typeface="SamsungOne 400" panose="020B0503030303020204" pitchFamily="34" charset="0"/>
                  </a:rPr>
                  <a:t>và</a:t>
                </a:r>
                <a:r>
                  <a:rPr lang="en-US" altLang="ko-KR" sz="1400" dirty="0">
                    <a:solidFill>
                      <a:prstClr val="black">
                        <a:lumMod val="85000"/>
                        <a:lumOff val="15000"/>
                      </a:prstClr>
                    </a:solidFill>
                    <a:latin typeface="SamsungOne 400" panose="020B0503030303020204" pitchFamily="34" charset="0"/>
                    <a:ea typeface="+mn-ea"/>
                    <a:cs typeface="+mn-cs"/>
                  </a:rPr>
                  <a:t> transform</a:t>
                </a:r>
                <a:endParaRPr lang="ko-KR" altLang="en-US" sz="1400" dirty="0">
                  <a:solidFill>
                    <a:prstClr val="black">
                      <a:lumMod val="85000"/>
                      <a:lumOff val="15000"/>
                    </a:prstClr>
                  </a:solidFill>
                  <a:latin typeface="SamsungOne 400" panose="020B0503030303020204" pitchFamily="34" charset="0"/>
                  <a:ea typeface="+mn-ea"/>
                  <a:cs typeface="+mn-cs"/>
                </a:endParaRPr>
              </a:p>
            </p:txBody>
          </p:sp>
        </p:grpSp>
      </p:grpSp>
    </p:spTree>
    <p:extLst>
      <p:ext uri="{BB962C8B-B14F-4D97-AF65-F5344CB8AC3E}">
        <p14:creationId xmlns:p14="http://schemas.microsoft.com/office/powerpoint/2010/main" val="2086510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Các</a:t>
            </a:r>
            <a:r>
              <a:rPr lang="en-US" altLang="ko-KR" sz="1400" dirty="0">
                <a:solidFill>
                  <a:schemeClr val="tx1"/>
                </a:solidFill>
                <a:latin typeface="SamsungOne 400" panose="020B0503030303020204" pitchFamily="34" charset="0"/>
                <a:ea typeface="SamsungOne 400" panose="020B0503030303020204" pitchFamily="34" charset="0"/>
              </a:rPr>
              <a:t> </a:t>
            </a:r>
            <a:r>
              <a:rPr lang="vi-VN" altLang="ko-KR" sz="1400" dirty="0">
                <a:solidFill>
                  <a:schemeClr val="tx1"/>
                </a:solidFill>
                <a:latin typeface="SamsungOne 400" panose="020B0503030303020204" pitchFamily="34" charset="0"/>
                <a:ea typeface="SamsungOne 400" panose="020B0503030303020204" pitchFamily="34" charset="0"/>
              </a:rPr>
              <a:t>module</a:t>
            </a:r>
            <a:r>
              <a:rPr lang="en-US" altLang="ko-KR" sz="1400" dirty="0">
                <a:solidFill>
                  <a:schemeClr val="tx1"/>
                </a:solidFill>
                <a:latin typeface="SamsungOne 400" panose="020B0503030303020204" pitchFamily="34" charset="0"/>
                <a:ea typeface="SamsungOne 400" panose="020B0503030303020204" pitchFamily="34" charset="0"/>
              </a:rPr>
              <a:t> scikit </a:t>
            </a:r>
            <a:r>
              <a:rPr lang="en-US" altLang="ko-KR" sz="1400" dirty="0" err="1">
                <a:solidFill>
                  <a:schemeClr val="tx1"/>
                </a:solidFill>
                <a:latin typeface="SamsungOne 400" panose="020B0503030303020204" pitchFamily="34" charset="0"/>
                <a:ea typeface="SamsungOne 400" panose="020B0503030303020204" pitchFamily="34" charset="0"/>
              </a:rPr>
              <a:t>chính</a:t>
            </a:r>
            <a:endParaRPr lang="ko-KR" altLang="en-US" sz="1400" dirty="0">
              <a:solidFill>
                <a:schemeClr val="tx1"/>
              </a:solidFill>
              <a:latin typeface="SamsungOne 400" panose="020B0503030303020204" pitchFamily="34" charset="0"/>
              <a:ea typeface="SamsungOne 400" panose="020B0503030303020204" pitchFamily="34" charset="0"/>
            </a:endParaRPr>
          </a:p>
        </p:txBody>
      </p:sp>
      <p:graphicFrame>
        <p:nvGraphicFramePr>
          <p:cNvPr id="18" name="표 17">
            <a:extLst>
              <a:ext uri="{FF2B5EF4-FFF2-40B4-BE49-F238E27FC236}">
                <a16:creationId xmlns:a16="http://schemas.microsoft.com/office/drawing/2014/main" id="{C2340708-59C0-4955-BCD0-405E60D5A414}"/>
              </a:ext>
            </a:extLst>
          </p:cNvPr>
          <p:cNvGraphicFramePr>
            <a:graphicFrameLocks noGrp="1"/>
          </p:cNvGraphicFramePr>
          <p:nvPr>
            <p:extLst>
              <p:ext uri="{D42A27DB-BD31-4B8C-83A1-F6EECF244321}">
                <p14:modId xmlns:p14="http://schemas.microsoft.com/office/powerpoint/2010/main" val="2477258250"/>
              </p:ext>
            </p:extLst>
          </p:nvPr>
        </p:nvGraphicFramePr>
        <p:xfrm>
          <a:off x="666751" y="1773238"/>
          <a:ext cx="8677275" cy="4080320"/>
        </p:xfrm>
        <a:graphic>
          <a:graphicData uri="http://schemas.openxmlformats.org/drawingml/2006/table">
            <a:tbl>
              <a:tblPr firstRow="1" bandRow="1">
                <a:tableStyleId>{5940675A-B579-460E-94D1-54222C63F5DA}</a:tableStyleId>
              </a:tblPr>
              <a:tblGrid>
                <a:gridCol w="1404341">
                  <a:extLst>
                    <a:ext uri="{9D8B030D-6E8A-4147-A177-3AD203B41FA5}">
                      <a16:colId xmlns:a16="http://schemas.microsoft.com/office/drawing/2014/main" val="2044997058"/>
                    </a:ext>
                  </a:extLst>
                </a:gridCol>
                <a:gridCol w="2160240">
                  <a:extLst>
                    <a:ext uri="{9D8B030D-6E8A-4147-A177-3AD203B41FA5}">
                      <a16:colId xmlns:a16="http://schemas.microsoft.com/office/drawing/2014/main" val="490996645"/>
                    </a:ext>
                  </a:extLst>
                </a:gridCol>
                <a:gridCol w="5112694">
                  <a:extLst>
                    <a:ext uri="{9D8B030D-6E8A-4147-A177-3AD203B41FA5}">
                      <a16:colId xmlns:a16="http://schemas.microsoft.com/office/drawing/2014/main" val="20002"/>
                    </a:ext>
                  </a:extLst>
                </a:gridCol>
              </a:tblGrid>
              <a:tr h="304030">
                <a:tc>
                  <a:txBody>
                    <a:bodyPr/>
                    <a:lstStyle/>
                    <a:p>
                      <a:pPr marL="0" marR="0" indent="0" algn="ctr" defTabSz="914400" rtl="0" eaLnBrk="1" fontAlgn="base" latinLnBrk="0" hangingPunct="1">
                        <a:lnSpc>
                          <a:spcPct val="100000"/>
                        </a:lnSpc>
                        <a:spcBef>
                          <a:spcPts val="0"/>
                        </a:spcBef>
                        <a:spcAft>
                          <a:spcPts val="800"/>
                        </a:spcAft>
                        <a:buClrTx/>
                        <a:buSzTx/>
                        <a:buFontTx/>
                        <a:buNone/>
                        <a:tabLst/>
                        <a:defRPr/>
                      </a:pPr>
                      <a:r>
                        <a:rPr lang="en-US" altLang="ko-KR" sz="14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Phân</a:t>
                      </a:r>
                      <a:r>
                        <a:rPr lang="en-US" altLang="ko-KR"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14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loại</a:t>
                      </a:r>
                      <a:endParaRPr lang="ko-KR" altLang="en-US"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0" hangingPunct="1">
                        <a:lnSpc>
                          <a:spcPct val="100000"/>
                        </a:lnSpc>
                        <a:spcBef>
                          <a:spcPts val="0"/>
                        </a:spcBef>
                        <a:spcAft>
                          <a:spcPts val="800"/>
                        </a:spcAft>
                        <a:buClrTx/>
                        <a:buSzTx/>
                        <a:buFontTx/>
                        <a:buNone/>
                        <a:tabLst/>
                        <a:defRPr/>
                      </a:pPr>
                      <a:r>
                        <a:rPr lang="en-US" altLang="ko-KR"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Module</a:t>
                      </a:r>
                      <a:endParaRPr lang="ko-KR" altLang="en-US"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0" hangingPunct="1">
                        <a:lnSpc>
                          <a:spcPct val="100000"/>
                        </a:lnSpc>
                        <a:spcBef>
                          <a:spcPts val="0"/>
                        </a:spcBef>
                        <a:spcAft>
                          <a:spcPts val="800"/>
                        </a:spcAft>
                        <a:buClrTx/>
                        <a:buSzTx/>
                        <a:buFontTx/>
                        <a:buNone/>
                        <a:tabLst/>
                        <a:defRPr/>
                      </a:pPr>
                      <a:r>
                        <a:rPr lang="en-US" altLang="ko-KR" sz="14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Các</a:t>
                      </a:r>
                      <a:r>
                        <a:rPr lang="en-US" altLang="ko-KR"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14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chức</a:t>
                      </a:r>
                      <a:r>
                        <a:rPr lang="en-US" altLang="ko-KR"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14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năng</a:t>
                      </a:r>
                      <a:r>
                        <a:rPr lang="en-US" altLang="ko-KR"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a:t>
                      </a:r>
                      <a:r>
                        <a:rPr lang="vi-VN" altLang="ko-KR"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tích hợp</a:t>
                      </a:r>
                      <a:endParaRPr lang="ko-KR" altLang="en-US"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55872289"/>
                  </a:ext>
                </a:extLst>
              </a:tr>
              <a:tr h="269438">
                <a:tc>
                  <a:txBody>
                    <a:bodyPr/>
                    <a:lstStyle/>
                    <a:p>
                      <a:pPr marL="0" algn="ctr" defTabSz="914400" rtl="0" eaLnBrk="1" latinLnBrk="0" hangingPunct="1">
                        <a:lnSpc>
                          <a:spcPct val="100000"/>
                        </a:lnSpc>
                        <a:spcAft>
                          <a:spcPts val="80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Ví dụ về dữ liệu</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base" latinLnBrk="0" hangingPunct="1">
                        <a:lnSpc>
                          <a:spcPct val="100000"/>
                        </a:lnSpc>
                        <a:spcBef>
                          <a:spcPts val="0"/>
                        </a:spcBef>
                        <a:spcAft>
                          <a:spcPts val="800"/>
                        </a:spcAft>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sklearn.các</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bộ</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dữ</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liệu</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0"/>
                        </a:spcBef>
                        <a:spcAft>
                          <a:spcPts val="80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Tập</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dữ</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liệu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để</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thực</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hành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16463057"/>
                  </a:ext>
                </a:extLst>
              </a:tr>
              <a:tr h="314353">
                <a:tc rowSpan="3">
                  <a:txBody>
                    <a:bodyPr/>
                    <a:lstStyle/>
                    <a:p>
                      <a:pPr marL="0" algn="ctr" defTabSz="914400" rtl="0" eaLnBrk="1" latinLnBrk="0" hangingPunct="1">
                        <a:lnSpc>
                          <a:spcPct val="100000"/>
                        </a:lnSpc>
                        <a:spcAft>
                          <a:spcPts val="80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Xử</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lý</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tính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năng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base" latinLnBrk="0" hangingPunct="1">
                        <a:lnSpc>
                          <a:spcPct val="100000"/>
                        </a:lnSpc>
                        <a:spcBef>
                          <a:spcPts val="0"/>
                        </a:spcBef>
                        <a:spcAft>
                          <a:spcPts val="800"/>
                        </a:spcAft>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sklearn.preprocessing</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0"/>
                        </a:spcBef>
                        <a:spcAft>
                          <a:spcPts val="80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Các kỹ thuật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tiền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xử</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lý</a:t>
                      </a:r>
                      <a:b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b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(One-hot encoding, normalization, scaling,</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etc.)</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814710559"/>
                  </a:ext>
                </a:extLst>
              </a:tr>
              <a:tr h="314353">
                <a:tc vMerge="1">
                  <a:txBody>
                    <a:bodyPr/>
                    <a:lstStyle/>
                    <a:p>
                      <a:pPr algn="ctr" latinLnBrk="1"/>
                      <a:endParaRPr lang="ko-KR" altLang="en-US"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base" latinLnBrk="0" hangingPunct="1">
                        <a:lnSpc>
                          <a:spcPct val="100000"/>
                        </a:lnSpc>
                        <a:spcBef>
                          <a:spcPts val="0"/>
                        </a:spcBef>
                        <a:spcAft>
                          <a:spcPts val="800"/>
                        </a:spcAft>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sklearn.feature_selection</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0"/>
                        </a:spcBef>
                        <a:spcAft>
                          <a:spcPts val="80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Kỹ</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thuật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tìm</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kiếm</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và</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chọn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một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tính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năng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cung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cấp</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tác</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động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đáng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kể</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đến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mô</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hình</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03442805"/>
                  </a:ext>
                </a:extLst>
              </a:tr>
              <a:tr h="269438">
                <a:tc vMerge="1">
                  <a:txBody>
                    <a:bodyPr/>
                    <a:lstStyle/>
                    <a:p>
                      <a:pPr algn="ctr" latinLnBrk="1"/>
                      <a:endParaRPr lang="ko-KR" altLang="en-US"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base" latinLnBrk="0" hangingPunct="1">
                        <a:lnSpc>
                          <a:spcPct val="100000"/>
                        </a:lnSpc>
                        <a:spcBef>
                          <a:spcPts val="0"/>
                        </a:spcBef>
                        <a:spcAft>
                          <a:spcPts val="800"/>
                        </a:spcAft>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sklearn.feature_extraction</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0"/>
                        </a:spcBef>
                        <a:spcAft>
                          <a:spcPts val="80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Trích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xuất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tính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năng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từ</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dữ</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liệu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nguồn</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p>
                      <a:pPr marL="0" marR="0" indent="0" algn="l" defTabSz="914400" rtl="0" eaLnBrk="1" fontAlgn="base" latinLnBrk="0" hangingPunct="1">
                        <a:lnSpc>
                          <a:spcPct val="100000"/>
                        </a:lnSpc>
                        <a:spcBef>
                          <a:spcPts val="0"/>
                        </a:spcBef>
                        <a:spcAft>
                          <a:spcPts val="80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API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hỗ</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trợ</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để</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trích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xuất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tính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năng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liên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quan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đến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hình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ảnh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có</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trong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hình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ảnh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submodule,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trong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khi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API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hỗ</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trợ</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để</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trích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xuất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tính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năng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dữ</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liệu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văn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bản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có</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mặt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trong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thử</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nghiệm</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submodule.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90086599"/>
                  </a:ext>
                </a:extLst>
              </a:tr>
              <a:tr h="269438">
                <a:tc>
                  <a:txBody>
                    <a:bodyPr/>
                    <a:lstStyle/>
                    <a:p>
                      <a:pPr marL="0" algn="ctr" defTabSz="914400" rtl="0" eaLnBrk="1" latinLnBrk="0" hangingPunct="1">
                        <a:lnSpc>
                          <a:spcPct val="100000"/>
                        </a:lnSpc>
                        <a:spcAft>
                          <a:spcPts val="80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Giảm kích thước</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base" latinLnBrk="0" hangingPunct="1">
                        <a:lnSpc>
                          <a:spcPct val="100000"/>
                        </a:lnSpc>
                        <a:spcBef>
                          <a:spcPts val="0"/>
                        </a:spcBef>
                        <a:spcAft>
                          <a:spcPts val="80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sklearn.decomposition</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0"/>
                        </a:spcBef>
                        <a:spcAft>
                          <a:spcPts val="80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Các thuật toán liên quan đến giảm kích thước</a:t>
                      </a:r>
                      <a:b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b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(PCA, NMF, Truncated SVD,</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etc.)</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269438">
                <a:tc>
                  <a:txBody>
                    <a:bodyPr/>
                    <a:lstStyle/>
                    <a:p>
                      <a:pPr marL="0" algn="ctr" defTabSz="914400" rtl="0" eaLnBrk="1" latinLnBrk="0" hangingPunct="1">
                        <a:lnSpc>
                          <a:spcPct val="100000"/>
                        </a:lnSpc>
                        <a:spcAft>
                          <a:spcPts val="80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Xác</a:t>
                      </a: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thực</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hiệu chỉnh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siêu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tham</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số</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tách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dữ</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liệu</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base" latinLnBrk="0" hangingPunct="1">
                        <a:lnSpc>
                          <a:spcPct val="100000"/>
                        </a:lnSpc>
                        <a:spcBef>
                          <a:spcPts val="0"/>
                        </a:spcBef>
                        <a:spcAft>
                          <a:spcPts val="80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sklearn.model_selection</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0"/>
                        </a:spcBef>
                        <a:spcAft>
                          <a:spcPts val="80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Xác</a:t>
                      </a: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thực</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hiệu chỉnh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siêu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tham</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số</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tách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dữ</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liệu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etc.</a:t>
                      </a:r>
                      <a:b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b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corss_validate</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GridSearchCV</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train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_</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test_split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learning_curve</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etc.)</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269438">
                <a:tc>
                  <a:txBody>
                    <a:bodyPr/>
                    <a:lstStyle/>
                    <a:p>
                      <a:pPr marL="0" algn="ctr" defTabSz="914400" rtl="0" eaLnBrk="1" latinLnBrk="0" hangingPunct="1">
                        <a:lnSpc>
                          <a:spcPct val="100000"/>
                        </a:lnSpc>
                        <a:spcAft>
                          <a:spcPts val="80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Đánh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giá</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mô</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hình</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base" latinLnBrk="0" hangingPunct="1">
                        <a:lnSpc>
                          <a:spcPct val="100000"/>
                        </a:lnSpc>
                        <a:spcBef>
                          <a:spcPts val="0"/>
                        </a:spcBef>
                        <a:spcAft>
                          <a:spcPts val="80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sklearn.metrics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0"/>
                        </a:spcBef>
                        <a:spcAft>
                          <a:spcPts val="80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Kỹ thuật đo lường và đánh giá hiệu suất mô hình</a:t>
                      </a:r>
                      <a:b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b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(accuracy, precision, recall, </a:t>
                      </a: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Đường cong ROC</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etc.)</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68207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Thư viện Python scikit-learn cho Học 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Các</a:t>
            </a:r>
            <a:r>
              <a:rPr lang="en-US" altLang="ko-KR" sz="1400" dirty="0">
                <a:solidFill>
                  <a:schemeClr val="tx1"/>
                </a:solidFill>
                <a:latin typeface="SamsungOne 400" panose="020B0503030303020204" pitchFamily="34" charset="0"/>
                <a:ea typeface="SamsungOne 400" panose="020B0503030303020204" pitchFamily="34" charset="0"/>
              </a:rPr>
              <a:t> </a:t>
            </a:r>
            <a:r>
              <a:rPr lang="vi-VN" altLang="ko-KR" sz="1400" dirty="0">
                <a:solidFill>
                  <a:schemeClr val="tx1"/>
                </a:solidFill>
                <a:latin typeface="SamsungOne 400" panose="020B0503030303020204" pitchFamily="34" charset="0"/>
                <a:ea typeface="SamsungOne 400" panose="020B0503030303020204" pitchFamily="34" charset="0"/>
              </a:rPr>
              <a:t>module</a:t>
            </a:r>
            <a:r>
              <a:rPr lang="en-US" altLang="ko-KR" sz="1400" dirty="0">
                <a:solidFill>
                  <a:schemeClr val="tx1"/>
                </a:solidFill>
                <a:latin typeface="SamsungOne 400" panose="020B0503030303020204" pitchFamily="34" charset="0"/>
                <a:ea typeface="SamsungOne 400" panose="020B0503030303020204" pitchFamily="34" charset="0"/>
              </a:rPr>
              <a:t> scikit </a:t>
            </a:r>
            <a:r>
              <a:rPr lang="en-US" altLang="ko-KR" sz="1400" dirty="0" err="1">
                <a:solidFill>
                  <a:schemeClr val="tx1"/>
                </a:solidFill>
                <a:latin typeface="SamsungOne 400" panose="020B0503030303020204" pitchFamily="34" charset="0"/>
                <a:ea typeface="SamsungOne 400" panose="020B0503030303020204" pitchFamily="34" charset="0"/>
              </a:rPr>
              <a:t>chính</a:t>
            </a:r>
            <a:endParaRPr lang="ko-KR" altLang="en-US" sz="1400" dirty="0">
              <a:solidFill>
                <a:schemeClr val="tx1"/>
              </a:solidFill>
              <a:latin typeface="SamsungOne 400" panose="020B0503030303020204" pitchFamily="34" charset="0"/>
              <a:ea typeface="SamsungOne 400" panose="020B0503030303020204" pitchFamily="34" charset="0"/>
            </a:endParaRPr>
          </a:p>
        </p:txBody>
      </p:sp>
      <p:graphicFrame>
        <p:nvGraphicFramePr>
          <p:cNvPr id="7" name="표 6">
            <a:extLst>
              <a:ext uri="{FF2B5EF4-FFF2-40B4-BE49-F238E27FC236}">
                <a16:creationId xmlns:a16="http://schemas.microsoft.com/office/drawing/2014/main" id="{D9810B12-6390-4ADC-BD62-308024BED862}"/>
              </a:ext>
            </a:extLst>
          </p:cNvPr>
          <p:cNvGraphicFramePr>
            <a:graphicFrameLocks noGrp="1"/>
          </p:cNvGraphicFramePr>
          <p:nvPr>
            <p:extLst>
              <p:ext uri="{D42A27DB-BD31-4B8C-83A1-F6EECF244321}">
                <p14:modId xmlns:p14="http://schemas.microsoft.com/office/powerpoint/2010/main" val="2269695723"/>
              </p:ext>
            </p:extLst>
          </p:nvPr>
        </p:nvGraphicFramePr>
        <p:xfrm>
          <a:off x="666751" y="1776242"/>
          <a:ext cx="8677275" cy="3060120"/>
        </p:xfrm>
        <a:graphic>
          <a:graphicData uri="http://schemas.openxmlformats.org/drawingml/2006/table">
            <a:tbl>
              <a:tblPr firstRow="1" bandRow="1">
                <a:tableStyleId>{5940675A-B579-460E-94D1-54222C63F5DA}</a:tableStyleId>
              </a:tblPr>
              <a:tblGrid>
                <a:gridCol w="1404341">
                  <a:extLst>
                    <a:ext uri="{9D8B030D-6E8A-4147-A177-3AD203B41FA5}">
                      <a16:colId xmlns:a16="http://schemas.microsoft.com/office/drawing/2014/main" val="2044997058"/>
                    </a:ext>
                  </a:extLst>
                </a:gridCol>
                <a:gridCol w="2088232">
                  <a:extLst>
                    <a:ext uri="{9D8B030D-6E8A-4147-A177-3AD203B41FA5}">
                      <a16:colId xmlns:a16="http://schemas.microsoft.com/office/drawing/2014/main" val="490996645"/>
                    </a:ext>
                  </a:extLst>
                </a:gridCol>
                <a:gridCol w="5184702">
                  <a:extLst>
                    <a:ext uri="{9D8B030D-6E8A-4147-A177-3AD203B41FA5}">
                      <a16:colId xmlns:a16="http://schemas.microsoft.com/office/drawing/2014/main" val="20002"/>
                    </a:ext>
                  </a:extLst>
                </a:gridCol>
              </a:tblGrid>
              <a:tr h="304030">
                <a:tc>
                  <a:txBody>
                    <a:bodyPr/>
                    <a:lstStyle/>
                    <a:p>
                      <a:pPr marL="0" marR="0" indent="0" algn="ctr" defTabSz="914400" rtl="0" eaLnBrk="1" fontAlgn="base" latinLnBrk="0" hangingPunct="1">
                        <a:lnSpc>
                          <a:spcPct val="100000"/>
                        </a:lnSpc>
                        <a:spcBef>
                          <a:spcPts val="0"/>
                        </a:spcBef>
                        <a:spcAft>
                          <a:spcPts val="800"/>
                        </a:spcAft>
                        <a:buClrTx/>
                        <a:buSzTx/>
                        <a:buFontTx/>
                        <a:buNone/>
                        <a:tabLst/>
                        <a:defRPr/>
                      </a:pPr>
                      <a:r>
                        <a:rPr lang="en-US" altLang="ko-KR" sz="14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Phân</a:t>
                      </a:r>
                      <a:r>
                        <a:rPr lang="en-US" altLang="ko-KR"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14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loại</a:t>
                      </a:r>
                      <a:endParaRPr lang="ko-KR" altLang="en-US"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0" hangingPunct="1">
                        <a:lnSpc>
                          <a:spcPct val="100000"/>
                        </a:lnSpc>
                        <a:spcBef>
                          <a:spcPts val="0"/>
                        </a:spcBef>
                        <a:spcAft>
                          <a:spcPts val="800"/>
                        </a:spcAft>
                        <a:buClrTx/>
                        <a:buSzTx/>
                        <a:buFontTx/>
                        <a:buNone/>
                        <a:tabLst/>
                        <a:defRPr/>
                      </a:pPr>
                      <a:r>
                        <a:rPr lang="en-US" altLang="ko-KR"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Module</a:t>
                      </a:r>
                      <a:endParaRPr lang="ko-KR" altLang="en-US"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0" hangingPunct="1">
                        <a:lnSpc>
                          <a:spcPct val="100000"/>
                        </a:lnSpc>
                        <a:spcBef>
                          <a:spcPts val="0"/>
                        </a:spcBef>
                        <a:spcAft>
                          <a:spcPts val="800"/>
                        </a:spcAft>
                        <a:buClrTx/>
                        <a:buSzTx/>
                        <a:buFontTx/>
                        <a:buNone/>
                        <a:tabLst/>
                        <a:defRPr/>
                      </a:pPr>
                      <a:r>
                        <a:rPr lang="en-US" altLang="ko-KR" sz="14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Các</a:t>
                      </a:r>
                      <a:r>
                        <a:rPr lang="en-US" altLang="ko-KR"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14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chức</a:t>
                      </a:r>
                      <a:r>
                        <a:rPr lang="en-US" altLang="ko-KR"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1400" b="0" kern="1200" dirty="0" err="1">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năng</a:t>
                      </a:r>
                      <a:r>
                        <a:rPr lang="en-US" altLang="ko-KR"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a:t>
                      </a:r>
                      <a:r>
                        <a:rPr lang="vi-VN" altLang="ko-KR"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tích hợp</a:t>
                      </a:r>
                      <a:endParaRPr lang="ko-KR" altLang="en-US"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55872289"/>
                  </a:ext>
                </a:extLst>
              </a:tr>
              <a:tr h="269438">
                <a:tc rowSpan="7">
                  <a:txBody>
                    <a:bodyPr/>
                    <a:lstStyle/>
                    <a:p>
                      <a:pPr marL="0" algn="ctr" defTabSz="914400" rtl="0" eaLnBrk="1" latinLnBrk="0" hangingPunct="1">
                        <a:lnSpc>
                          <a:spcPct val="100000"/>
                        </a:lnSpc>
                        <a:spcAft>
                          <a:spcPts val="80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Thuật toán h</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ọc</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máy</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base" latinLnBrk="0" hangingPunct="1">
                        <a:lnSpc>
                          <a:spcPct val="100000"/>
                        </a:lnSpc>
                        <a:spcBef>
                          <a:spcPts val="0"/>
                        </a:spcBef>
                        <a:spcAft>
                          <a:spcPts val="800"/>
                        </a:spcAft>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sklearn.ensemble</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0"/>
                        </a:spcBef>
                        <a:spcAft>
                          <a:spcPts val="80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Thuật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toán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Ensemble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Random forest, AdaBoost, bagging, etc.)</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16463057"/>
                  </a:ext>
                </a:extLst>
              </a:tr>
              <a:tr h="314353">
                <a:tc vMerge="1">
                  <a:txBody>
                    <a:bodyPr/>
                    <a:lstStyle/>
                    <a:p>
                      <a:endParaRPr lang="en-US" dirty="0"/>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base" latinLnBrk="0" hangingPunct="1">
                        <a:lnSpc>
                          <a:spcPct val="100000"/>
                        </a:lnSpc>
                        <a:spcBef>
                          <a:spcPts val="0"/>
                        </a:spcBef>
                        <a:spcAft>
                          <a:spcPts val="800"/>
                        </a:spcAft>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sklearn.linear_model</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0"/>
                        </a:spcBef>
                        <a:spcAft>
                          <a:spcPts val="80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Thuật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toán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tuyến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tính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Linear regression, logistic regression, SGD, etc.)</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814710559"/>
                  </a:ext>
                </a:extLst>
              </a:tr>
              <a:tr h="314353">
                <a:tc vMerge="1">
                  <a:txBody>
                    <a:bodyPr/>
                    <a:lstStyle/>
                    <a:p>
                      <a:pPr algn="ctr" latinLnBrk="1"/>
                      <a:endParaRPr lang="ko-KR" altLang="en-US"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base" latinLnBrk="0" hangingPunct="1">
                        <a:lnSpc>
                          <a:spcPct val="100000"/>
                        </a:lnSpc>
                        <a:spcBef>
                          <a:spcPts val="0"/>
                        </a:spcBef>
                        <a:spcAft>
                          <a:spcPts val="800"/>
                        </a:spcAft>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sklearn.naïve_bayes</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0"/>
                        </a:spcBef>
                        <a:spcAft>
                          <a:spcPts val="80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Thuật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toán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Naive Bayes</a:t>
                      </a:r>
                      <a:b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b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(Bernoulli</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NB, Gaussian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NB, multinomial distribution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NB, etc.)</a:t>
                      </a: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03442805"/>
                  </a:ext>
                </a:extLst>
              </a:tr>
              <a:tr h="269438">
                <a:tc vMerge="1">
                  <a:txBody>
                    <a:bodyPr/>
                    <a:lstStyle/>
                    <a:p>
                      <a:pPr algn="ctr" latinLnBrk="1"/>
                      <a:endParaRPr lang="ko-KR" altLang="en-US"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base" latinLnBrk="0" hangingPunct="1">
                        <a:lnSpc>
                          <a:spcPct val="100000"/>
                        </a:lnSpc>
                        <a:spcBef>
                          <a:spcPts val="0"/>
                        </a:spcBef>
                        <a:spcAft>
                          <a:spcPts val="800"/>
                        </a:spcAft>
                      </a:pP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sklearn.neighbors</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0"/>
                        </a:spcBef>
                        <a:spcAft>
                          <a:spcPts val="80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Thuật toán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Nearest neighbor</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(K-NN, etc.</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90086599"/>
                  </a:ext>
                </a:extLst>
              </a:tr>
              <a:tr h="269438">
                <a:tc vMerge="1">
                  <a:txBody>
                    <a:bodyPr/>
                    <a:lstStyle/>
                    <a:p>
                      <a:endParaRPr lang="en-US" dirty="0"/>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base" latinLnBrk="0" hangingPunct="1">
                        <a:lnSpc>
                          <a:spcPct val="100000"/>
                        </a:lnSpc>
                        <a:spcBef>
                          <a:spcPts val="0"/>
                        </a:spcBef>
                        <a:spcAft>
                          <a:spcPts val="80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sklearn.svm</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0"/>
                        </a:spcBef>
                        <a:spcAft>
                          <a:spcPts val="800"/>
                        </a:spcAft>
                      </a:pP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Thuật toán </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Support Vector Machine</a:t>
                      </a: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SVM</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269438">
                <a:tc vMerge="1">
                  <a:txBody>
                    <a:bodyPr/>
                    <a:lstStyle/>
                    <a:p>
                      <a:endParaRPr lang="en-US" dirty="0"/>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base" latinLnBrk="0" hangingPunct="1">
                        <a:lnSpc>
                          <a:spcPct val="100000"/>
                        </a:lnSpc>
                        <a:spcBef>
                          <a:spcPts val="0"/>
                        </a:spcBef>
                        <a:spcAft>
                          <a:spcPts val="80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sklearn.tree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0"/>
                        </a:spcBef>
                        <a:spcAft>
                          <a:spcPts val="80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Thuật toán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Cây</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quyết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định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269438">
                <a:tc vMerge="1">
                  <a:txBody>
                    <a:bodyPr/>
                    <a:lstStyle/>
                    <a:p>
                      <a:endParaRPr lang="en-US" dirty="0"/>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base" latinLnBrk="0" hangingPunct="1">
                        <a:lnSpc>
                          <a:spcPct val="100000"/>
                        </a:lnSpc>
                        <a:spcBef>
                          <a:spcPts val="0"/>
                        </a:spcBef>
                        <a:spcAft>
                          <a:spcPts val="80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sklearn.cluster</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0"/>
                        </a:spcBef>
                        <a:spcAft>
                          <a:spcPts val="80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Thuật toán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Học</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không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giám</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sát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cụm</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b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b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Kmeans</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DBSCAN, etc.</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269438">
                <a:tc>
                  <a:txBody>
                    <a:bodyPr/>
                    <a:lstStyle/>
                    <a:p>
                      <a:pPr marL="0" algn="ctr" defTabSz="914400" rtl="0" eaLnBrk="1" latinLnBrk="0" hangingPunct="1">
                        <a:lnSpc>
                          <a:spcPct val="100000"/>
                        </a:lnSpc>
                        <a:spcAft>
                          <a:spcPts val="80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Tính năng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base" latinLnBrk="0" hangingPunct="1">
                        <a:lnSpc>
                          <a:spcPct val="100000"/>
                        </a:lnSpc>
                        <a:spcBef>
                          <a:spcPts val="0"/>
                        </a:spcBef>
                        <a:spcAft>
                          <a:spcPts val="80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sklearn.pipeline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l" defTabSz="914400" rtl="0" eaLnBrk="1" fontAlgn="base" latinLnBrk="0" hangingPunct="1">
                        <a:lnSpc>
                          <a:spcPct val="100000"/>
                        </a:lnSpc>
                        <a:spcBef>
                          <a:spcPts val="0"/>
                        </a:spcBef>
                        <a:spcAft>
                          <a:spcPts val="80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Chuyển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đổi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nối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tiếp</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xử</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lý</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tính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năng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và thuật toán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Học</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máy</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etc.</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36000" marB="36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838668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Phân</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tích</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dữ</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liệu</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dựa</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trên</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học</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máy</a:t>
            </a:r>
            <a:endParaRPr kumimoji="1" lang="ko-KR" altLang="en-US" sz="3200" dirty="0">
              <a:solidFill>
                <a:prstClr val="black"/>
              </a:solidFill>
              <a:latin typeface="iCiel Samsung Sharp Sans Regula" pitchFamily="2" charset="0"/>
              <a:ea typeface="맑은 고딕" panose="020B0503020000020004" pitchFamily="50" charset="-127"/>
              <a:cs typeface="iCiel Samsung Sharp Sans Regula" pitchFamily="2" charset="0"/>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a:solidFill>
                  <a:prstClr val="white">
                    <a:lumMod val="50000"/>
                  </a:prstClr>
                </a:solidFill>
                <a:latin typeface="iCiel Samsung Sharp Sans Regula" pitchFamily="2" charset="0"/>
                <a:ea typeface="iCiel Samsung Sharp Sans Regula" pitchFamily="2" charset="0"/>
                <a:cs typeface="iCiel Samsung Sharp Sans Regula" pitchFamily="2" charset="0"/>
              </a:rPr>
              <a:t>Bài </a:t>
            </a:r>
            <a:r>
              <a:rPr kumimoji="1" lang="en-US" altLang="ko-KR" sz="1999" dirty="0">
                <a:solidFill>
                  <a:prstClr val="white">
                    <a:lumMod val="50000"/>
                  </a:prstClr>
                </a:solidFill>
                <a:latin typeface="iCiel Samsung Sharp Sans Regula" pitchFamily="2" charset="0"/>
                <a:ea typeface="iCiel Samsung Sharp Sans Regula" pitchFamily="2" charset="0"/>
                <a:cs typeface="iCiel Samsung Sharp Sans Regula" pitchFamily="2" charset="0"/>
              </a:rPr>
              <a:t>1. </a:t>
            </a:r>
            <a:endParaRPr kumimoji="1" lang="en-US" altLang="ko-KR" sz="5398" dirty="0">
              <a:solidFill>
                <a:prstClr val="white">
                  <a:lumMod val="50000"/>
                </a:prstClr>
              </a:solidFill>
              <a:latin typeface="iCiel Samsung Sharp Sans Regula" pitchFamily="2" charset="0"/>
              <a:ea typeface="iCiel Samsung Sharp Sans Regula" pitchFamily="2" charset="0"/>
              <a:cs typeface="iCiel Samsung Sharp Sans Regula" pitchFamily="2" charset="0"/>
            </a:endParaRPr>
          </a:p>
        </p:txBody>
      </p:sp>
      <p:sp>
        <p:nvSpPr>
          <p:cNvPr id="17" name="직사각형 16">
            <a:extLst>
              <a:ext uri="{FF2B5EF4-FFF2-40B4-BE49-F238E27FC236}">
                <a16:creationId xmlns:a16="http://schemas.microsoft.com/office/drawing/2014/main" id="{88522452-0F25-4CFF-B4F1-4F97F94CF66D}"/>
              </a:ext>
            </a:extLst>
          </p:cNvPr>
          <p:cNvSpPr/>
          <p:nvPr/>
        </p:nvSpPr>
        <p:spPr>
          <a:xfrm>
            <a:off x="1054111" y="3929021"/>
            <a:ext cx="8361797"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rPr>
              <a:t>1.1. </a:t>
            </a:r>
            <a:r>
              <a:rPr lang="en-US" altLang="ko-KR" dirty="0" err="1">
                <a:solidFill>
                  <a:srgbClr val="A6A6A6"/>
                </a:solidFill>
                <a:latin typeface="SamsungOne 400" panose="020B0503030303020204" pitchFamily="34" charset="0"/>
              </a:rPr>
              <a:t>Học</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máy</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là</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gì</a:t>
            </a:r>
            <a:r>
              <a:rPr lang="en-US" altLang="ko-KR" dirty="0">
                <a:solidFill>
                  <a:srgbClr val="A6A6A6"/>
                </a:solidFill>
                <a:latin typeface="SamsungOne 400" panose="020B0503030303020204" pitchFamily="34" charset="0"/>
              </a:rPr>
              <a:t>?</a:t>
            </a:r>
          </a:p>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rPr>
              <a:t>1.2. </a:t>
            </a:r>
            <a:r>
              <a:rPr lang="vi-VN" altLang="ko-KR" dirty="0">
                <a:solidFill>
                  <a:srgbClr val="A6A6A6"/>
                </a:solidFill>
                <a:latin typeface="SamsungOne 400" panose="020B0503030303020204" pitchFamily="34" charset="0"/>
              </a:rPr>
              <a:t>Thư viện Python scikit-learn</a:t>
            </a:r>
            <a:r>
              <a:rPr lang="en-US" altLang="ko-KR" dirty="0">
                <a:solidFill>
                  <a:srgbClr val="A6A6A6"/>
                </a:solidFill>
                <a:latin typeface="SamsungOne 400" panose="020B0503030303020204" pitchFamily="34" charset="0"/>
              </a:rPr>
              <a:t> </a:t>
            </a:r>
            <a:r>
              <a:rPr lang="vi-VN" altLang="ko-KR" dirty="0">
                <a:solidFill>
                  <a:srgbClr val="A6A6A6"/>
                </a:solidFill>
                <a:latin typeface="SamsungOne 400" panose="020B0503030303020204" pitchFamily="34" charset="0"/>
              </a:rPr>
              <a:t>cho</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Học</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máy</a:t>
            </a:r>
            <a:r>
              <a:rPr lang="en-US" altLang="ko-KR" dirty="0">
                <a:solidFill>
                  <a:srgbClr val="A6A6A6"/>
                </a:solidFill>
                <a:latin typeface="SamsungOne 400" panose="020B0503030303020204" pitchFamily="34" charset="0"/>
              </a:rPr>
              <a:t> </a:t>
            </a:r>
          </a:p>
          <a:p>
            <a:pPr marL="176213" marR="0" lvl="0" indent="-176213" defTabSz="914400" fontAlgn="base" latinLnBrk="1">
              <a:lnSpc>
                <a:spcPct val="100000"/>
              </a:lnSpc>
              <a:spcBef>
                <a:spcPct val="0"/>
              </a:spcBef>
              <a:spcAft>
                <a:spcPts val="1000"/>
              </a:spcAft>
              <a:buClrTx/>
              <a:buSzPct val="120000"/>
              <a:buBlip>
                <a:blip r:embed="rId4"/>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1.3.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Khởi</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tạo</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và</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phân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chia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Bộ</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dữ</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liệu</a:t>
            </a:r>
            <a:endParaRPr kumimoji="1" lang="ko-KR" altLang="en-US"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 400" panose="020B0503030303020204" pitchFamily="34" charset="0"/>
              </a:rPr>
              <a:t>1.4. </a:t>
            </a:r>
            <a:r>
              <a:rPr lang="vi-VN" altLang="ko-KR" dirty="0">
                <a:solidFill>
                  <a:srgbClr val="A6A6A6"/>
                </a:solidFill>
                <a:latin typeface="SamsungOne 400" panose="020B0503030303020204" pitchFamily="34" charset="0"/>
              </a:rPr>
              <a:t>Tiền xử lý dữ liệu để tạo bộ dữ liệu huấn luyện tối ưu</a:t>
            </a:r>
            <a:endParaRPr lang="ko-KR" altLang="en-US" dirty="0">
              <a:solidFill>
                <a:srgbClr val="A6A6A6"/>
              </a:solidFill>
              <a:latin typeface="SamsungOne 400" panose="020B0503030303020204" pitchFamily="34" charset="0"/>
            </a:endParaRP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 400" panose="020B0503030303020204" pitchFamily="34" charset="0"/>
              </a:rPr>
              <a:t>1.5. </a:t>
            </a:r>
            <a:r>
              <a:rPr lang="vi-VN" altLang="ko-KR" dirty="0">
                <a:solidFill>
                  <a:srgbClr val="A6A6A6"/>
                </a:solidFill>
                <a:latin typeface="SamsungOne 400" panose="020B0503030303020204" pitchFamily="34" charset="0"/>
              </a:rPr>
              <a:t>Thực hành tìm phương thức tối ưu để giải quyết vấn đề với scikit-learn</a:t>
            </a:r>
            <a:endParaRPr lang="ko-KR" altLang="en-US" dirty="0">
              <a:solidFill>
                <a:srgbClr val="A6A6A6"/>
              </a:solidFill>
              <a:latin typeface="SamsungOne 400" panose="020B0503030303020204" pitchFamily="34" charset="0"/>
            </a:endParaRPr>
          </a:p>
        </p:txBody>
      </p:sp>
    </p:spTree>
    <p:extLst>
      <p:ext uri="{BB962C8B-B14F-4D97-AF65-F5344CB8AC3E}">
        <p14:creationId xmlns:p14="http://schemas.microsoft.com/office/powerpoint/2010/main" val="39384270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Khởi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chia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Bộ</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dữ</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liệu</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880828"/>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Mục tiêu</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26" name="직사각형 25">
            <a:extLst>
              <a:ext uri="{FF2B5EF4-FFF2-40B4-BE49-F238E27FC236}">
                <a16:creationId xmlns:a16="http://schemas.microsoft.com/office/drawing/2014/main" id="{E0E9A875-855D-4DD3-BA61-C3F6A0D3F901}"/>
              </a:ext>
            </a:extLst>
          </p:cNvPr>
          <p:cNvSpPr/>
          <p:nvPr/>
        </p:nvSpPr>
        <p:spPr>
          <a:xfrm>
            <a:off x="671261" y="2152891"/>
            <a:ext cx="8632825" cy="2253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Có thể hiểu ý nghĩa và tác động lan tỏa của việc quá khớp và khái quát hóa và thiết kế phân chia tập dữ liệu để giải quyết các vấn đề.
Có thể phân chia hợp lý các tập dữ liệu huấn luyện và kiểm tra cho ứng dụng kỹ thuật Học máy theo mục đích phân tích và tính năng tập dữ liệu. 
Có thể phân chia các tập dữ liệu huấn luyện và xác thực và quyết định giá trị k thích hợp để xác thực chéo bằng cách quyết định sự cần thiết của xác thực chéo theo vấn đề và kỹ thuật áp dụng. Có thể phân chia các tập dữ liệu và thực hiện lấy mẫu bằng cách xem xét kết quả dự đoán dựa trên các tính năng dữ liệu và phân phối biến được phân loại.
Có thể phân tích sự khác biệt giữa các phương thức lấy mẫu khác nhau để phân chia tập dữ liệu và áp dụng phương thức lấy mẫu thích hợp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sp>
        <p:nvSpPr>
          <p:cNvPr id="7" name="직사각형 6">
            <a:extLst>
              <a:ext uri="{FF2B5EF4-FFF2-40B4-BE49-F238E27FC236}">
                <a16:creationId xmlns:a16="http://schemas.microsoft.com/office/drawing/2014/main" id="{E685271C-4277-4964-A4F6-88C01D1A45FF}"/>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cs typeface="iCiel Samsung Sharp Sans Regula" pitchFamily="2" charset="0"/>
              </a:rPr>
              <a:t>Khởi</a:t>
            </a:r>
            <a:r>
              <a:rPr lang="en-US" altLang="ko-KR" sz="2400" dirty="0">
                <a:solidFill>
                  <a:schemeClr val="tx1">
                    <a:lumMod val="95000"/>
                    <a:lumOff val="5000"/>
                  </a:schemeClr>
                </a:solidFill>
                <a:latin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cs typeface="iCiel Samsung Sharp Sans Regula" pitchFamily="2" charset="0"/>
              </a:rPr>
              <a:t>tạo</a:t>
            </a:r>
            <a:r>
              <a:rPr lang="en-US" altLang="ko-KR" sz="2400" dirty="0">
                <a:solidFill>
                  <a:schemeClr val="tx1">
                    <a:lumMod val="95000"/>
                    <a:lumOff val="5000"/>
                  </a:schemeClr>
                </a:solidFill>
                <a:latin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cs typeface="iCiel Samsung Sharp Sans Regula" pitchFamily="2" charset="0"/>
              </a:rPr>
              <a:t>và</a:t>
            </a:r>
            <a:r>
              <a:rPr lang="en-US" altLang="ko-KR" sz="2400" dirty="0">
                <a:solidFill>
                  <a:schemeClr val="tx1">
                    <a:lumMod val="95000"/>
                    <a:lumOff val="5000"/>
                  </a:schemeClr>
                </a:solidFill>
                <a:latin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cs typeface="iCiel Samsung Sharp Sans Regula" pitchFamily="2" charset="0"/>
              </a:rPr>
              <a:t>phân</a:t>
            </a:r>
            <a:r>
              <a:rPr lang="en-US" altLang="ko-KR" sz="2400" dirty="0">
                <a:solidFill>
                  <a:schemeClr val="tx1">
                    <a:lumMod val="95000"/>
                    <a:lumOff val="5000"/>
                  </a:schemeClr>
                </a:solidFill>
                <a:latin typeface="iCiel Samsung Sharp Sans Regula" pitchFamily="2" charset="0"/>
                <a:cs typeface="iCiel Samsung Sharp Sans Regula" pitchFamily="2" charset="0"/>
              </a:rPr>
              <a:t> chia </a:t>
            </a:r>
            <a:r>
              <a:rPr lang="en-US" altLang="ko-KR" sz="2400" dirty="0" err="1">
                <a:solidFill>
                  <a:schemeClr val="tx1">
                    <a:lumMod val="95000"/>
                    <a:lumOff val="5000"/>
                  </a:schemeClr>
                </a:solidFill>
                <a:latin typeface="iCiel Samsung Sharp Sans Regula" pitchFamily="2" charset="0"/>
                <a:cs typeface="iCiel Samsung Sharp Sans Regula" pitchFamily="2" charset="0"/>
              </a:rPr>
              <a:t>Bộ</a:t>
            </a:r>
            <a:r>
              <a:rPr lang="en-US" altLang="ko-KR" sz="2400" dirty="0">
                <a:solidFill>
                  <a:schemeClr val="tx1">
                    <a:lumMod val="95000"/>
                    <a:lumOff val="5000"/>
                  </a:schemeClr>
                </a:solidFill>
                <a:latin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cs typeface="iCiel Samsung Sharp Sans Regula" pitchFamily="2" charset="0"/>
              </a:rPr>
              <a:t>dữ</a:t>
            </a:r>
            <a:r>
              <a:rPr lang="en-US" altLang="ko-KR" sz="2400" dirty="0">
                <a:solidFill>
                  <a:schemeClr val="tx1">
                    <a:lumMod val="95000"/>
                    <a:lumOff val="5000"/>
                  </a:schemeClr>
                </a:solidFill>
                <a:latin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cs typeface="iCiel Samsung Sharp Sans Regula" pitchFamily="2" charset="0"/>
              </a:rPr>
              <a:t>liệu</a:t>
            </a:r>
            <a:endParaRPr lang="ko-KR" altLang="en-US" sz="2400" dirty="0">
              <a:solidFill>
                <a:schemeClr val="tx1">
                  <a:lumMod val="95000"/>
                  <a:lumOff val="5000"/>
                </a:schemeClr>
              </a:solidFill>
              <a:latin typeface="iCiel Samsung Sharp Sans Regula" pitchFamily="2" charset="0"/>
              <a:cs typeface="iCiel Samsung Sharp Sans Regula" pitchFamily="2" charset="0"/>
            </a:endParaRPr>
          </a:p>
        </p:txBody>
      </p:sp>
    </p:spTree>
    <p:extLst>
      <p:ext uri="{BB962C8B-B14F-4D97-AF65-F5344CB8AC3E}">
        <p14:creationId xmlns:p14="http://schemas.microsoft.com/office/powerpoint/2010/main" val="3307276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Khởi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chia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Bộ</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dữ</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liệu</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Sự</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cần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thiết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của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việc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phân</a:t>
            </a:r>
            <a:r>
              <a:rPr lang="en-US" altLang="ko-KR" sz="1400" dirty="0">
                <a:solidFill>
                  <a:schemeClr val="tx1"/>
                </a:solidFill>
                <a:latin typeface="SamsungOne 400" panose="020B0503030303020204" pitchFamily="34" charset="0"/>
                <a:ea typeface="SamsungOne 400" panose="020B0503030303020204" pitchFamily="34" charset="0"/>
              </a:rPr>
              <a:t> chia </a:t>
            </a:r>
            <a:r>
              <a:rPr lang="en-US" altLang="ko-KR" sz="1400" dirty="0" err="1">
                <a:solidFill>
                  <a:schemeClr val="tx1"/>
                </a:solidFill>
                <a:latin typeface="SamsungOne 400" panose="020B0503030303020204" pitchFamily="34" charset="0"/>
                <a:ea typeface="SamsungOne 400" panose="020B0503030303020204" pitchFamily="34" charset="0"/>
              </a:rPr>
              <a:t>tập</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26" name="직사각형 25">
            <a:extLst>
              <a:ext uri="{FF2B5EF4-FFF2-40B4-BE49-F238E27FC236}">
                <a16:creationId xmlns:a16="http://schemas.microsoft.com/office/drawing/2014/main" id="{E0E9A875-855D-4DD3-BA61-C3F6A0D3F901}"/>
              </a:ext>
            </a:extLst>
          </p:cNvPr>
          <p:cNvSpPr/>
          <p:nvPr/>
        </p:nvSpPr>
        <p:spPr>
          <a:xfrm>
            <a:off x="671261"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Khi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phân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tích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dữ</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dựa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trên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máy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học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đặc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biệt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khi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áp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dụng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dựa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trên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học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giám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sát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không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phân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tích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bộ</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dữ</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tổng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phân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tích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bằng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chia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bộ</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dữ</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huấn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luyện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đánh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giá</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(test).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52" name="그룹 51">
            <a:extLst>
              <a:ext uri="{FF2B5EF4-FFF2-40B4-BE49-F238E27FC236}">
                <a16:creationId xmlns:a16="http://schemas.microsoft.com/office/drawing/2014/main" id="{3075FF1F-0E47-49DD-927D-D47ACCF04605}"/>
              </a:ext>
            </a:extLst>
          </p:cNvPr>
          <p:cNvGrpSpPr/>
          <p:nvPr/>
        </p:nvGrpSpPr>
        <p:grpSpPr>
          <a:xfrm>
            <a:off x="954968" y="2600908"/>
            <a:ext cx="7933747" cy="3260360"/>
            <a:chOff x="700077" y="2685981"/>
            <a:chExt cx="7933747" cy="3260360"/>
          </a:xfrm>
        </p:grpSpPr>
        <p:grpSp>
          <p:nvGrpSpPr>
            <p:cNvPr id="50" name="그룹 49">
              <a:extLst>
                <a:ext uri="{FF2B5EF4-FFF2-40B4-BE49-F238E27FC236}">
                  <a16:creationId xmlns:a16="http://schemas.microsoft.com/office/drawing/2014/main" id="{F00BC262-AA76-471D-AA09-8DB98EFADF38}"/>
                </a:ext>
              </a:extLst>
            </p:cNvPr>
            <p:cNvGrpSpPr/>
            <p:nvPr/>
          </p:nvGrpSpPr>
          <p:grpSpPr>
            <a:xfrm>
              <a:off x="700077" y="2914784"/>
              <a:ext cx="7933747" cy="2514471"/>
              <a:chOff x="700077" y="2914784"/>
              <a:chExt cx="7933747" cy="2514471"/>
            </a:xfrm>
          </p:grpSpPr>
          <p:sp>
            <p:nvSpPr>
              <p:cNvPr id="2" name="사각형: 둥근 모서리 1">
                <a:extLst>
                  <a:ext uri="{FF2B5EF4-FFF2-40B4-BE49-F238E27FC236}">
                    <a16:creationId xmlns:a16="http://schemas.microsoft.com/office/drawing/2014/main" id="{C72F61DF-FE5F-4F97-AF50-2D52AF363176}"/>
                  </a:ext>
                </a:extLst>
              </p:cNvPr>
              <p:cNvSpPr/>
              <p:nvPr/>
            </p:nvSpPr>
            <p:spPr>
              <a:xfrm>
                <a:off x="700077" y="2914784"/>
                <a:ext cx="1553664" cy="2514471"/>
              </a:xfrm>
              <a:prstGeom prst="roundRect">
                <a:avLst>
                  <a:gd name="adj" fmla="val 11174"/>
                </a:avLst>
              </a:prstGeom>
              <a:solidFill>
                <a:schemeClr val="accent1">
                  <a:lumMod val="20000"/>
                  <a:lumOff val="80000"/>
                </a:schemeClr>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b="1" dirty="0">
                    <a:solidFill>
                      <a:schemeClr val="tx1"/>
                    </a:solidFill>
                    <a:latin typeface="SamsungOne 400" panose="020B0503030303020204" pitchFamily="34" charset="0"/>
                  </a:rPr>
                  <a:t>Bộ </a:t>
                </a:r>
                <a:r>
                  <a:rPr lang="en-US" altLang="ko-KR" sz="1400" b="1" dirty="0" err="1">
                    <a:solidFill>
                      <a:schemeClr val="tx1"/>
                    </a:solidFill>
                    <a:latin typeface="SamsungOne 400" panose="020B0503030303020204" pitchFamily="34" charset="0"/>
                  </a:rPr>
                  <a:t>dữ</a:t>
                </a:r>
                <a:r>
                  <a:rPr lang="en-US" altLang="ko-KR" sz="1400" b="1" dirty="0">
                    <a:solidFill>
                      <a:schemeClr val="tx1"/>
                    </a:solidFill>
                    <a:latin typeface="SamsungOne 400" panose="020B0503030303020204" pitchFamily="34" charset="0"/>
                  </a:rPr>
                  <a:t> </a:t>
                </a:r>
                <a:r>
                  <a:rPr lang="en-US" altLang="ko-KR" sz="1400" b="1" dirty="0" err="1">
                    <a:solidFill>
                      <a:schemeClr val="tx1"/>
                    </a:solidFill>
                    <a:latin typeface="SamsungOne 400" panose="020B0503030303020204" pitchFamily="34" charset="0"/>
                  </a:rPr>
                  <a:t>liệu</a:t>
                </a:r>
                <a:r>
                  <a:rPr lang="vi-VN" altLang="ko-KR" sz="1400" b="1" dirty="0">
                    <a:solidFill>
                      <a:schemeClr val="tx1"/>
                    </a:solidFill>
                    <a:latin typeface="SamsungOne 400" panose="020B0503030303020204" pitchFamily="34" charset="0"/>
                  </a:rPr>
                  <a:t> tổng thể</a:t>
                </a:r>
                <a:endParaRPr lang="ko-KR" altLang="en-US" sz="1400" b="1" dirty="0">
                  <a:solidFill>
                    <a:schemeClr val="tx1"/>
                  </a:solidFill>
                  <a:latin typeface="SamsungOne 400" panose="020B0503030303020204" pitchFamily="34" charset="0"/>
                </a:endParaRPr>
              </a:p>
            </p:txBody>
          </p:sp>
          <p:sp>
            <p:nvSpPr>
              <p:cNvPr id="18" name="사각형: 둥근 모서리 17">
                <a:extLst>
                  <a:ext uri="{FF2B5EF4-FFF2-40B4-BE49-F238E27FC236}">
                    <a16:creationId xmlns:a16="http://schemas.microsoft.com/office/drawing/2014/main" id="{1EB1033F-7886-4004-9C2A-14D9E4D4DD2F}"/>
                  </a:ext>
                </a:extLst>
              </p:cNvPr>
              <p:cNvSpPr/>
              <p:nvPr/>
            </p:nvSpPr>
            <p:spPr>
              <a:xfrm>
                <a:off x="3295228" y="2914784"/>
                <a:ext cx="1914280" cy="1306304"/>
              </a:xfrm>
              <a:prstGeom prst="roundRect">
                <a:avLst>
                  <a:gd name="adj" fmla="val 12000"/>
                </a:avLst>
              </a:prstGeom>
              <a:solidFill>
                <a:schemeClr val="accent1">
                  <a:lumMod val="20000"/>
                  <a:lumOff val="80000"/>
                </a:schemeClr>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b="1" dirty="0">
                    <a:solidFill>
                      <a:schemeClr val="tx1"/>
                    </a:solidFill>
                    <a:latin typeface="SamsungOne 400" panose="020B0503030303020204" pitchFamily="34" charset="0"/>
                  </a:rPr>
                  <a:t>B</a:t>
                </a:r>
                <a:r>
                  <a:rPr lang="en-US" altLang="ko-KR" sz="1400" b="1" dirty="0">
                    <a:solidFill>
                      <a:schemeClr val="tx1"/>
                    </a:solidFill>
                    <a:latin typeface="SamsungOne 400" panose="020B0503030303020204" pitchFamily="34" charset="0"/>
                  </a:rPr>
                  <a:t>ộ </a:t>
                </a:r>
                <a:r>
                  <a:rPr lang="en-US" altLang="ko-KR" sz="1400" b="1" dirty="0" err="1">
                    <a:solidFill>
                      <a:schemeClr val="tx1"/>
                    </a:solidFill>
                    <a:latin typeface="SamsungOne 400" panose="020B0503030303020204" pitchFamily="34" charset="0"/>
                  </a:rPr>
                  <a:t>dữ</a:t>
                </a:r>
                <a:r>
                  <a:rPr lang="en-US" altLang="ko-KR" sz="1400" b="1" dirty="0">
                    <a:solidFill>
                      <a:schemeClr val="tx1"/>
                    </a:solidFill>
                    <a:latin typeface="SamsungOne 400" panose="020B0503030303020204" pitchFamily="34" charset="0"/>
                  </a:rPr>
                  <a:t> </a:t>
                </a:r>
                <a:r>
                  <a:rPr lang="en-US" altLang="ko-KR" sz="1400" b="1" dirty="0" err="1">
                    <a:solidFill>
                      <a:schemeClr val="tx1"/>
                    </a:solidFill>
                    <a:latin typeface="SamsungOne 400" panose="020B0503030303020204" pitchFamily="34" charset="0"/>
                  </a:rPr>
                  <a:t>liệu</a:t>
                </a:r>
                <a:r>
                  <a:rPr lang="vi-VN" altLang="ko-KR" sz="1400" b="1" dirty="0">
                    <a:solidFill>
                      <a:schemeClr val="tx1"/>
                    </a:solidFill>
                    <a:latin typeface="SamsungOne 400" panose="020B0503030303020204" pitchFamily="34" charset="0"/>
                  </a:rPr>
                  <a:t> h</a:t>
                </a:r>
                <a:r>
                  <a:rPr lang="en-US" altLang="ko-KR" sz="1400" b="1" dirty="0" err="1">
                    <a:solidFill>
                      <a:schemeClr val="tx1"/>
                    </a:solidFill>
                    <a:latin typeface="SamsungOne 400" panose="020B0503030303020204" pitchFamily="34" charset="0"/>
                  </a:rPr>
                  <a:t>uấn</a:t>
                </a:r>
                <a:r>
                  <a:rPr lang="en-US" altLang="ko-KR" sz="1400" b="1" dirty="0">
                    <a:solidFill>
                      <a:schemeClr val="tx1"/>
                    </a:solidFill>
                    <a:latin typeface="SamsungOne 400" panose="020B0503030303020204" pitchFamily="34" charset="0"/>
                  </a:rPr>
                  <a:t> </a:t>
                </a:r>
                <a:r>
                  <a:rPr lang="en-US" altLang="ko-KR" sz="1400" b="1" dirty="0" err="1">
                    <a:solidFill>
                      <a:schemeClr val="tx1"/>
                    </a:solidFill>
                    <a:latin typeface="SamsungOne 400" panose="020B0503030303020204" pitchFamily="34" charset="0"/>
                  </a:rPr>
                  <a:t>luyện</a:t>
                </a:r>
                <a:r>
                  <a:rPr lang="en-US" altLang="ko-KR" sz="1400" b="1" dirty="0">
                    <a:solidFill>
                      <a:schemeClr val="tx1"/>
                    </a:solidFill>
                    <a:latin typeface="SamsungOne 400" panose="020B0503030303020204" pitchFamily="34" charset="0"/>
                  </a:rPr>
                  <a:t> </a:t>
                </a:r>
              </a:p>
              <a:p>
                <a:pPr algn="ctr"/>
                <a:endParaRPr lang="en-US" altLang="ko-KR" sz="1400" b="1" dirty="0">
                  <a:solidFill>
                    <a:schemeClr val="tx1"/>
                  </a:solidFill>
                  <a:latin typeface="SamsungOne 400" panose="020B0503030303020204" pitchFamily="34" charset="0"/>
                </a:endParaRPr>
              </a:p>
              <a:p>
                <a:pPr algn="ctr"/>
                <a:r>
                  <a:rPr lang="en-US" altLang="ko-KR" sz="1400" b="1" dirty="0">
                    <a:solidFill>
                      <a:schemeClr val="tx1"/>
                    </a:solidFill>
                    <a:latin typeface="SamsungOne 400" panose="020B0503030303020204" pitchFamily="34" charset="0"/>
                  </a:rPr>
                  <a:t>(</a:t>
                </a:r>
                <a:r>
                  <a:rPr lang="en-US" altLang="ko-KR" sz="1400" b="1" dirty="0" err="1">
                    <a:solidFill>
                      <a:schemeClr val="tx1"/>
                    </a:solidFill>
                    <a:latin typeface="SamsungOne 400" panose="020B0503030303020204" pitchFamily="34" charset="0"/>
                  </a:rPr>
                  <a:t>Thực</a:t>
                </a:r>
                <a:r>
                  <a:rPr lang="en-US" altLang="ko-KR" sz="1400" b="1" dirty="0">
                    <a:solidFill>
                      <a:schemeClr val="tx1"/>
                    </a:solidFill>
                    <a:latin typeface="SamsungOne 400" panose="020B0503030303020204" pitchFamily="34" charset="0"/>
                  </a:rPr>
                  <a:t> </a:t>
                </a:r>
                <a:r>
                  <a:rPr lang="en-US" altLang="ko-KR" sz="1400" b="1" dirty="0" err="1">
                    <a:solidFill>
                      <a:schemeClr val="tx1"/>
                    </a:solidFill>
                    <a:latin typeface="SamsungOne 400" panose="020B0503030303020204" pitchFamily="34" charset="0"/>
                  </a:rPr>
                  <a:t>hiện</a:t>
                </a:r>
                <a:r>
                  <a:rPr lang="en-US" altLang="ko-KR" sz="1400" b="1" dirty="0">
                    <a:solidFill>
                      <a:schemeClr val="tx1"/>
                    </a:solidFill>
                    <a:latin typeface="SamsungOne 400" panose="020B0503030303020204" pitchFamily="34" charset="0"/>
                  </a:rPr>
                  <a:t> </a:t>
                </a:r>
                <a:r>
                  <a:rPr lang="en-US" altLang="ko-KR" sz="1400" b="1" dirty="0" err="1">
                    <a:solidFill>
                      <a:schemeClr val="tx1"/>
                    </a:solidFill>
                    <a:latin typeface="SamsungOne 400" panose="020B0503030303020204" pitchFamily="34" charset="0"/>
                  </a:rPr>
                  <a:t>xác</a:t>
                </a:r>
                <a:r>
                  <a:rPr lang="en-US" altLang="ko-KR" sz="1400" b="1" dirty="0">
                    <a:solidFill>
                      <a:schemeClr val="tx1"/>
                    </a:solidFill>
                    <a:latin typeface="SamsungOne 400" panose="020B0503030303020204" pitchFamily="34" charset="0"/>
                  </a:rPr>
                  <a:t> </a:t>
                </a:r>
                <a:r>
                  <a:rPr lang="en-US" altLang="ko-KR" sz="1400" b="1" dirty="0" err="1">
                    <a:solidFill>
                      <a:schemeClr val="tx1"/>
                    </a:solidFill>
                    <a:latin typeface="SamsungOne 400" panose="020B0503030303020204" pitchFamily="34" charset="0"/>
                  </a:rPr>
                  <a:t>thực</a:t>
                </a:r>
                <a:r>
                  <a:rPr lang="en-US" altLang="ko-KR" sz="1400" b="1" dirty="0">
                    <a:solidFill>
                      <a:schemeClr val="tx1"/>
                    </a:solidFill>
                    <a:latin typeface="SamsungOne 400" panose="020B0503030303020204" pitchFamily="34" charset="0"/>
                  </a:rPr>
                  <a:t> </a:t>
                </a:r>
                <a:r>
                  <a:rPr lang="en-US" altLang="ko-KR" sz="1400" b="1" dirty="0" err="1">
                    <a:solidFill>
                      <a:schemeClr val="tx1"/>
                    </a:solidFill>
                    <a:latin typeface="SamsungOne 400" panose="020B0503030303020204" pitchFamily="34" charset="0"/>
                  </a:rPr>
                  <a:t>chéo</a:t>
                </a:r>
                <a:r>
                  <a:rPr lang="en-US" altLang="ko-KR" sz="1400" b="1" dirty="0">
                    <a:solidFill>
                      <a:schemeClr val="tx1"/>
                    </a:solidFill>
                    <a:latin typeface="SamsungOne 400" panose="020B0503030303020204" pitchFamily="34" charset="0"/>
                  </a:rPr>
                  <a:t> K-fold </a:t>
                </a:r>
                <a:r>
                  <a:rPr lang="en-US" altLang="ko-KR" sz="1400" b="1" dirty="0" err="1">
                    <a:solidFill>
                      <a:schemeClr val="tx1"/>
                    </a:solidFill>
                    <a:latin typeface="SamsungOne 400" panose="020B0503030303020204" pitchFamily="34" charset="0"/>
                  </a:rPr>
                  <a:t>nếu</a:t>
                </a:r>
                <a:r>
                  <a:rPr lang="en-US" altLang="ko-KR" sz="1400" b="1" dirty="0">
                    <a:solidFill>
                      <a:schemeClr val="tx1"/>
                    </a:solidFill>
                    <a:latin typeface="SamsungOne 400" panose="020B0503030303020204" pitchFamily="34" charset="0"/>
                  </a:rPr>
                  <a:t> </a:t>
                </a:r>
                <a:r>
                  <a:rPr lang="en-US" altLang="ko-KR" sz="1400" b="1" dirty="0" err="1">
                    <a:solidFill>
                      <a:schemeClr val="tx1"/>
                    </a:solidFill>
                    <a:latin typeface="SamsungOne 400" panose="020B0503030303020204" pitchFamily="34" charset="0"/>
                  </a:rPr>
                  <a:t>cần</a:t>
                </a:r>
                <a:r>
                  <a:rPr lang="en-US" altLang="ko-KR" sz="1400" b="1" dirty="0">
                    <a:solidFill>
                      <a:schemeClr val="tx1"/>
                    </a:solidFill>
                    <a:latin typeface="SamsungOne 400" panose="020B0503030303020204" pitchFamily="34" charset="0"/>
                  </a:rPr>
                  <a:t> </a:t>
                </a:r>
                <a:r>
                  <a:rPr lang="en-US" altLang="ko-KR" sz="1400" b="1" dirty="0" err="1">
                    <a:solidFill>
                      <a:schemeClr val="tx1"/>
                    </a:solidFill>
                    <a:latin typeface="SamsungOne 400" panose="020B0503030303020204" pitchFamily="34" charset="0"/>
                  </a:rPr>
                  <a:t>thiết</a:t>
                </a:r>
                <a:r>
                  <a:rPr lang="en-US" altLang="ko-KR" sz="1400" b="1" dirty="0">
                    <a:solidFill>
                      <a:schemeClr val="tx1"/>
                    </a:solidFill>
                    <a:latin typeface="SamsungOne 400" panose="020B0503030303020204" pitchFamily="34" charset="0"/>
                  </a:rPr>
                  <a:t>)</a:t>
                </a:r>
                <a:endParaRPr lang="ko-KR" altLang="en-US" sz="1400" b="1" dirty="0">
                  <a:solidFill>
                    <a:schemeClr val="tx1"/>
                  </a:solidFill>
                  <a:latin typeface="SamsungOne 400" panose="020B0503030303020204" pitchFamily="34" charset="0"/>
                </a:endParaRPr>
              </a:p>
            </p:txBody>
          </p:sp>
          <p:sp>
            <p:nvSpPr>
              <p:cNvPr id="19" name="사각형: 둥근 모서리 18">
                <a:extLst>
                  <a:ext uri="{FF2B5EF4-FFF2-40B4-BE49-F238E27FC236}">
                    <a16:creationId xmlns:a16="http://schemas.microsoft.com/office/drawing/2014/main" id="{5D2B1C90-AD94-421B-972B-35FC3D4FA76E}"/>
                  </a:ext>
                </a:extLst>
              </p:cNvPr>
              <p:cNvSpPr/>
              <p:nvPr/>
            </p:nvSpPr>
            <p:spPr>
              <a:xfrm>
                <a:off x="3295228" y="4426952"/>
                <a:ext cx="1914280" cy="1002303"/>
              </a:xfrm>
              <a:prstGeom prst="roundRect">
                <a:avLst/>
              </a:prstGeom>
              <a:solidFill>
                <a:schemeClr val="accent1">
                  <a:lumMod val="20000"/>
                  <a:lumOff val="80000"/>
                </a:schemeClr>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b="1" dirty="0">
                    <a:solidFill>
                      <a:schemeClr val="tx1"/>
                    </a:solidFill>
                    <a:latin typeface="SamsungOne 400" panose="020B0503030303020204" pitchFamily="34" charset="0"/>
                  </a:rPr>
                  <a:t>B</a:t>
                </a:r>
                <a:r>
                  <a:rPr lang="en-US" altLang="ko-KR" sz="1400" b="1" dirty="0">
                    <a:solidFill>
                      <a:schemeClr val="tx1"/>
                    </a:solidFill>
                    <a:latin typeface="SamsungOne 400" panose="020B0503030303020204" pitchFamily="34" charset="0"/>
                  </a:rPr>
                  <a:t>ộ </a:t>
                </a:r>
                <a:r>
                  <a:rPr lang="en-US" altLang="ko-KR" sz="1400" b="1" dirty="0" err="1">
                    <a:solidFill>
                      <a:schemeClr val="tx1"/>
                    </a:solidFill>
                    <a:latin typeface="SamsungOne 400" panose="020B0503030303020204" pitchFamily="34" charset="0"/>
                  </a:rPr>
                  <a:t>dữ</a:t>
                </a:r>
                <a:r>
                  <a:rPr lang="en-US" altLang="ko-KR" sz="1400" b="1" dirty="0">
                    <a:solidFill>
                      <a:schemeClr val="tx1"/>
                    </a:solidFill>
                    <a:latin typeface="SamsungOne 400" panose="020B0503030303020204" pitchFamily="34" charset="0"/>
                  </a:rPr>
                  <a:t> </a:t>
                </a:r>
                <a:r>
                  <a:rPr lang="en-US" altLang="ko-KR" sz="1400" b="1" dirty="0" err="1">
                    <a:solidFill>
                      <a:schemeClr val="tx1"/>
                    </a:solidFill>
                    <a:latin typeface="SamsungOne 400" panose="020B0503030303020204" pitchFamily="34" charset="0"/>
                  </a:rPr>
                  <a:t>liệu</a:t>
                </a:r>
                <a:r>
                  <a:rPr lang="vi-VN" altLang="ko-KR" sz="1400" b="1" dirty="0">
                    <a:solidFill>
                      <a:schemeClr val="tx1"/>
                    </a:solidFill>
                    <a:latin typeface="SamsungOne 400" panose="020B0503030303020204" pitchFamily="34" charset="0"/>
                  </a:rPr>
                  <a:t> kiểm tra</a:t>
                </a:r>
                <a:endParaRPr lang="ko-KR" altLang="en-US" sz="1400" b="1" dirty="0">
                  <a:solidFill>
                    <a:schemeClr val="tx1"/>
                  </a:solidFill>
                  <a:latin typeface="SamsungOne 400" panose="020B0503030303020204" pitchFamily="34" charset="0"/>
                </a:endParaRPr>
              </a:p>
            </p:txBody>
          </p:sp>
          <p:sp>
            <p:nvSpPr>
              <p:cNvPr id="20" name="사각형: 둥근 모서리 19">
                <a:extLst>
                  <a:ext uri="{FF2B5EF4-FFF2-40B4-BE49-F238E27FC236}">
                    <a16:creationId xmlns:a16="http://schemas.microsoft.com/office/drawing/2014/main" id="{E21F8580-0644-4F6C-8E31-AFE089A86BE3}"/>
                  </a:ext>
                </a:extLst>
              </p:cNvPr>
              <p:cNvSpPr/>
              <p:nvPr/>
            </p:nvSpPr>
            <p:spPr>
              <a:xfrm>
                <a:off x="5597309" y="4697012"/>
                <a:ext cx="1519341" cy="470167"/>
              </a:xfrm>
              <a:prstGeom prst="roundRect">
                <a:avLst/>
              </a:prstGeom>
              <a:solidFill>
                <a:schemeClr val="accent1">
                  <a:lumMod val="20000"/>
                  <a:lumOff val="80000"/>
                </a:schemeClr>
              </a:solid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err="1">
                    <a:solidFill>
                      <a:schemeClr val="tx1"/>
                    </a:solidFill>
                    <a:latin typeface="SamsungOne 400" panose="020B0503030303020204" pitchFamily="34" charset="0"/>
                  </a:rPr>
                  <a:t>Đánh</a:t>
                </a:r>
                <a:r>
                  <a:rPr lang="en-US" altLang="ko-KR" sz="1400" b="1" dirty="0">
                    <a:solidFill>
                      <a:schemeClr val="tx1"/>
                    </a:solidFill>
                    <a:latin typeface="SamsungOne 400" panose="020B0503030303020204" pitchFamily="34" charset="0"/>
                  </a:rPr>
                  <a:t> </a:t>
                </a:r>
                <a:r>
                  <a:rPr lang="en-US" altLang="ko-KR" sz="1400" b="1" dirty="0" err="1">
                    <a:solidFill>
                      <a:schemeClr val="tx1"/>
                    </a:solidFill>
                    <a:latin typeface="SamsungOne 400" panose="020B0503030303020204" pitchFamily="34" charset="0"/>
                  </a:rPr>
                  <a:t>giá</a:t>
                </a:r>
                <a:r>
                  <a:rPr lang="en-US" altLang="ko-KR" sz="1400" b="1" dirty="0">
                    <a:solidFill>
                      <a:schemeClr val="tx1"/>
                    </a:solidFill>
                    <a:latin typeface="SamsungOne 400" panose="020B0503030303020204" pitchFamily="34" charset="0"/>
                  </a:rPr>
                  <a:t> </a:t>
                </a:r>
                <a:r>
                  <a:rPr lang="en-US" altLang="ko-KR" sz="1400" b="1" dirty="0" err="1">
                    <a:solidFill>
                      <a:schemeClr val="tx1"/>
                    </a:solidFill>
                    <a:latin typeface="SamsungOne 400" panose="020B0503030303020204" pitchFamily="34" charset="0"/>
                  </a:rPr>
                  <a:t>hiệu</a:t>
                </a:r>
                <a:r>
                  <a:rPr lang="en-US" altLang="ko-KR" sz="1400" b="1" dirty="0">
                    <a:solidFill>
                      <a:schemeClr val="tx1"/>
                    </a:solidFill>
                    <a:latin typeface="SamsungOne 400" panose="020B0503030303020204" pitchFamily="34" charset="0"/>
                  </a:rPr>
                  <a:t> </a:t>
                </a:r>
                <a:r>
                  <a:rPr lang="en-US" altLang="ko-KR" sz="1400" b="1" dirty="0" err="1">
                    <a:solidFill>
                      <a:schemeClr val="tx1"/>
                    </a:solidFill>
                    <a:latin typeface="SamsungOne 400" panose="020B0503030303020204" pitchFamily="34" charset="0"/>
                  </a:rPr>
                  <a:t>suất</a:t>
                </a:r>
                <a:endParaRPr lang="ko-KR" altLang="en-US" sz="1400" b="1" dirty="0">
                  <a:solidFill>
                    <a:schemeClr val="tx1"/>
                  </a:solidFill>
                  <a:latin typeface="SamsungOne 400" panose="020B0503030303020204" pitchFamily="34" charset="0"/>
                </a:endParaRPr>
              </a:p>
            </p:txBody>
          </p:sp>
          <p:sp>
            <p:nvSpPr>
              <p:cNvPr id="3" name="타원 2">
                <a:extLst>
                  <a:ext uri="{FF2B5EF4-FFF2-40B4-BE49-F238E27FC236}">
                    <a16:creationId xmlns:a16="http://schemas.microsoft.com/office/drawing/2014/main" id="{04D6BD1D-8C02-43FC-AF39-A7EE2C275CA4}"/>
                  </a:ext>
                </a:extLst>
              </p:cNvPr>
              <p:cNvSpPr/>
              <p:nvPr/>
            </p:nvSpPr>
            <p:spPr>
              <a:xfrm>
                <a:off x="5707496" y="3003398"/>
                <a:ext cx="1129076" cy="1129076"/>
              </a:xfrm>
              <a:prstGeom prst="ellipse">
                <a:avLst/>
              </a:prstGeom>
              <a:solidFill>
                <a:schemeClr val="accent5">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600" b="1" dirty="0">
                    <a:latin typeface="SamsungOne 400" panose="020B0503030303020204" pitchFamily="34" charset="0"/>
                  </a:rPr>
                  <a:t>Mẫu</a:t>
                </a:r>
                <a:endParaRPr lang="ko-KR" altLang="en-US" sz="1600" b="1" dirty="0">
                  <a:latin typeface="SamsungOne 400" panose="020B0503030303020204" pitchFamily="34" charset="0"/>
                </a:endParaRPr>
              </a:p>
            </p:txBody>
          </p:sp>
          <p:sp>
            <p:nvSpPr>
              <p:cNvPr id="21" name="타원 20">
                <a:extLst>
                  <a:ext uri="{FF2B5EF4-FFF2-40B4-BE49-F238E27FC236}">
                    <a16:creationId xmlns:a16="http://schemas.microsoft.com/office/drawing/2014/main" id="{183461B2-EEA2-4A8B-BA69-CFD39BC62536}"/>
                  </a:ext>
                </a:extLst>
              </p:cNvPr>
              <p:cNvSpPr/>
              <p:nvPr/>
            </p:nvSpPr>
            <p:spPr>
              <a:xfrm>
                <a:off x="7303684" y="3340296"/>
                <a:ext cx="1330140" cy="1330140"/>
              </a:xfrm>
              <a:prstGeom prst="ellipse">
                <a:avLst/>
              </a:prstGeom>
              <a:solidFill>
                <a:schemeClr val="accent5">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600" b="1" dirty="0">
                    <a:latin typeface="SamsungOne 400" panose="020B0503030303020204" pitchFamily="34" charset="0"/>
                  </a:rPr>
                  <a:t>Mẫu hoàn thiện</a:t>
                </a:r>
                <a:endParaRPr lang="ko-KR" altLang="en-US" sz="1600" b="1" dirty="0">
                  <a:latin typeface="SamsungOne 400" panose="020B0503030303020204" pitchFamily="34" charset="0"/>
                </a:endParaRPr>
              </a:p>
            </p:txBody>
          </p:sp>
          <p:cxnSp>
            <p:nvCxnSpPr>
              <p:cNvPr id="5" name="연결선: 꺾임 4">
                <a:extLst>
                  <a:ext uri="{FF2B5EF4-FFF2-40B4-BE49-F238E27FC236}">
                    <a16:creationId xmlns:a16="http://schemas.microsoft.com/office/drawing/2014/main" id="{7AE2D99B-75DD-42B8-962D-9C2A87145E68}"/>
                  </a:ext>
                </a:extLst>
              </p:cNvPr>
              <p:cNvCxnSpPr>
                <a:cxnSpLocks/>
                <a:stCxn id="2" idx="3"/>
                <a:endCxn id="18" idx="1"/>
              </p:cNvCxnSpPr>
              <p:nvPr/>
            </p:nvCxnSpPr>
            <p:spPr>
              <a:xfrm flipV="1">
                <a:off x="2253741" y="3567936"/>
                <a:ext cx="1041487" cy="60408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연결선: 꺾임 6">
                <a:extLst>
                  <a:ext uri="{FF2B5EF4-FFF2-40B4-BE49-F238E27FC236}">
                    <a16:creationId xmlns:a16="http://schemas.microsoft.com/office/drawing/2014/main" id="{CF0C84E2-1714-46FA-A51A-5E79DC788C33}"/>
                  </a:ext>
                </a:extLst>
              </p:cNvPr>
              <p:cNvCxnSpPr>
                <a:cxnSpLocks/>
                <a:stCxn id="2" idx="3"/>
                <a:endCxn id="19" idx="1"/>
              </p:cNvCxnSpPr>
              <p:nvPr/>
            </p:nvCxnSpPr>
            <p:spPr>
              <a:xfrm>
                <a:off x="2253741" y="4172020"/>
                <a:ext cx="1041487" cy="75608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0B217DCB-1036-4D17-ADE9-15A65B6F89F9}"/>
                  </a:ext>
                </a:extLst>
              </p:cNvPr>
              <p:cNvCxnSpPr>
                <a:cxnSpLocks/>
                <a:stCxn id="18" idx="3"/>
                <a:endCxn id="3" idx="2"/>
              </p:cNvCxnSpPr>
              <p:nvPr/>
            </p:nvCxnSpPr>
            <p:spPr>
              <a:xfrm>
                <a:off x="5209508" y="3567936"/>
                <a:ext cx="49798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8810EFC3-EFD9-41CF-A573-20AFBF469973}"/>
                  </a:ext>
                </a:extLst>
              </p:cNvPr>
              <p:cNvCxnSpPr>
                <a:cxnSpLocks/>
              </p:cNvCxnSpPr>
              <p:nvPr/>
            </p:nvCxnSpPr>
            <p:spPr>
              <a:xfrm flipV="1">
                <a:off x="6371268" y="4131195"/>
                <a:ext cx="0" cy="558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8F0C0EB-C2BE-4BC4-AAC8-8E1994F4A624}"/>
                  </a:ext>
                </a:extLst>
              </p:cNvPr>
              <p:cNvCxnSpPr>
                <a:cxnSpLocks/>
              </p:cNvCxnSpPr>
              <p:nvPr/>
            </p:nvCxnSpPr>
            <p:spPr>
              <a:xfrm>
                <a:off x="6175548" y="4132474"/>
                <a:ext cx="0" cy="5645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B4D00FD7-5B57-4103-AB95-914CD3191C4D}"/>
                  </a:ext>
                </a:extLst>
              </p:cNvPr>
              <p:cNvCxnSpPr>
                <a:cxnSpLocks/>
                <a:stCxn id="19" idx="3"/>
                <a:endCxn id="20" idx="1"/>
              </p:cNvCxnSpPr>
              <p:nvPr/>
            </p:nvCxnSpPr>
            <p:spPr>
              <a:xfrm>
                <a:off x="5209508" y="4928104"/>
                <a:ext cx="387801" cy="39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연결선: 꺾임 35">
                <a:extLst>
                  <a:ext uri="{FF2B5EF4-FFF2-40B4-BE49-F238E27FC236}">
                    <a16:creationId xmlns:a16="http://schemas.microsoft.com/office/drawing/2014/main" id="{9EBE5350-720A-4EB5-964A-3937A40ECA8D}"/>
                  </a:ext>
                </a:extLst>
              </p:cNvPr>
              <p:cNvCxnSpPr>
                <a:stCxn id="3" idx="6"/>
                <a:endCxn id="21" idx="2"/>
              </p:cNvCxnSpPr>
              <p:nvPr/>
            </p:nvCxnSpPr>
            <p:spPr>
              <a:xfrm>
                <a:off x="6836572" y="3567936"/>
                <a:ext cx="467112" cy="437430"/>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4227FB7E-D0CB-45E4-B71B-B9E901C44D27}"/>
                  </a:ext>
                </a:extLst>
              </p:cNvPr>
              <p:cNvSpPr/>
              <p:nvPr/>
            </p:nvSpPr>
            <p:spPr>
              <a:xfrm>
                <a:off x="2408198" y="3065948"/>
                <a:ext cx="73257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lgn="ctr">
                  <a:buClr>
                    <a:srgbClr val="193EB0"/>
                  </a:buClr>
                </a:pPr>
                <a:r>
                  <a:rPr lang="vi-VN" altLang="ko-KR" sz="1300" b="1" dirty="0">
                    <a:solidFill>
                      <a:prstClr val="black">
                        <a:lumMod val="85000"/>
                        <a:lumOff val="15000"/>
                      </a:prstClr>
                    </a:solidFill>
                    <a:latin typeface="SamsungOne 400" panose="020B0503030303020204" pitchFamily="34" charset="0"/>
                    <a:ea typeface="SamsungOne 400" panose="020B0503030303020204" pitchFamily="34" charset="0"/>
                  </a:rPr>
                  <a:t>Phân chia</a:t>
                </a:r>
              </a:p>
              <a:p>
                <a:pPr algn="ctr">
                  <a:buClr>
                    <a:srgbClr val="193EB0"/>
                  </a:buClr>
                </a:pPr>
                <a:r>
                  <a:rPr lang="vi-VN" altLang="ko-KR" sz="1300" b="1" dirty="0">
                    <a:solidFill>
                      <a:prstClr val="black">
                        <a:lumMod val="85000"/>
                        <a:lumOff val="15000"/>
                      </a:prstClr>
                    </a:solidFill>
                    <a:latin typeface="SamsungOne 400" panose="020B0503030303020204" pitchFamily="34" charset="0"/>
                    <a:ea typeface="SamsungOne 400" panose="020B0503030303020204" pitchFamily="34" charset="0"/>
                  </a:rPr>
                  <a:t>Bộ dữ liệu</a:t>
                </a:r>
                <a:endPar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
          <p:nvSpPr>
            <p:cNvPr id="41" name="직사각형 40">
              <a:extLst>
                <a:ext uri="{FF2B5EF4-FFF2-40B4-BE49-F238E27FC236}">
                  <a16:creationId xmlns:a16="http://schemas.microsoft.com/office/drawing/2014/main" id="{B7EFA834-9E97-4253-93EB-65258BF41554}"/>
                </a:ext>
              </a:extLst>
            </p:cNvPr>
            <p:cNvSpPr/>
            <p:nvPr/>
          </p:nvSpPr>
          <p:spPr>
            <a:xfrm>
              <a:off x="1591429" y="5746286"/>
              <a:ext cx="6282706"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800"/>
                </a:spcAft>
                <a:buClr>
                  <a:srgbClr val="193EB0"/>
                </a:buClr>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Quy </a:t>
              </a:r>
              <a:r>
                <a:rPr lang="en-US" altLang="ko-KR" sz="1300" b="1" dirty="0" err="1">
                  <a:solidFill>
                    <a:prstClr val="black">
                      <a:lumMod val="85000"/>
                      <a:lumOff val="15000"/>
                    </a:prstClr>
                  </a:solidFill>
                  <a:latin typeface="SamsungOne 400" panose="020B0503030303020204" pitchFamily="34" charset="0"/>
                  <a:ea typeface="SamsungOne 400" panose="020B0503030303020204" pitchFamily="34" charset="0"/>
                </a:rPr>
                <a:t>trình</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b="1" dirty="0" err="1">
                  <a:solidFill>
                    <a:prstClr val="black">
                      <a:lumMod val="85000"/>
                      <a:lumOff val="15000"/>
                    </a:prstClr>
                  </a:solidFill>
                  <a:latin typeface="SamsungOne 400" panose="020B0503030303020204" pitchFamily="34" charset="0"/>
                  <a:ea typeface="SamsungOne 400" panose="020B0503030303020204" pitchFamily="34" charset="0"/>
                </a:rPr>
                <a:t>mô</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b="1" dirty="0" err="1">
                  <a:solidFill>
                    <a:prstClr val="black">
                      <a:lumMod val="85000"/>
                      <a:lumOff val="15000"/>
                    </a:prstClr>
                  </a:solidFill>
                  <a:latin typeface="SamsungOne 400" panose="020B0503030303020204" pitchFamily="34" charset="0"/>
                  <a:ea typeface="SamsungOne 400" panose="020B0503030303020204" pitchFamily="34" charset="0"/>
                </a:rPr>
                <a:t>hình</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b="1" dirty="0" err="1">
                  <a:solidFill>
                    <a:prstClr val="black">
                      <a:lumMod val="85000"/>
                      <a:lumOff val="15000"/>
                    </a:prstClr>
                  </a:solidFill>
                  <a:latin typeface="SamsungOne 400" panose="020B0503030303020204" pitchFamily="34" charset="0"/>
                  <a:ea typeface="SamsungOne 400" panose="020B0503030303020204" pitchFamily="34" charset="0"/>
                </a:rPr>
                <a:t>hóa</a:t>
              </a:r>
              <a:r>
                <a:rPr lang="vi-VN" altLang="ko-KR" sz="1300" b="1" dirty="0">
                  <a:solidFill>
                    <a:prstClr val="black">
                      <a:lumMod val="85000"/>
                      <a:lumOff val="15000"/>
                    </a:prstClr>
                  </a:solidFill>
                  <a:latin typeface="SamsungOne 400" panose="020B0503030303020204" pitchFamily="34" charset="0"/>
                  <a:ea typeface="SamsungOne 400" panose="020B0503030303020204" pitchFamily="34" charset="0"/>
                </a:rPr>
                <a:t> học máy thông</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qua </a:t>
              </a:r>
              <a:r>
                <a:rPr lang="vi-VN" altLang="ko-KR" sz="1300" b="1" dirty="0">
                  <a:solidFill>
                    <a:prstClr val="black">
                      <a:lumMod val="85000"/>
                      <a:lumOff val="15000"/>
                    </a:prstClr>
                  </a:solidFill>
                  <a:latin typeface="SamsungOne 400" panose="020B0503030303020204" pitchFamily="34" charset="0"/>
                  <a:ea typeface="SamsungOne 400" panose="020B0503030303020204" pitchFamily="34" charset="0"/>
                </a:rPr>
                <a:t>phân chia bộ dữ liệu huấn luyện và kiểm tra</a:t>
              </a:r>
              <a:endPar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51" name="타원 50">
              <a:extLst>
                <a:ext uri="{FF2B5EF4-FFF2-40B4-BE49-F238E27FC236}">
                  <a16:creationId xmlns:a16="http://schemas.microsoft.com/office/drawing/2014/main" id="{C684F028-2B9E-4ED7-9ECB-21C3D6E72D1A}"/>
                </a:ext>
              </a:extLst>
            </p:cNvPr>
            <p:cNvSpPr/>
            <p:nvPr/>
          </p:nvSpPr>
          <p:spPr>
            <a:xfrm>
              <a:off x="3013411" y="2685981"/>
              <a:ext cx="2487414" cy="28929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31711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gì</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Học</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máy</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là</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gì</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a:t>
            </a:r>
          </a:p>
        </p:txBody>
      </p:sp>
      <p:sp>
        <p:nvSpPr>
          <p:cNvPr id="40" name="직사각형 39">
            <a:extLst>
              <a:ext uri="{FF2B5EF4-FFF2-40B4-BE49-F238E27FC236}">
                <a16:creationId xmlns:a16="http://schemas.microsoft.com/office/drawing/2014/main" id="{3A76204B-18F3-4CF1-ACE4-AFDF6C8ED0B9}"/>
              </a:ext>
            </a:extLst>
          </p:cNvPr>
          <p:cNvSpPr/>
          <p:nvPr/>
        </p:nvSpPr>
        <p:spPr>
          <a:xfrm>
            <a:off x="672080" y="4416331"/>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thống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kê</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có thể “học”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từ</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srgbClr val="FF0000"/>
                </a:solidFill>
                <a:latin typeface="SamsungOne 400" panose="020B0503030303020204" pitchFamily="34" charset="0"/>
                <a:ea typeface="SamsungOne 400" panose="020B0503030303020204" pitchFamily="34" charset="0"/>
              </a:rPr>
              <a:t>dữ liệu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Một mô hình </a:t>
            </a:r>
            <a:r>
              <a:rPr lang="vi-VN" altLang="ko-KR" sz="1300" dirty="0">
                <a:solidFill>
                  <a:srgbClr val="FF0000"/>
                </a:solidFill>
                <a:latin typeface="SamsungOne 400" panose="020B0503030303020204" pitchFamily="34" charset="0"/>
                <a:ea typeface="SamsungOne 400" panose="020B0503030303020204" pitchFamily="34" charset="0"/>
              </a:rPr>
              <a:t>đơn giản</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 có thể đưa ra những dự đoán </a:t>
            </a:r>
            <a:r>
              <a:rPr lang="vi-VN" altLang="ko-KR" sz="1300" dirty="0">
                <a:solidFill>
                  <a:srgbClr val="FF0000"/>
                </a:solidFill>
                <a:latin typeface="SamsungOne 400" panose="020B0503030303020204" pitchFamily="34" charset="0"/>
                <a:ea typeface="SamsungOne 400" panose="020B0503030303020204" pitchFamily="34" charset="0"/>
              </a:rPr>
              <a:t>phức tạp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4" name="직사각형 13">
            <a:extLst>
              <a:ext uri="{FF2B5EF4-FFF2-40B4-BE49-F238E27FC236}">
                <a16:creationId xmlns:a16="http://schemas.microsoft.com/office/drawing/2014/main" id="{FA18C629-1018-4158-88B5-E2C18FF12CC3}"/>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Học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máy</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là</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gì</a:t>
            </a:r>
            <a:r>
              <a:rPr lang="en-US" altLang="ko-KR" sz="1400" dirty="0">
                <a:solidFill>
                  <a:schemeClr val="tx1"/>
                </a:solidFill>
                <a:latin typeface="SamsungOne 400" panose="020B0503030303020204" pitchFamily="34" charset="0"/>
                <a:ea typeface="SamsungOne 400" panose="020B0503030303020204" pitchFamily="34" charset="0"/>
              </a:rPr>
              <a:t>?</a:t>
            </a:r>
          </a:p>
        </p:txBody>
      </p:sp>
      <p:pic>
        <p:nvPicPr>
          <p:cNvPr id="3" name="그림 2">
            <a:extLst>
              <a:ext uri="{FF2B5EF4-FFF2-40B4-BE49-F238E27FC236}">
                <a16:creationId xmlns:a16="http://schemas.microsoft.com/office/drawing/2014/main" id="{737397A3-F4CC-4BEA-8669-98FF6353EB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025" t="19025" r="19025" b="19025"/>
          <a:stretch/>
        </p:blipFill>
        <p:spPr>
          <a:xfrm>
            <a:off x="4105318" y="2353823"/>
            <a:ext cx="1692188" cy="1692188"/>
          </a:xfrm>
          <a:prstGeom prst="rect">
            <a:avLst/>
          </a:prstGeom>
        </p:spPr>
      </p:pic>
    </p:spTree>
    <p:extLst>
      <p:ext uri="{BB962C8B-B14F-4D97-AF65-F5344CB8AC3E}">
        <p14:creationId xmlns:p14="http://schemas.microsoft.com/office/powerpoint/2010/main" val="2431274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Khởi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chia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Bộ</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dữ</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liệu</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Quá khớp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khái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quát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hóa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mô</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hình</a:t>
            </a:r>
            <a:r>
              <a:rPr lang="ko-KR" altLang="en-US" sz="1400" dirty="0">
                <a:solidFill>
                  <a:schemeClr val="tx1"/>
                </a:solidFill>
                <a:latin typeface="SamsungOne 400" panose="020B0503030303020204" pitchFamily="34" charset="0"/>
                <a:ea typeface="SamsungOne 400" panose="020B0503030303020204" pitchFamily="34" charset="0"/>
              </a:rPr>
              <a:t> </a:t>
            </a:r>
          </a:p>
        </p:txBody>
      </p:sp>
      <p:sp>
        <p:nvSpPr>
          <p:cNvPr id="26" name="직사각형 25">
            <a:extLst>
              <a:ext uri="{FF2B5EF4-FFF2-40B4-BE49-F238E27FC236}">
                <a16:creationId xmlns:a16="http://schemas.microsoft.com/office/drawing/2014/main" id="{E0E9A875-855D-4DD3-BA61-C3F6A0D3F901}"/>
              </a:ext>
            </a:extLst>
          </p:cNvPr>
          <p:cNvSpPr/>
          <p:nvPr/>
        </p:nvSpPr>
        <p:spPr>
          <a:xfrm>
            <a:off x="671261" y="1700808"/>
            <a:ext cx="8632825" cy="2151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Nói một cách chính xác, dữ liệu có trong bộ dữ liệu huấn luyện được cung cấp có thể được coi là các giá trị thu được một cách tình cờ. Do đó, một bộ dữ liệu mới thu được để dự đoán các giá trị của các biến mục tiêu mới (hoặc biến phản hồi) không giống với bộ dữ liệu huấn luyện hiện có.
Khả năng các mẫu từ dữ liệu huấn luyện và dữ liệu mới hoàn toàn phù hợp là cực kỳ thấp. Do đó, khi học mô hình dựa trên máy học, việc quá khớp xảy ra trong việc làm nổi bật mẫu bộ dữ liệu huấn luyện khi phản ánh quá nhiều bộ dữ liệu huấn luyện. Đồng thời, khái quát hóa để dự đoán chính xác dữ liệu mới được thực hiện kém hiệu quả.
Để ngăn chặn những vấn đề như vậy, bộ dữ liệu thường được chia thành huấn luyện và kiểm tra. Bằng đo lường các máy học với bộ dữ liệu huấn luyện sẽ dự đoán chính xác các biến khách quan của bộ dữ liệu kiểm tra (hoặc biến phản hồi). Tiêu chuẩn được trả về sẽ trở thành tiêu chuẩn đánh giá hiệu suất mô 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9" name="그룹 8">
            <a:extLst>
              <a:ext uri="{FF2B5EF4-FFF2-40B4-BE49-F238E27FC236}">
                <a16:creationId xmlns:a16="http://schemas.microsoft.com/office/drawing/2014/main" id="{236253B6-EA89-4549-91E6-F0EDF7A2E4FA}"/>
              </a:ext>
            </a:extLst>
          </p:cNvPr>
          <p:cNvGrpSpPr/>
          <p:nvPr/>
        </p:nvGrpSpPr>
        <p:grpSpPr>
          <a:xfrm>
            <a:off x="1730570" y="4169198"/>
            <a:ext cx="6353190" cy="1866779"/>
            <a:chOff x="1646364" y="1751181"/>
            <a:chExt cx="6521804" cy="2031594"/>
          </a:xfrm>
        </p:grpSpPr>
        <p:grpSp>
          <p:nvGrpSpPr>
            <p:cNvPr id="11" name="그룹 10">
              <a:extLst>
                <a:ext uri="{FF2B5EF4-FFF2-40B4-BE49-F238E27FC236}">
                  <a16:creationId xmlns:a16="http://schemas.microsoft.com/office/drawing/2014/main" id="{B6130B5E-B68E-4979-BD00-DEF11E7A4F59}"/>
                </a:ext>
              </a:extLst>
            </p:cNvPr>
            <p:cNvGrpSpPr/>
            <p:nvPr/>
          </p:nvGrpSpPr>
          <p:grpSpPr>
            <a:xfrm>
              <a:off x="1831340" y="2335090"/>
              <a:ext cx="1092200" cy="927120"/>
              <a:chOff x="1831340" y="2335090"/>
              <a:chExt cx="1092200" cy="927120"/>
            </a:xfrm>
          </p:grpSpPr>
          <p:cxnSp>
            <p:nvCxnSpPr>
              <p:cNvPr id="132" name="직선 연결선 131">
                <a:extLst>
                  <a:ext uri="{FF2B5EF4-FFF2-40B4-BE49-F238E27FC236}">
                    <a16:creationId xmlns:a16="http://schemas.microsoft.com/office/drawing/2014/main" id="{3071CF8D-DFA6-4AC1-B3EC-619BA9677B44}"/>
                  </a:ext>
                </a:extLst>
              </p:cNvPr>
              <p:cNvCxnSpPr>
                <a:cxnSpLocks/>
              </p:cNvCxnSpPr>
              <p:nvPr/>
            </p:nvCxnSpPr>
            <p:spPr>
              <a:xfrm>
                <a:off x="1831340" y="2702560"/>
                <a:ext cx="1092200" cy="162560"/>
              </a:xfrm>
              <a:prstGeom prst="line">
                <a:avLst/>
              </a:prstGeom>
              <a:ln w="12700">
                <a:solidFill>
                  <a:srgbClr val="1429A0"/>
                </a:solidFill>
              </a:ln>
            </p:spPr>
            <p:style>
              <a:lnRef idx="1">
                <a:schemeClr val="accent1"/>
              </a:lnRef>
              <a:fillRef idx="0">
                <a:schemeClr val="accent1"/>
              </a:fillRef>
              <a:effectRef idx="0">
                <a:schemeClr val="accent1"/>
              </a:effectRef>
              <a:fontRef idx="minor">
                <a:schemeClr val="tx1"/>
              </a:fontRef>
            </p:style>
          </p:cxnSp>
          <p:sp>
            <p:nvSpPr>
              <p:cNvPr id="133" name="타원 132">
                <a:extLst>
                  <a:ext uri="{FF2B5EF4-FFF2-40B4-BE49-F238E27FC236}">
                    <a16:creationId xmlns:a16="http://schemas.microsoft.com/office/drawing/2014/main" id="{08B3FF87-C9AA-4DF1-8442-F06EBD525028}"/>
                  </a:ext>
                </a:extLst>
              </p:cNvPr>
              <p:cNvSpPr/>
              <p:nvPr/>
            </p:nvSpPr>
            <p:spPr>
              <a:xfrm>
                <a:off x="1840230" y="268751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타원 133">
                <a:extLst>
                  <a:ext uri="{FF2B5EF4-FFF2-40B4-BE49-F238E27FC236}">
                    <a16:creationId xmlns:a16="http://schemas.microsoft.com/office/drawing/2014/main" id="{14D6C1BC-114F-4F55-9897-07474A806AA8}"/>
                  </a:ext>
                </a:extLst>
              </p:cNvPr>
              <p:cNvSpPr/>
              <p:nvPr/>
            </p:nvSpPr>
            <p:spPr>
              <a:xfrm>
                <a:off x="1901190" y="248177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타원 134">
                <a:extLst>
                  <a:ext uri="{FF2B5EF4-FFF2-40B4-BE49-F238E27FC236}">
                    <a16:creationId xmlns:a16="http://schemas.microsoft.com/office/drawing/2014/main" id="{E4C911F4-A4D0-41C9-BB5A-7FE360283FE4}"/>
                  </a:ext>
                </a:extLst>
              </p:cNvPr>
              <p:cNvSpPr/>
              <p:nvPr/>
            </p:nvSpPr>
            <p:spPr>
              <a:xfrm>
                <a:off x="1960245" y="240367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타원 135">
                <a:extLst>
                  <a:ext uri="{FF2B5EF4-FFF2-40B4-BE49-F238E27FC236}">
                    <a16:creationId xmlns:a16="http://schemas.microsoft.com/office/drawing/2014/main" id="{6835987A-F8AD-4774-8A5D-BF0D9D48102D}"/>
                  </a:ext>
                </a:extLst>
              </p:cNvPr>
              <p:cNvSpPr/>
              <p:nvPr/>
            </p:nvSpPr>
            <p:spPr>
              <a:xfrm>
                <a:off x="2013585" y="235985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타원 136">
                <a:extLst>
                  <a:ext uri="{FF2B5EF4-FFF2-40B4-BE49-F238E27FC236}">
                    <a16:creationId xmlns:a16="http://schemas.microsoft.com/office/drawing/2014/main" id="{23F98EF3-534F-447F-8A25-1434D86B3CBE}"/>
                  </a:ext>
                </a:extLst>
              </p:cNvPr>
              <p:cNvSpPr/>
              <p:nvPr/>
            </p:nvSpPr>
            <p:spPr>
              <a:xfrm>
                <a:off x="2036445" y="236557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타원 137">
                <a:extLst>
                  <a:ext uri="{FF2B5EF4-FFF2-40B4-BE49-F238E27FC236}">
                    <a16:creationId xmlns:a16="http://schemas.microsoft.com/office/drawing/2014/main" id="{DC7D422B-5323-4DE7-8746-313F281B4A62}"/>
                  </a:ext>
                </a:extLst>
              </p:cNvPr>
              <p:cNvSpPr/>
              <p:nvPr/>
            </p:nvSpPr>
            <p:spPr>
              <a:xfrm>
                <a:off x="2105025" y="256178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9" name="타원 138">
                <a:extLst>
                  <a:ext uri="{FF2B5EF4-FFF2-40B4-BE49-F238E27FC236}">
                    <a16:creationId xmlns:a16="http://schemas.microsoft.com/office/drawing/2014/main" id="{E04902FF-1E03-47DD-ADD6-45C72A8A2D53}"/>
                  </a:ext>
                </a:extLst>
              </p:cNvPr>
              <p:cNvSpPr/>
              <p:nvPr/>
            </p:nvSpPr>
            <p:spPr>
              <a:xfrm>
                <a:off x="2137410" y="264560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0" name="타원 139">
                <a:extLst>
                  <a:ext uri="{FF2B5EF4-FFF2-40B4-BE49-F238E27FC236}">
                    <a16:creationId xmlns:a16="http://schemas.microsoft.com/office/drawing/2014/main" id="{A05B0BCB-A9F1-4937-B387-F9EBAB4C7607}"/>
                  </a:ext>
                </a:extLst>
              </p:cNvPr>
              <p:cNvSpPr/>
              <p:nvPr/>
            </p:nvSpPr>
            <p:spPr>
              <a:xfrm>
                <a:off x="2173605" y="275609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1" name="타원 140">
                <a:extLst>
                  <a:ext uri="{FF2B5EF4-FFF2-40B4-BE49-F238E27FC236}">
                    <a16:creationId xmlns:a16="http://schemas.microsoft.com/office/drawing/2014/main" id="{BD62AE2C-47C4-45BD-85E8-F11DC0BE6338}"/>
                  </a:ext>
                </a:extLst>
              </p:cNvPr>
              <p:cNvSpPr/>
              <p:nvPr/>
            </p:nvSpPr>
            <p:spPr>
              <a:xfrm>
                <a:off x="2668905" y="233509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2" name="타원 141">
                <a:extLst>
                  <a:ext uri="{FF2B5EF4-FFF2-40B4-BE49-F238E27FC236}">
                    <a16:creationId xmlns:a16="http://schemas.microsoft.com/office/drawing/2014/main" id="{03CEC62A-3D38-4E23-A028-98A1CC936A97}"/>
                  </a:ext>
                </a:extLst>
              </p:cNvPr>
              <p:cNvSpPr/>
              <p:nvPr/>
            </p:nvSpPr>
            <p:spPr>
              <a:xfrm>
                <a:off x="2737485" y="233509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3" name="타원 142">
                <a:extLst>
                  <a:ext uri="{FF2B5EF4-FFF2-40B4-BE49-F238E27FC236}">
                    <a16:creationId xmlns:a16="http://schemas.microsoft.com/office/drawing/2014/main" id="{677672F5-8B93-4EEB-8795-6A4B006321B2}"/>
                  </a:ext>
                </a:extLst>
              </p:cNvPr>
              <p:cNvSpPr/>
              <p:nvPr/>
            </p:nvSpPr>
            <p:spPr>
              <a:xfrm>
                <a:off x="2747010" y="239605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4" name="타원 143">
                <a:extLst>
                  <a:ext uri="{FF2B5EF4-FFF2-40B4-BE49-F238E27FC236}">
                    <a16:creationId xmlns:a16="http://schemas.microsoft.com/office/drawing/2014/main" id="{927D651E-A521-4826-B3DA-948A3BF44FA8}"/>
                  </a:ext>
                </a:extLst>
              </p:cNvPr>
              <p:cNvSpPr/>
              <p:nvPr/>
            </p:nvSpPr>
            <p:spPr>
              <a:xfrm>
                <a:off x="2491740" y="291040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5" name="타원 144">
                <a:extLst>
                  <a:ext uri="{FF2B5EF4-FFF2-40B4-BE49-F238E27FC236}">
                    <a16:creationId xmlns:a16="http://schemas.microsoft.com/office/drawing/2014/main" id="{D22CD5DE-9B1D-4CFF-9A82-F8F952F41B13}"/>
                  </a:ext>
                </a:extLst>
              </p:cNvPr>
              <p:cNvSpPr/>
              <p:nvPr/>
            </p:nvSpPr>
            <p:spPr>
              <a:xfrm>
                <a:off x="2484120" y="293326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6" name="타원 145">
                <a:extLst>
                  <a:ext uri="{FF2B5EF4-FFF2-40B4-BE49-F238E27FC236}">
                    <a16:creationId xmlns:a16="http://schemas.microsoft.com/office/drawing/2014/main" id="{8BA3F2B0-ABBF-4D88-B3C4-036DEF619148}"/>
                  </a:ext>
                </a:extLst>
              </p:cNvPr>
              <p:cNvSpPr/>
              <p:nvPr/>
            </p:nvSpPr>
            <p:spPr>
              <a:xfrm>
                <a:off x="2386965" y="306280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7" name="타원 146">
                <a:extLst>
                  <a:ext uri="{FF2B5EF4-FFF2-40B4-BE49-F238E27FC236}">
                    <a16:creationId xmlns:a16="http://schemas.microsoft.com/office/drawing/2014/main" id="{304F13FA-C591-40E8-81BD-C13F80A97ABC}"/>
                  </a:ext>
                </a:extLst>
              </p:cNvPr>
              <p:cNvSpPr/>
              <p:nvPr/>
            </p:nvSpPr>
            <p:spPr>
              <a:xfrm>
                <a:off x="2276475" y="308756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8" name="타원 147">
                <a:extLst>
                  <a:ext uri="{FF2B5EF4-FFF2-40B4-BE49-F238E27FC236}">
                    <a16:creationId xmlns:a16="http://schemas.microsoft.com/office/drawing/2014/main" id="{EB7814A2-A595-467B-B0A8-1E93643E5B57}"/>
                  </a:ext>
                </a:extLst>
              </p:cNvPr>
              <p:cNvSpPr/>
              <p:nvPr/>
            </p:nvSpPr>
            <p:spPr>
              <a:xfrm>
                <a:off x="2287905" y="313709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9" name="타원 148">
                <a:extLst>
                  <a:ext uri="{FF2B5EF4-FFF2-40B4-BE49-F238E27FC236}">
                    <a16:creationId xmlns:a16="http://schemas.microsoft.com/office/drawing/2014/main" id="{31A19855-1BFF-42D3-A861-2F0568ED1D9D}"/>
                  </a:ext>
                </a:extLst>
              </p:cNvPr>
              <p:cNvSpPr/>
              <p:nvPr/>
            </p:nvSpPr>
            <p:spPr>
              <a:xfrm>
                <a:off x="2286000" y="315233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0" name="타원 149">
                <a:extLst>
                  <a:ext uri="{FF2B5EF4-FFF2-40B4-BE49-F238E27FC236}">
                    <a16:creationId xmlns:a16="http://schemas.microsoft.com/office/drawing/2014/main" id="{39D27DF8-C85C-4A0F-B0D7-C3101D75AB6C}"/>
                  </a:ext>
                </a:extLst>
              </p:cNvPr>
              <p:cNvSpPr/>
              <p:nvPr/>
            </p:nvSpPr>
            <p:spPr>
              <a:xfrm>
                <a:off x="2348865" y="317329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1" name="타원 150">
                <a:extLst>
                  <a:ext uri="{FF2B5EF4-FFF2-40B4-BE49-F238E27FC236}">
                    <a16:creationId xmlns:a16="http://schemas.microsoft.com/office/drawing/2014/main" id="{36656B5C-52E9-4EB2-884D-193CDD11AE9E}"/>
                  </a:ext>
                </a:extLst>
              </p:cNvPr>
              <p:cNvSpPr/>
              <p:nvPr/>
            </p:nvSpPr>
            <p:spPr>
              <a:xfrm>
                <a:off x="2369820" y="317329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2" name="타원 151">
                <a:extLst>
                  <a:ext uri="{FF2B5EF4-FFF2-40B4-BE49-F238E27FC236}">
                    <a16:creationId xmlns:a16="http://schemas.microsoft.com/office/drawing/2014/main" id="{2B6BF02F-EEE1-4CE3-970D-A77BF4AFCC15}"/>
                  </a:ext>
                </a:extLst>
              </p:cNvPr>
              <p:cNvSpPr/>
              <p:nvPr/>
            </p:nvSpPr>
            <p:spPr>
              <a:xfrm>
                <a:off x="2411730" y="321901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 name="그룹 11">
              <a:extLst>
                <a:ext uri="{FF2B5EF4-FFF2-40B4-BE49-F238E27FC236}">
                  <a16:creationId xmlns:a16="http://schemas.microsoft.com/office/drawing/2014/main" id="{B689AEF3-DE98-4A91-9F1E-EDD17674F39E}"/>
                </a:ext>
              </a:extLst>
            </p:cNvPr>
            <p:cNvGrpSpPr/>
            <p:nvPr/>
          </p:nvGrpSpPr>
          <p:grpSpPr>
            <a:xfrm>
              <a:off x="3147060" y="1969770"/>
              <a:ext cx="1059180" cy="1292440"/>
              <a:chOff x="3147060" y="1969770"/>
              <a:chExt cx="1059180" cy="1292440"/>
            </a:xfrm>
          </p:grpSpPr>
          <p:sp>
            <p:nvSpPr>
              <p:cNvPr id="111" name="타원 110">
                <a:extLst>
                  <a:ext uri="{FF2B5EF4-FFF2-40B4-BE49-F238E27FC236}">
                    <a16:creationId xmlns:a16="http://schemas.microsoft.com/office/drawing/2014/main" id="{B4D8A36E-85AD-4F0C-ABE0-41056EF5E841}"/>
                  </a:ext>
                </a:extLst>
              </p:cNvPr>
              <p:cNvSpPr/>
              <p:nvPr/>
            </p:nvSpPr>
            <p:spPr>
              <a:xfrm>
                <a:off x="3150870" y="268942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자유형: 도형 111">
                <a:extLst>
                  <a:ext uri="{FF2B5EF4-FFF2-40B4-BE49-F238E27FC236}">
                    <a16:creationId xmlns:a16="http://schemas.microsoft.com/office/drawing/2014/main" id="{A7E27865-BF10-44E8-B542-0AF5145F938C}"/>
                  </a:ext>
                </a:extLst>
              </p:cNvPr>
              <p:cNvSpPr/>
              <p:nvPr/>
            </p:nvSpPr>
            <p:spPr>
              <a:xfrm>
                <a:off x="3147060" y="1969770"/>
                <a:ext cx="1059180" cy="1046330"/>
              </a:xfrm>
              <a:custGeom>
                <a:avLst/>
                <a:gdLst>
                  <a:gd name="connsiteX0" fmla="*/ 0 w 1059180"/>
                  <a:gd name="connsiteY0" fmla="*/ 160020 h 1052778"/>
                  <a:gd name="connsiteX1" fmla="*/ 36195 w 1059180"/>
                  <a:gd name="connsiteY1" fmla="*/ 278130 h 1052778"/>
                  <a:gd name="connsiteX2" fmla="*/ 85725 w 1059180"/>
                  <a:gd name="connsiteY2" fmla="*/ 436245 h 1052778"/>
                  <a:gd name="connsiteX3" fmla="*/ 139065 w 1059180"/>
                  <a:gd name="connsiteY3" fmla="*/ 592455 h 1052778"/>
                  <a:gd name="connsiteX4" fmla="*/ 205740 w 1059180"/>
                  <a:gd name="connsiteY4" fmla="*/ 737235 h 1052778"/>
                  <a:gd name="connsiteX5" fmla="*/ 251460 w 1059180"/>
                  <a:gd name="connsiteY5" fmla="*/ 815340 h 1052778"/>
                  <a:gd name="connsiteX6" fmla="*/ 320040 w 1059180"/>
                  <a:gd name="connsiteY6" fmla="*/ 920115 h 1052778"/>
                  <a:gd name="connsiteX7" fmla="*/ 375285 w 1059180"/>
                  <a:gd name="connsiteY7" fmla="*/ 986790 h 1052778"/>
                  <a:gd name="connsiteX8" fmla="*/ 436245 w 1059180"/>
                  <a:gd name="connsiteY8" fmla="*/ 1032510 h 1052778"/>
                  <a:gd name="connsiteX9" fmla="*/ 521970 w 1059180"/>
                  <a:gd name="connsiteY9" fmla="*/ 1051560 h 1052778"/>
                  <a:gd name="connsiteX10" fmla="*/ 632460 w 1059180"/>
                  <a:gd name="connsiteY10" fmla="*/ 1000125 h 1052778"/>
                  <a:gd name="connsiteX11" fmla="*/ 701040 w 1059180"/>
                  <a:gd name="connsiteY11" fmla="*/ 908685 h 1052778"/>
                  <a:gd name="connsiteX12" fmla="*/ 777240 w 1059180"/>
                  <a:gd name="connsiteY12" fmla="*/ 788670 h 1052778"/>
                  <a:gd name="connsiteX13" fmla="*/ 838200 w 1059180"/>
                  <a:gd name="connsiteY13" fmla="*/ 659130 h 1052778"/>
                  <a:gd name="connsiteX14" fmla="*/ 901065 w 1059180"/>
                  <a:gd name="connsiteY14" fmla="*/ 514350 h 1052778"/>
                  <a:gd name="connsiteX15" fmla="*/ 933450 w 1059180"/>
                  <a:gd name="connsiteY15" fmla="*/ 394335 h 1052778"/>
                  <a:gd name="connsiteX16" fmla="*/ 975360 w 1059180"/>
                  <a:gd name="connsiteY16" fmla="*/ 274320 h 1052778"/>
                  <a:gd name="connsiteX17" fmla="*/ 1019175 w 1059180"/>
                  <a:gd name="connsiteY17" fmla="*/ 144780 h 1052778"/>
                  <a:gd name="connsiteX18" fmla="*/ 1059180 w 1059180"/>
                  <a:gd name="connsiteY18" fmla="*/ 0 h 1052778"/>
                  <a:gd name="connsiteX0" fmla="*/ 0 w 1059180"/>
                  <a:gd name="connsiteY0" fmla="*/ 160020 h 1052778"/>
                  <a:gd name="connsiteX1" fmla="*/ 36195 w 1059180"/>
                  <a:gd name="connsiteY1" fmla="*/ 278130 h 1052778"/>
                  <a:gd name="connsiteX2" fmla="*/ 85725 w 1059180"/>
                  <a:gd name="connsiteY2" fmla="*/ 436245 h 1052778"/>
                  <a:gd name="connsiteX3" fmla="*/ 139065 w 1059180"/>
                  <a:gd name="connsiteY3" fmla="*/ 592455 h 1052778"/>
                  <a:gd name="connsiteX4" fmla="*/ 205740 w 1059180"/>
                  <a:gd name="connsiteY4" fmla="*/ 737235 h 1052778"/>
                  <a:gd name="connsiteX5" fmla="*/ 251460 w 1059180"/>
                  <a:gd name="connsiteY5" fmla="*/ 815340 h 1052778"/>
                  <a:gd name="connsiteX6" fmla="*/ 320040 w 1059180"/>
                  <a:gd name="connsiteY6" fmla="*/ 920115 h 1052778"/>
                  <a:gd name="connsiteX7" fmla="*/ 375285 w 1059180"/>
                  <a:gd name="connsiteY7" fmla="*/ 986790 h 1052778"/>
                  <a:gd name="connsiteX8" fmla="*/ 436245 w 1059180"/>
                  <a:gd name="connsiteY8" fmla="*/ 1032510 h 1052778"/>
                  <a:gd name="connsiteX9" fmla="*/ 521970 w 1059180"/>
                  <a:gd name="connsiteY9" fmla="*/ 1051560 h 1052778"/>
                  <a:gd name="connsiteX10" fmla="*/ 632460 w 1059180"/>
                  <a:gd name="connsiteY10" fmla="*/ 1000125 h 1052778"/>
                  <a:gd name="connsiteX11" fmla="*/ 701040 w 1059180"/>
                  <a:gd name="connsiteY11" fmla="*/ 908685 h 1052778"/>
                  <a:gd name="connsiteX12" fmla="*/ 777240 w 1059180"/>
                  <a:gd name="connsiteY12" fmla="*/ 788670 h 1052778"/>
                  <a:gd name="connsiteX13" fmla="*/ 838200 w 1059180"/>
                  <a:gd name="connsiteY13" fmla="*/ 659130 h 1052778"/>
                  <a:gd name="connsiteX14" fmla="*/ 901065 w 1059180"/>
                  <a:gd name="connsiteY14" fmla="*/ 514350 h 1052778"/>
                  <a:gd name="connsiteX15" fmla="*/ 941070 w 1059180"/>
                  <a:gd name="connsiteY15" fmla="*/ 398145 h 1052778"/>
                  <a:gd name="connsiteX16" fmla="*/ 975360 w 1059180"/>
                  <a:gd name="connsiteY16" fmla="*/ 274320 h 1052778"/>
                  <a:gd name="connsiteX17" fmla="*/ 1019175 w 1059180"/>
                  <a:gd name="connsiteY17" fmla="*/ 144780 h 1052778"/>
                  <a:gd name="connsiteX18" fmla="*/ 1059180 w 1059180"/>
                  <a:gd name="connsiteY18" fmla="*/ 0 h 1052778"/>
                  <a:gd name="connsiteX0" fmla="*/ 0 w 1059180"/>
                  <a:gd name="connsiteY0" fmla="*/ 160020 h 1052885"/>
                  <a:gd name="connsiteX1" fmla="*/ 36195 w 1059180"/>
                  <a:gd name="connsiteY1" fmla="*/ 278130 h 1052885"/>
                  <a:gd name="connsiteX2" fmla="*/ 85725 w 1059180"/>
                  <a:gd name="connsiteY2" fmla="*/ 436245 h 1052885"/>
                  <a:gd name="connsiteX3" fmla="*/ 139065 w 1059180"/>
                  <a:gd name="connsiteY3" fmla="*/ 592455 h 1052885"/>
                  <a:gd name="connsiteX4" fmla="*/ 205740 w 1059180"/>
                  <a:gd name="connsiteY4" fmla="*/ 737235 h 1052885"/>
                  <a:gd name="connsiteX5" fmla="*/ 251460 w 1059180"/>
                  <a:gd name="connsiteY5" fmla="*/ 815340 h 1052885"/>
                  <a:gd name="connsiteX6" fmla="*/ 320040 w 1059180"/>
                  <a:gd name="connsiteY6" fmla="*/ 920115 h 1052885"/>
                  <a:gd name="connsiteX7" fmla="*/ 375285 w 1059180"/>
                  <a:gd name="connsiteY7" fmla="*/ 986790 h 1052885"/>
                  <a:gd name="connsiteX8" fmla="*/ 436245 w 1059180"/>
                  <a:gd name="connsiteY8" fmla="*/ 1032510 h 1052885"/>
                  <a:gd name="connsiteX9" fmla="*/ 521970 w 1059180"/>
                  <a:gd name="connsiteY9" fmla="*/ 1051560 h 1052885"/>
                  <a:gd name="connsiteX10" fmla="*/ 626745 w 1059180"/>
                  <a:gd name="connsiteY10" fmla="*/ 998220 h 1052885"/>
                  <a:gd name="connsiteX11" fmla="*/ 701040 w 1059180"/>
                  <a:gd name="connsiteY11" fmla="*/ 908685 h 1052885"/>
                  <a:gd name="connsiteX12" fmla="*/ 777240 w 1059180"/>
                  <a:gd name="connsiteY12" fmla="*/ 788670 h 1052885"/>
                  <a:gd name="connsiteX13" fmla="*/ 838200 w 1059180"/>
                  <a:gd name="connsiteY13" fmla="*/ 659130 h 1052885"/>
                  <a:gd name="connsiteX14" fmla="*/ 901065 w 1059180"/>
                  <a:gd name="connsiteY14" fmla="*/ 514350 h 1052885"/>
                  <a:gd name="connsiteX15" fmla="*/ 941070 w 1059180"/>
                  <a:gd name="connsiteY15" fmla="*/ 398145 h 1052885"/>
                  <a:gd name="connsiteX16" fmla="*/ 975360 w 1059180"/>
                  <a:gd name="connsiteY16" fmla="*/ 274320 h 1052885"/>
                  <a:gd name="connsiteX17" fmla="*/ 1019175 w 1059180"/>
                  <a:gd name="connsiteY17" fmla="*/ 144780 h 1052885"/>
                  <a:gd name="connsiteX18" fmla="*/ 1059180 w 1059180"/>
                  <a:gd name="connsiteY18" fmla="*/ 0 h 1052885"/>
                  <a:gd name="connsiteX0" fmla="*/ 0 w 1059180"/>
                  <a:gd name="connsiteY0" fmla="*/ 160020 h 1052885"/>
                  <a:gd name="connsiteX1" fmla="*/ 36195 w 1059180"/>
                  <a:gd name="connsiteY1" fmla="*/ 278130 h 1052885"/>
                  <a:gd name="connsiteX2" fmla="*/ 85725 w 1059180"/>
                  <a:gd name="connsiteY2" fmla="*/ 436245 h 1052885"/>
                  <a:gd name="connsiteX3" fmla="*/ 139065 w 1059180"/>
                  <a:gd name="connsiteY3" fmla="*/ 592455 h 1052885"/>
                  <a:gd name="connsiteX4" fmla="*/ 205740 w 1059180"/>
                  <a:gd name="connsiteY4" fmla="*/ 737235 h 1052885"/>
                  <a:gd name="connsiteX5" fmla="*/ 251460 w 1059180"/>
                  <a:gd name="connsiteY5" fmla="*/ 815340 h 1052885"/>
                  <a:gd name="connsiteX6" fmla="*/ 320040 w 1059180"/>
                  <a:gd name="connsiteY6" fmla="*/ 920115 h 1052885"/>
                  <a:gd name="connsiteX7" fmla="*/ 375285 w 1059180"/>
                  <a:gd name="connsiteY7" fmla="*/ 986790 h 1052885"/>
                  <a:gd name="connsiteX8" fmla="*/ 436245 w 1059180"/>
                  <a:gd name="connsiteY8" fmla="*/ 1032510 h 1052885"/>
                  <a:gd name="connsiteX9" fmla="*/ 521970 w 1059180"/>
                  <a:gd name="connsiteY9" fmla="*/ 1051560 h 1052885"/>
                  <a:gd name="connsiteX10" fmla="*/ 626745 w 1059180"/>
                  <a:gd name="connsiteY10" fmla="*/ 998220 h 1052885"/>
                  <a:gd name="connsiteX11" fmla="*/ 701040 w 1059180"/>
                  <a:gd name="connsiteY11" fmla="*/ 908685 h 1052885"/>
                  <a:gd name="connsiteX12" fmla="*/ 777240 w 1059180"/>
                  <a:gd name="connsiteY12" fmla="*/ 788670 h 1052885"/>
                  <a:gd name="connsiteX13" fmla="*/ 838200 w 1059180"/>
                  <a:gd name="connsiteY13" fmla="*/ 659130 h 1052885"/>
                  <a:gd name="connsiteX14" fmla="*/ 901065 w 1059180"/>
                  <a:gd name="connsiteY14" fmla="*/ 514350 h 1052885"/>
                  <a:gd name="connsiteX15" fmla="*/ 941070 w 1059180"/>
                  <a:gd name="connsiteY15" fmla="*/ 398145 h 1052885"/>
                  <a:gd name="connsiteX16" fmla="*/ 1019175 w 1059180"/>
                  <a:gd name="connsiteY16" fmla="*/ 144780 h 1052885"/>
                  <a:gd name="connsiteX17" fmla="*/ 1059180 w 1059180"/>
                  <a:gd name="connsiteY17" fmla="*/ 0 h 1052885"/>
                  <a:gd name="connsiteX0" fmla="*/ 0 w 1059180"/>
                  <a:gd name="connsiteY0" fmla="*/ 160020 h 1052885"/>
                  <a:gd name="connsiteX1" fmla="*/ 36195 w 1059180"/>
                  <a:gd name="connsiteY1" fmla="*/ 278130 h 1052885"/>
                  <a:gd name="connsiteX2" fmla="*/ 85725 w 1059180"/>
                  <a:gd name="connsiteY2" fmla="*/ 436245 h 1052885"/>
                  <a:gd name="connsiteX3" fmla="*/ 139065 w 1059180"/>
                  <a:gd name="connsiteY3" fmla="*/ 592455 h 1052885"/>
                  <a:gd name="connsiteX4" fmla="*/ 205740 w 1059180"/>
                  <a:gd name="connsiteY4" fmla="*/ 737235 h 1052885"/>
                  <a:gd name="connsiteX5" fmla="*/ 251460 w 1059180"/>
                  <a:gd name="connsiteY5" fmla="*/ 815340 h 1052885"/>
                  <a:gd name="connsiteX6" fmla="*/ 320040 w 1059180"/>
                  <a:gd name="connsiteY6" fmla="*/ 920115 h 1052885"/>
                  <a:gd name="connsiteX7" fmla="*/ 375285 w 1059180"/>
                  <a:gd name="connsiteY7" fmla="*/ 986790 h 1052885"/>
                  <a:gd name="connsiteX8" fmla="*/ 436245 w 1059180"/>
                  <a:gd name="connsiteY8" fmla="*/ 1032510 h 1052885"/>
                  <a:gd name="connsiteX9" fmla="*/ 521970 w 1059180"/>
                  <a:gd name="connsiteY9" fmla="*/ 1051560 h 1052885"/>
                  <a:gd name="connsiteX10" fmla="*/ 626745 w 1059180"/>
                  <a:gd name="connsiteY10" fmla="*/ 998220 h 1052885"/>
                  <a:gd name="connsiteX11" fmla="*/ 701040 w 1059180"/>
                  <a:gd name="connsiteY11" fmla="*/ 908685 h 1052885"/>
                  <a:gd name="connsiteX12" fmla="*/ 777240 w 1059180"/>
                  <a:gd name="connsiteY12" fmla="*/ 788670 h 1052885"/>
                  <a:gd name="connsiteX13" fmla="*/ 838200 w 1059180"/>
                  <a:gd name="connsiteY13" fmla="*/ 659130 h 1052885"/>
                  <a:gd name="connsiteX14" fmla="*/ 941070 w 1059180"/>
                  <a:gd name="connsiteY14" fmla="*/ 398145 h 1052885"/>
                  <a:gd name="connsiteX15" fmla="*/ 1019175 w 1059180"/>
                  <a:gd name="connsiteY15" fmla="*/ 144780 h 1052885"/>
                  <a:gd name="connsiteX16" fmla="*/ 1059180 w 1059180"/>
                  <a:gd name="connsiteY16" fmla="*/ 0 h 1052885"/>
                  <a:gd name="connsiteX0" fmla="*/ 0 w 1059180"/>
                  <a:gd name="connsiteY0" fmla="*/ 160020 h 1052885"/>
                  <a:gd name="connsiteX1" fmla="*/ 85725 w 1059180"/>
                  <a:gd name="connsiteY1" fmla="*/ 436245 h 1052885"/>
                  <a:gd name="connsiteX2" fmla="*/ 139065 w 1059180"/>
                  <a:gd name="connsiteY2" fmla="*/ 592455 h 1052885"/>
                  <a:gd name="connsiteX3" fmla="*/ 205740 w 1059180"/>
                  <a:gd name="connsiteY3" fmla="*/ 737235 h 1052885"/>
                  <a:gd name="connsiteX4" fmla="*/ 251460 w 1059180"/>
                  <a:gd name="connsiteY4" fmla="*/ 815340 h 1052885"/>
                  <a:gd name="connsiteX5" fmla="*/ 320040 w 1059180"/>
                  <a:gd name="connsiteY5" fmla="*/ 920115 h 1052885"/>
                  <a:gd name="connsiteX6" fmla="*/ 375285 w 1059180"/>
                  <a:gd name="connsiteY6" fmla="*/ 986790 h 1052885"/>
                  <a:gd name="connsiteX7" fmla="*/ 436245 w 1059180"/>
                  <a:gd name="connsiteY7" fmla="*/ 1032510 h 1052885"/>
                  <a:gd name="connsiteX8" fmla="*/ 521970 w 1059180"/>
                  <a:gd name="connsiteY8" fmla="*/ 1051560 h 1052885"/>
                  <a:gd name="connsiteX9" fmla="*/ 626745 w 1059180"/>
                  <a:gd name="connsiteY9" fmla="*/ 998220 h 1052885"/>
                  <a:gd name="connsiteX10" fmla="*/ 701040 w 1059180"/>
                  <a:gd name="connsiteY10" fmla="*/ 908685 h 1052885"/>
                  <a:gd name="connsiteX11" fmla="*/ 777240 w 1059180"/>
                  <a:gd name="connsiteY11" fmla="*/ 788670 h 1052885"/>
                  <a:gd name="connsiteX12" fmla="*/ 838200 w 1059180"/>
                  <a:gd name="connsiteY12" fmla="*/ 659130 h 1052885"/>
                  <a:gd name="connsiteX13" fmla="*/ 941070 w 1059180"/>
                  <a:gd name="connsiteY13" fmla="*/ 398145 h 1052885"/>
                  <a:gd name="connsiteX14" fmla="*/ 1019175 w 1059180"/>
                  <a:gd name="connsiteY14" fmla="*/ 144780 h 1052885"/>
                  <a:gd name="connsiteX15" fmla="*/ 1059180 w 1059180"/>
                  <a:gd name="connsiteY15" fmla="*/ 0 h 1052885"/>
                  <a:gd name="connsiteX0" fmla="*/ 0 w 1059180"/>
                  <a:gd name="connsiteY0" fmla="*/ 160020 h 1052885"/>
                  <a:gd name="connsiteX1" fmla="*/ 85725 w 1059180"/>
                  <a:gd name="connsiteY1" fmla="*/ 436245 h 1052885"/>
                  <a:gd name="connsiteX2" fmla="*/ 139065 w 1059180"/>
                  <a:gd name="connsiteY2" fmla="*/ 592455 h 1052885"/>
                  <a:gd name="connsiteX3" fmla="*/ 205740 w 1059180"/>
                  <a:gd name="connsiteY3" fmla="*/ 737235 h 1052885"/>
                  <a:gd name="connsiteX4" fmla="*/ 320040 w 1059180"/>
                  <a:gd name="connsiteY4" fmla="*/ 920115 h 1052885"/>
                  <a:gd name="connsiteX5" fmla="*/ 375285 w 1059180"/>
                  <a:gd name="connsiteY5" fmla="*/ 986790 h 1052885"/>
                  <a:gd name="connsiteX6" fmla="*/ 436245 w 1059180"/>
                  <a:gd name="connsiteY6" fmla="*/ 1032510 h 1052885"/>
                  <a:gd name="connsiteX7" fmla="*/ 521970 w 1059180"/>
                  <a:gd name="connsiteY7" fmla="*/ 1051560 h 1052885"/>
                  <a:gd name="connsiteX8" fmla="*/ 626745 w 1059180"/>
                  <a:gd name="connsiteY8" fmla="*/ 998220 h 1052885"/>
                  <a:gd name="connsiteX9" fmla="*/ 701040 w 1059180"/>
                  <a:gd name="connsiteY9" fmla="*/ 908685 h 1052885"/>
                  <a:gd name="connsiteX10" fmla="*/ 777240 w 1059180"/>
                  <a:gd name="connsiteY10" fmla="*/ 788670 h 1052885"/>
                  <a:gd name="connsiteX11" fmla="*/ 838200 w 1059180"/>
                  <a:gd name="connsiteY11" fmla="*/ 659130 h 1052885"/>
                  <a:gd name="connsiteX12" fmla="*/ 941070 w 1059180"/>
                  <a:gd name="connsiteY12" fmla="*/ 398145 h 1052885"/>
                  <a:gd name="connsiteX13" fmla="*/ 1019175 w 1059180"/>
                  <a:gd name="connsiteY13" fmla="*/ 144780 h 1052885"/>
                  <a:gd name="connsiteX14" fmla="*/ 1059180 w 1059180"/>
                  <a:gd name="connsiteY14" fmla="*/ 0 h 1052885"/>
                  <a:gd name="connsiteX0" fmla="*/ 0 w 1059180"/>
                  <a:gd name="connsiteY0" fmla="*/ 160020 h 1054114"/>
                  <a:gd name="connsiteX1" fmla="*/ 85725 w 1059180"/>
                  <a:gd name="connsiteY1" fmla="*/ 436245 h 1054114"/>
                  <a:gd name="connsiteX2" fmla="*/ 139065 w 1059180"/>
                  <a:gd name="connsiteY2" fmla="*/ 592455 h 1054114"/>
                  <a:gd name="connsiteX3" fmla="*/ 205740 w 1059180"/>
                  <a:gd name="connsiteY3" fmla="*/ 737235 h 1054114"/>
                  <a:gd name="connsiteX4" fmla="*/ 320040 w 1059180"/>
                  <a:gd name="connsiteY4" fmla="*/ 920115 h 1054114"/>
                  <a:gd name="connsiteX5" fmla="*/ 436245 w 1059180"/>
                  <a:gd name="connsiteY5" fmla="*/ 1032510 h 1054114"/>
                  <a:gd name="connsiteX6" fmla="*/ 521970 w 1059180"/>
                  <a:gd name="connsiteY6" fmla="*/ 1051560 h 1054114"/>
                  <a:gd name="connsiteX7" fmla="*/ 626745 w 1059180"/>
                  <a:gd name="connsiteY7" fmla="*/ 998220 h 1054114"/>
                  <a:gd name="connsiteX8" fmla="*/ 701040 w 1059180"/>
                  <a:gd name="connsiteY8" fmla="*/ 908685 h 1054114"/>
                  <a:gd name="connsiteX9" fmla="*/ 777240 w 1059180"/>
                  <a:gd name="connsiteY9" fmla="*/ 788670 h 1054114"/>
                  <a:gd name="connsiteX10" fmla="*/ 838200 w 1059180"/>
                  <a:gd name="connsiteY10" fmla="*/ 659130 h 1054114"/>
                  <a:gd name="connsiteX11" fmla="*/ 941070 w 1059180"/>
                  <a:gd name="connsiteY11" fmla="*/ 398145 h 1054114"/>
                  <a:gd name="connsiteX12" fmla="*/ 1019175 w 1059180"/>
                  <a:gd name="connsiteY12" fmla="*/ 144780 h 1054114"/>
                  <a:gd name="connsiteX13" fmla="*/ 1059180 w 1059180"/>
                  <a:gd name="connsiteY13" fmla="*/ 0 h 1054114"/>
                  <a:gd name="connsiteX0" fmla="*/ 0 w 1059180"/>
                  <a:gd name="connsiteY0" fmla="*/ 160020 h 1051073"/>
                  <a:gd name="connsiteX1" fmla="*/ 85725 w 1059180"/>
                  <a:gd name="connsiteY1" fmla="*/ 436245 h 1051073"/>
                  <a:gd name="connsiteX2" fmla="*/ 139065 w 1059180"/>
                  <a:gd name="connsiteY2" fmla="*/ 592455 h 1051073"/>
                  <a:gd name="connsiteX3" fmla="*/ 205740 w 1059180"/>
                  <a:gd name="connsiteY3" fmla="*/ 737235 h 1051073"/>
                  <a:gd name="connsiteX4" fmla="*/ 320040 w 1059180"/>
                  <a:gd name="connsiteY4" fmla="*/ 920115 h 1051073"/>
                  <a:gd name="connsiteX5" fmla="*/ 436245 w 1059180"/>
                  <a:gd name="connsiteY5" fmla="*/ 1032510 h 1051073"/>
                  <a:gd name="connsiteX6" fmla="*/ 539115 w 1059180"/>
                  <a:gd name="connsiteY6" fmla="*/ 1047750 h 1051073"/>
                  <a:gd name="connsiteX7" fmla="*/ 626745 w 1059180"/>
                  <a:gd name="connsiteY7" fmla="*/ 998220 h 1051073"/>
                  <a:gd name="connsiteX8" fmla="*/ 701040 w 1059180"/>
                  <a:gd name="connsiteY8" fmla="*/ 908685 h 1051073"/>
                  <a:gd name="connsiteX9" fmla="*/ 777240 w 1059180"/>
                  <a:gd name="connsiteY9" fmla="*/ 788670 h 1051073"/>
                  <a:gd name="connsiteX10" fmla="*/ 838200 w 1059180"/>
                  <a:gd name="connsiteY10" fmla="*/ 659130 h 1051073"/>
                  <a:gd name="connsiteX11" fmla="*/ 941070 w 1059180"/>
                  <a:gd name="connsiteY11" fmla="*/ 398145 h 1051073"/>
                  <a:gd name="connsiteX12" fmla="*/ 1019175 w 1059180"/>
                  <a:gd name="connsiteY12" fmla="*/ 144780 h 1051073"/>
                  <a:gd name="connsiteX13" fmla="*/ 1059180 w 1059180"/>
                  <a:gd name="connsiteY13" fmla="*/ 0 h 1051073"/>
                  <a:gd name="connsiteX0" fmla="*/ 0 w 1059180"/>
                  <a:gd name="connsiteY0" fmla="*/ 160020 h 1057701"/>
                  <a:gd name="connsiteX1" fmla="*/ 85725 w 1059180"/>
                  <a:gd name="connsiteY1" fmla="*/ 436245 h 1057701"/>
                  <a:gd name="connsiteX2" fmla="*/ 139065 w 1059180"/>
                  <a:gd name="connsiteY2" fmla="*/ 592455 h 1057701"/>
                  <a:gd name="connsiteX3" fmla="*/ 205740 w 1059180"/>
                  <a:gd name="connsiteY3" fmla="*/ 737235 h 1057701"/>
                  <a:gd name="connsiteX4" fmla="*/ 320040 w 1059180"/>
                  <a:gd name="connsiteY4" fmla="*/ 920115 h 1057701"/>
                  <a:gd name="connsiteX5" fmla="*/ 436245 w 1059180"/>
                  <a:gd name="connsiteY5" fmla="*/ 1032510 h 1057701"/>
                  <a:gd name="connsiteX6" fmla="*/ 539115 w 1059180"/>
                  <a:gd name="connsiteY6" fmla="*/ 1047750 h 1057701"/>
                  <a:gd name="connsiteX7" fmla="*/ 701040 w 1059180"/>
                  <a:gd name="connsiteY7" fmla="*/ 908685 h 1057701"/>
                  <a:gd name="connsiteX8" fmla="*/ 777240 w 1059180"/>
                  <a:gd name="connsiteY8" fmla="*/ 788670 h 1057701"/>
                  <a:gd name="connsiteX9" fmla="*/ 838200 w 1059180"/>
                  <a:gd name="connsiteY9" fmla="*/ 659130 h 1057701"/>
                  <a:gd name="connsiteX10" fmla="*/ 941070 w 1059180"/>
                  <a:gd name="connsiteY10" fmla="*/ 398145 h 1057701"/>
                  <a:gd name="connsiteX11" fmla="*/ 1019175 w 1059180"/>
                  <a:gd name="connsiteY11" fmla="*/ 144780 h 1057701"/>
                  <a:gd name="connsiteX12" fmla="*/ 1059180 w 1059180"/>
                  <a:gd name="connsiteY12" fmla="*/ 0 h 1057701"/>
                  <a:gd name="connsiteX0" fmla="*/ 0 w 1059180"/>
                  <a:gd name="connsiteY0" fmla="*/ 160020 h 1049600"/>
                  <a:gd name="connsiteX1" fmla="*/ 85725 w 1059180"/>
                  <a:gd name="connsiteY1" fmla="*/ 436245 h 1049600"/>
                  <a:gd name="connsiteX2" fmla="*/ 139065 w 1059180"/>
                  <a:gd name="connsiteY2" fmla="*/ 592455 h 1049600"/>
                  <a:gd name="connsiteX3" fmla="*/ 205740 w 1059180"/>
                  <a:gd name="connsiteY3" fmla="*/ 737235 h 1049600"/>
                  <a:gd name="connsiteX4" fmla="*/ 320040 w 1059180"/>
                  <a:gd name="connsiteY4" fmla="*/ 920115 h 1049600"/>
                  <a:gd name="connsiteX5" fmla="*/ 436245 w 1059180"/>
                  <a:gd name="connsiteY5" fmla="*/ 1032510 h 1049600"/>
                  <a:gd name="connsiteX6" fmla="*/ 567690 w 1059180"/>
                  <a:gd name="connsiteY6" fmla="*/ 1036320 h 1049600"/>
                  <a:gd name="connsiteX7" fmla="*/ 701040 w 1059180"/>
                  <a:gd name="connsiteY7" fmla="*/ 908685 h 1049600"/>
                  <a:gd name="connsiteX8" fmla="*/ 777240 w 1059180"/>
                  <a:gd name="connsiteY8" fmla="*/ 788670 h 1049600"/>
                  <a:gd name="connsiteX9" fmla="*/ 838200 w 1059180"/>
                  <a:gd name="connsiteY9" fmla="*/ 659130 h 1049600"/>
                  <a:gd name="connsiteX10" fmla="*/ 941070 w 1059180"/>
                  <a:gd name="connsiteY10" fmla="*/ 398145 h 1049600"/>
                  <a:gd name="connsiteX11" fmla="*/ 1019175 w 1059180"/>
                  <a:gd name="connsiteY11" fmla="*/ 144780 h 1049600"/>
                  <a:gd name="connsiteX12" fmla="*/ 1059180 w 1059180"/>
                  <a:gd name="connsiteY12" fmla="*/ 0 h 1049600"/>
                  <a:gd name="connsiteX0" fmla="*/ 0 w 1059180"/>
                  <a:gd name="connsiteY0" fmla="*/ 160020 h 1049600"/>
                  <a:gd name="connsiteX1" fmla="*/ 85725 w 1059180"/>
                  <a:gd name="connsiteY1" fmla="*/ 436245 h 1049600"/>
                  <a:gd name="connsiteX2" fmla="*/ 139065 w 1059180"/>
                  <a:gd name="connsiteY2" fmla="*/ 592455 h 1049600"/>
                  <a:gd name="connsiteX3" fmla="*/ 205740 w 1059180"/>
                  <a:gd name="connsiteY3" fmla="*/ 737235 h 1049600"/>
                  <a:gd name="connsiteX4" fmla="*/ 320040 w 1059180"/>
                  <a:gd name="connsiteY4" fmla="*/ 920115 h 1049600"/>
                  <a:gd name="connsiteX5" fmla="*/ 436245 w 1059180"/>
                  <a:gd name="connsiteY5" fmla="*/ 1032510 h 1049600"/>
                  <a:gd name="connsiteX6" fmla="*/ 567690 w 1059180"/>
                  <a:gd name="connsiteY6" fmla="*/ 1036320 h 1049600"/>
                  <a:gd name="connsiteX7" fmla="*/ 699135 w 1059180"/>
                  <a:gd name="connsiteY7" fmla="*/ 908685 h 1049600"/>
                  <a:gd name="connsiteX8" fmla="*/ 777240 w 1059180"/>
                  <a:gd name="connsiteY8" fmla="*/ 788670 h 1049600"/>
                  <a:gd name="connsiteX9" fmla="*/ 838200 w 1059180"/>
                  <a:gd name="connsiteY9" fmla="*/ 659130 h 1049600"/>
                  <a:gd name="connsiteX10" fmla="*/ 941070 w 1059180"/>
                  <a:gd name="connsiteY10" fmla="*/ 398145 h 1049600"/>
                  <a:gd name="connsiteX11" fmla="*/ 1019175 w 1059180"/>
                  <a:gd name="connsiteY11" fmla="*/ 144780 h 1049600"/>
                  <a:gd name="connsiteX12" fmla="*/ 1059180 w 1059180"/>
                  <a:gd name="connsiteY12" fmla="*/ 0 h 1049600"/>
                  <a:gd name="connsiteX0" fmla="*/ 0 w 1059180"/>
                  <a:gd name="connsiteY0" fmla="*/ 160020 h 1049600"/>
                  <a:gd name="connsiteX1" fmla="*/ 85725 w 1059180"/>
                  <a:gd name="connsiteY1" fmla="*/ 436245 h 1049600"/>
                  <a:gd name="connsiteX2" fmla="*/ 139065 w 1059180"/>
                  <a:gd name="connsiteY2" fmla="*/ 592455 h 1049600"/>
                  <a:gd name="connsiteX3" fmla="*/ 205740 w 1059180"/>
                  <a:gd name="connsiteY3" fmla="*/ 737235 h 1049600"/>
                  <a:gd name="connsiteX4" fmla="*/ 320040 w 1059180"/>
                  <a:gd name="connsiteY4" fmla="*/ 920115 h 1049600"/>
                  <a:gd name="connsiteX5" fmla="*/ 436245 w 1059180"/>
                  <a:gd name="connsiteY5" fmla="*/ 1032510 h 1049600"/>
                  <a:gd name="connsiteX6" fmla="*/ 567690 w 1059180"/>
                  <a:gd name="connsiteY6" fmla="*/ 1036320 h 1049600"/>
                  <a:gd name="connsiteX7" fmla="*/ 699135 w 1059180"/>
                  <a:gd name="connsiteY7" fmla="*/ 908685 h 1049600"/>
                  <a:gd name="connsiteX8" fmla="*/ 838200 w 1059180"/>
                  <a:gd name="connsiteY8" fmla="*/ 659130 h 1049600"/>
                  <a:gd name="connsiteX9" fmla="*/ 941070 w 1059180"/>
                  <a:gd name="connsiteY9" fmla="*/ 398145 h 1049600"/>
                  <a:gd name="connsiteX10" fmla="*/ 1019175 w 1059180"/>
                  <a:gd name="connsiteY10" fmla="*/ 144780 h 1049600"/>
                  <a:gd name="connsiteX11" fmla="*/ 1059180 w 1059180"/>
                  <a:gd name="connsiteY11" fmla="*/ 0 h 1049600"/>
                  <a:gd name="connsiteX0" fmla="*/ 0 w 1059180"/>
                  <a:gd name="connsiteY0" fmla="*/ 160020 h 1046330"/>
                  <a:gd name="connsiteX1" fmla="*/ 85725 w 1059180"/>
                  <a:gd name="connsiteY1" fmla="*/ 436245 h 1046330"/>
                  <a:gd name="connsiteX2" fmla="*/ 139065 w 1059180"/>
                  <a:gd name="connsiteY2" fmla="*/ 592455 h 1046330"/>
                  <a:gd name="connsiteX3" fmla="*/ 205740 w 1059180"/>
                  <a:gd name="connsiteY3" fmla="*/ 737235 h 1046330"/>
                  <a:gd name="connsiteX4" fmla="*/ 320040 w 1059180"/>
                  <a:gd name="connsiteY4" fmla="*/ 920115 h 1046330"/>
                  <a:gd name="connsiteX5" fmla="*/ 432435 w 1059180"/>
                  <a:gd name="connsiteY5" fmla="*/ 1024890 h 1046330"/>
                  <a:gd name="connsiteX6" fmla="*/ 567690 w 1059180"/>
                  <a:gd name="connsiteY6" fmla="*/ 1036320 h 1046330"/>
                  <a:gd name="connsiteX7" fmla="*/ 699135 w 1059180"/>
                  <a:gd name="connsiteY7" fmla="*/ 908685 h 1046330"/>
                  <a:gd name="connsiteX8" fmla="*/ 838200 w 1059180"/>
                  <a:gd name="connsiteY8" fmla="*/ 659130 h 1046330"/>
                  <a:gd name="connsiteX9" fmla="*/ 941070 w 1059180"/>
                  <a:gd name="connsiteY9" fmla="*/ 398145 h 1046330"/>
                  <a:gd name="connsiteX10" fmla="*/ 1019175 w 1059180"/>
                  <a:gd name="connsiteY10" fmla="*/ 144780 h 1046330"/>
                  <a:gd name="connsiteX11" fmla="*/ 1059180 w 1059180"/>
                  <a:gd name="connsiteY11" fmla="*/ 0 h 104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9180" h="1046330">
                    <a:moveTo>
                      <a:pt x="0" y="160020"/>
                    </a:moveTo>
                    <a:cubicBezTo>
                      <a:pt x="17860" y="217567"/>
                      <a:pt x="62548" y="364173"/>
                      <a:pt x="85725" y="436245"/>
                    </a:cubicBezTo>
                    <a:cubicBezTo>
                      <a:pt x="108902" y="508317"/>
                      <a:pt x="119063" y="542290"/>
                      <a:pt x="139065" y="592455"/>
                    </a:cubicBezTo>
                    <a:cubicBezTo>
                      <a:pt x="159067" y="642620"/>
                      <a:pt x="175578" y="682625"/>
                      <a:pt x="205740" y="737235"/>
                    </a:cubicBezTo>
                    <a:cubicBezTo>
                      <a:pt x="235903" y="791845"/>
                      <a:pt x="282258" y="872173"/>
                      <a:pt x="320040" y="920115"/>
                    </a:cubicBezTo>
                    <a:cubicBezTo>
                      <a:pt x="357823" y="968058"/>
                      <a:pt x="391160" y="1005523"/>
                      <a:pt x="432435" y="1024890"/>
                    </a:cubicBezTo>
                    <a:cubicBezTo>
                      <a:pt x="473710" y="1044258"/>
                      <a:pt x="523240" y="1055688"/>
                      <a:pt x="567690" y="1036320"/>
                    </a:cubicBezTo>
                    <a:cubicBezTo>
                      <a:pt x="612140" y="1016953"/>
                      <a:pt x="654050" y="971550"/>
                      <a:pt x="699135" y="908685"/>
                    </a:cubicBezTo>
                    <a:cubicBezTo>
                      <a:pt x="744220" y="845820"/>
                      <a:pt x="797878" y="744220"/>
                      <a:pt x="838200" y="659130"/>
                    </a:cubicBezTo>
                    <a:cubicBezTo>
                      <a:pt x="865505" y="594043"/>
                      <a:pt x="910908" y="483870"/>
                      <a:pt x="941070" y="398145"/>
                    </a:cubicBezTo>
                    <a:cubicBezTo>
                      <a:pt x="960755" y="336550"/>
                      <a:pt x="999490" y="211138"/>
                      <a:pt x="1019175" y="144780"/>
                    </a:cubicBezTo>
                    <a:cubicBezTo>
                      <a:pt x="1033145" y="99060"/>
                      <a:pt x="1052513" y="9525"/>
                      <a:pt x="1059180" y="0"/>
                    </a:cubicBezTo>
                  </a:path>
                </a:pathLst>
              </a:cu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타원 112">
                <a:extLst>
                  <a:ext uri="{FF2B5EF4-FFF2-40B4-BE49-F238E27FC236}">
                    <a16:creationId xmlns:a16="http://schemas.microsoft.com/office/drawing/2014/main" id="{41B9C743-E348-4908-8376-5DC784AC7417}"/>
                  </a:ext>
                </a:extLst>
              </p:cNvPr>
              <p:cNvSpPr/>
              <p:nvPr/>
            </p:nvSpPr>
            <p:spPr>
              <a:xfrm>
                <a:off x="3208020" y="248368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4" name="타원 113">
                <a:extLst>
                  <a:ext uri="{FF2B5EF4-FFF2-40B4-BE49-F238E27FC236}">
                    <a16:creationId xmlns:a16="http://schemas.microsoft.com/office/drawing/2014/main" id="{C7D6C599-1452-40BE-A234-63F35190DF6E}"/>
                  </a:ext>
                </a:extLst>
              </p:cNvPr>
              <p:cNvSpPr/>
              <p:nvPr/>
            </p:nvSpPr>
            <p:spPr>
              <a:xfrm>
                <a:off x="3267075" y="240748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5" name="타원 114">
                <a:extLst>
                  <a:ext uri="{FF2B5EF4-FFF2-40B4-BE49-F238E27FC236}">
                    <a16:creationId xmlns:a16="http://schemas.microsoft.com/office/drawing/2014/main" id="{FFFE9D2C-DF5D-4B53-858B-A8661F5DBC73}"/>
                  </a:ext>
                </a:extLst>
              </p:cNvPr>
              <p:cNvSpPr/>
              <p:nvPr/>
            </p:nvSpPr>
            <p:spPr>
              <a:xfrm>
                <a:off x="3320415" y="235985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6" name="타원 115">
                <a:extLst>
                  <a:ext uri="{FF2B5EF4-FFF2-40B4-BE49-F238E27FC236}">
                    <a16:creationId xmlns:a16="http://schemas.microsoft.com/office/drawing/2014/main" id="{21CB6B99-8E3F-4DD1-9052-5579A008E64E}"/>
                  </a:ext>
                </a:extLst>
              </p:cNvPr>
              <p:cNvSpPr/>
              <p:nvPr/>
            </p:nvSpPr>
            <p:spPr>
              <a:xfrm>
                <a:off x="3343275" y="236366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타원 116">
                <a:extLst>
                  <a:ext uri="{FF2B5EF4-FFF2-40B4-BE49-F238E27FC236}">
                    <a16:creationId xmlns:a16="http://schemas.microsoft.com/office/drawing/2014/main" id="{5E523252-FA9E-484E-8FBF-239CCE99F1D2}"/>
                  </a:ext>
                </a:extLst>
              </p:cNvPr>
              <p:cNvSpPr/>
              <p:nvPr/>
            </p:nvSpPr>
            <p:spPr>
              <a:xfrm>
                <a:off x="3413760" y="256178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타원 117">
                <a:extLst>
                  <a:ext uri="{FF2B5EF4-FFF2-40B4-BE49-F238E27FC236}">
                    <a16:creationId xmlns:a16="http://schemas.microsoft.com/office/drawing/2014/main" id="{8D4F3E2E-45B1-419C-9769-4BB02AAAC258}"/>
                  </a:ext>
                </a:extLst>
              </p:cNvPr>
              <p:cNvSpPr/>
              <p:nvPr/>
            </p:nvSpPr>
            <p:spPr>
              <a:xfrm>
                <a:off x="3448050" y="264560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타원 118">
                <a:extLst>
                  <a:ext uri="{FF2B5EF4-FFF2-40B4-BE49-F238E27FC236}">
                    <a16:creationId xmlns:a16="http://schemas.microsoft.com/office/drawing/2014/main" id="{23D8C20C-1DF5-4B37-9E48-DA9004C1CEC4}"/>
                  </a:ext>
                </a:extLst>
              </p:cNvPr>
              <p:cNvSpPr/>
              <p:nvPr/>
            </p:nvSpPr>
            <p:spPr>
              <a:xfrm>
                <a:off x="3484245" y="275419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타원 119">
                <a:extLst>
                  <a:ext uri="{FF2B5EF4-FFF2-40B4-BE49-F238E27FC236}">
                    <a16:creationId xmlns:a16="http://schemas.microsoft.com/office/drawing/2014/main" id="{D951F036-9AF3-41AF-B8A2-1BE8C5FE750B}"/>
                  </a:ext>
                </a:extLst>
              </p:cNvPr>
              <p:cNvSpPr/>
              <p:nvPr/>
            </p:nvSpPr>
            <p:spPr>
              <a:xfrm>
                <a:off x="3979545" y="233509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타원 120">
                <a:extLst>
                  <a:ext uri="{FF2B5EF4-FFF2-40B4-BE49-F238E27FC236}">
                    <a16:creationId xmlns:a16="http://schemas.microsoft.com/office/drawing/2014/main" id="{EA97A817-F742-4F6A-B4B1-F4F245E89190}"/>
                  </a:ext>
                </a:extLst>
              </p:cNvPr>
              <p:cNvSpPr/>
              <p:nvPr/>
            </p:nvSpPr>
            <p:spPr>
              <a:xfrm>
                <a:off x="4048125" y="233699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2" name="타원 121">
                <a:extLst>
                  <a:ext uri="{FF2B5EF4-FFF2-40B4-BE49-F238E27FC236}">
                    <a16:creationId xmlns:a16="http://schemas.microsoft.com/office/drawing/2014/main" id="{A050C55C-2396-45A8-879E-62144B607FDD}"/>
                  </a:ext>
                </a:extLst>
              </p:cNvPr>
              <p:cNvSpPr/>
              <p:nvPr/>
            </p:nvSpPr>
            <p:spPr>
              <a:xfrm>
                <a:off x="4051935" y="239605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타원 122">
                <a:extLst>
                  <a:ext uri="{FF2B5EF4-FFF2-40B4-BE49-F238E27FC236}">
                    <a16:creationId xmlns:a16="http://schemas.microsoft.com/office/drawing/2014/main" id="{72D8A4C6-13F9-4823-8182-47017E544BA1}"/>
                  </a:ext>
                </a:extLst>
              </p:cNvPr>
              <p:cNvSpPr/>
              <p:nvPr/>
            </p:nvSpPr>
            <p:spPr>
              <a:xfrm>
                <a:off x="3798570" y="291230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4" name="타원 123">
                <a:extLst>
                  <a:ext uri="{FF2B5EF4-FFF2-40B4-BE49-F238E27FC236}">
                    <a16:creationId xmlns:a16="http://schemas.microsoft.com/office/drawing/2014/main" id="{99802217-6F21-407C-8F2B-1E7DC7A9CC20}"/>
                  </a:ext>
                </a:extLst>
              </p:cNvPr>
              <p:cNvSpPr/>
              <p:nvPr/>
            </p:nvSpPr>
            <p:spPr>
              <a:xfrm>
                <a:off x="3798570" y="293707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5" name="타원 124">
                <a:extLst>
                  <a:ext uri="{FF2B5EF4-FFF2-40B4-BE49-F238E27FC236}">
                    <a16:creationId xmlns:a16="http://schemas.microsoft.com/office/drawing/2014/main" id="{7E06CC22-118E-4AAD-BDA2-E56484B36259}"/>
                  </a:ext>
                </a:extLst>
              </p:cNvPr>
              <p:cNvSpPr/>
              <p:nvPr/>
            </p:nvSpPr>
            <p:spPr>
              <a:xfrm>
                <a:off x="3699510" y="305899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6" name="타원 125">
                <a:extLst>
                  <a:ext uri="{FF2B5EF4-FFF2-40B4-BE49-F238E27FC236}">
                    <a16:creationId xmlns:a16="http://schemas.microsoft.com/office/drawing/2014/main" id="{004A68E3-0244-4F0B-9E9E-6B41F4105146}"/>
                  </a:ext>
                </a:extLst>
              </p:cNvPr>
              <p:cNvSpPr/>
              <p:nvPr/>
            </p:nvSpPr>
            <p:spPr>
              <a:xfrm>
                <a:off x="3581400" y="308566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7" name="타원 126">
                <a:extLst>
                  <a:ext uri="{FF2B5EF4-FFF2-40B4-BE49-F238E27FC236}">
                    <a16:creationId xmlns:a16="http://schemas.microsoft.com/office/drawing/2014/main" id="{1C2CB4C1-08A7-4382-99E9-B229206EBBFA}"/>
                  </a:ext>
                </a:extLst>
              </p:cNvPr>
              <p:cNvSpPr/>
              <p:nvPr/>
            </p:nvSpPr>
            <p:spPr>
              <a:xfrm>
                <a:off x="3600450" y="314281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8" name="타원 127">
                <a:extLst>
                  <a:ext uri="{FF2B5EF4-FFF2-40B4-BE49-F238E27FC236}">
                    <a16:creationId xmlns:a16="http://schemas.microsoft.com/office/drawing/2014/main" id="{2C08EE44-9BCC-483D-AB88-72E08FA1C2D8}"/>
                  </a:ext>
                </a:extLst>
              </p:cNvPr>
              <p:cNvSpPr/>
              <p:nvPr/>
            </p:nvSpPr>
            <p:spPr>
              <a:xfrm>
                <a:off x="3602355" y="315233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9" name="타원 128">
                <a:extLst>
                  <a:ext uri="{FF2B5EF4-FFF2-40B4-BE49-F238E27FC236}">
                    <a16:creationId xmlns:a16="http://schemas.microsoft.com/office/drawing/2014/main" id="{2698759D-6154-4D7B-93D8-BC5AA9EB8A10}"/>
                  </a:ext>
                </a:extLst>
              </p:cNvPr>
              <p:cNvSpPr/>
              <p:nvPr/>
            </p:nvSpPr>
            <p:spPr>
              <a:xfrm>
                <a:off x="3663315" y="317138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타원 129">
                <a:extLst>
                  <a:ext uri="{FF2B5EF4-FFF2-40B4-BE49-F238E27FC236}">
                    <a16:creationId xmlns:a16="http://schemas.microsoft.com/office/drawing/2014/main" id="{A71F58F7-D195-4D58-AFD1-4896308111BA}"/>
                  </a:ext>
                </a:extLst>
              </p:cNvPr>
              <p:cNvSpPr/>
              <p:nvPr/>
            </p:nvSpPr>
            <p:spPr>
              <a:xfrm>
                <a:off x="3682365" y="317138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1" name="타원 130">
                <a:extLst>
                  <a:ext uri="{FF2B5EF4-FFF2-40B4-BE49-F238E27FC236}">
                    <a16:creationId xmlns:a16="http://schemas.microsoft.com/office/drawing/2014/main" id="{4CFE33E8-CDF7-43B0-BB04-70FF38BD9131}"/>
                  </a:ext>
                </a:extLst>
              </p:cNvPr>
              <p:cNvSpPr/>
              <p:nvPr/>
            </p:nvSpPr>
            <p:spPr>
              <a:xfrm>
                <a:off x="3726180" y="321901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3" name="그룹 12">
              <a:extLst>
                <a:ext uri="{FF2B5EF4-FFF2-40B4-BE49-F238E27FC236}">
                  <a16:creationId xmlns:a16="http://schemas.microsoft.com/office/drawing/2014/main" id="{76842242-570C-4692-B7D1-3236B4C84B1B}"/>
                </a:ext>
              </a:extLst>
            </p:cNvPr>
            <p:cNvGrpSpPr/>
            <p:nvPr/>
          </p:nvGrpSpPr>
          <p:grpSpPr>
            <a:xfrm>
              <a:off x="4455160" y="1968500"/>
              <a:ext cx="957580" cy="1292720"/>
              <a:chOff x="4455160" y="1968500"/>
              <a:chExt cx="957580" cy="1292720"/>
            </a:xfrm>
          </p:grpSpPr>
          <p:sp>
            <p:nvSpPr>
              <p:cNvPr id="90" name="타원 89">
                <a:extLst>
                  <a:ext uri="{FF2B5EF4-FFF2-40B4-BE49-F238E27FC236}">
                    <a16:creationId xmlns:a16="http://schemas.microsoft.com/office/drawing/2014/main" id="{BE741237-03AE-49FE-BBB3-F746352D99A3}"/>
                  </a:ext>
                </a:extLst>
              </p:cNvPr>
              <p:cNvSpPr/>
              <p:nvPr/>
            </p:nvSpPr>
            <p:spPr>
              <a:xfrm>
                <a:off x="4466024" y="268716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자유형: 도형 90">
                <a:extLst>
                  <a:ext uri="{FF2B5EF4-FFF2-40B4-BE49-F238E27FC236}">
                    <a16:creationId xmlns:a16="http://schemas.microsoft.com/office/drawing/2014/main" id="{BA42D03A-7F5F-4DF2-A3E6-E8C0931F0595}"/>
                  </a:ext>
                </a:extLst>
              </p:cNvPr>
              <p:cNvSpPr/>
              <p:nvPr/>
            </p:nvSpPr>
            <p:spPr>
              <a:xfrm>
                <a:off x="4455160" y="1968500"/>
                <a:ext cx="957580" cy="1177719"/>
              </a:xfrm>
              <a:custGeom>
                <a:avLst/>
                <a:gdLst>
                  <a:gd name="connsiteX0" fmla="*/ 0 w 957580"/>
                  <a:gd name="connsiteY0" fmla="*/ 627380 h 1177719"/>
                  <a:gd name="connsiteX1" fmla="*/ 60960 w 957580"/>
                  <a:gd name="connsiteY1" fmla="*/ 538480 h 1177719"/>
                  <a:gd name="connsiteX2" fmla="*/ 132080 w 957580"/>
                  <a:gd name="connsiteY2" fmla="*/ 515620 h 1177719"/>
                  <a:gd name="connsiteX3" fmla="*/ 193040 w 957580"/>
                  <a:gd name="connsiteY3" fmla="*/ 546100 h 1177719"/>
                  <a:gd name="connsiteX4" fmla="*/ 276860 w 957580"/>
                  <a:gd name="connsiteY4" fmla="*/ 660400 h 1177719"/>
                  <a:gd name="connsiteX5" fmla="*/ 500380 w 957580"/>
                  <a:gd name="connsiteY5" fmla="*/ 1079500 h 1177719"/>
                  <a:gd name="connsiteX6" fmla="*/ 647700 w 957580"/>
                  <a:gd name="connsiteY6" fmla="*/ 1176020 h 1177719"/>
                  <a:gd name="connsiteX7" fmla="*/ 762000 w 957580"/>
                  <a:gd name="connsiteY7" fmla="*/ 1031240 h 1177719"/>
                  <a:gd name="connsiteX8" fmla="*/ 858520 w 957580"/>
                  <a:gd name="connsiteY8" fmla="*/ 680720 h 1177719"/>
                  <a:gd name="connsiteX9" fmla="*/ 957580 w 957580"/>
                  <a:gd name="connsiteY9" fmla="*/ 0 h 117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7580" h="1177719">
                    <a:moveTo>
                      <a:pt x="0" y="627380"/>
                    </a:moveTo>
                    <a:cubicBezTo>
                      <a:pt x="19473" y="592243"/>
                      <a:pt x="38947" y="557107"/>
                      <a:pt x="60960" y="538480"/>
                    </a:cubicBezTo>
                    <a:cubicBezTo>
                      <a:pt x="82973" y="519853"/>
                      <a:pt x="110067" y="514350"/>
                      <a:pt x="132080" y="515620"/>
                    </a:cubicBezTo>
                    <a:cubicBezTo>
                      <a:pt x="154093" y="516890"/>
                      <a:pt x="168910" y="521970"/>
                      <a:pt x="193040" y="546100"/>
                    </a:cubicBezTo>
                    <a:cubicBezTo>
                      <a:pt x="217170" y="570230"/>
                      <a:pt x="225637" y="571500"/>
                      <a:pt x="276860" y="660400"/>
                    </a:cubicBezTo>
                    <a:cubicBezTo>
                      <a:pt x="328083" y="749300"/>
                      <a:pt x="438573" y="993563"/>
                      <a:pt x="500380" y="1079500"/>
                    </a:cubicBezTo>
                    <a:cubicBezTo>
                      <a:pt x="562187" y="1165437"/>
                      <a:pt x="604097" y="1184063"/>
                      <a:pt x="647700" y="1176020"/>
                    </a:cubicBezTo>
                    <a:cubicBezTo>
                      <a:pt x="691303" y="1167977"/>
                      <a:pt x="726863" y="1113790"/>
                      <a:pt x="762000" y="1031240"/>
                    </a:cubicBezTo>
                    <a:cubicBezTo>
                      <a:pt x="797137" y="948690"/>
                      <a:pt x="825923" y="852593"/>
                      <a:pt x="858520" y="680720"/>
                    </a:cubicBezTo>
                    <a:cubicBezTo>
                      <a:pt x="891117" y="508847"/>
                      <a:pt x="924348" y="254423"/>
                      <a:pt x="957580" y="0"/>
                    </a:cubicBezTo>
                  </a:path>
                </a:pathLst>
              </a:cu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타원 91">
                <a:extLst>
                  <a:ext uri="{FF2B5EF4-FFF2-40B4-BE49-F238E27FC236}">
                    <a16:creationId xmlns:a16="http://schemas.microsoft.com/office/drawing/2014/main" id="{06A86FAD-2F09-4AE8-946E-9F6C2C21F7F1}"/>
                  </a:ext>
                </a:extLst>
              </p:cNvPr>
              <p:cNvSpPr/>
              <p:nvPr/>
            </p:nvSpPr>
            <p:spPr>
              <a:xfrm>
                <a:off x="4521904" y="247888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타원 92">
                <a:extLst>
                  <a:ext uri="{FF2B5EF4-FFF2-40B4-BE49-F238E27FC236}">
                    <a16:creationId xmlns:a16="http://schemas.microsoft.com/office/drawing/2014/main" id="{57F70A74-91F5-4BC0-BFCC-22314390A0DE}"/>
                  </a:ext>
                </a:extLst>
              </p:cNvPr>
              <p:cNvSpPr/>
              <p:nvPr/>
            </p:nvSpPr>
            <p:spPr>
              <a:xfrm>
                <a:off x="4580324" y="240014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타원 93">
                <a:extLst>
                  <a:ext uri="{FF2B5EF4-FFF2-40B4-BE49-F238E27FC236}">
                    <a16:creationId xmlns:a16="http://schemas.microsoft.com/office/drawing/2014/main" id="{5F84CE7F-7301-43E5-96D3-DBF5D5C419FC}"/>
                  </a:ext>
                </a:extLst>
              </p:cNvPr>
              <p:cNvSpPr/>
              <p:nvPr/>
            </p:nvSpPr>
            <p:spPr>
              <a:xfrm>
                <a:off x="4633664" y="236204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타원 94">
                <a:extLst>
                  <a:ext uri="{FF2B5EF4-FFF2-40B4-BE49-F238E27FC236}">
                    <a16:creationId xmlns:a16="http://schemas.microsoft.com/office/drawing/2014/main" id="{B1AFDFAB-8EA4-4539-91FF-8D128EDE8E4B}"/>
                  </a:ext>
                </a:extLst>
              </p:cNvPr>
              <p:cNvSpPr/>
              <p:nvPr/>
            </p:nvSpPr>
            <p:spPr>
              <a:xfrm>
                <a:off x="4656524" y="236712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타원 95">
                <a:extLst>
                  <a:ext uri="{FF2B5EF4-FFF2-40B4-BE49-F238E27FC236}">
                    <a16:creationId xmlns:a16="http://schemas.microsoft.com/office/drawing/2014/main" id="{CB9226A0-9CA3-4409-B616-7AF7C8208FF0}"/>
                  </a:ext>
                </a:extLst>
              </p:cNvPr>
              <p:cNvSpPr/>
              <p:nvPr/>
            </p:nvSpPr>
            <p:spPr>
              <a:xfrm>
                <a:off x="4725104" y="255508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타원 96">
                <a:extLst>
                  <a:ext uri="{FF2B5EF4-FFF2-40B4-BE49-F238E27FC236}">
                    <a16:creationId xmlns:a16="http://schemas.microsoft.com/office/drawing/2014/main" id="{19133662-E4B6-47AA-BF7B-451F8D27A247}"/>
                  </a:ext>
                </a:extLst>
              </p:cNvPr>
              <p:cNvSpPr/>
              <p:nvPr/>
            </p:nvSpPr>
            <p:spPr>
              <a:xfrm>
                <a:off x="4758124" y="264398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타원 97">
                <a:extLst>
                  <a:ext uri="{FF2B5EF4-FFF2-40B4-BE49-F238E27FC236}">
                    <a16:creationId xmlns:a16="http://schemas.microsoft.com/office/drawing/2014/main" id="{01B5F40C-EB24-41DF-B260-FE3D2FAFDDEC}"/>
                  </a:ext>
                </a:extLst>
              </p:cNvPr>
              <p:cNvSpPr/>
              <p:nvPr/>
            </p:nvSpPr>
            <p:spPr>
              <a:xfrm>
                <a:off x="4791144" y="275828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타원 98">
                <a:extLst>
                  <a:ext uri="{FF2B5EF4-FFF2-40B4-BE49-F238E27FC236}">
                    <a16:creationId xmlns:a16="http://schemas.microsoft.com/office/drawing/2014/main" id="{2057C7FA-9C05-413D-A9AB-0633B43E7421}"/>
                  </a:ext>
                </a:extLst>
              </p:cNvPr>
              <p:cNvSpPr/>
              <p:nvPr/>
            </p:nvSpPr>
            <p:spPr>
              <a:xfrm>
                <a:off x="4890204" y="308340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타원 99">
                <a:extLst>
                  <a:ext uri="{FF2B5EF4-FFF2-40B4-BE49-F238E27FC236}">
                    <a16:creationId xmlns:a16="http://schemas.microsoft.com/office/drawing/2014/main" id="{A47A159E-3CDE-4E04-B313-8090D45F1377}"/>
                  </a:ext>
                </a:extLst>
              </p:cNvPr>
              <p:cNvSpPr/>
              <p:nvPr/>
            </p:nvSpPr>
            <p:spPr>
              <a:xfrm>
                <a:off x="4910524" y="314182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타원 100">
                <a:extLst>
                  <a:ext uri="{FF2B5EF4-FFF2-40B4-BE49-F238E27FC236}">
                    <a16:creationId xmlns:a16="http://schemas.microsoft.com/office/drawing/2014/main" id="{A27A36C2-6E45-4B88-AD1F-714810643D74}"/>
                  </a:ext>
                </a:extLst>
              </p:cNvPr>
              <p:cNvSpPr/>
              <p:nvPr/>
            </p:nvSpPr>
            <p:spPr>
              <a:xfrm>
                <a:off x="4910524" y="314944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타원 101">
                <a:extLst>
                  <a:ext uri="{FF2B5EF4-FFF2-40B4-BE49-F238E27FC236}">
                    <a16:creationId xmlns:a16="http://schemas.microsoft.com/office/drawing/2014/main" id="{B1D24004-D85F-41AB-AF73-ECA2AAF2E7DC}"/>
                  </a:ext>
                </a:extLst>
              </p:cNvPr>
              <p:cNvSpPr/>
              <p:nvPr/>
            </p:nvSpPr>
            <p:spPr>
              <a:xfrm>
                <a:off x="4971484" y="317484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타원 102">
                <a:extLst>
                  <a:ext uri="{FF2B5EF4-FFF2-40B4-BE49-F238E27FC236}">
                    <a16:creationId xmlns:a16="http://schemas.microsoft.com/office/drawing/2014/main" id="{567B0661-5699-451A-91B1-7A5A5B09FEF9}"/>
                  </a:ext>
                </a:extLst>
              </p:cNvPr>
              <p:cNvSpPr/>
              <p:nvPr/>
            </p:nvSpPr>
            <p:spPr>
              <a:xfrm>
                <a:off x="4991804" y="316976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타원 103">
                <a:extLst>
                  <a:ext uri="{FF2B5EF4-FFF2-40B4-BE49-F238E27FC236}">
                    <a16:creationId xmlns:a16="http://schemas.microsoft.com/office/drawing/2014/main" id="{62295DC6-22BF-468D-A358-D3938D651554}"/>
                  </a:ext>
                </a:extLst>
              </p:cNvPr>
              <p:cNvSpPr/>
              <p:nvPr/>
            </p:nvSpPr>
            <p:spPr>
              <a:xfrm>
                <a:off x="5029904" y="321802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타원 104">
                <a:extLst>
                  <a:ext uri="{FF2B5EF4-FFF2-40B4-BE49-F238E27FC236}">
                    <a16:creationId xmlns:a16="http://schemas.microsoft.com/office/drawing/2014/main" id="{FBED2EE4-A419-48B5-B37B-23406A202D38}"/>
                  </a:ext>
                </a:extLst>
              </p:cNvPr>
              <p:cNvSpPr/>
              <p:nvPr/>
            </p:nvSpPr>
            <p:spPr>
              <a:xfrm>
                <a:off x="5012124" y="305800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타원 105">
                <a:extLst>
                  <a:ext uri="{FF2B5EF4-FFF2-40B4-BE49-F238E27FC236}">
                    <a16:creationId xmlns:a16="http://schemas.microsoft.com/office/drawing/2014/main" id="{F97116B8-E345-40B4-B431-B13945B272F5}"/>
                  </a:ext>
                </a:extLst>
              </p:cNvPr>
              <p:cNvSpPr/>
              <p:nvPr/>
            </p:nvSpPr>
            <p:spPr>
              <a:xfrm>
                <a:off x="5111184" y="291068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 name="타원 106">
                <a:extLst>
                  <a:ext uri="{FF2B5EF4-FFF2-40B4-BE49-F238E27FC236}">
                    <a16:creationId xmlns:a16="http://schemas.microsoft.com/office/drawing/2014/main" id="{C368A256-4F1C-464D-9927-8B579CC97A69}"/>
                  </a:ext>
                </a:extLst>
              </p:cNvPr>
              <p:cNvSpPr/>
              <p:nvPr/>
            </p:nvSpPr>
            <p:spPr>
              <a:xfrm>
                <a:off x="5108644" y="292846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타원 107">
                <a:extLst>
                  <a:ext uri="{FF2B5EF4-FFF2-40B4-BE49-F238E27FC236}">
                    <a16:creationId xmlns:a16="http://schemas.microsoft.com/office/drawing/2014/main" id="{0EC6ABF0-EAD1-4F28-9417-34D4486A6D28}"/>
                  </a:ext>
                </a:extLst>
              </p:cNvPr>
              <p:cNvSpPr/>
              <p:nvPr/>
            </p:nvSpPr>
            <p:spPr>
              <a:xfrm>
                <a:off x="5286444" y="233156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타원 108">
                <a:extLst>
                  <a:ext uri="{FF2B5EF4-FFF2-40B4-BE49-F238E27FC236}">
                    <a16:creationId xmlns:a16="http://schemas.microsoft.com/office/drawing/2014/main" id="{7C736224-1B74-4EC2-AFDC-DAAE7772F51C}"/>
                  </a:ext>
                </a:extLst>
              </p:cNvPr>
              <p:cNvSpPr/>
              <p:nvPr/>
            </p:nvSpPr>
            <p:spPr>
              <a:xfrm>
                <a:off x="5360104" y="233156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타원 109">
                <a:extLst>
                  <a:ext uri="{FF2B5EF4-FFF2-40B4-BE49-F238E27FC236}">
                    <a16:creationId xmlns:a16="http://schemas.microsoft.com/office/drawing/2014/main" id="{B54A16EB-FDBD-4FE5-882D-D90590EF3F48}"/>
                  </a:ext>
                </a:extLst>
              </p:cNvPr>
              <p:cNvSpPr/>
              <p:nvPr/>
            </p:nvSpPr>
            <p:spPr>
              <a:xfrm>
                <a:off x="5362644" y="239760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4" name="그룹 13">
              <a:extLst>
                <a:ext uri="{FF2B5EF4-FFF2-40B4-BE49-F238E27FC236}">
                  <a16:creationId xmlns:a16="http://schemas.microsoft.com/office/drawing/2014/main" id="{59B07266-0614-4B05-B552-A43BB57D13B4}"/>
                </a:ext>
              </a:extLst>
            </p:cNvPr>
            <p:cNvGrpSpPr/>
            <p:nvPr/>
          </p:nvGrpSpPr>
          <p:grpSpPr>
            <a:xfrm>
              <a:off x="5760720" y="2308472"/>
              <a:ext cx="1089660" cy="1069728"/>
              <a:chOff x="5760720" y="2308472"/>
              <a:chExt cx="1089660" cy="1069728"/>
            </a:xfrm>
          </p:grpSpPr>
          <p:sp>
            <p:nvSpPr>
              <p:cNvPr id="69" name="자유형: 도형 68">
                <a:extLst>
                  <a:ext uri="{FF2B5EF4-FFF2-40B4-BE49-F238E27FC236}">
                    <a16:creationId xmlns:a16="http://schemas.microsoft.com/office/drawing/2014/main" id="{40B0BD2D-D44F-4BA8-86A6-5B8BE3087835}"/>
                  </a:ext>
                </a:extLst>
              </p:cNvPr>
              <p:cNvSpPr/>
              <p:nvPr/>
            </p:nvSpPr>
            <p:spPr>
              <a:xfrm>
                <a:off x="5760720" y="2308472"/>
                <a:ext cx="1089660" cy="1069728"/>
              </a:xfrm>
              <a:custGeom>
                <a:avLst/>
                <a:gdLst>
                  <a:gd name="connsiteX0" fmla="*/ 0 w 1084580"/>
                  <a:gd name="connsiteY0" fmla="*/ 721748 h 1069728"/>
                  <a:gd name="connsiteX1" fmla="*/ 22860 w 1084580"/>
                  <a:gd name="connsiteY1" fmla="*/ 472828 h 1069728"/>
                  <a:gd name="connsiteX2" fmla="*/ 71120 w 1084580"/>
                  <a:gd name="connsiteY2" fmla="*/ 173108 h 1069728"/>
                  <a:gd name="connsiteX3" fmla="*/ 111760 w 1084580"/>
                  <a:gd name="connsiteY3" fmla="*/ 25788 h 1069728"/>
                  <a:gd name="connsiteX4" fmla="*/ 167640 w 1084580"/>
                  <a:gd name="connsiteY4" fmla="*/ 13088 h 1069728"/>
                  <a:gd name="connsiteX5" fmla="*/ 241300 w 1084580"/>
                  <a:gd name="connsiteY5" fmla="*/ 162948 h 1069728"/>
                  <a:gd name="connsiteX6" fmla="*/ 391160 w 1084580"/>
                  <a:gd name="connsiteY6" fmla="*/ 655708 h 1069728"/>
                  <a:gd name="connsiteX7" fmla="*/ 492760 w 1084580"/>
                  <a:gd name="connsiteY7" fmla="*/ 846208 h 1069728"/>
                  <a:gd name="connsiteX8" fmla="*/ 601980 w 1084580"/>
                  <a:gd name="connsiteY8" fmla="*/ 813188 h 1069728"/>
                  <a:gd name="connsiteX9" fmla="*/ 744220 w 1084580"/>
                  <a:gd name="connsiteY9" fmla="*/ 422028 h 1069728"/>
                  <a:gd name="connsiteX10" fmla="*/ 863600 w 1084580"/>
                  <a:gd name="connsiteY10" fmla="*/ 89288 h 1069728"/>
                  <a:gd name="connsiteX11" fmla="*/ 947420 w 1084580"/>
                  <a:gd name="connsiteY11" fmla="*/ 71508 h 1069728"/>
                  <a:gd name="connsiteX12" fmla="*/ 1018540 w 1084580"/>
                  <a:gd name="connsiteY12" fmla="*/ 391548 h 1069728"/>
                  <a:gd name="connsiteX13" fmla="*/ 1084580 w 1084580"/>
                  <a:gd name="connsiteY13" fmla="*/ 1069728 h 1069728"/>
                  <a:gd name="connsiteX0" fmla="*/ 0 w 1084580"/>
                  <a:gd name="connsiteY0" fmla="*/ 721748 h 1069728"/>
                  <a:gd name="connsiteX1" fmla="*/ 22860 w 1084580"/>
                  <a:gd name="connsiteY1" fmla="*/ 472828 h 1069728"/>
                  <a:gd name="connsiteX2" fmla="*/ 71120 w 1084580"/>
                  <a:gd name="connsiteY2" fmla="*/ 173108 h 1069728"/>
                  <a:gd name="connsiteX3" fmla="*/ 111760 w 1084580"/>
                  <a:gd name="connsiteY3" fmla="*/ 25788 h 1069728"/>
                  <a:gd name="connsiteX4" fmla="*/ 167640 w 1084580"/>
                  <a:gd name="connsiteY4" fmla="*/ 13088 h 1069728"/>
                  <a:gd name="connsiteX5" fmla="*/ 241300 w 1084580"/>
                  <a:gd name="connsiteY5" fmla="*/ 162948 h 1069728"/>
                  <a:gd name="connsiteX6" fmla="*/ 391160 w 1084580"/>
                  <a:gd name="connsiteY6" fmla="*/ 655708 h 1069728"/>
                  <a:gd name="connsiteX7" fmla="*/ 492760 w 1084580"/>
                  <a:gd name="connsiteY7" fmla="*/ 846208 h 1069728"/>
                  <a:gd name="connsiteX8" fmla="*/ 612140 w 1084580"/>
                  <a:gd name="connsiteY8" fmla="*/ 795408 h 1069728"/>
                  <a:gd name="connsiteX9" fmla="*/ 744220 w 1084580"/>
                  <a:gd name="connsiteY9" fmla="*/ 422028 h 1069728"/>
                  <a:gd name="connsiteX10" fmla="*/ 863600 w 1084580"/>
                  <a:gd name="connsiteY10" fmla="*/ 89288 h 1069728"/>
                  <a:gd name="connsiteX11" fmla="*/ 947420 w 1084580"/>
                  <a:gd name="connsiteY11" fmla="*/ 71508 h 1069728"/>
                  <a:gd name="connsiteX12" fmla="*/ 1018540 w 1084580"/>
                  <a:gd name="connsiteY12" fmla="*/ 391548 h 1069728"/>
                  <a:gd name="connsiteX13" fmla="*/ 1084580 w 1084580"/>
                  <a:gd name="connsiteY13" fmla="*/ 1069728 h 1069728"/>
                  <a:gd name="connsiteX0" fmla="*/ 0 w 1089660"/>
                  <a:gd name="connsiteY0" fmla="*/ 770008 h 1069728"/>
                  <a:gd name="connsiteX1" fmla="*/ 27940 w 1089660"/>
                  <a:gd name="connsiteY1" fmla="*/ 472828 h 1069728"/>
                  <a:gd name="connsiteX2" fmla="*/ 76200 w 1089660"/>
                  <a:gd name="connsiteY2" fmla="*/ 173108 h 1069728"/>
                  <a:gd name="connsiteX3" fmla="*/ 116840 w 1089660"/>
                  <a:gd name="connsiteY3" fmla="*/ 25788 h 1069728"/>
                  <a:gd name="connsiteX4" fmla="*/ 172720 w 1089660"/>
                  <a:gd name="connsiteY4" fmla="*/ 13088 h 1069728"/>
                  <a:gd name="connsiteX5" fmla="*/ 246380 w 1089660"/>
                  <a:gd name="connsiteY5" fmla="*/ 162948 h 1069728"/>
                  <a:gd name="connsiteX6" fmla="*/ 396240 w 1089660"/>
                  <a:gd name="connsiteY6" fmla="*/ 655708 h 1069728"/>
                  <a:gd name="connsiteX7" fmla="*/ 497840 w 1089660"/>
                  <a:gd name="connsiteY7" fmla="*/ 846208 h 1069728"/>
                  <a:gd name="connsiteX8" fmla="*/ 617220 w 1089660"/>
                  <a:gd name="connsiteY8" fmla="*/ 795408 h 1069728"/>
                  <a:gd name="connsiteX9" fmla="*/ 749300 w 1089660"/>
                  <a:gd name="connsiteY9" fmla="*/ 422028 h 1069728"/>
                  <a:gd name="connsiteX10" fmla="*/ 868680 w 1089660"/>
                  <a:gd name="connsiteY10" fmla="*/ 89288 h 1069728"/>
                  <a:gd name="connsiteX11" fmla="*/ 952500 w 1089660"/>
                  <a:gd name="connsiteY11" fmla="*/ 71508 h 1069728"/>
                  <a:gd name="connsiteX12" fmla="*/ 1023620 w 1089660"/>
                  <a:gd name="connsiteY12" fmla="*/ 391548 h 1069728"/>
                  <a:gd name="connsiteX13" fmla="*/ 1089660 w 1089660"/>
                  <a:gd name="connsiteY13" fmla="*/ 1069728 h 106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9660" h="1069728">
                    <a:moveTo>
                      <a:pt x="0" y="770008"/>
                    </a:moveTo>
                    <a:cubicBezTo>
                      <a:pt x="5503" y="691268"/>
                      <a:pt x="15240" y="572311"/>
                      <a:pt x="27940" y="472828"/>
                    </a:cubicBezTo>
                    <a:cubicBezTo>
                      <a:pt x="40640" y="373345"/>
                      <a:pt x="61383" y="247615"/>
                      <a:pt x="76200" y="173108"/>
                    </a:cubicBezTo>
                    <a:cubicBezTo>
                      <a:pt x="91017" y="98601"/>
                      <a:pt x="100753" y="52458"/>
                      <a:pt x="116840" y="25788"/>
                    </a:cubicBezTo>
                    <a:cubicBezTo>
                      <a:pt x="132927" y="-882"/>
                      <a:pt x="151130" y="-9772"/>
                      <a:pt x="172720" y="13088"/>
                    </a:cubicBezTo>
                    <a:cubicBezTo>
                      <a:pt x="194310" y="35948"/>
                      <a:pt x="209127" y="55845"/>
                      <a:pt x="246380" y="162948"/>
                    </a:cubicBezTo>
                    <a:cubicBezTo>
                      <a:pt x="283633" y="270051"/>
                      <a:pt x="354330" y="541831"/>
                      <a:pt x="396240" y="655708"/>
                    </a:cubicBezTo>
                    <a:cubicBezTo>
                      <a:pt x="438150" y="769585"/>
                      <a:pt x="461010" y="822925"/>
                      <a:pt x="497840" y="846208"/>
                    </a:cubicBezTo>
                    <a:cubicBezTo>
                      <a:pt x="534670" y="869491"/>
                      <a:pt x="575310" y="866105"/>
                      <a:pt x="617220" y="795408"/>
                    </a:cubicBezTo>
                    <a:cubicBezTo>
                      <a:pt x="659130" y="724711"/>
                      <a:pt x="707390" y="539715"/>
                      <a:pt x="749300" y="422028"/>
                    </a:cubicBezTo>
                    <a:cubicBezTo>
                      <a:pt x="791210" y="304341"/>
                      <a:pt x="834813" y="147708"/>
                      <a:pt x="868680" y="89288"/>
                    </a:cubicBezTo>
                    <a:cubicBezTo>
                      <a:pt x="902547" y="30868"/>
                      <a:pt x="926677" y="21131"/>
                      <a:pt x="952500" y="71508"/>
                    </a:cubicBezTo>
                    <a:cubicBezTo>
                      <a:pt x="978323" y="121885"/>
                      <a:pt x="1000760" y="225178"/>
                      <a:pt x="1023620" y="391548"/>
                    </a:cubicBezTo>
                    <a:cubicBezTo>
                      <a:pt x="1046480" y="557918"/>
                      <a:pt x="1068070" y="813823"/>
                      <a:pt x="1089660" y="1069728"/>
                    </a:cubicBezTo>
                  </a:path>
                </a:pathLst>
              </a:cu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타원 69">
                <a:extLst>
                  <a:ext uri="{FF2B5EF4-FFF2-40B4-BE49-F238E27FC236}">
                    <a16:creationId xmlns:a16="http://schemas.microsoft.com/office/drawing/2014/main" id="{C8358111-E876-4FB0-8441-C2C03C90F9B1}"/>
                  </a:ext>
                </a:extLst>
              </p:cNvPr>
              <p:cNvSpPr/>
              <p:nvPr/>
            </p:nvSpPr>
            <p:spPr>
              <a:xfrm>
                <a:off x="5771584" y="268716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타원 70">
                <a:extLst>
                  <a:ext uri="{FF2B5EF4-FFF2-40B4-BE49-F238E27FC236}">
                    <a16:creationId xmlns:a16="http://schemas.microsoft.com/office/drawing/2014/main" id="{32130357-390E-4E60-81D0-2565F26DC39A}"/>
                  </a:ext>
                </a:extLst>
              </p:cNvPr>
              <p:cNvSpPr/>
              <p:nvPr/>
            </p:nvSpPr>
            <p:spPr>
              <a:xfrm>
                <a:off x="5832544" y="248396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타원 71">
                <a:extLst>
                  <a:ext uri="{FF2B5EF4-FFF2-40B4-BE49-F238E27FC236}">
                    <a16:creationId xmlns:a16="http://schemas.microsoft.com/office/drawing/2014/main" id="{B94AAA93-4EFF-4ACB-B08E-1FDFC326D5DB}"/>
                  </a:ext>
                </a:extLst>
              </p:cNvPr>
              <p:cNvSpPr/>
              <p:nvPr/>
            </p:nvSpPr>
            <p:spPr>
              <a:xfrm>
                <a:off x="5890964" y="240268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타원 72">
                <a:extLst>
                  <a:ext uri="{FF2B5EF4-FFF2-40B4-BE49-F238E27FC236}">
                    <a16:creationId xmlns:a16="http://schemas.microsoft.com/office/drawing/2014/main" id="{BC933D0D-C701-4EBB-AD61-551D31858F5B}"/>
                  </a:ext>
                </a:extLst>
              </p:cNvPr>
              <p:cNvSpPr/>
              <p:nvPr/>
            </p:nvSpPr>
            <p:spPr>
              <a:xfrm>
                <a:off x="5941764" y="235950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타원 73">
                <a:extLst>
                  <a:ext uri="{FF2B5EF4-FFF2-40B4-BE49-F238E27FC236}">
                    <a16:creationId xmlns:a16="http://schemas.microsoft.com/office/drawing/2014/main" id="{C2E43DEA-07FD-45AD-BAB2-B58341436106}"/>
                  </a:ext>
                </a:extLst>
              </p:cNvPr>
              <p:cNvSpPr/>
              <p:nvPr/>
            </p:nvSpPr>
            <p:spPr>
              <a:xfrm>
                <a:off x="5967164" y="236204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타원 74">
                <a:extLst>
                  <a:ext uri="{FF2B5EF4-FFF2-40B4-BE49-F238E27FC236}">
                    <a16:creationId xmlns:a16="http://schemas.microsoft.com/office/drawing/2014/main" id="{7CDFA5C3-2732-4887-8896-E725F1257444}"/>
                  </a:ext>
                </a:extLst>
              </p:cNvPr>
              <p:cNvSpPr/>
              <p:nvPr/>
            </p:nvSpPr>
            <p:spPr>
              <a:xfrm>
                <a:off x="6030664" y="256016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타원 75">
                <a:extLst>
                  <a:ext uri="{FF2B5EF4-FFF2-40B4-BE49-F238E27FC236}">
                    <a16:creationId xmlns:a16="http://schemas.microsoft.com/office/drawing/2014/main" id="{9AE9656F-085C-4090-9518-0305E233EB66}"/>
                  </a:ext>
                </a:extLst>
              </p:cNvPr>
              <p:cNvSpPr/>
              <p:nvPr/>
            </p:nvSpPr>
            <p:spPr>
              <a:xfrm>
                <a:off x="6068764" y="264398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타원 76">
                <a:extLst>
                  <a:ext uri="{FF2B5EF4-FFF2-40B4-BE49-F238E27FC236}">
                    <a16:creationId xmlns:a16="http://schemas.microsoft.com/office/drawing/2014/main" id="{3E323D08-C408-4510-BC8F-52B67547FB85}"/>
                  </a:ext>
                </a:extLst>
              </p:cNvPr>
              <p:cNvSpPr/>
              <p:nvPr/>
            </p:nvSpPr>
            <p:spPr>
              <a:xfrm>
                <a:off x="6101784" y="275066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타원 77">
                <a:extLst>
                  <a:ext uri="{FF2B5EF4-FFF2-40B4-BE49-F238E27FC236}">
                    <a16:creationId xmlns:a16="http://schemas.microsoft.com/office/drawing/2014/main" id="{CD8F473E-C641-4D76-8266-9DB9EF2AB1C2}"/>
                  </a:ext>
                </a:extLst>
              </p:cNvPr>
              <p:cNvSpPr/>
              <p:nvPr/>
            </p:nvSpPr>
            <p:spPr>
              <a:xfrm>
                <a:off x="6198304" y="308340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타원 78">
                <a:extLst>
                  <a:ext uri="{FF2B5EF4-FFF2-40B4-BE49-F238E27FC236}">
                    <a16:creationId xmlns:a16="http://schemas.microsoft.com/office/drawing/2014/main" id="{26D9BF16-159F-457F-9220-C65498380173}"/>
                  </a:ext>
                </a:extLst>
              </p:cNvPr>
              <p:cNvSpPr/>
              <p:nvPr/>
            </p:nvSpPr>
            <p:spPr>
              <a:xfrm>
                <a:off x="6320224" y="305800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타원 79">
                <a:extLst>
                  <a:ext uri="{FF2B5EF4-FFF2-40B4-BE49-F238E27FC236}">
                    <a16:creationId xmlns:a16="http://schemas.microsoft.com/office/drawing/2014/main" id="{4D5612CC-C355-4B3B-87D8-207D35BB2B67}"/>
                  </a:ext>
                </a:extLst>
              </p:cNvPr>
              <p:cNvSpPr/>
              <p:nvPr/>
            </p:nvSpPr>
            <p:spPr>
              <a:xfrm>
                <a:off x="6421824" y="290814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타원 80">
                <a:extLst>
                  <a:ext uri="{FF2B5EF4-FFF2-40B4-BE49-F238E27FC236}">
                    <a16:creationId xmlns:a16="http://schemas.microsoft.com/office/drawing/2014/main" id="{30D126BF-BF50-4C1D-B585-F6546E358F38}"/>
                  </a:ext>
                </a:extLst>
              </p:cNvPr>
              <p:cNvSpPr/>
              <p:nvPr/>
            </p:nvSpPr>
            <p:spPr>
              <a:xfrm>
                <a:off x="6421824" y="292846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B5FADF34-B811-4D10-872C-3C4B0C7690AB}"/>
                  </a:ext>
                </a:extLst>
              </p:cNvPr>
              <p:cNvSpPr/>
              <p:nvPr/>
            </p:nvSpPr>
            <p:spPr>
              <a:xfrm>
                <a:off x="6218624" y="313674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타원 82">
                <a:extLst>
                  <a:ext uri="{FF2B5EF4-FFF2-40B4-BE49-F238E27FC236}">
                    <a16:creationId xmlns:a16="http://schemas.microsoft.com/office/drawing/2014/main" id="{1A8B5ABD-C18F-4980-A708-1CC257110DF2}"/>
                  </a:ext>
                </a:extLst>
              </p:cNvPr>
              <p:cNvSpPr/>
              <p:nvPr/>
            </p:nvSpPr>
            <p:spPr>
              <a:xfrm>
                <a:off x="6218624" y="315198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타원 83">
                <a:extLst>
                  <a:ext uri="{FF2B5EF4-FFF2-40B4-BE49-F238E27FC236}">
                    <a16:creationId xmlns:a16="http://schemas.microsoft.com/office/drawing/2014/main" id="{84054E94-1CBE-40F6-9EB5-A3CA93E2152E}"/>
                  </a:ext>
                </a:extLst>
              </p:cNvPr>
              <p:cNvSpPr/>
              <p:nvPr/>
            </p:nvSpPr>
            <p:spPr>
              <a:xfrm>
                <a:off x="6277044" y="317484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타원 84">
                <a:extLst>
                  <a:ext uri="{FF2B5EF4-FFF2-40B4-BE49-F238E27FC236}">
                    <a16:creationId xmlns:a16="http://schemas.microsoft.com/office/drawing/2014/main" id="{87FDF7A8-F981-4DB9-A016-0A3772618EEB}"/>
                  </a:ext>
                </a:extLst>
              </p:cNvPr>
              <p:cNvSpPr/>
              <p:nvPr/>
            </p:nvSpPr>
            <p:spPr>
              <a:xfrm>
                <a:off x="6302444" y="316976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타원 85">
                <a:extLst>
                  <a:ext uri="{FF2B5EF4-FFF2-40B4-BE49-F238E27FC236}">
                    <a16:creationId xmlns:a16="http://schemas.microsoft.com/office/drawing/2014/main" id="{C5B9DB0F-D08B-460C-9F52-1AFE657E0C7E}"/>
                  </a:ext>
                </a:extLst>
              </p:cNvPr>
              <p:cNvSpPr/>
              <p:nvPr/>
            </p:nvSpPr>
            <p:spPr>
              <a:xfrm>
                <a:off x="6340544" y="321294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타원 86">
                <a:extLst>
                  <a:ext uri="{FF2B5EF4-FFF2-40B4-BE49-F238E27FC236}">
                    <a16:creationId xmlns:a16="http://schemas.microsoft.com/office/drawing/2014/main" id="{5C777A76-CAB1-4D1C-8BF7-580CFB557EAD}"/>
                  </a:ext>
                </a:extLst>
              </p:cNvPr>
              <p:cNvSpPr/>
              <p:nvPr/>
            </p:nvSpPr>
            <p:spPr>
              <a:xfrm>
                <a:off x="6599624" y="232902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타원 87">
                <a:extLst>
                  <a:ext uri="{FF2B5EF4-FFF2-40B4-BE49-F238E27FC236}">
                    <a16:creationId xmlns:a16="http://schemas.microsoft.com/office/drawing/2014/main" id="{CEE2D063-0CED-4790-AD4E-7FB2F7343FA8}"/>
                  </a:ext>
                </a:extLst>
              </p:cNvPr>
              <p:cNvSpPr/>
              <p:nvPr/>
            </p:nvSpPr>
            <p:spPr>
              <a:xfrm>
                <a:off x="6665664" y="232902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타원 88">
                <a:extLst>
                  <a:ext uri="{FF2B5EF4-FFF2-40B4-BE49-F238E27FC236}">
                    <a16:creationId xmlns:a16="http://schemas.microsoft.com/office/drawing/2014/main" id="{520B1008-8A70-403F-91C0-DB622F029ACE}"/>
                  </a:ext>
                </a:extLst>
              </p:cNvPr>
              <p:cNvSpPr/>
              <p:nvPr/>
            </p:nvSpPr>
            <p:spPr>
              <a:xfrm>
                <a:off x="6675824" y="239760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6" name="그룹 15">
              <a:extLst>
                <a:ext uri="{FF2B5EF4-FFF2-40B4-BE49-F238E27FC236}">
                  <a16:creationId xmlns:a16="http://schemas.microsoft.com/office/drawing/2014/main" id="{9C2D453F-08F3-48AF-8800-DA44E8DF9247}"/>
                </a:ext>
              </a:extLst>
            </p:cNvPr>
            <p:cNvGrpSpPr/>
            <p:nvPr/>
          </p:nvGrpSpPr>
          <p:grpSpPr>
            <a:xfrm>
              <a:off x="7075874" y="1969770"/>
              <a:ext cx="951885" cy="1619251"/>
              <a:chOff x="7075874" y="1969770"/>
              <a:chExt cx="951885" cy="1619251"/>
            </a:xfrm>
          </p:grpSpPr>
          <p:sp>
            <p:nvSpPr>
              <p:cNvPr id="47" name="자유형: 도형 46">
                <a:extLst>
                  <a:ext uri="{FF2B5EF4-FFF2-40B4-BE49-F238E27FC236}">
                    <a16:creationId xmlns:a16="http://schemas.microsoft.com/office/drawing/2014/main" id="{123FDAD2-2B40-41A1-A05E-1B279176B481}"/>
                  </a:ext>
                </a:extLst>
              </p:cNvPr>
              <p:cNvSpPr/>
              <p:nvPr/>
            </p:nvSpPr>
            <p:spPr>
              <a:xfrm>
                <a:off x="7090410" y="1969771"/>
                <a:ext cx="723900" cy="1619250"/>
              </a:xfrm>
              <a:custGeom>
                <a:avLst/>
                <a:gdLst>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20040 w 926563"/>
                  <a:gd name="connsiteY7" fmla="*/ 801534 h 1708314"/>
                  <a:gd name="connsiteX8" fmla="*/ 403860 w 926563"/>
                  <a:gd name="connsiteY8" fmla="*/ 1159674 h 1708314"/>
                  <a:gd name="connsiteX9" fmla="*/ 464820 w 926563"/>
                  <a:gd name="connsiteY9" fmla="*/ 1296834 h 1708314"/>
                  <a:gd name="connsiteX10" fmla="*/ 537210 w 926563"/>
                  <a:gd name="connsiteY10" fmla="*/ 1273974 h 1708314"/>
                  <a:gd name="connsiteX11" fmla="*/ 575310 w 926563"/>
                  <a:gd name="connsiteY11" fmla="*/ 1304454 h 1708314"/>
                  <a:gd name="connsiteX12" fmla="*/ 621030 w 926563"/>
                  <a:gd name="connsiteY12" fmla="*/ 1289214 h 1708314"/>
                  <a:gd name="connsiteX13" fmla="*/ 659130 w 926563"/>
                  <a:gd name="connsiteY13" fmla="*/ 1072044 h 1708314"/>
                  <a:gd name="connsiteX14" fmla="*/ 727710 w 926563"/>
                  <a:gd name="connsiteY14" fmla="*/ 89064 h 1708314"/>
                  <a:gd name="connsiteX15" fmla="*/ 819150 w 926563"/>
                  <a:gd name="connsiteY15" fmla="*/ 89064 h 1708314"/>
                  <a:gd name="connsiteX16" fmla="*/ 834390 w 926563"/>
                  <a:gd name="connsiteY16" fmla="*/ 470064 h 1708314"/>
                  <a:gd name="connsiteX17" fmla="*/ 857250 w 926563"/>
                  <a:gd name="connsiteY17" fmla="*/ 748194 h 1708314"/>
                  <a:gd name="connsiteX18" fmla="*/ 887730 w 926563"/>
                  <a:gd name="connsiteY18" fmla="*/ 691044 h 1708314"/>
                  <a:gd name="connsiteX19" fmla="*/ 902970 w 926563"/>
                  <a:gd name="connsiteY19" fmla="*/ 485304 h 1708314"/>
                  <a:gd name="connsiteX20" fmla="*/ 918210 w 926563"/>
                  <a:gd name="connsiteY20" fmla="*/ 809154 h 1708314"/>
                  <a:gd name="connsiteX21" fmla="*/ 925830 w 926563"/>
                  <a:gd name="connsiteY21" fmla="*/ 1433994 h 1708314"/>
                  <a:gd name="connsiteX22" fmla="*/ 925830 w 926563"/>
                  <a:gd name="connsiteY22"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96834 h 1708314"/>
                  <a:gd name="connsiteX10" fmla="*/ 537210 w 926563"/>
                  <a:gd name="connsiteY10" fmla="*/ 1273974 h 1708314"/>
                  <a:gd name="connsiteX11" fmla="*/ 575310 w 926563"/>
                  <a:gd name="connsiteY11" fmla="*/ 1304454 h 1708314"/>
                  <a:gd name="connsiteX12" fmla="*/ 621030 w 926563"/>
                  <a:gd name="connsiteY12" fmla="*/ 1289214 h 1708314"/>
                  <a:gd name="connsiteX13" fmla="*/ 659130 w 926563"/>
                  <a:gd name="connsiteY13" fmla="*/ 1072044 h 1708314"/>
                  <a:gd name="connsiteX14" fmla="*/ 727710 w 926563"/>
                  <a:gd name="connsiteY14" fmla="*/ 89064 h 1708314"/>
                  <a:gd name="connsiteX15" fmla="*/ 819150 w 926563"/>
                  <a:gd name="connsiteY15" fmla="*/ 89064 h 1708314"/>
                  <a:gd name="connsiteX16" fmla="*/ 834390 w 926563"/>
                  <a:gd name="connsiteY16" fmla="*/ 470064 h 1708314"/>
                  <a:gd name="connsiteX17" fmla="*/ 857250 w 926563"/>
                  <a:gd name="connsiteY17" fmla="*/ 748194 h 1708314"/>
                  <a:gd name="connsiteX18" fmla="*/ 887730 w 926563"/>
                  <a:gd name="connsiteY18" fmla="*/ 691044 h 1708314"/>
                  <a:gd name="connsiteX19" fmla="*/ 902970 w 926563"/>
                  <a:gd name="connsiteY19" fmla="*/ 485304 h 1708314"/>
                  <a:gd name="connsiteX20" fmla="*/ 918210 w 926563"/>
                  <a:gd name="connsiteY20" fmla="*/ 809154 h 1708314"/>
                  <a:gd name="connsiteX21" fmla="*/ 925830 w 926563"/>
                  <a:gd name="connsiteY21" fmla="*/ 1433994 h 1708314"/>
                  <a:gd name="connsiteX22" fmla="*/ 925830 w 926563"/>
                  <a:gd name="connsiteY22"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7210 w 926563"/>
                  <a:gd name="connsiteY10" fmla="*/ 1273974 h 1708314"/>
                  <a:gd name="connsiteX11" fmla="*/ 575310 w 926563"/>
                  <a:gd name="connsiteY11" fmla="*/ 1304454 h 1708314"/>
                  <a:gd name="connsiteX12" fmla="*/ 621030 w 926563"/>
                  <a:gd name="connsiteY12" fmla="*/ 1289214 h 1708314"/>
                  <a:gd name="connsiteX13" fmla="*/ 659130 w 926563"/>
                  <a:gd name="connsiteY13" fmla="*/ 1072044 h 1708314"/>
                  <a:gd name="connsiteX14" fmla="*/ 727710 w 926563"/>
                  <a:gd name="connsiteY14" fmla="*/ 89064 h 1708314"/>
                  <a:gd name="connsiteX15" fmla="*/ 819150 w 926563"/>
                  <a:gd name="connsiteY15" fmla="*/ 89064 h 1708314"/>
                  <a:gd name="connsiteX16" fmla="*/ 834390 w 926563"/>
                  <a:gd name="connsiteY16" fmla="*/ 470064 h 1708314"/>
                  <a:gd name="connsiteX17" fmla="*/ 857250 w 926563"/>
                  <a:gd name="connsiteY17" fmla="*/ 748194 h 1708314"/>
                  <a:gd name="connsiteX18" fmla="*/ 887730 w 926563"/>
                  <a:gd name="connsiteY18" fmla="*/ 691044 h 1708314"/>
                  <a:gd name="connsiteX19" fmla="*/ 902970 w 926563"/>
                  <a:gd name="connsiteY19" fmla="*/ 485304 h 1708314"/>
                  <a:gd name="connsiteX20" fmla="*/ 918210 w 926563"/>
                  <a:gd name="connsiteY20" fmla="*/ 809154 h 1708314"/>
                  <a:gd name="connsiteX21" fmla="*/ 925830 w 926563"/>
                  <a:gd name="connsiteY21" fmla="*/ 1433994 h 1708314"/>
                  <a:gd name="connsiteX22" fmla="*/ 925830 w 926563"/>
                  <a:gd name="connsiteY22"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7210 w 926563"/>
                  <a:gd name="connsiteY10" fmla="*/ 1273974 h 1708314"/>
                  <a:gd name="connsiteX11" fmla="*/ 590550 w 926563"/>
                  <a:gd name="connsiteY11" fmla="*/ 1306359 h 1708314"/>
                  <a:gd name="connsiteX12" fmla="*/ 621030 w 926563"/>
                  <a:gd name="connsiteY12" fmla="*/ 1289214 h 1708314"/>
                  <a:gd name="connsiteX13" fmla="*/ 659130 w 926563"/>
                  <a:gd name="connsiteY13" fmla="*/ 1072044 h 1708314"/>
                  <a:gd name="connsiteX14" fmla="*/ 727710 w 926563"/>
                  <a:gd name="connsiteY14" fmla="*/ 89064 h 1708314"/>
                  <a:gd name="connsiteX15" fmla="*/ 819150 w 926563"/>
                  <a:gd name="connsiteY15" fmla="*/ 89064 h 1708314"/>
                  <a:gd name="connsiteX16" fmla="*/ 834390 w 926563"/>
                  <a:gd name="connsiteY16" fmla="*/ 470064 h 1708314"/>
                  <a:gd name="connsiteX17" fmla="*/ 857250 w 926563"/>
                  <a:gd name="connsiteY17" fmla="*/ 748194 h 1708314"/>
                  <a:gd name="connsiteX18" fmla="*/ 887730 w 926563"/>
                  <a:gd name="connsiteY18" fmla="*/ 691044 h 1708314"/>
                  <a:gd name="connsiteX19" fmla="*/ 902970 w 926563"/>
                  <a:gd name="connsiteY19" fmla="*/ 485304 h 1708314"/>
                  <a:gd name="connsiteX20" fmla="*/ 918210 w 926563"/>
                  <a:gd name="connsiteY20" fmla="*/ 809154 h 1708314"/>
                  <a:gd name="connsiteX21" fmla="*/ 925830 w 926563"/>
                  <a:gd name="connsiteY21" fmla="*/ 1433994 h 1708314"/>
                  <a:gd name="connsiteX22" fmla="*/ 925830 w 926563"/>
                  <a:gd name="connsiteY22"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7210 w 926563"/>
                  <a:gd name="connsiteY10" fmla="*/ 1273974 h 1708314"/>
                  <a:gd name="connsiteX11" fmla="*/ 590550 w 926563"/>
                  <a:gd name="connsiteY11" fmla="*/ 1306359 h 1708314"/>
                  <a:gd name="connsiteX12" fmla="*/ 638175 w 926563"/>
                  <a:gd name="connsiteY12" fmla="*/ 1249209 h 1708314"/>
                  <a:gd name="connsiteX13" fmla="*/ 659130 w 926563"/>
                  <a:gd name="connsiteY13" fmla="*/ 1072044 h 1708314"/>
                  <a:gd name="connsiteX14" fmla="*/ 727710 w 926563"/>
                  <a:gd name="connsiteY14" fmla="*/ 89064 h 1708314"/>
                  <a:gd name="connsiteX15" fmla="*/ 819150 w 926563"/>
                  <a:gd name="connsiteY15" fmla="*/ 89064 h 1708314"/>
                  <a:gd name="connsiteX16" fmla="*/ 834390 w 926563"/>
                  <a:gd name="connsiteY16" fmla="*/ 470064 h 1708314"/>
                  <a:gd name="connsiteX17" fmla="*/ 857250 w 926563"/>
                  <a:gd name="connsiteY17" fmla="*/ 748194 h 1708314"/>
                  <a:gd name="connsiteX18" fmla="*/ 887730 w 926563"/>
                  <a:gd name="connsiteY18" fmla="*/ 691044 h 1708314"/>
                  <a:gd name="connsiteX19" fmla="*/ 902970 w 926563"/>
                  <a:gd name="connsiteY19" fmla="*/ 485304 h 1708314"/>
                  <a:gd name="connsiteX20" fmla="*/ 918210 w 926563"/>
                  <a:gd name="connsiteY20" fmla="*/ 809154 h 1708314"/>
                  <a:gd name="connsiteX21" fmla="*/ 925830 w 926563"/>
                  <a:gd name="connsiteY21" fmla="*/ 1433994 h 1708314"/>
                  <a:gd name="connsiteX22" fmla="*/ 925830 w 926563"/>
                  <a:gd name="connsiteY22"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7210 w 926563"/>
                  <a:gd name="connsiteY10" fmla="*/ 1273974 h 1708314"/>
                  <a:gd name="connsiteX11" fmla="*/ 590550 w 926563"/>
                  <a:gd name="connsiteY11" fmla="*/ 1306359 h 1708314"/>
                  <a:gd name="connsiteX12" fmla="*/ 628650 w 926563"/>
                  <a:gd name="connsiteY12" fmla="*/ 1247304 h 1708314"/>
                  <a:gd name="connsiteX13" fmla="*/ 659130 w 926563"/>
                  <a:gd name="connsiteY13" fmla="*/ 1072044 h 1708314"/>
                  <a:gd name="connsiteX14" fmla="*/ 727710 w 926563"/>
                  <a:gd name="connsiteY14" fmla="*/ 89064 h 1708314"/>
                  <a:gd name="connsiteX15" fmla="*/ 819150 w 926563"/>
                  <a:gd name="connsiteY15" fmla="*/ 89064 h 1708314"/>
                  <a:gd name="connsiteX16" fmla="*/ 834390 w 926563"/>
                  <a:gd name="connsiteY16" fmla="*/ 470064 h 1708314"/>
                  <a:gd name="connsiteX17" fmla="*/ 857250 w 926563"/>
                  <a:gd name="connsiteY17" fmla="*/ 748194 h 1708314"/>
                  <a:gd name="connsiteX18" fmla="*/ 887730 w 926563"/>
                  <a:gd name="connsiteY18" fmla="*/ 691044 h 1708314"/>
                  <a:gd name="connsiteX19" fmla="*/ 902970 w 926563"/>
                  <a:gd name="connsiteY19" fmla="*/ 485304 h 1708314"/>
                  <a:gd name="connsiteX20" fmla="*/ 918210 w 926563"/>
                  <a:gd name="connsiteY20" fmla="*/ 809154 h 1708314"/>
                  <a:gd name="connsiteX21" fmla="*/ 925830 w 926563"/>
                  <a:gd name="connsiteY21" fmla="*/ 1433994 h 1708314"/>
                  <a:gd name="connsiteX22" fmla="*/ 925830 w 926563"/>
                  <a:gd name="connsiteY22"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7210 w 926563"/>
                  <a:gd name="connsiteY10" fmla="*/ 1273974 h 1708314"/>
                  <a:gd name="connsiteX11" fmla="*/ 590550 w 926563"/>
                  <a:gd name="connsiteY11" fmla="*/ 1306359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57250 w 926563"/>
                  <a:gd name="connsiteY16" fmla="*/ 748194 h 1708314"/>
                  <a:gd name="connsiteX17" fmla="*/ 887730 w 926563"/>
                  <a:gd name="connsiteY17" fmla="*/ 691044 h 1708314"/>
                  <a:gd name="connsiteX18" fmla="*/ 902970 w 926563"/>
                  <a:gd name="connsiteY18" fmla="*/ 485304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7210 w 926563"/>
                  <a:gd name="connsiteY10" fmla="*/ 1273974 h 1708314"/>
                  <a:gd name="connsiteX11" fmla="*/ 609600 w 926563"/>
                  <a:gd name="connsiteY11" fmla="*/ 1296834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57250 w 926563"/>
                  <a:gd name="connsiteY16" fmla="*/ 748194 h 1708314"/>
                  <a:gd name="connsiteX17" fmla="*/ 887730 w 926563"/>
                  <a:gd name="connsiteY17" fmla="*/ 691044 h 1708314"/>
                  <a:gd name="connsiteX18" fmla="*/ 902970 w 926563"/>
                  <a:gd name="connsiteY18" fmla="*/ 485304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7210 w 926563"/>
                  <a:gd name="connsiteY10" fmla="*/ 1273974 h 1708314"/>
                  <a:gd name="connsiteX11" fmla="*/ 609600 w 926563"/>
                  <a:gd name="connsiteY11" fmla="*/ 1296834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57250 w 926563"/>
                  <a:gd name="connsiteY16" fmla="*/ 748194 h 1708314"/>
                  <a:gd name="connsiteX17" fmla="*/ 887730 w 926563"/>
                  <a:gd name="connsiteY17" fmla="*/ 691044 h 1708314"/>
                  <a:gd name="connsiteX18" fmla="*/ 902970 w 926563"/>
                  <a:gd name="connsiteY18" fmla="*/ 485304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7210 w 926563"/>
                  <a:gd name="connsiteY10" fmla="*/ 1273974 h 1708314"/>
                  <a:gd name="connsiteX11" fmla="*/ 605790 w 926563"/>
                  <a:gd name="connsiteY11" fmla="*/ 1300644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57250 w 926563"/>
                  <a:gd name="connsiteY16" fmla="*/ 748194 h 1708314"/>
                  <a:gd name="connsiteX17" fmla="*/ 887730 w 926563"/>
                  <a:gd name="connsiteY17" fmla="*/ 691044 h 1708314"/>
                  <a:gd name="connsiteX18" fmla="*/ 902970 w 926563"/>
                  <a:gd name="connsiteY18" fmla="*/ 485304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3400 w 926563"/>
                  <a:gd name="connsiteY10" fmla="*/ 1275879 h 1708314"/>
                  <a:gd name="connsiteX11" fmla="*/ 605790 w 926563"/>
                  <a:gd name="connsiteY11" fmla="*/ 1300644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57250 w 926563"/>
                  <a:gd name="connsiteY16" fmla="*/ 748194 h 1708314"/>
                  <a:gd name="connsiteX17" fmla="*/ 887730 w 926563"/>
                  <a:gd name="connsiteY17" fmla="*/ 691044 h 1708314"/>
                  <a:gd name="connsiteX18" fmla="*/ 902970 w 926563"/>
                  <a:gd name="connsiteY18" fmla="*/ 485304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3400 w 926563"/>
                  <a:gd name="connsiteY10" fmla="*/ 1275879 h 1708314"/>
                  <a:gd name="connsiteX11" fmla="*/ 617220 w 926563"/>
                  <a:gd name="connsiteY11" fmla="*/ 1287309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57250 w 926563"/>
                  <a:gd name="connsiteY16" fmla="*/ 748194 h 1708314"/>
                  <a:gd name="connsiteX17" fmla="*/ 887730 w 926563"/>
                  <a:gd name="connsiteY17" fmla="*/ 691044 h 1708314"/>
                  <a:gd name="connsiteX18" fmla="*/ 902970 w 926563"/>
                  <a:gd name="connsiteY18" fmla="*/ 485304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3400 w 926563"/>
                  <a:gd name="connsiteY10" fmla="*/ 1275879 h 1708314"/>
                  <a:gd name="connsiteX11" fmla="*/ 611505 w 926563"/>
                  <a:gd name="connsiteY11" fmla="*/ 1289214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57250 w 926563"/>
                  <a:gd name="connsiteY16" fmla="*/ 748194 h 1708314"/>
                  <a:gd name="connsiteX17" fmla="*/ 887730 w 926563"/>
                  <a:gd name="connsiteY17" fmla="*/ 691044 h 1708314"/>
                  <a:gd name="connsiteX18" fmla="*/ 902970 w 926563"/>
                  <a:gd name="connsiteY18" fmla="*/ 485304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27189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3400 w 926563"/>
                  <a:gd name="connsiteY10" fmla="*/ 1275879 h 1708314"/>
                  <a:gd name="connsiteX11" fmla="*/ 611505 w 926563"/>
                  <a:gd name="connsiteY11" fmla="*/ 1289214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57250 w 926563"/>
                  <a:gd name="connsiteY16" fmla="*/ 748194 h 1708314"/>
                  <a:gd name="connsiteX17" fmla="*/ 887730 w 926563"/>
                  <a:gd name="connsiteY17" fmla="*/ 691044 h 1708314"/>
                  <a:gd name="connsiteX18" fmla="*/ 902970 w 926563"/>
                  <a:gd name="connsiteY18" fmla="*/ 485304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27189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3400 w 926563"/>
                  <a:gd name="connsiteY10" fmla="*/ 1275879 h 1708314"/>
                  <a:gd name="connsiteX11" fmla="*/ 611505 w 926563"/>
                  <a:gd name="connsiteY11" fmla="*/ 1289214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61060 w 926563"/>
                  <a:gd name="connsiteY16" fmla="*/ 780579 h 1708314"/>
                  <a:gd name="connsiteX17" fmla="*/ 887730 w 926563"/>
                  <a:gd name="connsiteY17" fmla="*/ 691044 h 1708314"/>
                  <a:gd name="connsiteX18" fmla="*/ 902970 w 926563"/>
                  <a:gd name="connsiteY18" fmla="*/ 485304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27189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3400 w 926563"/>
                  <a:gd name="connsiteY10" fmla="*/ 1275879 h 1708314"/>
                  <a:gd name="connsiteX11" fmla="*/ 611505 w 926563"/>
                  <a:gd name="connsiteY11" fmla="*/ 1289214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61060 w 926563"/>
                  <a:gd name="connsiteY16" fmla="*/ 780579 h 1708314"/>
                  <a:gd name="connsiteX17" fmla="*/ 887730 w 926563"/>
                  <a:gd name="connsiteY17" fmla="*/ 691044 h 1708314"/>
                  <a:gd name="connsiteX18" fmla="*/ 904875 w 926563"/>
                  <a:gd name="connsiteY18" fmla="*/ 464349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27189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3400 w 926563"/>
                  <a:gd name="connsiteY10" fmla="*/ 1275879 h 1708314"/>
                  <a:gd name="connsiteX11" fmla="*/ 611505 w 926563"/>
                  <a:gd name="connsiteY11" fmla="*/ 1289214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61060 w 926563"/>
                  <a:gd name="connsiteY16" fmla="*/ 780579 h 1708314"/>
                  <a:gd name="connsiteX17" fmla="*/ 882015 w 926563"/>
                  <a:gd name="connsiteY17" fmla="*/ 691044 h 1708314"/>
                  <a:gd name="connsiteX18" fmla="*/ 904875 w 926563"/>
                  <a:gd name="connsiteY18" fmla="*/ 464349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10792 h 1710792"/>
                  <a:gd name="connsiteX1" fmla="*/ 7620 w 926563"/>
                  <a:gd name="connsiteY1" fmla="*/ 807822 h 1710792"/>
                  <a:gd name="connsiteX2" fmla="*/ 26670 w 926563"/>
                  <a:gd name="connsiteY2" fmla="*/ 329667 h 1710792"/>
                  <a:gd name="connsiteX3" fmla="*/ 64770 w 926563"/>
                  <a:gd name="connsiteY3" fmla="*/ 594462 h 1710792"/>
                  <a:gd name="connsiteX4" fmla="*/ 95250 w 926563"/>
                  <a:gd name="connsiteY4" fmla="*/ 674472 h 1710792"/>
                  <a:gd name="connsiteX5" fmla="*/ 144780 w 926563"/>
                  <a:gd name="connsiteY5" fmla="*/ 480162 h 1710792"/>
                  <a:gd name="connsiteX6" fmla="*/ 209550 w 926563"/>
                  <a:gd name="connsiteY6" fmla="*/ 541122 h 1710792"/>
                  <a:gd name="connsiteX7" fmla="*/ 306705 w 926563"/>
                  <a:gd name="connsiteY7" fmla="*/ 790677 h 1710792"/>
                  <a:gd name="connsiteX8" fmla="*/ 403860 w 926563"/>
                  <a:gd name="connsiteY8" fmla="*/ 1162152 h 1710792"/>
                  <a:gd name="connsiteX9" fmla="*/ 464820 w 926563"/>
                  <a:gd name="connsiteY9" fmla="*/ 1280262 h 1710792"/>
                  <a:gd name="connsiteX10" fmla="*/ 533400 w 926563"/>
                  <a:gd name="connsiteY10" fmla="*/ 1278357 h 1710792"/>
                  <a:gd name="connsiteX11" fmla="*/ 611505 w 926563"/>
                  <a:gd name="connsiteY11" fmla="*/ 1291692 h 1710792"/>
                  <a:gd name="connsiteX12" fmla="*/ 659130 w 926563"/>
                  <a:gd name="connsiteY12" fmla="*/ 1074522 h 1710792"/>
                  <a:gd name="connsiteX13" fmla="*/ 727710 w 926563"/>
                  <a:gd name="connsiteY13" fmla="*/ 91542 h 1710792"/>
                  <a:gd name="connsiteX14" fmla="*/ 815340 w 926563"/>
                  <a:gd name="connsiteY14" fmla="*/ 85827 h 1710792"/>
                  <a:gd name="connsiteX15" fmla="*/ 834390 w 926563"/>
                  <a:gd name="connsiteY15" fmla="*/ 472542 h 1710792"/>
                  <a:gd name="connsiteX16" fmla="*/ 861060 w 926563"/>
                  <a:gd name="connsiteY16" fmla="*/ 783057 h 1710792"/>
                  <a:gd name="connsiteX17" fmla="*/ 882015 w 926563"/>
                  <a:gd name="connsiteY17" fmla="*/ 693522 h 1710792"/>
                  <a:gd name="connsiteX18" fmla="*/ 904875 w 926563"/>
                  <a:gd name="connsiteY18" fmla="*/ 466827 h 1710792"/>
                  <a:gd name="connsiteX19" fmla="*/ 918210 w 926563"/>
                  <a:gd name="connsiteY19" fmla="*/ 811632 h 1710792"/>
                  <a:gd name="connsiteX20" fmla="*/ 925830 w 926563"/>
                  <a:gd name="connsiteY20" fmla="*/ 1436472 h 1710792"/>
                  <a:gd name="connsiteX21" fmla="*/ 925830 w 926563"/>
                  <a:gd name="connsiteY21" fmla="*/ 1710792 h 1710792"/>
                  <a:gd name="connsiteX0" fmla="*/ 0 w 926563"/>
                  <a:gd name="connsiteY0" fmla="*/ 1710792 h 1710792"/>
                  <a:gd name="connsiteX1" fmla="*/ 7620 w 926563"/>
                  <a:gd name="connsiteY1" fmla="*/ 807822 h 1710792"/>
                  <a:gd name="connsiteX2" fmla="*/ 26670 w 926563"/>
                  <a:gd name="connsiteY2" fmla="*/ 329667 h 1710792"/>
                  <a:gd name="connsiteX3" fmla="*/ 64770 w 926563"/>
                  <a:gd name="connsiteY3" fmla="*/ 594462 h 1710792"/>
                  <a:gd name="connsiteX4" fmla="*/ 95250 w 926563"/>
                  <a:gd name="connsiteY4" fmla="*/ 674472 h 1710792"/>
                  <a:gd name="connsiteX5" fmla="*/ 144780 w 926563"/>
                  <a:gd name="connsiteY5" fmla="*/ 480162 h 1710792"/>
                  <a:gd name="connsiteX6" fmla="*/ 209550 w 926563"/>
                  <a:gd name="connsiteY6" fmla="*/ 541122 h 1710792"/>
                  <a:gd name="connsiteX7" fmla="*/ 306705 w 926563"/>
                  <a:gd name="connsiteY7" fmla="*/ 790677 h 1710792"/>
                  <a:gd name="connsiteX8" fmla="*/ 403860 w 926563"/>
                  <a:gd name="connsiteY8" fmla="*/ 1162152 h 1710792"/>
                  <a:gd name="connsiteX9" fmla="*/ 464820 w 926563"/>
                  <a:gd name="connsiteY9" fmla="*/ 1280262 h 1710792"/>
                  <a:gd name="connsiteX10" fmla="*/ 533400 w 926563"/>
                  <a:gd name="connsiteY10" fmla="*/ 1278357 h 1710792"/>
                  <a:gd name="connsiteX11" fmla="*/ 611505 w 926563"/>
                  <a:gd name="connsiteY11" fmla="*/ 1291692 h 1710792"/>
                  <a:gd name="connsiteX12" fmla="*/ 659130 w 926563"/>
                  <a:gd name="connsiteY12" fmla="*/ 1074522 h 1710792"/>
                  <a:gd name="connsiteX13" fmla="*/ 727710 w 926563"/>
                  <a:gd name="connsiteY13" fmla="*/ 91542 h 1710792"/>
                  <a:gd name="connsiteX14" fmla="*/ 815340 w 926563"/>
                  <a:gd name="connsiteY14" fmla="*/ 85827 h 1710792"/>
                  <a:gd name="connsiteX15" fmla="*/ 834390 w 926563"/>
                  <a:gd name="connsiteY15" fmla="*/ 472542 h 1710792"/>
                  <a:gd name="connsiteX16" fmla="*/ 861060 w 926563"/>
                  <a:gd name="connsiteY16" fmla="*/ 783057 h 1710792"/>
                  <a:gd name="connsiteX17" fmla="*/ 882015 w 926563"/>
                  <a:gd name="connsiteY17" fmla="*/ 693522 h 1710792"/>
                  <a:gd name="connsiteX18" fmla="*/ 904875 w 926563"/>
                  <a:gd name="connsiteY18" fmla="*/ 466827 h 1710792"/>
                  <a:gd name="connsiteX19" fmla="*/ 918210 w 926563"/>
                  <a:gd name="connsiteY19" fmla="*/ 811632 h 1710792"/>
                  <a:gd name="connsiteX20" fmla="*/ 925830 w 926563"/>
                  <a:gd name="connsiteY20" fmla="*/ 1436472 h 1710792"/>
                  <a:gd name="connsiteX21" fmla="*/ 925830 w 926563"/>
                  <a:gd name="connsiteY21" fmla="*/ 1710792 h 1710792"/>
                  <a:gd name="connsiteX0" fmla="*/ 0 w 926563"/>
                  <a:gd name="connsiteY0" fmla="*/ 1681976 h 1681976"/>
                  <a:gd name="connsiteX1" fmla="*/ 7620 w 926563"/>
                  <a:gd name="connsiteY1" fmla="*/ 779006 h 1681976"/>
                  <a:gd name="connsiteX2" fmla="*/ 26670 w 926563"/>
                  <a:gd name="connsiteY2" fmla="*/ 300851 h 1681976"/>
                  <a:gd name="connsiteX3" fmla="*/ 64770 w 926563"/>
                  <a:gd name="connsiteY3" fmla="*/ 565646 h 1681976"/>
                  <a:gd name="connsiteX4" fmla="*/ 95250 w 926563"/>
                  <a:gd name="connsiteY4" fmla="*/ 645656 h 1681976"/>
                  <a:gd name="connsiteX5" fmla="*/ 144780 w 926563"/>
                  <a:gd name="connsiteY5" fmla="*/ 451346 h 1681976"/>
                  <a:gd name="connsiteX6" fmla="*/ 209550 w 926563"/>
                  <a:gd name="connsiteY6" fmla="*/ 512306 h 1681976"/>
                  <a:gd name="connsiteX7" fmla="*/ 306705 w 926563"/>
                  <a:gd name="connsiteY7" fmla="*/ 761861 h 1681976"/>
                  <a:gd name="connsiteX8" fmla="*/ 403860 w 926563"/>
                  <a:gd name="connsiteY8" fmla="*/ 1133336 h 1681976"/>
                  <a:gd name="connsiteX9" fmla="*/ 464820 w 926563"/>
                  <a:gd name="connsiteY9" fmla="*/ 1251446 h 1681976"/>
                  <a:gd name="connsiteX10" fmla="*/ 533400 w 926563"/>
                  <a:gd name="connsiteY10" fmla="*/ 1249541 h 1681976"/>
                  <a:gd name="connsiteX11" fmla="*/ 611505 w 926563"/>
                  <a:gd name="connsiteY11" fmla="*/ 1262876 h 1681976"/>
                  <a:gd name="connsiteX12" fmla="*/ 659130 w 926563"/>
                  <a:gd name="connsiteY12" fmla="*/ 1045706 h 1681976"/>
                  <a:gd name="connsiteX13" fmla="*/ 727710 w 926563"/>
                  <a:gd name="connsiteY13" fmla="*/ 62726 h 1681976"/>
                  <a:gd name="connsiteX14" fmla="*/ 771525 w 926563"/>
                  <a:gd name="connsiteY14" fmla="*/ 95111 h 1681976"/>
                  <a:gd name="connsiteX15" fmla="*/ 815340 w 926563"/>
                  <a:gd name="connsiteY15" fmla="*/ 57011 h 1681976"/>
                  <a:gd name="connsiteX16" fmla="*/ 834390 w 926563"/>
                  <a:gd name="connsiteY16" fmla="*/ 443726 h 1681976"/>
                  <a:gd name="connsiteX17" fmla="*/ 861060 w 926563"/>
                  <a:gd name="connsiteY17" fmla="*/ 754241 h 1681976"/>
                  <a:gd name="connsiteX18" fmla="*/ 882015 w 926563"/>
                  <a:gd name="connsiteY18" fmla="*/ 664706 h 1681976"/>
                  <a:gd name="connsiteX19" fmla="*/ 904875 w 926563"/>
                  <a:gd name="connsiteY19" fmla="*/ 438011 h 1681976"/>
                  <a:gd name="connsiteX20" fmla="*/ 918210 w 926563"/>
                  <a:gd name="connsiteY20" fmla="*/ 782816 h 1681976"/>
                  <a:gd name="connsiteX21" fmla="*/ 925830 w 926563"/>
                  <a:gd name="connsiteY21" fmla="*/ 1407656 h 1681976"/>
                  <a:gd name="connsiteX22" fmla="*/ 925830 w 926563"/>
                  <a:gd name="connsiteY22" fmla="*/ 1681976 h 1681976"/>
                  <a:gd name="connsiteX0" fmla="*/ 0 w 926563"/>
                  <a:gd name="connsiteY0" fmla="*/ 1710792 h 1710792"/>
                  <a:gd name="connsiteX1" fmla="*/ 7620 w 926563"/>
                  <a:gd name="connsiteY1" fmla="*/ 807822 h 1710792"/>
                  <a:gd name="connsiteX2" fmla="*/ 26670 w 926563"/>
                  <a:gd name="connsiteY2" fmla="*/ 329667 h 1710792"/>
                  <a:gd name="connsiteX3" fmla="*/ 64770 w 926563"/>
                  <a:gd name="connsiteY3" fmla="*/ 594462 h 1710792"/>
                  <a:gd name="connsiteX4" fmla="*/ 95250 w 926563"/>
                  <a:gd name="connsiteY4" fmla="*/ 674472 h 1710792"/>
                  <a:gd name="connsiteX5" fmla="*/ 144780 w 926563"/>
                  <a:gd name="connsiteY5" fmla="*/ 480162 h 1710792"/>
                  <a:gd name="connsiteX6" fmla="*/ 209550 w 926563"/>
                  <a:gd name="connsiteY6" fmla="*/ 541122 h 1710792"/>
                  <a:gd name="connsiteX7" fmla="*/ 306705 w 926563"/>
                  <a:gd name="connsiteY7" fmla="*/ 790677 h 1710792"/>
                  <a:gd name="connsiteX8" fmla="*/ 403860 w 926563"/>
                  <a:gd name="connsiteY8" fmla="*/ 1162152 h 1710792"/>
                  <a:gd name="connsiteX9" fmla="*/ 464820 w 926563"/>
                  <a:gd name="connsiteY9" fmla="*/ 1280262 h 1710792"/>
                  <a:gd name="connsiteX10" fmla="*/ 533400 w 926563"/>
                  <a:gd name="connsiteY10" fmla="*/ 1278357 h 1710792"/>
                  <a:gd name="connsiteX11" fmla="*/ 611505 w 926563"/>
                  <a:gd name="connsiteY11" fmla="*/ 1291692 h 1710792"/>
                  <a:gd name="connsiteX12" fmla="*/ 659130 w 926563"/>
                  <a:gd name="connsiteY12" fmla="*/ 1074522 h 1710792"/>
                  <a:gd name="connsiteX13" fmla="*/ 727710 w 926563"/>
                  <a:gd name="connsiteY13" fmla="*/ 91542 h 1710792"/>
                  <a:gd name="connsiteX14" fmla="*/ 815340 w 926563"/>
                  <a:gd name="connsiteY14" fmla="*/ 85827 h 1710792"/>
                  <a:gd name="connsiteX15" fmla="*/ 834390 w 926563"/>
                  <a:gd name="connsiteY15" fmla="*/ 472542 h 1710792"/>
                  <a:gd name="connsiteX16" fmla="*/ 861060 w 926563"/>
                  <a:gd name="connsiteY16" fmla="*/ 783057 h 1710792"/>
                  <a:gd name="connsiteX17" fmla="*/ 882015 w 926563"/>
                  <a:gd name="connsiteY17" fmla="*/ 693522 h 1710792"/>
                  <a:gd name="connsiteX18" fmla="*/ 904875 w 926563"/>
                  <a:gd name="connsiteY18" fmla="*/ 466827 h 1710792"/>
                  <a:gd name="connsiteX19" fmla="*/ 918210 w 926563"/>
                  <a:gd name="connsiteY19" fmla="*/ 811632 h 1710792"/>
                  <a:gd name="connsiteX20" fmla="*/ 925830 w 926563"/>
                  <a:gd name="connsiteY20" fmla="*/ 1436472 h 1710792"/>
                  <a:gd name="connsiteX21" fmla="*/ 925830 w 926563"/>
                  <a:gd name="connsiteY21" fmla="*/ 1710792 h 1710792"/>
                  <a:gd name="connsiteX0" fmla="*/ 0 w 926563"/>
                  <a:gd name="connsiteY0" fmla="*/ 1636463 h 1636463"/>
                  <a:gd name="connsiteX1" fmla="*/ 7620 w 926563"/>
                  <a:gd name="connsiteY1" fmla="*/ 733493 h 1636463"/>
                  <a:gd name="connsiteX2" fmla="*/ 26670 w 926563"/>
                  <a:gd name="connsiteY2" fmla="*/ 255338 h 1636463"/>
                  <a:gd name="connsiteX3" fmla="*/ 64770 w 926563"/>
                  <a:gd name="connsiteY3" fmla="*/ 520133 h 1636463"/>
                  <a:gd name="connsiteX4" fmla="*/ 95250 w 926563"/>
                  <a:gd name="connsiteY4" fmla="*/ 600143 h 1636463"/>
                  <a:gd name="connsiteX5" fmla="*/ 144780 w 926563"/>
                  <a:gd name="connsiteY5" fmla="*/ 405833 h 1636463"/>
                  <a:gd name="connsiteX6" fmla="*/ 209550 w 926563"/>
                  <a:gd name="connsiteY6" fmla="*/ 466793 h 1636463"/>
                  <a:gd name="connsiteX7" fmla="*/ 306705 w 926563"/>
                  <a:gd name="connsiteY7" fmla="*/ 716348 h 1636463"/>
                  <a:gd name="connsiteX8" fmla="*/ 403860 w 926563"/>
                  <a:gd name="connsiteY8" fmla="*/ 1087823 h 1636463"/>
                  <a:gd name="connsiteX9" fmla="*/ 464820 w 926563"/>
                  <a:gd name="connsiteY9" fmla="*/ 1205933 h 1636463"/>
                  <a:gd name="connsiteX10" fmla="*/ 533400 w 926563"/>
                  <a:gd name="connsiteY10" fmla="*/ 1204028 h 1636463"/>
                  <a:gd name="connsiteX11" fmla="*/ 611505 w 926563"/>
                  <a:gd name="connsiteY11" fmla="*/ 1217363 h 1636463"/>
                  <a:gd name="connsiteX12" fmla="*/ 659130 w 926563"/>
                  <a:gd name="connsiteY12" fmla="*/ 1000193 h 1636463"/>
                  <a:gd name="connsiteX13" fmla="*/ 727710 w 926563"/>
                  <a:gd name="connsiteY13" fmla="*/ 17213 h 1636463"/>
                  <a:gd name="connsiteX14" fmla="*/ 834390 w 926563"/>
                  <a:gd name="connsiteY14" fmla="*/ 398213 h 1636463"/>
                  <a:gd name="connsiteX15" fmla="*/ 861060 w 926563"/>
                  <a:gd name="connsiteY15" fmla="*/ 708728 h 1636463"/>
                  <a:gd name="connsiteX16" fmla="*/ 882015 w 926563"/>
                  <a:gd name="connsiteY16" fmla="*/ 619193 h 1636463"/>
                  <a:gd name="connsiteX17" fmla="*/ 904875 w 926563"/>
                  <a:gd name="connsiteY17" fmla="*/ 392498 h 1636463"/>
                  <a:gd name="connsiteX18" fmla="*/ 918210 w 926563"/>
                  <a:gd name="connsiteY18" fmla="*/ 737303 h 1636463"/>
                  <a:gd name="connsiteX19" fmla="*/ 925830 w 926563"/>
                  <a:gd name="connsiteY19" fmla="*/ 1362143 h 1636463"/>
                  <a:gd name="connsiteX20" fmla="*/ 925830 w 926563"/>
                  <a:gd name="connsiteY20" fmla="*/ 1636463 h 1636463"/>
                  <a:gd name="connsiteX0" fmla="*/ 0 w 926563"/>
                  <a:gd name="connsiteY0" fmla="*/ 1621878 h 1621878"/>
                  <a:gd name="connsiteX1" fmla="*/ 7620 w 926563"/>
                  <a:gd name="connsiteY1" fmla="*/ 718908 h 1621878"/>
                  <a:gd name="connsiteX2" fmla="*/ 26670 w 926563"/>
                  <a:gd name="connsiteY2" fmla="*/ 240753 h 1621878"/>
                  <a:gd name="connsiteX3" fmla="*/ 64770 w 926563"/>
                  <a:gd name="connsiteY3" fmla="*/ 505548 h 1621878"/>
                  <a:gd name="connsiteX4" fmla="*/ 95250 w 926563"/>
                  <a:gd name="connsiteY4" fmla="*/ 585558 h 1621878"/>
                  <a:gd name="connsiteX5" fmla="*/ 144780 w 926563"/>
                  <a:gd name="connsiteY5" fmla="*/ 391248 h 1621878"/>
                  <a:gd name="connsiteX6" fmla="*/ 209550 w 926563"/>
                  <a:gd name="connsiteY6" fmla="*/ 452208 h 1621878"/>
                  <a:gd name="connsiteX7" fmla="*/ 306705 w 926563"/>
                  <a:gd name="connsiteY7" fmla="*/ 701763 h 1621878"/>
                  <a:gd name="connsiteX8" fmla="*/ 403860 w 926563"/>
                  <a:gd name="connsiteY8" fmla="*/ 1073238 h 1621878"/>
                  <a:gd name="connsiteX9" fmla="*/ 464820 w 926563"/>
                  <a:gd name="connsiteY9" fmla="*/ 1191348 h 1621878"/>
                  <a:gd name="connsiteX10" fmla="*/ 533400 w 926563"/>
                  <a:gd name="connsiteY10" fmla="*/ 1189443 h 1621878"/>
                  <a:gd name="connsiteX11" fmla="*/ 611505 w 926563"/>
                  <a:gd name="connsiteY11" fmla="*/ 1202778 h 1621878"/>
                  <a:gd name="connsiteX12" fmla="*/ 659130 w 926563"/>
                  <a:gd name="connsiteY12" fmla="*/ 985608 h 1621878"/>
                  <a:gd name="connsiteX13" fmla="*/ 727710 w 926563"/>
                  <a:gd name="connsiteY13" fmla="*/ 2628 h 1621878"/>
                  <a:gd name="connsiteX14" fmla="*/ 861060 w 926563"/>
                  <a:gd name="connsiteY14" fmla="*/ 694143 h 1621878"/>
                  <a:gd name="connsiteX15" fmla="*/ 882015 w 926563"/>
                  <a:gd name="connsiteY15" fmla="*/ 604608 h 1621878"/>
                  <a:gd name="connsiteX16" fmla="*/ 904875 w 926563"/>
                  <a:gd name="connsiteY16" fmla="*/ 377913 h 1621878"/>
                  <a:gd name="connsiteX17" fmla="*/ 918210 w 926563"/>
                  <a:gd name="connsiteY17" fmla="*/ 722718 h 1621878"/>
                  <a:gd name="connsiteX18" fmla="*/ 925830 w 926563"/>
                  <a:gd name="connsiteY18" fmla="*/ 1347558 h 1621878"/>
                  <a:gd name="connsiteX19" fmla="*/ 925830 w 926563"/>
                  <a:gd name="connsiteY19" fmla="*/ 1621878 h 1621878"/>
                  <a:gd name="connsiteX0" fmla="*/ 0 w 926563"/>
                  <a:gd name="connsiteY0" fmla="*/ 1623927 h 1623927"/>
                  <a:gd name="connsiteX1" fmla="*/ 7620 w 926563"/>
                  <a:gd name="connsiteY1" fmla="*/ 720957 h 1623927"/>
                  <a:gd name="connsiteX2" fmla="*/ 26670 w 926563"/>
                  <a:gd name="connsiteY2" fmla="*/ 242802 h 1623927"/>
                  <a:gd name="connsiteX3" fmla="*/ 64770 w 926563"/>
                  <a:gd name="connsiteY3" fmla="*/ 507597 h 1623927"/>
                  <a:gd name="connsiteX4" fmla="*/ 95250 w 926563"/>
                  <a:gd name="connsiteY4" fmla="*/ 587607 h 1623927"/>
                  <a:gd name="connsiteX5" fmla="*/ 144780 w 926563"/>
                  <a:gd name="connsiteY5" fmla="*/ 393297 h 1623927"/>
                  <a:gd name="connsiteX6" fmla="*/ 209550 w 926563"/>
                  <a:gd name="connsiteY6" fmla="*/ 454257 h 1623927"/>
                  <a:gd name="connsiteX7" fmla="*/ 306705 w 926563"/>
                  <a:gd name="connsiteY7" fmla="*/ 703812 h 1623927"/>
                  <a:gd name="connsiteX8" fmla="*/ 403860 w 926563"/>
                  <a:gd name="connsiteY8" fmla="*/ 1075287 h 1623927"/>
                  <a:gd name="connsiteX9" fmla="*/ 464820 w 926563"/>
                  <a:gd name="connsiteY9" fmla="*/ 1193397 h 1623927"/>
                  <a:gd name="connsiteX10" fmla="*/ 533400 w 926563"/>
                  <a:gd name="connsiteY10" fmla="*/ 1191492 h 1623927"/>
                  <a:gd name="connsiteX11" fmla="*/ 611505 w 926563"/>
                  <a:gd name="connsiteY11" fmla="*/ 1204827 h 1623927"/>
                  <a:gd name="connsiteX12" fmla="*/ 659130 w 926563"/>
                  <a:gd name="connsiteY12" fmla="*/ 987657 h 1623927"/>
                  <a:gd name="connsiteX13" fmla="*/ 727710 w 926563"/>
                  <a:gd name="connsiteY13" fmla="*/ 4677 h 1623927"/>
                  <a:gd name="connsiteX14" fmla="*/ 882015 w 926563"/>
                  <a:gd name="connsiteY14" fmla="*/ 606657 h 1623927"/>
                  <a:gd name="connsiteX15" fmla="*/ 904875 w 926563"/>
                  <a:gd name="connsiteY15" fmla="*/ 379962 h 1623927"/>
                  <a:gd name="connsiteX16" fmla="*/ 918210 w 926563"/>
                  <a:gd name="connsiteY16" fmla="*/ 724767 h 1623927"/>
                  <a:gd name="connsiteX17" fmla="*/ 925830 w 926563"/>
                  <a:gd name="connsiteY17" fmla="*/ 1349607 h 1623927"/>
                  <a:gd name="connsiteX18" fmla="*/ 925830 w 926563"/>
                  <a:gd name="connsiteY18" fmla="*/ 1623927 h 1623927"/>
                  <a:gd name="connsiteX0" fmla="*/ 0 w 926563"/>
                  <a:gd name="connsiteY0" fmla="*/ 1624373 h 1624373"/>
                  <a:gd name="connsiteX1" fmla="*/ 7620 w 926563"/>
                  <a:gd name="connsiteY1" fmla="*/ 721403 h 1624373"/>
                  <a:gd name="connsiteX2" fmla="*/ 26670 w 926563"/>
                  <a:gd name="connsiteY2" fmla="*/ 243248 h 1624373"/>
                  <a:gd name="connsiteX3" fmla="*/ 64770 w 926563"/>
                  <a:gd name="connsiteY3" fmla="*/ 508043 h 1624373"/>
                  <a:gd name="connsiteX4" fmla="*/ 95250 w 926563"/>
                  <a:gd name="connsiteY4" fmla="*/ 588053 h 1624373"/>
                  <a:gd name="connsiteX5" fmla="*/ 144780 w 926563"/>
                  <a:gd name="connsiteY5" fmla="*/ 393743 h 1624373"/>
                  <a:gd name="connsiteX6" fmla="*/ 209550 w 926563"/>
                  <a:gd name="connsiteY6" fmla="*/ 454703 h 1624373"/>
                  <a:gd name="connsiteX7" fmla="*/ 306705 w 926563"/>
                  <a:gd name="connsiteY7" fmla="*/ 704258 h 1624373"/>
                  <a:gd name="connsiteX8" fmla="*/ 403860 w 926563"/>
                  <a:gd name="connsiteY8" fmla="*/ 1075733 h 1624373"/>
                  <a:gd name="connsiteX9" fmla="*/ 464820 w 926563"/>
                  <a:gd name="connsiteY9" fmla="*/ 1193843 h 1624373"/>
                  <a:gd name="connsiteX10" fmla="*/ 533400 w 926563"/>
                  <a:gd name="connsiteY10" fmla="*/ 1191938 h 1624373"/>
                  <a:gd name="connsiteX11" fmla="*/ 611505 w 926563"/>
                  <a:gd name="connsiteY11" fmla="*/ 1205273 h 1624373"/>
                  <a:gd name="connsiteX12" fmla="*/ 659130 w 926563"/>
                  <a:gd name="connsiteY12" fmla="*/ 988103 h 1624373"/>
                  <a:gd name="connsiteX13" fmla="*/ 727710 w 926563"/>
                  <a:gd name="connsiteY13" fmla="*/ 5123 h 1624373"/>
                  <a:gd name="connsiteX14" fmla="*/ 882015 w 926563"/>
                  <a:gd name="connsiteY14" fmla="*/ 607103 h 1624373"/>
                  <a:gd name="connsiteX15" fmla="*/ 918210 w 926563"/>
                  <a:gd name="connsiteY15" fmla="*/ 725213 h 1624373"/>
                  <a:gd name="connsiteX16" fmla="*/ 925830 w 926563"/>
                  <a:gd name="connsiteY16" fmla="*/ 1350053 h 1624373"/>
                  <a:gd name="connsiteX17" fmla="*/ 925830 w 926563"/>
                  <a:gd name="connsiteY17" fmla="*/ 1624373 h 1624373"/>
                  <a:gd name="connsiteX0" fmla="*/ 0 w 926563"/>
                  <a:gd name="connsiteY0" fmla="*/ 1621768 h 1621768"/>
                  <a:gd name="connsiteX1" fmla="*/ 7620 w 926563"/>
                  <a:gd name="connsiteY1" fmla="*/ 718798 h 1621768"/>
                  <a:gd name="connsiteX2" fmla="*/ 26670 w 926563"/>
                  <a:gd name="connsiteY2" fmla="*/ 240643 h 1621768"/>
                  <a:gd name="connsiteX3" fmla="*/ 64770 w 926563"/>
                  <a:gd name="connsiteY3" fmla="*/ 505438 h 1621768"/>
                  <a:gd name="connsiteX4" fmla="*/ 95250 w 926563"/>
                  <a:gd name="connsiteY4" fmla="*/ 585448 h 1621768"/>
                  <a:gd name="connsiteX5" fmla="*/ 144780 w 926563"/>
                  <a:gd name="connsiteY5" fmla="*/ 391138 h 1621768"/>
                  <a:gd name="connsiteX6" fmla="*/ 209550 w 926563"/>
                  <a:gd name="connsiteY6" fmla="*/ 452098 h 1621768"/>
                  <a:gd name="connsiteX7" fmla="*/ 306705 w 926563"/>
                  <a:gd name="connsiteY7" fmla="*/ 701653 h 1621768"/>
                  <a:gd name="connsiteX8" fmla="*/ 403860 w 926563"/>
                  <a:gd name="connsiteY8" fmla="*/ 1073128 h 1621768"/>
                  <a:gd name="connsiteX9" fmla="*/ 464820 w 926563"/>
                  <a:gd name="connsiteY9" fmla="*/ 1191238 h 1621768"/>
                  <a:gd name="connsiteX10" fmla="*/ 533400 w 926563"/>
                  <a:gd name="connsiteY10" fmla="*/ 1189333 h 1621768"/>
                  <a:gd name="connsiteX11" fmla="*/ 611505 w 926563"/>
                  <a:gd name="connsiteY11" fmla="*/ 1202668 h 1621768"/>
                  <a:gd name="connsiteX12" fmla="*/ 659130 w 926563"/>
                  <a:gd name="connsiteY12" fmla="*/ 985498 h 1621768"/>
                  <a:gd name="connsiteX13" fmla="*/ 727710 w 926563"/>
                  <a:gd name="connsiteY13" fmla="*/ 2518 h 1621768"/>
                  <a:gd name="connsiteX14" fmla="*/ 918210 w 926563"/>
                  <a:gd name="connsiteY14" fmla="*/ 722608 h 1621768"/>
                  <a:gd name="connsiteX15" fmla="*/ 925830 w 926563"/>
                  <a:gd name="connsiteY15" fmla="*/ 1347448 h 1621768"/>
                  <a:gd name="connsiteX16" fmla="*/ 925830 w 926563"/>
                  <a:gd name="connsiteY16" fmla="*/ 1621768 h 1621768"/>
                  <a:gd name="connsiteX0" fmla="*/ 0 w 926563"/>
                  <a:gd name="connsiteY0" fmla="*/ 1622330 h 1622330"/>
                  <a:gd name="connsiteX1" fmla="*/ 7620 w 926563"/>
                  <a:gd name="connsiteY1" fmla="*/ 719360 h 1622330"/>
                  <a:gd name="connsiteX2" fmla="*/ 26670 w 926563"/>
                  <a:gd name="connsiteY2" fmla="*/ 241205 h 1622330"/>
                  <a:gd name="connsiteX3" fmla="*/ 64770 w 926563"/>
                  <a:gd name="connsiteY3" fmla="*/ 506000 h 1622330"/>
                  <a:gd name="connsiteX4" fmla="*/ 95250 w 926563"/>
                  <a:gd name="connsiteY4" fmla="*/ 586010 h 1622330"/>
                  <a:gd name="connsiteX5" fmla="*/ 144780 w 926563"/>
                  <a:gd name="connsiteY5" fmla="*/ 391700 h 1622330"/>
                  <a:gd name="connsiteX6" fmla="*/ 209550 w 926563"/>
                  <a:gd name="connsiteY6" fmla="*/ 452660 h 1622330"/>
                  <a:gd name="connsiteX7" fmla="*/ 306705 w 926563"/>
                  <a:gd name="connsiteY7" fmla="*/ 702215 h 1622330"/>
                  <a:gd name="connsiteX8" fmla="*/ 403860 w 926563"/>
                  <a:gd name="connsiteY8" fmla="*/ 1073690 h 1622330"/>
                  <a:gd name="connsiteX9" fmla="*/ 464820 w 926563"/>
                  <a:gd name="connsiteY9" fmla="*/ 1191800 h 1622330"/>
                  <a:gd name="connsiteX10" fmla="*/ 533400 w 926563"/>
                  <a:gd name="connsiteY10" fmla="*/ 1189895 h 1622330"/>
                  <a:gd name="connsiteX11" fmla="*/ 611505 w 926563"/>
                  <a:gd name="connsiteY11" fmla="*/ 1203230 h 1622330"/>
                  <a:gd name="connsiteX12" fmla="*/ 659130 w 926563"/>
                  <a:gd name="connsiteY12" fmla="*/ 986060 h 1622330"/>
                  <a:gd name="connsiteX13" fmla="*/ 727710 w 926563"/>
                  <a:gd name="connsiteY13" fmla="*/ 3080 h 1622330"/>
                  <a:gd name="connsiteX14" fmla="*/ 925830 w 926563"/>
                  <a:gd name="connsiteY14" fmla="*/ 1348010 h 1622330"/>
                  <a:gd name="connsiteX15" fmla="*/ 925830 w 926563"/>
                  <a:gd name="connsiteY15" fmla="*/ 1622330 h 1622330"/>
                  <a:gd name="connsiteX0" fmla="*/ 0 w 925830"/>
                  <a:gd name="connsiteY0" fmla="*/ 1627999 h 1627999"/>
                  <a:gd name="connsiteX1" fmla="*/ 7620 w 925830"/>
                  <a:gd name="connsiteY1" fmla="*/ 725029 h 1627999"/>
                  <a:gd name="connsiteX2" fmla="*/ 26670 w 925830"/>
                  <a:gd name="connsiteY2" fmla="*/ 246874 h 1627999"/>
                  <a:gd name="connsiteX3" fmla="*/ 64770 w 925830"/>
                  <a:gd name="connsiteY3" fmla="*/ 511669 h 1627999"/>
                  <a:gd name="connsiteX4" fmla="*/ 95250 w 925830"/>
                  <a:gd name="connsiteY4" fmla="*/ 591679 h 1627999"/>
                  <a:gd name="connsiteX5" fmla="*/ 144780 w 925830"/>
                  <a:gd name="connsiteY5" fmla="*/ 397369 h 1627999"/>
                  <a:gd name="connsiteX6" fmla="*/ 209550 w 925830"/>
                  <a:gd name="connsiteY6" fmla="*/ 458329 h 1627999"/>
                  <a:gd name="connsiteX7" fmla="*/ 306705 w 925830"/>
                  <a:gd name="connsiteY7" fmla="*/ 707884 h 1627999"/>
                  <a:gd name="connsiteX8" fmla="*/ 403860 w 925830"/>
                  <a:gd name="connsiteY8" fmla="*/ 1079359 h 1627999"/>
                  <a:gd name="connsiteX9" fmla="*/ 464820 w 925830"/>
                  <a:gd name="connsiteY9" fmla="*/ 1197469 h 1627999"/>
                  <a:gd name="connsiteX10" fmla="*/ 533400 w 925830"/>
                  <a:gd name="connsiteY10" fmla="*/ 1195564 h 1627999"/>
                  <a:gd name="connsiteX11" fmla="*/ 611505 w 925830"/>
                  <a:gd name="connsiteY11" fmla="*/ 1208899 h 1627999"/>
                  <a:gd name="connsiteX12" fmla="*/ 659130 w 925830"/>
                  <a:gd name="connsiteY12" fmla="*/ 991729 h 1627999"/>
                  <a:gd name="connsiteX13" fmla="*/ 727710 w 925830"/>
                  <a:gd name="connsiteY13" fmla="*/ 8749 h 1627999"/>
                  <a:gd name="connsiteX14" fmla="*/ 925830 w 925830"/>
                  <a:gd name="connsiteY14" fmla="*/ 1627999 h 1627999"/>
                  <a:gd name="connsiteX0" fmla="*/ 0 w 727710"/>
                  <a:gd name="connsiteY0" fmla="*/ 1627999 h 1627999"/>
                  <a:gd name="connsiteX1" fmla="*/ 7620 w 727710"/>
                  <a:gd name="connsiteY1" fmla="*/ 725029 h 1627999"/>
                  <a:gd name="connsiteX2" fmla="*/ 26670 w 727710"/>
                  <a:gd name="connsiteY2" fmla="*/ 246874 h 1627999"/>
                  <a:gd name="connsiteX3" fmla="*/ 64770 w 727710"/>
                  <a:gd name="connsiteY3" fmla="*/ 511669 h 1627999"/>
                  <a:gd name="connsiteX4" fmla="*/ 95250 w 727710"/>
                  <a:gd name="connsiteY4" fmla="*/ 591679 h 1627999"/>
                  <a:gd name="connsiteX5" fmla="*/ 144780 w 727710"/>
                  <a:gd name="connsiteY5" fmla="*/ 397369 h 1627999"/>
                  <a:gd name="connsiteX6" fmla="*/ 209550 w 727710"/>
                  <a:gd name="connsiteY6" fmla="*/ 458329 h 1627999"/>
                  <a:gd name="connsiteX7" fmla="*/ 306705 w 727710"/>
                  <a:gd name="connsiteY7" fmla="*/ 707884 h 1627999"/>
                  <a:gd name="connsiteX8" fmla="*/ 403860 w 727710"/>
                  <a:gd name="connsiteY8" fmla="*/ 1079359 h 1627999"/>
                  <a:gd name="connsiteX9" fmla="*/ 464820 w 727710"/>
                  <a:gd name="connsiteY9" fmla="*/ 1197469 h 1627999"/>
                  <a:gd name="connsiteX10" fmla="*/ 533400 w 727710"/>
                  <a:gd name="connsiteY10" fmla="*/ 1195564 h 1627999"/>
                  <a:gd name="connsiteX11" fmla="*/ 611505 w 727710"/>
                  <a:gd name="connsiteY11" fmla="*/ 1208899 h 1627999"/>
                  <a:gd name="connsiteX12" fmla="*/ 659130 w 727710"/>
                  <a:gd name="connsiteY12" fmla="*/ 991729 h 1627999"/>
                  <a:gd name="connsiteX13" fmla="*/ 727710 w 727710"/>
                  <a:gd name="connsiteY13" fmla="*/ 8749 h 1627999"/>
                  <a:gd name="connsiteX0" fmla="*/ 0 w 748665"/>
                  <a:gd name="connsiteY0" fmla="*/ 1618548 h 1618548"/>
                  <a:gd name="connsiteX1" fmla="*/ 7620 w 748665"/>
                  <a:gd name="connsiteY1" fmla="*/ 715578 h 1618548"/>
                  <a:gd name="connsiteX2" fmla="*/ 26670 w 748665"/>
                  <a:gd name="connsiteY2" fmla="*/ 237423 h 1618548"/>
                  <a:gd name="connsiteX3" fmla="*/ 64770 w 748665"/>
                  <a:gd name="connsiteY3" fmla="*/ 502218 h 1618548"/>
                  <a:gd name="connsiteX4" fmla="*/ 95250 w 748665"/>
                  <a:gd name="connsiteY4" fmla="*/ 582228 h 1618548"/>
                  <a:gd name="connsiteX5" fmla="*/ 144780 w 748665"/>
                  <a:gd name="connsiteY5" fmla="*/ 387918 h 1618548"/>
                  <a:gd name="connsiteX6" fmla="*/ 209550 w 748665"/>
                  <a:gd name="connsiteY6" fmla="*/ 448878 h 1618548"/>
                  <a:gd name="connsiteX7" fmla="*/ 306705 w 748665"/>
                  <a:gd name="connsiteY7" fmla="*/ 698433 h 1618548"/>
                  <a:gd name="connsiteX8" fmla="*/ 403860 w 748665"/>
                  <a:gd name="connsiteY8" fmla="*/ 1069908 h 1618548"/>
                  <a:gd name="connsiteX9" fmla="*/ 464820 w 748665"/>
                  <a:gd name="connsiteY9" fmla="*/ 1188018 h 1618548"/>
                  <a:gd name="connsiteX10" fmla="*/ 533400 w 748665"/>
                  <a:gd name="connsiteY10" fmla="*/ 1186113 h 1618548"/>
                  <a:gd name="connsiteX11" fmla="*/ 611505 w 748665"/>
                  <a:gd name="connsiteY11" fmla="*/ 1199448 h 1618548"/>
                  <a:gd name="connsiteX12" fmla="*/ 659130 w 748665"/>
                  <a:gd name="connsiteY12" fmla="*/ 982278 h 1618548"/>
                  <a:gd name="connsiteX13" fmla="*/ 748665 w 748665"/>
                  <a:gd name="connsiteY13" fmla="*/ 8823 h 1618548"/>
                  <a:gd name="connsiteX0" fmla="*/ 0 w 748665"/>
                  <a:gd name="connsiteY0" fmla="*/ 1609725 h 1609725"/>
                  <a:gd name="connsiteX1" fmla="*/ 7620 w 748665"/>
                  <a:gd name="connsiteY1" fmla="*/ 706755 h 1609725"/>
                  <a:gd name="connsiteX2" fmla="*/ 26670 w 748665"/>
                  <a:gd name="connsiteY2" fmla="*/ 228600 h 1609725"/>
                  <a:gd name="connsiteX3" fmla="*/ 64770 w 748665"/>
                  <a:gd name="connsiteY3" fmla="*/ 493395 h 1609725"/>
                  <a:gd name="connsiteX4" fmla="*/ 95250 w 748665"/>
                  <a:gd name="connsiteY4" fmla="*/ 573405 h 1609725"/>
                  <a:gd name="connsiteX5" fmla="*/ 144780 w 748665"/>
                  <a:gd name="connsiteY5" fmla="*/ 379095 h 1609725"/>
                  <a:gd name="connsiteX6" fmla="*/ 209550 w 748665"/>
                  <a:gd name="connsiteY6" fmla="*/ 440055 h 1609725"/>
                  <a:gd name="connsiteX7" fmla="*/ 306705 w 748665"/>
                  <a:gd name="connsiteY7" fmla="*/ 689610 h 1609725"/>
                  <a:gd name="connsiteX8" fmla="*/ 403860 w 748665"/>
                  <a:gd name="connsiteY8" fmla="*/ 1061085 h 1609725"/>
                  <a:gd name="connsiteX9" fmla="*/ 464820 w 748665"/>
                  <a:gd name="connsiteY9" fmla="*/ 1179195 h 1609725"/>
                  <a:gd name="connsiteX10" fmla="*/ 533400 w 748665"/>
                  <a:gd name="connsiteY10" fmla="*/ 1177290 h 1609725"/>
                  <a:gd name="connsiteX11" fmla="*/ 611505 w 748665"/>
                  <a:gd name="connsiteY11" fmla="*/ 1190625 h 1609725"/>
                  <a:gd name="connsiteX12" fmla="*/ 659130 w 748665"/>
                  <a:gd name="connsiteY12" fmla="*/ 973455 h 1609725"/>
                  <a:gd name="connsiteX13" fmla="*/ 714375 w 748665"/>
                  <a:gd name="connsiteY13" fmla="*/ 139064 h 1609725"/>
                  <a:gd name="connsiteX14" fmla="*/ 748665 w 748665"/>
                  <a:gd name="connsiteY14" fmla="*/ 0 h 1609725"/>
                  <a:gd name="connsiteX0" fmla="*/ 0 w 723900"/>
                  <a:gd name="connsiteY0" fmla="*/ 1615440 h 1615440"/>
                  <a:gd name="connsiteX1" fmla="*/ 7620 w 723900"/>
                  <a:gd name="connsiteY1" fmla="*/ 712470 h 1615440"/>
                  <a:gd name="connsiteX2" fmla="*/ 26670 w 723900"/>
                  <a:gd name="connsiteY2" fmla="*/ 234315 h 1615440"/>
                  <a:gd name="connsiteX3" fmla="*/ 64770 w 723900"/>
                  <a:gd name="connsiteY3" fmla="*/ 499110 h 1615440"/>
                  <a:gd name="connsiteX4" fmla="*/ 95250 w 723900"/>
                  <a:gd name="connsiteY4" fmla="*/ 579120 h 1615440"/>
                  <a:gd name="connsiteX5" fmla="*/ 144780 w 723900"/>
                  <a:gd name="connsiteY5" fmla="*/ 384810 h 1615440"/>
                  <a:gd name="connsiteX6" fmla="*/ 209550 w 723900"/>
                  <a:gd name="connsiteY6" fmla="*/ 445770 h 1615440"/>
                  <a:gd name="connsiteX7" fmla="*/ 306705 w 723900"/>
                  <a:gd name="connsiteY7" fmla="*/ 695325 h 1615440"/>
                  <a:gd name="connsiteX8" fmla="*/ 403860 w 723900"/>
                  <a:gd name="connsiteY8" fmla="*/ 1066800 h 1615440"/>
                  <a:gd name="connsiteX9" fmla="*/ 464820 w 723900"/>
                  <a:gd name="connsiteY9" fmla="*/ 1184910 h 1615440"/>
                  <a:gd name="connsiteX10" fmla="*/ 533400 w 723900"/>
                  <a:gd name="connsiteY10" fmla="*/ 1183005 h 1615440"/>
                  <a:gd name="connsiteX11" fmla="*/ 611505 w 723900"/>
                  <a:gd name="connsiteY11" fmla="*/ 1196340 h 1615440"/>
                  <a:gd name="connsiteX12" fmla="*/ 659130 w 723900"/>
                  <a:gd name="connsiteY12" fmla="*/ 979170 h 1615440"/>
                  <a:gd name="connsiteX13" fmla="*/ 714375 w 723900"/>
                  <a:gd name="connsiteY13" fmla="*/ 144779 h 1615440"/>
                  <a:gd name="connsiteX14" fmla="*/ 723900 w 723900"/>
                  <a:gd name="connsiteY14" fmla="*/ 0 h 1615440"/>
                  <a:gd name="connsiteX0" fmla="*/ 0 w 723900"/>
                  <a:gd name="connsiteY0" fmla="*/ 1619250 h 1619250"/>
                  <a:gd name="connsiteX1" fmla="*/ 7620 w 723900"/>
                  <a:gd name="connsiteY1" fmla="*/ 716280 h 1619250"/>
                  <a:gd name="connsiteX2" fmla="*/ 26670 w 723900"/>
                  <a:gd name="connsiteY2" fmla="*/ 238125 h 1619250"/>
                  <a:gd name="connsiteX3" fmla="*/ 64770 w 723900"/>
                  <a:gd name="connsiteY3" fmla="*/ 502920 h 1619250"/>
                  <a:gd name="connsiteX4" fmla="*/ 95250 w 723900"/>
                  <a:gd name="connsiteY4" fmla="*/ 582930 h 1619250"/>
                  <a:gd name="connsiteX5" fmla="*/ 144780 w 723900"/>
                  <a:gd name="connsiteY5" fmla="*/ 388620 h 1619250"/>
                  <a:gd name="connsiteX6" fmla="*/ 209550 w 723900"/>
                  <a:gd name="connsiteY6" fmla="*/ 449580 h 1619250"/>
                  <a:gd name="connsiteX7" fmla="*/ 306705 w 723900"/>
                  <a:gd name="connsiteY7" fmla="*/ 699135 h 1619250"/>
                  <a:gd name="connsiteX8" fmla="*/ 403860 w 723900"/>
                  <a:gd name="connsiteY8" fmla="*/ 1070610 h 1619250"/>
                  <a:gd name="connsiteX9" fmla="*/ 464820 w 723900"/>
                  <a:gd name="connsiteY9" fmla="*/ 1188720 h 1619250"/>
                  <a:gd name="connsiteX10" fmla="*/ 533400 w 723900"/>
                  <a:gd name="connsiteY10" fmla="*/ 1186815 h 1619250"/>
                  <a:gd name="connsiteX11" fmla="*/ 611505 w 723900"/>
                  <a:gd name="connsiteY11" fmla="*/ 1200150 h 1619250"/>
                  <a:gd name="connsiteX12" fmla="*/ 659130 w 723900"/>
                  <a:gd name="connsiteY12" fmla="*/ 982980 h 1619250"/>
                  <a:gd name="connsiteX13" fmla="*/ 714375 w 723900"/>
                  <a:gd name="connsiteY13" fmla="*/ 148589 h 1619250"/>
                  <a:gd name="connsiteX14" fmla="*/ 723900 w 723900"/>
                  <a:gd name="connsiteY14" fmla="*/ 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3900" h="1619250">
                    <a:moveTo>
                      <a:pt x="0" y="1619250"/>
                    </a:moveTo>
                    <a:cubicBezTo>
                      <a:pt x="1587" y="1281430"/>
                      <a:pt x="3175" y="946467"/>
                      <a:pt x="7620" y="716280"/>
                    </a:cubicBezTo>
                    <a:cubicBezTo>
                      <a:pt x="12065" y="486093"/>
                      <a:pt x="17145" y="273685"/>
                      <a:pt x="26670" y="238125"/>
                    </a:cubicBezTo>
                    <a:cubicBezTo>
                      <a:pt x="36195" y="202565"/>
                      <a:pt x="53340" y="445452"/>
                      <a:pt x="64770" y="502920"/>
                    </a:cubicBezTo>
                    <a:cubicBezTo>
                      <a:pt x="76200" y="560388"/>
                      <a:pt x="81915" y="601980"/>
                      <a:pt x="95250" y="582930"/>
                    </a:cubicBezTo>
                    <a:cubicBezTo>
                      <a:pt x="108585" y="563880"/>
                      <a:pt x="125730" y="410845"/>
                      <a:pt x="144780" y="388620"/>
                    </a:cubicBezTo>
                    <a:cubicBezTo>
                      <a:pt x="163830" y="366395"/>
                      <a:pt x="188278" y="399733"/>
                      <a:pt x="209550" y="449580"/>
                    </a:cubicBezTo>
                    <a:cubicBezTo>
                      <a:pt x="230822" y="499427"/>
                      <a:pt x="274320" y="595630"/>
                      <a:pt x="306705" y="699135"/>
                    </a:cubicBezTo>
                    <a:cubicBezTo>
                      <a:pt x="339090" y="802640"/>
                      <a:pt x="377508" y="989013"/>
                      <a:pt x="403860" y="1070610"/>
                    </a:cubicBezTo>
                    <a:cubicBezTo>
                      <a:pt x="430212" y="1152207"/>
                      <a:pt x="443230" y="1169353"/>
                      <a:pt x="464820" y="1188720"/>
                    </a:cubicBezTo>
                    <a:cubicBezTo>
                      <a:pt x="486410" y="1208087"/>
                      <a:pt x="508953" y="1184910"/>
                      <a:pt x="533400" y="1186815"/>
                    </a:cubicBezTo>
                    <a:cubicBezTo>
                      <a:pt x="557847" y="1188720"/>
                      <a:pt x="590550" y="1234122"/>
                      <a:pt x="611505" y="1200150"/>
                    </a:cubicBezTo>
                    <a:cubicBezTo>
                      <a:pt x="632460" y="1166178"/>
                      <a:pt x="641985" y="1158240"/>
                      <a:pt x="659130" y="982980"/>
                    </a:cubicBezTo>
                    <a:cubicBezTo>
                      <a:pt x="676275" y="807720"/>
                      <a:pt x="699453" y="310831"/>
                      <a:pt x="714375" y="148589"/>
                    </a:cubicBezTo>
                    <a:cubicBezTo>
                      <a:pt x="729297" y="-13653"/>
                      <a:pt x="718185" y="23177"/>
                      <a:pt x="723900" y="0"/>
                    </a:cubicBezTo>
                  </a:path>
                </a:pathLst>
              </a:cu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47">
                <a:extLst>
                  <a:ext uri="{FF2B5EF4-FFF2-40B4-BE49-F238E27FC236}">
                    <a16:creationId xmlns:a16="http://schemas.microsoft.com/office/drawing/2014/main" id="{A1542E19-83A2-4266-A708-7D32B27A3406}"/>
                  </a:ext>
                </a:extLst>
              </p:cNvPr>
              <p:cNvSpPr/>
              <p:nvPr/>
            </p:nvSpPr>
            <p:spPr>
              <a:xfrm>
                <a:off x="7905750" y="1969770"/>
                <a:ext cx="112395" cy="1619250"/>
              </a:xfrm>
              <a:custGeom>
                <a:avLst/>
                <a:gdLst>
                  <a:gd name="connsiteX0" fmla="*/ 0 w 112395"/>
                  <a:gd name="connsiteY0" fmla="*/ 0 h 1617345"/>
                  <a:gd name="connsiteX1" fmla="*/ 38100 w 112395"/>
                  <a:gd name="connsiteY1" fmla="*/ 649605 h 1617345"/>
                  <a:gd name="connsiteX2" fmla="*/ 72390 w 112395"/>
                  <a:gd name="connsiteY2" fmla="*/ 527685 h 1617345"/>
                  <a:gd name="connsiteX3" fmla="*/ 89535 w 112395"/>
                  <a:gd name="connsiteY3" fmla="*/ 386715 h 1617345"/>
                  <a:gd name="connsiteX4" fmla="*/ 110490 w 112395"/>
                  <a:gd name="connsiteY4" fmla="*/ 794385 h 1617345"/>
                  <a:gd name="connsiteX5" fmla="*/ 110490 w 112395"/>
                  <a:gd name="connsiteY5" fmla="*/ 1455420 h 1617345"/>
                  <a:gd name="connsiteX6" fmla="*/ 112395 w 112395"/>
                  <a:gd name="connsiteY6" fmla="*/ 1617345 h 1617345"/>
                  <a:gd name="connsiteX0" fmla="*/ 0 w 112395"/>
                  <a:gd name="connsiteY0" fmla="*/ 0 h 1619250"/>
                  <a:gd name="connsiteX1" fmla="*/ 38100 w 112395"/>
                  <a:gd name="connsiteY1" fmla="*/ 651510 h 1619250"/>
                  <a:gd name="connsiteX2" fmla="*/ 72390 w 112395"/>
                  <a:gd name="connsiteY2" fmla="*/ 529590 h 1619250"/>
                  <a:gd name="connsiteX3" fmla="*/ 89535 w 112395"/>
                  <a:gd name="connsiteY3" fmla="*/ 388620 h 1619250"/>
                  <a:gd name="connsiteX4" fmla="*/ 110490 w 112395"/>
                  <a:gd name="connsiteY4" fmla="*/ 796290 h 1619250"/>
                  <a:gd name="connsiteX5" fmla="*/ 110490 w 112395"/>
                  <a:gd name="connsiteY5" fmla="*/ 1457325 h 1619250"/>
                  <a:gd name="connsiteX6" fmla="*/ 112395 w 112395"/>
                  <a:gd name="connsiteY6" fmla="*/ 1619250 h 1619250"/>
                  <a:gd name="connsiteX0" fmla="*/ 0 w 112395"/>
                  <a:gd name="connsiteY0" fmla="*/ 0 h 1619250"/>
                  <a:gd name="connsiteX1" fmla="*/ 45720 w 112395"/>
                  <a:gd name="connsiteY1" fmla="*/ 683895 h 1619250"/>
                  <a:gd name="connsiteX2" fmla="*/ 72390 w 112395"/>
                  <a:gd name="connsiteY2" fmla="*/ 529590 h 1619250"/>
                  <a:gd name="connsiteX3" fmla="*/ 89535 w 112395"/>
                  <a:gd name="connsiteY3" fmla="*/ 388620 h 1619250"/>
                  <a:gd name="connsiteX4" fmla="*/ 110490 w 112395"/>
                  <a:gd name="connsiteY4" fmla="*/ 796290 h 1619250"/>
                  <a:gd name="connsiteX5" fmla="*/ 110490 w 112395"/>
                  <a:gd name="connsiteY5" fmla="*/ 1457325 h 1619250"/>
                  <a:gd name="connsiteX6" fmla="*/ 112395 w 112395"/>
                  <a:gd name="connsiteY6" fmla="*/ 1619250 h 1619250"/>
                  <a:gd name="connsiteX0" fmla="*/ 0 w 112395"/>
                  <a:gd name="connsiteY0" fmla="*/ 0 h 1619250"/>
                  <a:gd name="connsiteX1" fmla="*/ 45720 w 112395"/>
                  <a:gd name="connsiteY1" fmla="*/ 683895 h 1619250"/>
                  <a:gd name="connsiteX2" fmla="*/ 72390 w 112395"/>
                  <a:gd name="connsiteY2" fmla="*/ 529590 h 1619250"/>
                  <a:gd name="connsiteX3" fmla="*/ 89535 w 112395"/>
                  <a:gd name="connsiteY3" fmla="*/ 388620 h 1619250"/>
                  <a:gd name="connsiteX4" fmla="*/ 104775 w 112395"/>
                  <a:gd name="connsiteY4" fmla="*/ 796290 h 1619250"/>
                  <a:gd name="connsiteX5" fmla="*/ 110490 w 112395"/>
                  <a:gd name="connsiteY5" fmla="*/ 1457325 h 1619250"/>
                  <a:gd name="connsiteX6" fmla="*/ 112395 w 112395"/>
                  <a:gd name="connsiteY6" fmla="*/ 161925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 h="1619250">
                    <a:moveTo>
                      <a:pt x="0" y="0"/>
                    </a:moveTo>
                    <a:cubicBezTo>
                      <a:pt x="13017" y="280829"/>
                      <a:pt x="33655" y="595630"/>
                      <a:pt x="45720" y="683895"/>
                    </a:cubicBezTo>
                    <a:cubicBezTo>
                      <a:pt x="57785" y="772160"/>
                      <a:pt x="65088" y="578802"/>
                      <a:pt x="72390" y="529590"/>
                    </a:cubicBezTo>
                    <a:cubicBezTo>
                      <a:pt x="79692" y="480378"/>
                      <a:pt x="84137" y="344170"/>
                      <a:pt x="89535" y="388620"/>
                    </a:cubicBezTo>
                    <a:cubicBezTo>
                      <a:pt x="94933" y="433070"/>
                      <a:pt x="101283" y="618173"/>
                      <a:pt x="104775" y="796290"/>
                    </a:cubicBezTo>
                    <a:cubicBezTo>
                      <a:pt x="108267" y="974407"/>
                      <a:pt x="110490" y="1457325"/>
                      <a:pt x="110490" y="1457325"/>
                    </a:cubicBezTo>
                    <a:cubicBezTo>
                      <a:pt x="110808" y="1594485"/>
                      <a:pt x="111601" y="1606867"/>
                      <a:pt x="112395" y="1619250"/>
                    </a:cubicBezTo>
                  </a:path>
                </a:pathLst>
              </a:cu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타원 48">
                <a:extLst>
                  <a:ext uri="{FF2B5EF4-FFF2-40B4-BE49-F238E27FC236}">
                    <a16:creationId xmlns:a16="http://schemas.microsoft.com/office/drawing/2014/main" id="{6A598E3E-6CB1-46A9-A94C-2ED5B62B77D0}"/>
                  </a:ext>
                </a:extLst>
              </p:cNvPr>
              <p:cNvSpPr/>
              <p:nvPr/>
            </p:nvSpPr>
            <p:spPr>
              <a:xfrm>
                <a:off x="7075874" y="269097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a:extLst>
                  <a:ext uri="{FF2B5EF4-FFF2-40B4-BE49-F238E27FC236}">
                    <a16:creationId xmlns:a16="http://schemas.microsoft.com/office/drawing/2014/main" id="{7E52F3C2-BDA2-4D79-A022-A1E1ACA79745}"/>
                  </a:ext>
                </a:extLst>
              </p:cNvPr>
              <p:cNvSpPr/>
              <p:nvPr/>
            </p:nvSpPr>
            <p:spPr>
              <a:xfrm>
                <a:off x="7136834" y="248142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50">
                <a:extLst>
                  <a:ext uri="{FF2B5EF4-FFF2-40B4-BE49-F238E27FC236}">
                    <a16:creationId xmlns:a16="http://schemas.microsoft.com/office/drawing/2014/main" id="{8BCD468B-3231-427E-AA4F-F2C680ABFD97}"/>
                  </a:ext>
                </a:extLst>
              </p:cNvPr>
              <p:cNvSpPr/>
              <p:nvPr/>
            </p:nvSpPr>
            <p:spPr>
              <a:xfrm>
                <a:off x="7344479" y="255952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a:extLst>
                  <a:ext uri="{FF2B5EF4-FFF2-40B4-BE49-F238E27FC236}">
                    <a16:creationId xmlns:a16="http://schemas.microsoft.com/office/drawing/2014/main" id="{22091F7D-549E-47C4-BDCF-2DA732008A3B}"/>
                  </a:ext>
                </a:extLst>
              </p:cNvPr>
              <p:cNvSpPr/>
              <p:nvPr/>
            </p:nvSpPr>
            <p:spPr>
              <a:xfrm>
                <a:off x="7376864" y="264334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a:extLst>
                  <a:ext uri="{FF2B5EF4-FFF2-40B4-BE49-F238E27FC236}">
                    <a16:creationId xmlns:a16="http://schemas.microsoft.com/office/drawing/2014/main" id="{11D51EF8-5880-4715-8096-6306E437605B}"/>
                  </a:ext>
                </a:extLst>
              </p:cNvPr>
              <p:cNvSpPr/>
              <p:nvPr/>
            </p:nvSpPr>
            <p:spPr>
              <a:xfrm>
                <a:off x="7411154" y="275764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a:extLst>
                  <a:ext uri="{FF2B5EF4-FFF2-40B4-BE49-F238E27FC236}">
                    <a16:creationId xmlns:a16="http://schemas.microsoft.com/office/drawing/2014/main" id="{1DB70A68-CEE0-4DF5-BE04-352F10EB80BF}"/>
                  </a:ext>
                </a:extLst>
              </p:cNvPr>
              <p:cNvSpPr/>
              <p:nvPr/>
            </p:nvSpPr>
            <p:spPr>
              <a:xfrm>
                <a:off x="7512119" y="308530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타원 54">
                <a:extLst>
                  <a:ext uri="{FF2B5EF4-FFF2-40B4-BE49-F238E27FC236}">
                    <a16:creationId xmlns:a16="http://schemas.microsoft.com/office/drawing/2014/main" id="{9C2CAFCF-EDE8-40AA-8F11-99358CFE36E1}"/>
                  </a:ext>
                </a:extLst>
              </p:cNvPr>
              <p:cNvSpPr/>
              <p:nvPr/>
            </p:nvSpPr>
            <p:spPr>
              <a:xfrm>
                <a:off x="7525454" y="313864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타원 55">
                <a:extLst>
                  <a:ext uri="{FF2B5EF4-FFF2-40B4-BE49-F238E27FC236}">
                    <a16:creationId xmlns:a16="http://schemas.microsoft.com/office/drawing/2014/main" id="{D320960E-2C32-4E39-B16E-0C85E129DF37}"/>
                  </a:ext>
                </a:extLst>
              </p:cNvPr>
              <p:cNvSpPr/>
              <p:nvPr/>
            </p:nvSpPr>
            <p:spPr>
              <a:xfrm>
                <a:off x="7527359" y="315198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타원 56">
                <a:extLst>
                  <a:ext uri="{FF2B5EF4-FFF2-40B4-BE49-F238E27FC236}">
                    <a16:creationId xmlns:a16="http://schemas.microsoft.com/office/drawing/2014/main" id="{E5D69BB4-F1D9-45F7-A1DD-8E31C92C0946}"/>
                  </a:ext>
                </a:extLst>
              </p:cNvPr>
              <p:cNvSpPr/>
              <p:nvPr/>
            </p:nvSpPr>
            <p:spPr>
              <a:xfrm>
                <a:off x="7584509" y="317293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a:extLst>
                  <a:ext uri="{FF2B5EF4-FFF2-40B4-BE49-F238E27FC236}">
                    <a16:creationId xmlns:a16="http://schemas.microsoft.com/office/drawing/2014/main" id="{12448DF3-59C4-48D5-BF75-0390F6F78CBB}"/>
                  </a:ext>
                </a:extLst>
              </p:cNvPr>
              <p:cNvSpPr/>
              <p:nvPr/>
            </p:nvSpPr>
            <p:spPr>
              <a:xfrm>
                <a:off x="7614989" y="316722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타원 58">
                <a:extLst>
                  <a:ext uri="{FF2B5EF4-FFF2-40B4-BE49-F238E27FC236}">
                    <a16:creationId xmlns:a16="http://schemas.microsoft.com/office/drawing/2014/main" id="{F8C6F624-4719-49B9-AED2-D2F7C0B7D5A4}"/>
                  </a:ext>
                </a:extLst>
              </p:cNvPr>
              <p:cNvSpPr/>
              <p:nvPr/>
            </p:nvSpPr>
            <p:spPr>
              <a:xfrm>
                <a:off x="7649279" y="321865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a16="http://schemas.microsoft.com/office/drawing/2014/main" id="{201B8074-FF8B-4A78-9471-2063F8FB8B0B}"/>
                  </a:ext>
                </a:extLst>
              </p:cNvPr>
              <p:cNvSpPr/>
              <p:nvPr/>
            </p:nvSpPr>
            <p:spPr>
              <a:xfrm>
                <a:off x="7626419" y="305673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a16="http://schemas.microsoft.com/office/drawing/2014/main" id="{B3C01337-FB61-4362-9324-777202D06D2A}"/>
                  </a:ext>
                </a:extLst>
              </p:cNvPr>
              <p:cNvSpPr/>
              <p:nvPr/>
            </p:nvSpPr>
            <p:spPr>
              <a:xfrm>
                <a:off x="7727384" y="290814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a:extLst>
                  <a:ext uri="{FF2B5EF4-FFF2-40B4-BE49-F238E27FC236}">
                    <a16:creationId xmlns:a16="http://schemas.microsoft.com/office/drawing/2014/main" id="{BAF820E1-590A-42FD-BDDF-1FAA91F1E176}"/>
                  </a:ext>
                </a:extLst>
              </p:cNvPr>
              <p:cNvSpPr/>
              <p:nvPr/>
            </p:nvSpPr>
            <p:spPr>
              <a:xfrm>
                <a:off x="7725479" y="293100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a16="http://schemas.microsoft.com/office/drawing/2014/main" id="{08118ED6-E4CA-41BC-8EC1-72D3D7A9C06A}"/>
                  </a:ext>
                </a:extLst>
              </p:cNvPr>
              <p:cNvSpPr/>
              <p:nvPr/>
            </p:nvSpPr>
            <p:spPr>
              <a:xfrm>
                <a:off x="7984559" y="239379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a:extLst>
                  <a:ext uri="{FF2B5EF4-FFF2-40B4-BE49-F238E27FC236}">
                    <a16:creationId xmlns:a16="http://schemas.microsoft.com/office/drawing/2014/main" id="{D8479B68-D3F8-4188-B6F4-9CE359F12DB2}"/>
                  </a:ext>
                </a:extLst>
              </p:cNvPr>
              <p:cNvSpPr/>
              <p:nvPr/>
            </p:nvSpPr>
            <p:spPr>
              <a:xfrm>
                <a:off x="7971224" y="233283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타원 64">
                <a:extLst>
                  <a:ext uri="{FF2B5EF4-FFF2-40B4-BE49-F238E27FC236}">
                    <a16:creationId xmlns:a16="http://schemas.microsoft.com/office/drawing/2014/main" id="{F8636504-5BB8-4656-90F8-2E57AD59BE59}"/>
                  </a:ext>
                </a:extLst>
              </p:cNvPr>
              <p:cNvSpPr/>
              <p:nvPr/>
            </p:nvSpPr>
            <p:spPr>
              <a:xfrm>
                <a:off x="7908359" y="233092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타원 65">
                <a:extLst>
                  <a:ext uri="{FF2B5EF4-FFF2-40B4-BE49-F238E27FC236}">
                    <a16:creationId xmlns:a16="http://schemas.microsoft.com/office/drawing/2014/main" id="{72CA7322-7D17-4EE7-8572-A9A32867531A}"/>
                  </a:ext>
                </a:extLst>
              </p:cNvPr>
              <p:cNvSpPr/>
              <p:nvPr/>
            </p:nvSpPr>
            <p:spPr>
              <a:xfrm>
                <a:off x="7195889" y="240712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타원 66">
                <a:extLst>
                  <a:ext uri="{FF2B5EF4-FFF2-40B4-BE49-F238E27FC236}">
                    <a16:creationId xmlns:a16="http://schemas.microsoft.com/office/drawing/2014/main" id="{F67AC74C-477B-4201-9227-3543BD6CD019}"/>
                  </a:ext>
                </a:extLst>
              </p:cNvPr>
              <p:cNvSpPr/>
              <p:nvPr/>
            </p:nvSpPr>
            <p:spPr>
              <a:xfrm>
                <a:off x="7249229" y="235950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타원 67">
                <a:extLst>
                  <a:ext uri="{FF2B5EF4-FFF2-40B4-BE49-F238E27FC236}">
                    <a16:creationId xmlns:a16="http://schemas.microsoft.com/office/drawing/2014/main" id="{A30C56B9-1481-4AE1-8520-0FA78C8CEF5D}"/>
                  </a:ext>
                </a:extLst>
              </p:cNvPr>
              <p:cNvSpPr/>
              <p:nvPr/>
            </p:nvSpPr>
            <p:spPr>
              <a:xfrm>
                <a:off x="7273994" y="236331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7" name="그룹 16">
              <a:extLst>
                <a:ext uri="{FF2B5EF4-FFF2-40B4-BE49-F238E27FC236}">
                  <a16:creationId xmlns:a16="http://schemas.microsoft.com/office/drawing/2014/main" id="{6EA44D1E-549C-4069-BFD5-09211BBA7B1F}"/>
                </a:ext>
              </a:extLst>
            </p:cNvPr>
            <p:cNvGrpSpPr/>
            <p:nvPr/>
          </p:nvGrpSpPr>
          <p:grpSpPr>
            <a:xfrm>
              <a:off x="1646364" y="1751181"/>
              <a:ext cx="1284776" cy="2031594"/>
              <a:chOff x="1646364" y="1751181"/>
              <a:chExt cx="1284776" cy="2031594"/>
            </a:xfrm>
          </p:grpSpPr>
          <p:sp>
            <p:nvSpPr>
              <p:cNvPr id="43" name="직사각형 42">
                <a:extLst>
                  <a:ext uri="{FF2B5EF4-FFF2-40B4-BE49-F238E27FC236}">
                    <a16:creationId xmlns:a16="http://schemas.microsoft.com/office/drawing/2014/main" id="{516787CB-AF17-4EE3-ACE4-273388A39ED8}"/>
                  </a:ext>
                </a:extLst>
              </p:cNvPr>
              <p:cNvSpPr/>
              <p:nvPr/>
            </p:nvSpPr>
            <p:spPr>
              <a:xfrm>
                <a:off x="1830725" y="1968499"/>
                <a:ext cx="1100415" cy="1620521"/>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8F9403E-EB37-42E6-8775-DA00C2240156}"/>
                      </a:ext>
                    </a:extLst>
                  </p:cNvPr>
                  <p:cNvSpPr txBox="1"/>
                  <p:nvPr/>
                </p:nvSpPr>
                <p:spPr>
                  <a:xfrm>
                    <a:off x="2298075" y="3610590"/>
                    <a:ext cx="166626" cy="172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𝑥</m:t>
                          </m:r>
                        </m:oMath>
                      </m:oMathPara>
                    </a14:m>
                    <a:endParaRPr lang="en-US" sz="1300" dirty="0">
                      <a:solidFill>
                        <a:schemeClr val="tx1"/>
                      </a:solidFill>
                    </a:endParaRPr>
                  </a:p>
                </p:txBody>
              </p:sp>
            </mc:Choice>
            <mc:Fallback xmlns="">
              <p:sp>
                <p:nvSpPr>
                  <p:cNvPr id="155" name="TextBox 154">
                    <a:extLst>
                      <a:ext uri="{FF2B5EF4-FFF2-40B4-BE49-F238E27FC236}">
                        <a16:creationId xmlns:a16="http://schemas.microsoft.com/office/drawing/2014/main" id="{ABA38A78-BE69-49CC-8740-22C67CA45B46}"/>
                      </a:ext>
                    </a:extLst>
                  </p:cNvPr>
                  <p:cNvSpPr txBox="1">
                    <a:spLocks noRot="1" noChangeAspect="1" noMove="1" noResize="1" noEditPoints="1" noAdjustHandles="1" noChangeArrowheads="1" noChangeShapeType="1" noTextEdit="1"/>
                  </p:cNvSpPr>
                  <p:nvPr/>
                </p:nvSpPr>
                <p:spPr>
                  <a:xfrm>
                    <a:off x="2298075" y="3610590"/>
                    <a:ext cx="166626" cy="172185"/>
                  </a:xfrm>
                  <a:prstGeom prst="rect">
                    <a:avLst/>
                  </a:prstGeom>
                  <a:blipFill>
                    <a:blip r:embed="rId4"/>
                    <a:stretch>
                      <a:fillRect l="-3704" b="-3448"/>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BBC095A-AB6B-489B-9EBC-2346E779276B}"/>
                      </a:ext>
                    </a:extLst>
                  </p:cNvPr>
                  <p:cNvSpPr txBox="1"/>
                  <p:nvPr/>
                </p:nvSpPr>
                <p:spPr>
                  <a:xfrm>
                    <a:off x="1646364" y="2607925"/>
                    <a:ext cx="157171" cy="182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𝑦</m:t>
                          </m:r>
                        </m:oMath>
                      </m:oMathPara>
                    </a14:m>
                    <a:endParaRPr lang="en-US" sz="1300" dirty="0">
                      <a:solidFill>
                        <a:schemeClr val="tx1"/>
                      </a:solidFill>
                    </a:endParaRPr>
                  </a:p>
                </p:txBody>
              </p:sp>
            </mc:Choice>
            <mc:Fallback xmlns="">
              <p:sp>
                <p:nvSpPr>
                  <p:cNvPr id="45" name="TextBox 44">
                    <a:extLst>
                      <a:ext uri="{FF2B5EF4-FFF2-40B4-BE49-F238E27FC236}">
                        <a16:creationId xmlns:a16="http://schemas.microsoft.com/office/drawing/2014/main" xmlns="" xmlns:a14="http://schemas.microsoft.com/office/drawing/2010/main" id="{9BBC095A-AB6B-489B-9EBC-2346E779276B}"/>
                      </a:ext>
                    </a:extLst>
                  </p:cNvPr>
                  <p:cNvSpPr txBox="1">
                    <a:spLocks noRot="1" noChangeAspect="1" noMove="1" noResize="1" noEditPoints="1" noAdjustHandles="1" noChangeArrowheads="1" noChangeShapeType="1" noTextEdit="1"/>
                  </p:cNvSpPr>
                  <p:nvPr/>
                </p:nvSpPr>
                <p:spPr>
                  <a:xfrm>
                    <a:off x="1646364" y="2607925"/>
                    <a:ext cx="157171" cy="182542"/>
                  </a:xfrm>
                  <a:prstGeom prst="rect">
                    <a:avLst/>
                  </a:prstGeom>
                  <a:blipFill rotWithShape="0">
                    <a:blip r:embed="rId5"/>
                    <a:stretch>
                      <a:fillRect l="-20000" r="-20000" b="-39286"/>
                    </a:stretch>
                  </a:blipFill>
                  <a:ln>
                    <a:noFill/>
                  </a:ln>
                </p:spPr>
                <p:txBody>
                  <a:bodyPr/>
                  <a:lstStyle/>
                  <a:p>
                    <a:r>
                      <a:rPr lang="ko-KR" altLang="en-US">
                        <a:noFill/>
                      </a:rPr>
                      <a:t> </a:t>
                    </a:r>
                  </a:p>
                </p:txBody>
              </p:sp>
            </mc:Fallback>
          </mc:AlternateContent>
          <p:sp>
            <p:nvSpPr>
              <p:cNvPr id="46" name="TextBox 45">
                <a:extLst>
                  <a:ext uri="{FF2B5EF4-FFF2-40B4-BE49-F238E27FC236}">
                    <a16:creationId xmlns:a16="http://schemas.microsoft.com/office/drawing/2014/main" id="{577AE912-6746-4D27-B657-25BE5B6BD20B}"/>
                  </a:ext>
                </a:extLst>
              </p:cNvPr>
              <p:cNvSpPr txBox="1"/>
              <p:nvPr/>
            </p:nvSpPr>
            <p:spPr>
              <a:xfrm>
                <a:off x="2220216" y="1751181"/>
                <a:ext cx="307104" cy="184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ea typeface="SamsungOne 400" panose="020B0503030303020204" pitchFamily="34" charset="0"/>
                  </a:rPr>
                  <a:t>1st</a:t>
                </a:r>
              </a:p>
            </p:txBody>
          </p:sp>
        </p:grpSp>
        <p:grpSp>
          <p:nvGrpSpPr>
            <p:cNvPr id="18" name="그룹 17">
              <a:extLst>
                <a:ext uri="{FF2B5EF4-FFF2-40B4-BE49-F238E27FC236}">
                  <a16:creationId xmlns:a16="http://schemas.microsoft.com/office/drawing/2014/main" id="{F48EC37F-039C-420C-8DB7-F76D86ABEE2C}"/>
                </a:ext>
              </a:extLst>
            </p:cNvPr>
            <p:cNvGrpSpPr/>
            <p:nvPr/>
          </p:nvGrpSpPr>
          <p:grpSpPr>
            <a:xfrm>
              <a:off x="2956375" y="1751181"/>
              <a:ext cx="1283378" cy="2031594"/>
              <a:chOff x="2956375" y="1751181"/>
              <a:chExt cx="1283378" cy="2031594"/>
            </a:xfrm>
          </p:grpSpPr>
          <p:sp>
            <p:nvSpPr>
              <p:cNvPr id="39" name="TextBox 38">
                <a:extLst>
                  <a:ext uri="{FF2B5EF4-FFF2-40B4-BE49-F238E27FC236}">
                    <a16:creationId xmlns:a16="http://schemas.microsoft.com/office/drawing/2014/main" id="{A40B739E-8F84-4602-B2BC-871506ABCA2F}"/>
                  </a:ext>
                </a:extLst>
              </p:cNvPr>
              <p:cNvSpPr txBox="1"/>
              <p:nvPr/>
            </p:nvSpPr>
            <p:spPr>
              <a:xfrm>
                <a:off x="3545958" y="1751181"/>
                <a:ext cx="307104" cy="184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ea typeface="SamsungOne 400" panose="020B0503030303020204" pitchFamily="34" charset="0"/>
                  </a:rPr>
                  <a:t>2nd</a:t>
                </a:r>
              </a:p>
            </p:txBody>
          </p:sp>
          <p:sp>
            <p:nvSpPr>
              <p:cNvPr id="40" name="직사각형 39">
                <a:extLst>
                  <a:ext uri="{FF2B5EF4-FFF2-40B4-BE49-F238E27FC236}">
                    <a16:creationId xmlns:a16="http://schemas.microsoft.com/office/drawing/2014/main" id="{04D85575-C542-4F72-8DBB-A978AA630105}"/>
                  </a:ext>
                </a:extLst>
              </p:cNvPr>
              <p:cNvSpPr/>
              <p:nvPr/>
            </p:nvSpPr>
            <p:spPr>
              <a:xfrm>
                <a:off x="3139338" y="1968499"/>
                <a:ext cx="1100415" cy="1620521"/>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5F2A51E-0B03-4CF6-AECA-7F5C13440FE1}"/>
                      </a:ext>
                    </a:extLst>
                  </p:cNvPr>
                  <p:cNvSpPr txBox="1"/>
                  <p:nvPr/>
                </p:nvSpPr>
                <p:spPr>
                  <a:xfrm>
                    <a:off x="3601608" y="3610590"/>
                    <a:ext cx="166626" cy="172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𝑥</m:t>
                          </m:r>
                        </m:oMath>
                      </m:oMathPara>
                    </a14:m>
                    <a:endParaRPr lang="en-US" sz="1300" dirty="0">
                      <a:solidFill>
                        <a:schemeClr val="tx1"/>
                      </a:solidFill>
                    </a:endParaRPr>
                  </a:p>
                </p:txBody>
              </p:sp>
            </mc:Choice>
            <mc:Fallback xmlns="">
              <p:sp>
                <p:nvSpPr>
                  <p:cNvPr id="160" name="TextBox 159">
                    <a:extLst>
                      <a:ext uri="{FF2B5EF4-FFF2-40B4-BE49-F238E27FC236}">
                        <a16:creationId xmlns:a16="http://schemas.microsoft.com/office/drawing/2014/main" id="{C1738094-8D35-4FF7-9A90-6F46DB089815}"/>
                      </a:ext>
                    </a:extLst>
                  </p:cNvPr>
                  <p:cNvSpPr txBox="1">
                    <a:spLocks noRot="1" noChangeAspect="1" noMove="1" noResize="1" noEditPoints="1" noAdjustHandles="1" noChangeArrowheads="1" noChangeShapeType="1" noTextEdit="1"/>
                  </p:cNvSpPr>
                  <p:nvPr/>
                </p:nvSpPr>
                <p:spPr>
                  <a:xfrm>
                    <a:off x="3601608" y="3610590"/>
                    <a:ext cx="166626" cy="172185"/>
                  </a:xfrm>
                  <a:prstGeom prst="rect">
                    <a:avLst/>
                  </a:prstGeom>
                  <a:blipFill>
                    <a:blip r:embed="rId4"/>
                    <a:stretch>
                      <a:fillRect l="-3704" b="-3448"/>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4D97123-12A0-4837-9838-27FC1088C76A}"/>
                      </a:ext>
                    </a:extLst>
                  </p:cNvPr>
                  <p:cNvSpPr txBox="1"/>
                  <p:nvPr/>
                </p:nvSpPr>
                <p:spPr>
                  <a:xfrm>
                    <a:off x="2956375" y="2614848"/>
                    <a:ext cx="157171" cy="182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𝑦</m:t>
                          </m:r>
                        </m:oMath>
                      </m:oMathPara>
                    </a14:m>
                    <a:endParaRPr lang="en-US" sz="1300" dirty="0">
                      <a:solidFill>
                        <a:schemeClr val="tx1"/>
                      </a:solidFill>
                    </a:endParaRPr>
                  </a:p>
                </p:txBody>
              </p:sp>
            </mc:Choice>
            <mc:Fallback xmlns="">
              <p:sp>
                <p:nvSpPr>
                  <p:cNvPr id="42" name="TextBox 41">
                    <a:extLst>
                      <a:ext uri="{FF2B5EF4-FFF2-40B4-BE49-F238E27FC236}">
                        <a16:creationId xmlns:a16="http://schemas.microsoft.com/office/drawing/2014/main" xmlns="" xmlns:a14="http://schemas.microsoft.com/office/drawing/2010/main" id="{14D97123-12A0-4837-9838-27FC1088C76A}"/>
                      </a:ext>
                    </a:extLst>
                  </p:cNvPr>
                  <p:cNvSpPr txBox="1">
                    <a:spLocks noRot="1" noChangeAspect="1" noMove="1" noResize="1" noEditPoints="1" noAdjustHandles="1" noChangeArrowheads="1" noChangeShapeType="1" noTextEdit="1"/>
                  </p:cNvSpPr>
                  <p:nvPr/>
                </p:nvSpPr>
                <p:spPr>
                  <a:xfrm>
                    <a:off x="2956375" y="2614848"/>
                    <a:ext cx="157171" cy="182542"/>
                  </a:xfrm>
                  <a:prstGeom prst="rect">
                    <a:avLst/>
                  </a:prstGeom>
                  <a:blipFill rotWithShape="0">
                    <a:blip r:embed="rId5"/>
                    <a:stretch>
                      <a:fillRect l="-20000" r="-20000" b="-39286"/>
                    </a:stretch>
                  </a:blipFill>
                  <a:ln>
                    <a:noFill/>
                  </a:ln>
                </p:spPr>
                <p:txBody>
                  <a:bodyPr/>
                  <a:lstStyle/>
                  <a:p>
                    <a:r>
                      <a:rPr lang="ko-KR" altLang="en-US">
                        <a:noFill/>
                      </a:rPr>
                      <a:t> </a:t>
                    </a:r>
                  </a:p>
                </p:txBody>
              </p:sp>
            </mc:Fallback>
          </mc:AlternateContent>
        </p:grpSp>
        <p:grpSp>
          <p:nvGrpSpPr>
            <p:cNvPr id="19" name="그룹 18">
              <a:extLst>
                <a:ext uri="{FF2B5EF4-FFF2-40B4-BE49-F238E27FC236}">
                  <a16:creationId xmlns:a16="http://schemas.microsoft.com/office/drawing/2014/main" id="{32118D71-733B-42F9-B4FF-AA5B1E63E13F}"/>
                </a:ext>
              </a:extLst>
            </p:cNvPr>
            <p:cNvGrpSpPr/>
            <p:nvPr/>
          </p:nvGrpSpPr>
          <p:grpSpPr>
            <a:xfrm>
              <a:off x="4257708" y="1751181"/>
              <a:ext cx="1286902" cy="2031594"/>
              <a:chOff x="4257708" y="1751181"/>
              <a:chExt cx="1286902" cy="2031594"/>
            </a:xfrm>
          </p:grpSpPr>
          <p:sp>
            <p:nvSpPr>
              <p:cNvPr id="35" name="TextBox 34">
                <a:extLst>
                  <a:ext uri="{FF2B5EF4-FFF2-40B4-BE49-F238E27FC236}">
                    <a16:creationId xmlns:a16="http://schemas.microsoft.com/office/drawing/2014/main" id="{7A19A9F4-0F58-4CCE-AB97-AC51C78B9845}"/>
                  </a:ext>
                </a:extLst>
              </p:cNvPr>
              <p:cNvSpPr txBox="1"/>
              <p:nvPr/>
            </p:nvSpPr>
            <p:spPr>
              <a:xfrm>
                <a:off x="4833079" y="1751181"/>
                <a:ext cx="307104" cy="184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ea typeface="SamsungOne 400" panose="020B0503030303020204" pitchFamily="34" charset="0"/>
                  </a:rPr>
                  <a:t>3rd</a:t>
                </a:r>
              </a:p>
            </p:txBody>
          </p:sp>
          <p:sp>
            <p:nvSpPr>
              <p:cNvPr id="36" name="직사각형 35">
                <a:extLst>
                  <a:ext uri="{FF2B5EF4-FFF2-40B4-BE49-F238E27FC236}">
                    <a16:creationId xmlns:a16="http://schemas.microsoft.com/office/drawing/2014/main" id="{E9CCB791-D650-4839-A063-108FC19AA4AC}"/>
                  </a:ext>
                </a:extLst>
              </p:cNvPr>
              <p:cNvSpPr/>
              <p:nvPr/>
            </p:nvSpPr>
            <p:spPr>
              <a:xfrm>
                <a:off x="4444195" y="1968499"/>
                <a:ext cx="1100415" cy="1620521"/>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BAD7B08-A5C1-4E6A-8E35-24C844E818FF}"/>
                      </a:ext>
                    </a:extLst>
                  </p:cNvPr>
                  <p:cNvSpPr txBox="1"/>
                  <p:nvPr/>
                </p:nvSpPr>
                <p:spPr>
                  <a:xfrm>
                    <a:off x="4911545" y="3610590"/>
                    <a:ext cx="166626" cy="172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𝑥</m:t>
                          </m:r>
                        </m:oMath>
                      </m:oMathPara>
                    </a14:m>
                    <a:endParaRPr lang="en-US" sz="1300" dirty="0">
                      <a:solidFill>
                        <a:schemeClr val="tx1"/>
                      </a:solidFill>
                    </a:endParaRPr>
                  </a:p>
                </p:txBody>
              </p:sp>
            </mc:Choice>
            <mc:Fallback xmlns="">
              <p:sp>
                <p:nvSpPr>
                  <p:cNvPr id="164" name="TextBox 163">
                    <a:extLst>
                      <a:ext uri="{FF2B5EF4-FFF2-40B4-BE49-F238E27FC236}">
                        <a16:creationId xmlns:a16="http://schemas.microsoft.com/office/drawing/2014/main" id="{F4BE0031-B110-4D4B-9E9E-E5A8D2819FC8}"/>
                      </a:ext>
                    </a:extLst>
                  </p:cNvPr>
                  <p:cNvSpPr txBox="1">
                    <a:spLocks noRot="1" noChangeAspect="1" noMove="1" noResize="1" noEditPoints="1" noAdjustHandles="1" noChangeArrowheads="1" noChangeShapeType="1" noTextEdit="1"/>
                  </p:cNvSpPr>
                  <p:nvPr/>
                </p:nvSpPr>
                <p:spPr>
                  <a:xfrm>
                    <a:off x="4911545" y="3610590"/>
                    <a:ext cx="166626" cy="172185"/>
                  </a:xfrm>
                  <a:prstGeom prst="rect">
                    <a:avLst/>
                  </a:prstGeom>
                  <a:blipFill>
                    <a:blip r:embed="rId4"/>
                    <a:stretch>
                      <a:fillRect l="-3704" b="-3448"/>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9EEE9E7-B4F9-43E8-B35A-883CF06E5643}"/>
                      </a:ext>
                    </a:extLst>
                  </p:cNvPr>
                  <p:cNvSpPr txBox="1"/>
                  <p:nvPr/>
                </p:nvSpPr>
                <p:spPr>
                  <a:xfrm>
                    <a:off x="4257708" y="2607925"/>
                    <a:ext cx="157171" cy="182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𝑦</m:t>
                          </m:r>
                        </m:oMath>
                      </m:oMathPara>
                    </a14:m>
                    <a:endParaRPr lang="en-US" sz="1300" dirty="0">
                      <a:solidFill>
                        <a:schemeClr val="tx1"/>
                      </a:solidFill>
                    </a:endParaRPr>
                  </a:p>
                </p:txBody>
              </p:sp>
            </mc:Choice>
            <mc:Fallback xmlns="">
              <p:sp>
                <p:nvSpPr>
                  <p:cNvPr id="38" name="TextBox 37">
                    <a:extLst>
                      <a:ext uri="{FF2B5EF4-FFF2-40B4-BE49-F238E27FC236}">
                        <a16:creationId xmlns:a16="http://schemas.microsoft.com/office/drawing/2014/main" xmlns="" xmlns:a14="http://schemas.microsoft.com/office/drawing/2010/main" id="{89EEE9E7-B4F9-43E8-B35A-883CF06E5643}"/>
                      </a:ext>
                    </a:extLst>
                  </p:cNvPr>
                  <p:cNvSpPr txBox="1">
                    <a:spLocks noRot="1" noChangeAspect="1" noMove="1" noResize="1" noEditPoints="1" noAdjustHandles="1" noChangeArrowheads="1" noChangeShapeType="1" noTextEdit="1"/>
                  </p:cNvSpPr>
                  <p:nvPr/>
                </p:nvSpPr>
                <p:spPr>
                  <a:xfrm>
                    <a:off x="4257708" y="2607925"/>
                    <a:ext cx="157171" cy="182542"/>
                  </a:xfrm>
                  <a:prstGeom prst="rect">
                    <a:avLst/>
                  </a:prstGeom>
                  <a:blipFill rotWithShape="0">
                    <a:blip r:embed="rId5"/>
                    <a:stretch>
                      <a:fillRect l="-20000" r="-20000" b="-39286"/>
                    </a:stretch>
                  </a:blipFill>
                  <a:ln>
                    <a:noFill/>
                  </a:ln>
                </p:spPr>
                <p:txBody>
                  <a:bodyPr/>
                  <a:lstStyle/>
                  <a:p>
                    <a:r>
                      <a:rPr lang="ko-KR" altLang="en-US">
                        <a:noFill/>
                      </a:rPr>
                      <a:t> </a:t>
                    </a:r>
                  </a:p>
                </p:txBody>
              </p:sp>
            </mc:Fallback>
          </mc:AlternateContent>
        </p:grpSp>
        <p:grpSp>
          <p:nvGrpSpPr>
            <p:cNvPr id="20" name="그룹 19">
              <a:extLst>
                <a:ext uri="{FF2B5EF4-FFF2-40B4-BE49-F238E27FC236}">
                  <a16:creationId xmlns:a16="http://schemas.microsoft.com/office/drawing/2014/main" id="{2C6D24BF-D272-4003-B056-FA9ACF220C1E}"/>
                </a:ext>
              </a:extLst>
            </p:cNvPr>
            <p:cNvGrpSpPr/>
            <p:nvPr/>
          </p:nvGrpSpPr>
          <p:grpSpPr>
            <a:xfrm>
              <a:off x="5566125" y="1751181"/>
              <a:ext cx="1289125" cy="2031594"/>
              <a:chOff x="5566125" y="1751181"/>
              <a:chExt cx="1289125" cy="2031594"/>
            </a:xfrm>
          </p:grpSpPr>
          <p:sp>
            <p:nvSpPr>
              <p:cNvPr id="31" name="TextBox 30">
                <a:extLst>
                  <a:ext uri="{FF2B5EF4-FFF2-40B4-BE49-F238E27FC236}">
                    <a16:creationId xmlns:a16="http://schemas.microsoft.com/office/drawing/2014/main" id="{F2FB11B1-42B0-4AA9-8A42-69E49756B940}"/>
                  </a:ext>
                </a:extLst>
              </p:cNvPr>
              <p:cNvSpPr txBox="1"/>
              <p:nvPr/>
            </p:nvSpPr>
            <p:spPr>
              <a:xfrm>
                <a:off x="6158821" y="1751181"/>
                <a:ext cx="307104" cy="184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solidFill>
                      <a:schemeClr val="tx1"/>
                    </a:solidFill>
                    <a:ea typeface="SamsungOne 400" panose="020B0503030303020204" pitchFamily="34" charset="0"/>
                  </a:rPr>
                  <a:t>4th</a:t>
                </a:r>
                <a:endParaRPr lang="en-US" dirty="0">
                  <a:solidFill>
                    <a:schemeClr val="tx1"/>
                  </a:solidFill>
                  <a:ea typeface="SamsungOne 400" panose="020B0503030303020204" pitchFamily="34" charset="0"/>
                </a:endParaRPr>
              </a:p>
            </p:txBody>
          </p:sp>
          <p:sp>
            <p:nvSpPr>
              <p:cNvPr id="32" name="직사각형 31">
                <a:extLst>
                  <a:ext uri="{FF2B5EF4-FFF2-40B4-BE49-F238E27FC236}">
                    <a16:creationId xmlns:a16="http://schemas.microsoft.com/office/drawing/2014/main" id="{9DD7434E-5E63-4B85-9019-D7C79FE8D44B}"/>
                  </a:ext>
                </a:extLst>
              </p:cNvPr>
              <p:cNvSpPr/>
              <p:nvPr/>
            </p:nvSpPr>
            <p:spPr>
              <a:xfrm>
                <a:off x="5754835" y="1968499"/>
                <a:ext cx="1100415" cy="1620521"/>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D73B5ED-BDE3-4602-820F-A409632C8239}"/>
                      </a:ext>
                    </a:extLst>
                  </p:cNvPr>
                  <p:cNvSpPr txBox="1"/>
                  <p:nvPr/>
                </p:nvSpPr>
                <p:spPr>
                  <a:xfrm>
                    <a:off x="6222185" y="3610590"/>
                    <a:ext cx="166626" cy="172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𝑥</m:t>
                          </m:r>
                        </m:oMath>
                      </m:oMathPara>
                    </a14:m>
                    <a:endParaRPr lang="en-US" sz="1300" dirty="0">
                      <a:solidFill>
                        <a:schemeClr val="tx1"/>
                      </a:solidFill>
                    </a:endParaRPr>
                  </a:p>
                </p:txBody>
              </p:sp>
            </mc:Choice>
            <mc:Fallback xmlns="">
              <p:sp>
                <p:nvSpPr>
                  <p:cNvPr id="168" name="TextBox 167">
                    <a:extLst>
                      <a:ext uri="{FF2B5EF4-FFF2-40B4-BE49-F238E27FC236}">
                        <a16:creationId xmlns:a16="http://schemas.microsoft.com/office/drawing/2014/main" id="{1C1C29C5-7E3B-40CC-8668-BF5562860432}"/>
                      </a:ext>
                    </a:extLst>
                  </p:cNvPr>
                  <p:cNvSpPr txBox="1">
                    <a:spLocks noRot="1" noChangeAspect="1" noMove="1" noResize="1" noEditPoints="1" noAdjustHandles="1" noChangeArrowheads="1" noChangeShapeType="1" noTextEdit="1"/>
                  </p:cNvSpPr>
                  <p:nvPr/>
                </p:nvSpPr>
                <p:spPr>
                  <a:xfrm>
                    <a:off x="6222185" y="3610590"/>
                    <a:ext cx="166626" cy="172185"/>
                  </a:xfrm>
                  <a:prstGeom prst="rect">
                    <a:avLst/>
                  </a:prstGeom>
                  <a:blipFill>
                    <a:blip r:embed="rId4"/>
                    <a:stretch>
                      <a:fillRect l="-3704" b="-3448"/>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741923B-FA63-4531-86B2-C3BA9E1ADA0B}"/>
                      </a:ext>
                    </a:extLst>
                  </p:cNvPr>
                  <p:cNvSpPr txBox="1"/>
                  <p:nvPr/>
                </p:nvSpPr>
                <p:spPr>
                  <a:xfrm>
                    <a:off x="5566125" y="2611289"/>
                    <a:ext cx="157171" cy="182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𝑦</m:t>
                          </m:r>
                        </m:oMath>
                      </m:oMathPara>
                    </a14:m>
                    <a:endParaRPr lang="en-US" sz="1300" dirty="0">
                      <a:solidFill>
                        <a:schemeClr val="tx1"/>
                      </a:solidFill>
                    </a:endParaRPr>
                  </a:p>
                </p:txBody>
              </p:sp>
            </mc:Choice>
            <mc:Fallback xmlns="">
              <p:sp>
                <p:nvSpPr>
                  <p:cNvPr id="34" name="TextBox 33">
                    <a:extLst>
                      <a:ext uri="{FF2B5EF4-FFF2-40B4-BE49-F238E27FC236}">
                        <a16:creationId xmlns:a16="http://schemas.microsoft.com/office/drawing/2014/main" xmlns="" xmlns:a14="http://schemas.microsoft.com/office/drawing/2010/main" id="{B741923B-FA63-4531-86B2-C3BA9E1ADA0B}"/>
                      </a:ext>
                    </a:extLst>
                  </p:cNvPr>
                  <p:cNvSpPr txBox="1">
                    <a:spLocks noRot="1" noChangeAspect="1" noMove="1" noResize="1" noEditPoints="1" noAdjustHandles="1" noChangeArrowheads="1" noChangeShapeType="1" noTextEdit="1"/>
                  </p:cNvSpPr>
                  <p:nvPr/>
                </p:nvSpPr>
                <p:spPr>
                  <a:xfrm>
                    <a:off x="5566125" y="2611289"/>
                    <a:ext cx="157171" cy="182542"/>
                  </a:xfrm>
                  <a:prstGeom prst="rect">
                    <a:avLst/>
                  </a:prstGeom>
                  <a:blipFill rotWithShape="0">
                    <a:blip r:embed="rId6"/>
                    <a:stretch>
                      <a:fillRect l="-20000" r="-20000" b="-40741"/>
                    </a:stretch>
                  </a:blipFill>
                  <a:ln>
                    <a:noFill/>
                  </a:ln>
                </p:spPr>
                <p:txBody>
                  <a:bodyPr/>
                  <a:lstStyle/>
                  <a:p>
                    <a:r>
                      <a:rPr lang="ko-KR" altLang="en-US">
                        <a:noFill/>
                      </a:rPr>
                      <a:t> </a:t>
                    </a:r>
                  </a:p>
                </p:txBody>
              </p:sp>
            </mc:Fallback>
          </mc:AlternateContent>
        </p:grpSp>
        <p:grpSp>
          <p:nvGrpSpPr>
            <p:cNvPr id="21" name="그룹 20">
              <a:extLst>
                <a:ext uri="{FF2B5EF4-FFF2-40B4-BE49-F238E27FC236}">
                  <a16:creationId xmlns:a16="http://schemas.microsoft.com/office/drawing/2014/main" id="{53C37F92-170B-4B6B-8C58-0BB9F48D1240}"/>
                </a:ext>
              </a:extLst>
            </p:cNvPr>
            <p:cNvGrpSpPr/>
            <p:nvPr/>
          </p:nvGrpSpPr>
          <p:grpSpPr>
            <a:xfrm>
              <a:off x="6887518" y="1751181"/>
              <a:ext cx="1280650" cy="2031594"/>
              <a:chOff x="6887518" y="1751181"/>
              <a:chExt cx="1280650" cy="2031594"/>
            </a:xfrm>
          </p:grpSpPr>
          <p:sp>
            <p:nvSpPr>
              <p:cNvPr id="22" name="TextBox 21">
                <a:extLst>
                  <a:ext uri="{FF2B5EF4-FFF2-40B4-BE49-F238E27FC236}">
                    <a16:creationId xmlns:a16="http://schemas.microsoft.com/office/drawing/2014/main" id="{1261D28F-DBDE-4BE3-BBAE-1ED20E21E77C}"/>
                  </a:ext>
                </a:extLst>
              </p:cNvPr>
              <p:cNvSpPr txBox="1"/>
              <p:nvPr/>
            </p:nvSpPr>
            <p:spPr>
              <a:xfrm>
                <a:off x="7483037" y="1751181"/>
                <a:ext cx="307104" cy="184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solidFill>
                      <a:schemeClr val="tx1"/>
                    </a:solidFill>
                    <a:ea typeface="SamsungOne 400" panose="020B0503030303020204" pitchFamily="34" charset="0"/>
                  </a:rPr>
                  <a:t>12th</a:t>
                </a:r>
                <a:endParaRPr lang="en-US" dirty="0">
                  <a:solidFill>
                    <a:schemeClr val="tx1"/>
                  </a:solidFill>
                  <a:ea typeface="SamsungOne 400" panose="020B0503030303020204" pitchFamily="34" charset="0"/>
                </a:endParaRPr>
              </a:p>
            </p:txBody>
          </p:sp>
          <p:sp>
            <p:nvSpPr>
              <p:cNvPr id="28" name="직사각형 27">
                <a:extLst>
                  <a:ext uri="{FF2B5EF4-FFF2-40B4-BE49-F238E27FC236}">
                    <a16:creationId xmlns:a16="http://schemas.microsoft.com/office/drawing/2014/main" id="{D8983510-5F15-48B7-8B9A-5A1ED6B537C5}"/>
                  </a:ext>
                </a:extLst>
              </p:cNvPr>
              <p:cNvSpPr/>
              <p:nvPr/>
            </p:nvSpPr>
            <p:spPr>
              <a:xfrm>
                <a:off x="7067753" y="1968499"/>
                <a:ext cx="1100415" cy="1620521"/>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4970C68-E6BD-4827-9BEA-3FAA566C99BA}"/>
                      </a:ext>
                    </a:extLst>
                  </p:cNvPr>
                  <p:cNvSpPr txBox="1"/>
                  <p:nvPr/>
                </p:nvSpPr>
                <p:spPr>
                  <a:xfrm>
                    <a:off x="7535103" y="3610590"/>
                    <a:ext cx="166626" cy="172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𝑥</m:t>
                          </m:r>
                        </m:oMath>
                      </m:oMathPara>
                    </a14:m>
                    <a:endParaRPr lang="en-US" sz="1300" dirty="0">
                      <a:solidFill>
                        <a:schemeClr val="tx1"/>
                      </a:solidFill>
                    </a:endParaRPr>
                  </a:p>
                </p:txBody>
              </p:sp>
            </mc:Choice>
            <mc:Fallback xmlns="">
              <p:sp>
                <p:nvSpPr>
                  <p:cNvPr id="173" name="TextBox 172">
                    <a:extLst>
                      <a:ext uri="{FF2B5EF4-FFF2-40B4-BE49-F238E27FC236}">
                        <a16:creationId xmlns:a16="http://schemas.microsoft.com/office/drawing/2014/main" id="{CB2B1DE2-C0DD-4237-B814-739E5F13CAB6}"/>
                      </a:ext>
                    </a:extLst>
                  </p:cNvPr>
                  <p:cNvSpPr txBox="1">
                    <a:spLocks noRot="1" noChangeAspect="1" noMove="1" noResize="1" noEditPoints="1" noAdjustHandles="1" noChangeArrowheads="1" noChangeShapeType="1" noTextEdit="1"/>
                  </p:cNvSpPr>
                  <p:nvPr/>
                </p:nvSpPr>
                <p:spPr>
                  <a:xfrm>
                    <a:off x="7535103" y="3610590"/>
                    <a:ext cx="166626" cy="172185"/>
                  </a:xfrm>
                  <a:prstGeom prst="rect">
                    <a:avLst/>
                  </a:prstGeom>
                  <a:blipFill>
                    <a:blip r:embed="rId4"/>
                    <a:stretch>
                      <a:fillRect l="-3704" b="-3448"/>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AA1EFA0-BA47-43AC-9205-7651D75B31F4}"/>
                      </a:ext>
                    </a:extLst>
                  </p:cNvPr>
                  <p:cNvSpPr txBox="1"/>
                  <p:nvPr/>
                </p:nvSpPr>
                <p:spPr>
                  <a:xfrm>
                    <a:off x="6887518" y="2639087"/>
                    <a:ext cx="157171" cy="182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𝑦</m:t>
                          </m:r>
                        </m:oMath>
                      </m:oMathPara>
                    </a14:m>
                    <a:endParaRPr lang="en-US" sz="1300" dirty="0">
                      <a:solidFill>
                        <a:schemeClr val="tx1"/>
                      </a:solidFill>
                    </a:endParaRPr>
                  </a:p>
                </p:txBody>
              </p:sp>
            </mc:Choice>
            <mc:Fallback xmlns="">
              <p:sp>
                <p:nvSpPr>
                  <p:cNvPr id="30" name="TextBox 29">
                    <a:extLst>
                      <a:ext uri="{FF2B5EF4-FFF2-40B4-BE49-F238E27FC236}">
                        <a16:creationId xmlns:a16="http://schemas.microsoft.com/office/drawing/2014/main" xmlns="" xmlns:a14="http://schemas.microsoft.com/office/drawing/2010/main" id="{AAA1EFA0-BA47-43AC-9205-7651D75B31F4}"/>
                      </a:ext>
                    </a:extLst>
                  </p:cNvPr>
                  <p:cNvSpPr txBox="1">
                    <a:spLocks noRot="1" noChangeAspect="1" noMove="1" noResize="1" noEditPoints="1" noAdjustHandles="1" noChangeArrowheads="1" noChangeShapeType="1" noTextEdit="1"/>
                  </p:cNvSpPr>
                  <p:nvPr/>
                </p:nvSpPr>
                <p:spPr>
                  <a:xfrm>
                    <a:off x="6887518" y="2639087"/>
                    <a:ext cx="157171" cy="182542"/>
                  </a:xfrm>
                  <a:prstGeom prst="rect">
                    <a:avLst/>
                  </a:prstGeom>
                  <a:blipFill rotWithShape="0">
                    <a:blip r:embed="rId7"/>
                    <a:stretch>
                      <a:fillRect l="-19231" r="-15385" b="-40741"/>
                    </a:stretch>
                  </a:blipFill>
                  <a:ln>
                    <a:noFill/>
                  </a:ln>
                </p:spPr>
                <p:txBody>
                  <a:bodyPr/>
                  <a:lstStyle/>
                  <a:p>
                    <a:r>
                      <a:rPr lang="ko-KR" altLang="en-US">
                        <a:noFill/>
                      </a:rPr>
                      <a:t> </a:t>
                    </a:r>
                  </a:p>
                </p:txBody>
              </p:sp>
            </mc:Fallback>
          </mc:AlternateContent>
        </p:grpSp>
      </p:grpSp>
      <p:sp>
        <p:nvSpPr>
          <p:cNvPr id="10" name="직사각형 9">
            <a:extLst>
              <a:ext uri="{FF2B5EF4-FFF2-40B4-BE49-F238E27FC236}">
                <a16:creationId xmlns:a16="http://schemas.microsoft.com/office/drawing/2014/main" id="{D11AE9A9-3208-4DAA-8759-636993E31A67}"/>
              </a:ext>
            </a:extLst>
          </p:cNvPr>
          <p:cNvSpPr/>
          <p:nvPr/>
        </p:nvSpPr>
        <p:spPr>
          <a:xfrm>
            <a:off x="1943746" y="6089491"/>
            <a:ext cx="599412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800"/>
              </a:spcAft>
              <a:buClr>
                <a:srgbClr val="193EB0"/>
              </a:buClr>
            </a:pPr>
            <a:r>
              <a:rPr lang="en-US" altLang="ko-KR" sz="1300" b="1" dirty="0" err="1">
                <a:solidFill>
                  <a:prstClr val="black">
                    <a:lumMod val="85000"/>
                    <a:lumOff val="15000"/>
                  </a:prstClr>
                </a:solidFill>
                <a:latin typeface="SamsungOne 400" panose="020B0503030303020204" pitchFamily="34" charset="0"/>
                <a:ea typeface="SamsungOne 400" panose="020B0503030303020204" pitchFamily="34" charset="0"/>
              </a:rPr>
              <a:t>Quá</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b="1" dirty="0" err="1">
                <a:solidFill>
                  <a:prstClr val="black">
                    <a:lumMod val="85000"/>
                    <a:lumOff val="15000"/>
                  </a:prstClr>
                </a:solidFill>
                <a:latin typeface="SamsungOne 400" panose="020B0503030303020204" pitchFamily="34" charset="0"/>
                <a:ea typeface="SamsungOne 400" panose="020B0503030303020204" pitchFamily="34" charset="0"/>
              </a:rPr>
              <a:t>khớp</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b="1" dirty="0">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b="1" dirty="0">
                <a:solidFill>
                  <a:prstClr val="black">
                    <a:lumMod val="85000"/>
                    <a:lumOff val="15000"/>
                  </a:prstClr>
                </a:solidFill>
                <a:latin typeface="SamsungOne 400" panose="020B0503030303020204" pitchFamily="34" charset="0"/>
                <a:ea typeface="SamsungOne 400" panose="020B0503030303020204" pitchFamily="34" charset="0"/>
              </a:rPr>
              <a:t>chưa khớp</a:t>
            </a:r>
            <a:endPar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7877942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Khởi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chia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Bộ</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dữ</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liệu</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Quá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khớp</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khái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quát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hóa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mô</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hình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hóa</a:t>
            </a:r>
            <a:r>
              <a:rPr lang="ko-KR" altLang="en-US" sz="1400" dirty="0">
                <a:solidFill>
                  <a:schemeClr val="tx1"/>
                </a:solidFill>
                <a:latin typeface="SamsungOne 400" panose="020B0503030303020204" pitchFamily="34" charset="0"/>
                <a:ea typeface="SamsungOne 400" panose="020B0503030303020204" pitchFamily="34" charset="0"/>
              </a:rPr>
              <a:t> </a:t>
            </a:r>
          </a:p>
        </p:txBody>
      </p:sp>
      <p:sp>
        <p:nvSpPr>
          <p:cNvPr id="185" name="직사각형 184">
            <a:extLst>
              <a:ext uri="{FF2B5EF4-FFF2-40B4-BE49-F238E27FC236}">
                <a16:creationId xmlns:a16="http://schemas.microsoft.com/office/drawing/2014/main" id="{775E6F2A-A251-4511-9977-09460BC84258}"/>
              </a:ext>
            </a:extLst>
          </p:cNvPr>
          <p:cNvSpPr/>
          <p:nvPr/>
        </p:nvSpPr>
        <p:spPr>
          <a:xfrm>
            <a:off x="1865198" y="3749806"/>
            <a:ext cx="61532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800"/>
              </a:spcAft>
              <a:buClr>
                <a:srgbClr val="193EB0"/>
              </a:buClr>
            </a:pPr>
            <a:r>
              <a:rPr lang="en-US" altLang="ko-KR" sz="1300" b="1" dirty="0" err="1">
                <a:solidFill>
                  <a:prstClr val="black">
                    <a:lumMod val="85000"/>
                    <a:lumOff val="15000"/>
                  </a:prstClr>
                </a:solidFill>
                <a:latin typeface="SamsungOne 400" panose="020B0503030303020204" pitchFamily="34" charset="0"/>
                <a:ea typeface="SamsungOne 400" panose="020B0503030303020204" pitchFamily="34" charset="0"/>
              </a:rPr>
              <a:t>Quá</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b="1" dirty="0" err="1">
                <a:solidFill>
                  <a:prstClr val="black">
                    <a:lumMod val="85000"/>
                    <a:lumOff val="15000"/>
                  </a:prstClr>
                </a:solidFill>
                <a:latin typeface="SamsungOne 400" panose="020B0503030303020204" pitchFamily="34" charset="0"/>
                <a:ea typeface="SamsungOne 400" panose="020B0503030303020204" pitchFamily="34" charset="0"/>
              </a:rPr>
              <a:t>khớp</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b="1" dirty="0">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b="1" dirty="0">
                <a:solidFill>
                  <a:prstClr val="black">
                    <a:lumMod val="85000"/>
                    <a:lumOff val="15000"/>
                  </a:prstClr>
                </a:solidFill>
                <a:latin typeface="SamsungOne 400" panose="020B0503030303020204" pitchFamily="34" charset="0"/>
                <a:ea typeface="SamsungOne 400" panose="020B0503030303020204" pitchFamily="34" charset="0"/>
              </a:rPr>
              <a:t>chưa khớp</a:t>
            </a:r>
            <a:endPar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88" name="직사각형 187">
            <a:extLst>
              <a:ext uri="{FF2B5EF4-FFF2-40B4-BE49-F238E27FC236}">
                <a16:creationId xmlns:a16="http://schemas.microsoft.com/office/drawing/2014/main" id="{31841FC7-3957-48D1-991D-1F3E552F0ECE}"/>
              </a:ext>
            </a:extLst>
          </p:cNvPr>
          <p:cNvSpPr/>
          <p:nvPr/>
        </p:nvSpPr>
        <p:spPr>
          <a:xfrm>
            <a:off x="671261" y="4115749"/>
            <a:ext cx="8632825" cy="1653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Ngay cả khi học máy tìm ra giải pháp tối ưu trong phân phối dữ liệu, một biên độ lỗi lớn vẫn xảy ra vì mô hình có dung lượng nhỏ. Một hiện tượng như vậy được gọi là chưa khớp; Mô hình phương trình tuyến tính ở hình ngoài cùng bên trái ở trên là một ví dụ</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Một giải pháp thay thế dễ dàng là sử dụng các đa thức bậc cao hơn, là các phương trình phi tuyến tính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Hình ngoài cùng bên phải được cung cấp ở trên được áp dụng với đa thức bậc 12</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Sức chứa của mô hình trở nên lớn hơn và có 13 tham số để ước lượng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AlternateContent xmlns:mc="http://schemas.openxmlformats.org/markup-compatibility/2006" xmlns:a14="http://schemas.microsoft.com/office/drawing/2010/main">
        <mc:Choice Requires="a14">
          <p:sp>
            <p:nvSpPr>
              <p:cNvPr id="189" name="TextBox 188">
                <a:extLst>
                  <a:ext uri="{FF2B5EF4-FFF2-40B4-BE49-F238E27FC236}">
                    <a16:creationId xmlns:a16="http://schemas.microsoft.com/office/drawing/2014/main" id="{B9A2D60B-E7C2-4B99-BD31-1F26DBE2FAD9}"/>
                  </a:ext>
                </a:extLst>
              </p:cNvPr>
              <p:cNvSpPr txBox="1"/>
              <p:nvPr/>
            </p:nvSpPr>
            <p:spPr>
              <a:xfrm>
                <a:off x="2826649" y="5841268"/>
                <a:ext cx="4249525" cy="4411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defPPr>
                  <a:defRPr lang="en-US"/>
                </a:defPPr>
                <a:lvl1pPr>
                  <a:spcAft>
                    <a:spcPts val="800"/>
                  </a:spcAft>
                  <a:buClr>
                    <a:srgbClr val="193EB0"/>
                  </a:buClr>
                  <a:defRPr sz="1600">
                    <a:solidFill>
                      <a:schemeClr val="tx1">
                        <a:lumMod val="85000"/>
                        <a:lumOff val="15000"/>
                      </a:schemeClr>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𝑦</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12</m:t>
                          </m:r>
                        </m:sub>
                      </m:sSub>
                      <m:sSup>
                        <m:sSupPr>
                          <m:ctrlPr>
                            <a:rPr lang="en-US" altLang="ko-KR" i="1">
                              <a:latin typeface="Cambria Math" panose="02040503050406030204" pitchFamily="18" charset="0"/>
                            </a:rPr>
                          </m:ctrlPr>
                        </m:sSupPr>
                        <m:e>
                          <m:r>
                            <a:rPr lang="en-US" altLang="ko-KR">
                              <a:latin typeface="Cambria Math" panose="02040503050406030204" pitchFamily="18" charset="0"/>
                            </a:rPr>
                            <m:t>𝑥</m:t>
                          </m:r>
                        </m:e>
                        <m:sup>
                          <m:r>
                            <a:rPr lang="en-US" altLang="ko-KR">
                              <a:latin typeface="Cambria Math" panose="02040503050406030204" pitchFamily="18" charset="0"/>
                            </a:rPr>
                            <m:t>12</m:t>
                          </m:r>
                        </m:sup>
                      </m:sSup>
                      <m:r>
                        <a:rPr lang="en-US" altLang="ko-KR">
                          <a:latin typeface="Cambria Math" panose="02040503050406030204" pitchFamily="18" charset="0"/>
                        </a:rPr>
                        <m:t>+</m:t>
                      </m:r>
                      <m:sSub>
                        <m:sSubPr>
                          <m:ctrlPr>
                            <a:rPr lang="en-US" altLang="ko-KR" i="1">
                              <a:latin typeface="Cambria Math" panose="02040503050406030204" pitchFamily="18" charset="0"/>
                            </a:rPr>
                          </m:ctrlPr>
                        </m:sSubPr>
                        <m:e>
                          <m:r>
                            <a:rPr lang="en-US" altLang="ko-KR">
                              <a:latin typeface="Cambria Math" panose="02040503050406030204" pitchFamily="18" charset="0"/>
                            </a:rPr>
                            <m:t>𝑤</m:t>
                          </m:r>
                        </m:e>
                        <m:sub>
                          <m:r>
                            <a:rPr lang="en-US" altLang="ko-KR">
                              <a:latin typeface="Cambria Math" panose="02040503050406030204" pitchFamily="18" charset="0"/>
                            </a:rPr>
                            <m:t>11</m:t>
                          </m:r>
                        </m:sub>
                      </m:sSub>
                      <m:sSup>
                        <m:sSupPr>
                          <m:ctrlPr>
                            <a:rPr lang="en-US" altLang="ko-KR" i="1">
                              <a:latin typeface="Cambria Math" panose="02040503050406030204" pitchFamily="18" charset="0"/>
                            </a:rPr>
                          </m:ctrlPr>
                        </m:sSupPr>
                        <m:e>
                          <m:r>
                            <a:rPr lang="en-US" altLang="ko-KR">
                              <a:latin typeface="Cambria Math" panose="02040503050406030204" pitchFamily="18" charset="0"/>
                            </a:rPr>
                            <m:t>𝑥</m:t>
                          </m:r>
                        </m:e>
                        <m:sup>
                          <m:r>
                            <a:rPr lang="en-US" altLang="ko-KR">
                              <a:latin typeface="Cambria Math" panose="02040503050406030204" pitchFamily="18" charset="0"/>
                            </a:rPr>
                            <m:t>11</m:t>
                          </m:r>
                        </m:sup>
                      </m:sSup>
                      <m:r>
                        <a:rPr lang="en-US" altLang="ko-KR">
                          <a:latin typeface="Cambria Math" panose="02040503050406030204" pitchFamily="18" charset="0"/>
                        </a:rPr>
                        <m:t>+</m:t>
                      </m:r>
                      <m:sSub>
                        <m:sSubPr>
                          <m:ctrlPr>
                            <a:rPr lang="en-US" altLang="ko-KR" i="1">
                              <a:latin typeface="Cambria Math" panose="02040503050406030204" pitchFamily="18" charset="0"/>
                            </a:rPr>
                          </m:ctrlPr>
                        </m:sSubPr>
                        <m:e>
                          <m:r>
                            <a:rPr lang="en-US" altLang="ko-KR">
                              <a:latin typeface="Cambria Math" panose="02040503050406030204" pitchFamily="18" charset="0"/>
                            </a:rPr>
                            <m:t>𝑤</m:t>
                          </m:r>
                        </m:e>
                        <m:sub>
                          <m:r>
                            <a:rPr lang="en-US" altLang="ko-KR">
                              <a:latin typeface="Cambria Math" panose="02040503050406030204" pitchFamily="18" charset="0"/>
                            </a:rPr>
                            <m:t>10</m:t>
                          </m:r>
                        </m:sub>
                      </m:sSub>
                      <m:sSup>
                        <m:sSupPr>
                          <m:ctrlPr>
                            <a:rPr lang="en-US" altLang="ko-KR" i="1">
                              <a:latin typeface="Cambria Math" panose="02040503050406030204" pitchFamily="18" charset="0"/>
                            </a:rPr>
                          </m:ctrlPr>
                        </m:sSupPr>
                        <m:e>
                          <m:r>
                            <a:rPr lang="en-US" altLang="ko-KR">
                              <a:latin typeface="Cambria Math" panose="02040503050406030204" pitchFamily="18" charset="0"/>
                            </a:rPr>
                            <m:t>𝑥</m:t>
                          </m:r>
                        </m:e>
                        <m:sup>
                          <m:r>
                            <a:rPr lang="en-US" altLang="ko-KR">
                              <a:latin typeface="Cambria Math" panose="02040503050406030204" pitchFamily="18" charset="0"/>
                            </a:rPr>
                            <m:t>10</m:t>
                          </m:r>
                        </m:sup>
                      </m:sSup>
                      <m:r>
                        <a:rPr lang="en-US" altLang="ko-KR">
                          <a:latin typeface="Cambria Math" panose="02040503050406030204" pitchFamily="18" charset="0"/>
                        </a:rPr>
                        <m:t>⋯</m:t>
                      </m:r>
                      <m:sSub>
                        <m:sSubPr>
                          <m:ctrlPr>
                            <a:rPr lang="en-US" altLang="ko-KR" i="1">
                              <a:latin typeface="Cambria Math" panose="02040503050406030204" pitchFamily="18" charset="0"/>
                            </a:rPr>
                          </m:ctrlPr>
                        </m:sSubPr>
                        <m:e>
                          <m:r>
                            <a:rPr lang="en-US" altLang="ko-KR">
                              <a:latin typeface="Cambria Math" panose="02040503050406030204" pitchFamily="18" charset="0"/>
                            </a:rPr>
                            <m:t>𝑤</m:t>
                          </m:r>
                        </m:e>
                        <m:sub>
                          <m:r>
                            <a:rPr lang="en-US" altLang="ko-KR">
                              <a:latin typeface="Cambria Math" panose="02040503050406030204" pitchFamily="18" charset="0"/>
                            </a:rPr>
                            <m:t>1</m:t>
                          </m:r>
                        </m:sub>
                      </m:sSub>
                      <m:sSup>
                        <m:sSupPr>
                          <m:ctrlPr>
                            <a:rPr lang="en-US" altLang="ko-KR" i="1">
                              <a:latin typeface="Cambria Math" panose="02040503050406030204" pitchFamily="18" charset="0"/>
                            </a:rPr>
                          </m:ctrlPr>
                        </m:sSupPr>
                        <m:e>
                          <m:r>
                            <a:rPr lang="en-US" altLang="ko-KR">
                              <a:latin typeface="Cambria Math" panose="02040503050406030204" pitchFamily="18" charset="0"/>
                            </a:rPr>
                            <m:t>𝑥</m:t>
                          </m:r>
                        </m:e>
                        <m:sup>
                          <m:r>
                            <a:rPr lang="en-US" altLang="ko-KR">
                              <a:latin typeface="Cambria Math" panose="02040503050406030204" pitchFamily="18" charset="0"/>
                            </a:rPr>
                            <m:t>1</m:t>
                          </m:r>
                        </m:sup>
                      </m:sSup>
                      <m:r>
                        <a:rPr lang="en-US" altLang="ko-KR">
                          <a:latin typeface="Cambria Math" panose="02040503050406030204" pitchFamily="18" charset="0"/>
                        </a:rPr>
                        <m:t>+</m:t>
                      </m:r>
                      <m:sSub>
                        <m:sSubPr>
                          <m:ctrlPr>
                            <a:rPr lang="en-US" altLang="ko-KR" i="1">
                              <a:latin typeface="Cambria Math" panose="02040503050406030204" pitchFamily="18" charset="0"/>
                            </a:rPr>
                          </m:ctrlPr>
                        </m:sSubPr>
                        <m:e>
                          <m:r>
                            <a:rPr lang="en-US" altLang="ko-KR">
                              <a:latin typeface="Cambria Math" panose="02040503050406030204" pitchFamily="18" charset="0"/>
                            </a:rPr>
                            <m:t>𝑤</m:t>
                          </m:r>
                        </m:e>
                        <m:sub>
                          <m:r>
                            <a:rPr lang="en-US" altLang="ko-KR">
                              <a:latin typeface="Cambria Math" panose="02040503050406030204" pitchFamily="18" charset="0"/>
                            </a:rPr>
                            <m:t>0</m:t>
                          </m:r>
                        </m:sub>
                      </m:sSub>
                    </m:oMath>
                  </m:oMathPara>
                </a14:m>
                <a:endParaRPr lang="en-US" dirty="0"/>
              </a:p>
            </p:txBody>
          </p:sp>
        </mc:Choice>
        <mc:Fallback xmlns="">
          <p:sp>
            <p:nvSpPr>
              <p:cNvPr id="189" name="TextBox 188">
                <a:extLst>
                  <a:ext uri="{FF2B5EF4-FFF2-40B4-BE49-F238E27FC236}">
                    <a16:creationId xmlns:a16="http://schemas.microsoft.com/office/drawing/2014/main" xmlns="" xmlns:a14="http://schemas.microsoft.com/office/drawing/2010/main" id="{B9A2D60B-E7C2-4B99-BD31-1F26DBE2FAD9}"/>
                  </a:ext>
                </a:extLst>
              </p:cNvPr>
              <p:cNvSpPr txBox="1">
                <a:spLocks noRot="1" noChangeAspect="1" noMove="1" noResize="1" noEditPoints="1" noAdjustHandles="1" noChangeArrowheads="1" noChangeShapeType="1" noTextEdit="1"/>
              </p:cNvSpPr>
              <p:nvPr/>
            </p:nvSpPr>
            <p:spPr>
              <a:xfrm>
                <a:off x="2826649" y="5841268"/>
                <a:ext cx="4249525" cy="441146"/>
              </a:xfrm>
              <a:prstGeom prst="rect">
                <a:avLst/>
              </a:prstGeom>
              <a:blipFill rotWithShape="0">
                <a:blip r:embed="rId4"/>
                <a:stretch>
                  <a:fillRect/>
                </a:stretch>
              </a:blipFill>
              <a:ln>
                <a:noFill/>
              </a:ln>
            </p:spPr>
            <p:txBody>
              <a:bodyPr/>
              <a:lstStyle/>
              <a:p>
                <a:r>
                  <a:rPr lang="ko-KR" altLang="en-US">
                    <a:noFill/>
                  </a:rPr>
                  <a:t> </a:t>
                </a:r>
              </a:p>
            </p:txBody>
          </p:sp>
        </mc:Fallback>
      </mc:AlternateContent>
      <p:grpSp>
        <p:nvGrpSpPr>
          <p:cNvPr id="320" name="그룹 319">
            <a:extLst>
              <a:ext uri="{FF2B5EF4-FFF2-40B4-BE49-F238E27FC236}">
                <a16:creationId xmlns:a16="http://schemas.microsoft.com/office/drawing/2014/main" id="{236253B6-EA89-4549-91E6-F0EDF7A2E4FA}"/>
              </a:ext>
            </a:extLst>
          </p:cNvPr>
          <p:cNvGrpSpPr/>
          <p:nvPr/>
        </p:nvGrpSpPr>
        <p:grpSpPr>
          <a:xfrm>
            <a:off x="1676474" y="1778245"/>
            <a:ext cx="6353190" cy="1866779"/>
            <a:chOff x="1646364" y="1751181"/>
            <a:chExt cx="6521804" cy="2031594"/>
          </a:xfrm>
        </p:grpSpPr>
        <p:grpSp>
          <p:nvGrpSpPr>
            <p:cNvPr id="321" name="그룹 320">
              <a:extLst>
                <a:ext uri="{FF2B5EF4-FFF2-40B4-BE49-F238E27FC236}">
                  <a16:creationId xmlns:a16="http://schemas.microsoft.com/office/drawing/2014/main" id="{B6130B5E-B68E-4979-BD00-DEF11E7A4F59}"/>
                </a:ext>
              </a:extLst>
            </p:cNvPr>
            <p:cNvGrpSpPr/>
            <p:nvPr/>
          </p:nvGrpSpPr>
          <p:grpSpPr>
            <a:xfrm>
              <a:off x="1831340" y="2335090"/>
              <a:ext cx="1092200" cy="927120"/>
              <a:chOff x="1831340" y="2335090"/>
              <a:chExt cx="1092200" cy="927120"/>
            </a:xfrm>
          </p:grpSpPr>
          <p:cxnSp>
            <p:nvCxnSpPr>
              <p:cNvPr id="436" name="직선 연결선 435">
                <a:extLst>
                  <a:ext uri="{FF2B5EF4-FFF2-40B4-BE49-F238E27FC236}">
                    <a16:creationId xmlns:a16="http://schemas.microsoft.com/office/drawing/2014/main" id="{3071CF8D-DFA6-4AC1-B3EC-619BA9677B44}"/>
                  </a:ext>
                </a:extLst>
              </p:cNvPr>
              <p:cNvCxnSpPr>
                <a:cxnSpLocks/>
              </p:cNvCxnSpPr>
              <p:nvPr/>
            </p:nvCxnSpPr>
            <p:spPr>
              <a:xfrm>
                <a:off x="1831340" y="2702560"/>
                <a:ext cx="1092200" cy="162560"/>
              </a:xfrm>
              <a:prstGeom prst="line">
                <a:avLst/>
              </a:prstGeom>
              <a:ln w="12700">
                <a:solidFill>
                  <a:srgbClr val="1429A0"/>
                </a:solidFill>
              </a:ln>
            </p:spPr>
            <p:style>
              <a:lnRef idx="1">
                <a:schemeClr val="accent1"/>
              </a:lnRef>
              <a:fillRef idx="0">
                <a:schemeClr val="accent1"/>
              </a:fillRef>
              <a:effectRef idx="0">
                <a:schemeClr val="accent1"/>
              </a:effectRef>
              <a:fontRef idx="minor">
                <a:schemeClr val="tx1"/>
              </a:fontRef>
            </p:style>
          </p:cxnSp>
          <p:sp>
            <p:nvSpPr>
              <p:cNvPr id="437" name="타원 436">
                <a:extLst>
                  <a:ext uri="{FF2B5EF4-FFF2-40B4-BE49-F238E27FC236}">
                    <a16:creationId xmlns:a16="http://schemas.microsoft.com/office/drawing/2014/main" id="{08B3FF87-C9AA-4DF1-8442-F06EBD525028}"/>
                  </a:ext>
                </a:extLst>
              </p:cNvPr>
              <p:cNvSpPr/>
              <p:nvPr/>
            </p:nvSpPr>
            <p:spPr>
              <a:xfrm>
                <a:off x="1840230" y="268751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8" name="타원 437">
                <a:extLst>
                  <a:ext uri="{FF2B5EF4-FFF2-40B4-BE49-F238E27FC236}">
                    <a16:creationId xmlns:a16="http://schemas.microsoft.com/office/drawing/2014/main" id="{14D6C1BC-114F-4F55-9897-07474A806AA8}"/>
                  </a:ext>
                </a:extLst>
              </p:cNvPr>
              <p:cNvSpPr/>
              <p:nvPr/>
            </p:nvSpPr>
            <p:spPr>
              <a:xfrm>
                <a:off x="1901190" y="248177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9" name="타원 438">
                <a:extLst>
                  <a:ext uri="{FF2B5EF4-FFF2-40B4-BE49-F238E27FC236}">
                    <a16:creationId xmlns:a16="http://schemas.microsoft.com/office/drawing/2014/main" id="{E4C911F4-A4D0-41C9-BB5A-7FE360283FE4}"/>
                  </a:ext>
                </a:extLst>
              </p:cNvPr>
              <p:cNvSpPr/>
              <p:nvPr/>
            </p:nvSpPr>
            <p:spPr>
              <a:xfrm>
                <a:off x="1960245" y="240367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0" name="타원 439">
                <a:extLst>
                  <a:ext uri="{FF2B5EF4-FFF2-40B4-BE49-F238E27FC236}">
                    <a16:creationId xmlns:a16="http://schemas.microsoft.com/office/drawing/2014/main" id="{6835987A-F8AD-4774-8A5D-BF0D9D48102D}"/>
                  </a:ext>
                </a:extLst>
              </p:cNvPr>
              <p:cNvSpPr/>
              <p:nvPr/>
            </p:nvSpPr>
            <p:spPr>
              <a:xfrm>
                <a:off x="2013585" y="235985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1" name="타원 440">
                <a:extLst>
                  <a:ext uri="{FF2B5EF4-FFF2-40B4-BE49-F238E27FC236}">
                    <a16:creationId xmlns:a16="http://schemas.microsoft.com/office/drawing/2014/main" id="{23F98EF3-534F-447F-8A25-1434D86B3CBE}"/>
                  </a:ext>
                </a:extLst>
              </p:cNvPr>
              <p:cNvSpPr/>
              <p:nvPr/>
            </p:nvSpPr>
            <p:spPr>
              <a:xfrm>
                <a:off x="2036445" y="236557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2" name="타원 441">
                <a:extLst>
                  <a:ext uri="{FF2B5EF4-FFF2-40B4-BE49-F238E27FC236}">
                    <a16:creationId xmlns:a16="http://schemas.microsoft.com/office/drawing/2014/main" id="{DC7D422B-5323-4DE7-8746-313F281B4A62}"/>
                  </a:ext>
                </a:extLst>
              </p:cNvPr>
              <p:cNvSpPr/>
              <p:nvPr/>
            </p:nvSpPr>
            <p:spPr>
              <a:xfrm>
                <a:off x="2105025" y="256178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3" name="타원 442">
                <a:extLst>
                  <a:ext uri="{FF2B5EF4-FFF2-40B4-BE49-F238E27FC236}">
                    <a16:creationId xmlns:a16="http://schemas.microsoft.com/office/drawing/2014/main" id="{E04902FF-1E03-47DD-ADD6-45C72A8A2D53}"/>
                  </a:ext>
                </a:extLst>
              </p:cNvPr>
              <p:cNvSpPr/>
              <p:nvPr/>
            </p:nvSpPr>
            <p:spPr>
              <a:xfrm>
                <a:off x="2137410" y="264560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4" name="타원 443">
                <a:extLst>
                  <a:ext uri="{FF2B5EF4-FFF2-40B4-BE49-F238E27FC236}">
                    <a16:creationId xmlns:a16="http://schemas.microsoft.com/office/drawing/2014/main" id="{A05B0BCB-A9F1-4937-B387-F9EBAB4C7607}"/>
                  </a:ext>
                </a:extLst>
              </p:cNvPr>
              <p:cNvSpPr/>
              <p:nvPr/>
            </p:nvSpPr>
            <p:spPr>
              <a:xfrm>
                <a:off x="2173605" y="275609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5" name="타원 444">
                <a:extLst>
                  <a:ext uri="{FF2B5EF4-FFF2-40B4-BE49-F238E27FC236}">
                    <a16:creationId xmlns:a16="http://schemas.microsoft.com/office/drawing/2014/main" id="{BD62AE2C-47C4-45BD-85E8-F11DC0BE6338}"/>
                  </a:ext>
                </a:extLst>
              </p:cNvPr>
              <p:cNvSpPr/>
              <p:nvPr/>
            </p:nvSpPr>
            <p:spPr>
              <a:xfrm>
                <a:off x="2668905" y="233509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6" name="타원 445">
                <a:extLst>
                  <a:ext uri="{FF2B5EF4-FFF2-40B4-BE49-F238E27FC236}">
                    <a16:creationId xmlns:a16="http://schemas.microsoft.com/office/drawing/2014/main" id="{03CEC62A-3D38-4E23-A028-98A1CC936A97}"/>
                  </a:ext>
                </a:extLst>
              </p:cNvPr>
              <p:cNvSpPr/>
              <p:nvPr/>
            </p:nvSpPr>
            <p:spPr>
              <a:xfrm>
                <a:off x="2737485" y="233509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7" name="타원 446">
                <a:extLst>
                  <a:ext uri="{FF2B5EF4-FFF2-40B4-BE49-F238E27FC236}">
                    <a16:creationId xmlns:a16="http://schemas.microsoft.com/office/drawing/2014/main" id="{677672F5-8B93-4EEB-8795-6A4B006321B2}"/>
                  </a:ext>
                </a:extLst>
              </p:cNvPr>
              <p:cNvSpPr/>
              <p:nvPr/>
            </p:nvSpPr>
            <p:spPr>
              <a:xfrm>
                <a:off x="2747010" y="239605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8" name="타원 447">
                <a:extLst>
                  <a:ext uri="{FF2B5EF4-FFF2-40B4-BE49-F238E27FC236}">
                    <a16:creationId xmlns:a16="http://schemas.microsoft.com/office/drawing/2014/main" id="{927D651E-A521-4826-B3DA-948A3BF44FA8}"/>
                  </a:ext>
                </a:extLst>
              </p:cNvPr>
              <p:cNvSpPr/>
              <p:nvPr/>
            </p:nvSpPr>
            <p:spPr>
              <a:xfrm>
                <a:off x="2491740" y="291040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9" name="타원 448">
                <a:extLst>
                  <a:ext uri="{FF2B5EF4-FFF2-40B4-BE49-F238E27FC236}">
                    <a16:creationId xmlns:a16="http://schemas.microsoft.com/office/drawing/2014/main" id="{D22CD5DE-9B1D-4CFF-9A82-F8F952F41B13}"/>
                  </a:ext>
                </a:extLst>
              </p:cNvPr>
              <p:cNvSpPr/>
              <p:nvPr/>
            </p:nvSpPr>
            <p:spPr>
              <a:xfrm>
                <a:off x="2484120" y="293326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0" name="타원 449">
                <a:extLst>
                  <a:ext uri="{FF2B5EF4-FFF2-40B4-BE49-F238E27FC236}">
                    <a16:creationId xmlns:a16="http://schemas.microsoft.com/office/drawing/2014/main" id="{8BA3F2B0-ABBF-4D88-B3C4-036DEF619148}"/>
                  </a:ext>
                </a:extLst>
              </p:cNvPr>
              <p:cNvSpPr/>
              <p:nvPr/>
            </p:nvSpPr>
            <p:spPr>
              <a:xfrm>
                <a:off x="2386965" y="306280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1" name="타원 450">
                <a:extLst>
                  <a:ext uri="{FF2B5EF4-FFF2-40B4-BE49-F238E27FC236}">
                    <a16:creationId xmlns:a16="http://schemas.microsoft.com/office/drawing/2014/main" id="{304F13FA-C591-40E8-81BD-C13F80A97ABC}"/>
                  </a:ext>
                </a:extLst>
              </p:cNvPr>
              <p:cNvSpPr/>
              <p:nvPr/>
            </p:nvSpPr>
            <p:spPr>
              <a:xfrm>
                <a:off x="2276475" y="308756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2" name="타원 451">
                <a:extLst>
                  <a:ext uri="{FF2B5EF4-FFF2-40B4-BE49-F238E27FC236}">
                    <a16:creationId xmlns:a16="http://schemas.microsoft.com/office/drawing/2014/main" id="{EB7814A2-A595-467B-B0A8-1E93643E5B57}"/>
                  </a:ext>
                </a:extLst>
              </p:cNvPr>
              <p:cNvSpPr/>
              <p:nvPr/>
            </p:nvSpPr>
            <p:spPr>
              <a:xfrm>
                <a:off x="2287905" y="313709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3" name="타원 452">
                <a:extLst>
                  <a:ext uri="{FF2B5EF4-FFF2-40B4-BE49-F238E27FC236}">
                    <a16:creationId xmlns:a16="http://schemas.microsoft.com/office/drawing/2014/main" id="{31A19855-1BFF-42D3-A861-2F0568ED1D9D}"/>
                  </a:ext>
                </a:extLst>
              </p:cNvPr>
              <p:cNvSpPr/>
              <p:nvPr/>
            </p:nvSpPr>
            <p:spPr>
              <a:xfrm>
                <a:off x="2286000" y="315233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4" name="타원 453">
                <a:extLst>
                  <a:ext uri="{FF2B5EF4-FFF2-40B4-BE49-F238E27FC236}">
                    <a16:creationId xmlns:a16="http://schemas.microsoft.com/office/drawing/2014/main" id="{39D27DF8-C85C-4A0F-B0D7-C3101D75AB6C}"/>
                  </a:ext>
                </a:extLst>
              </p:cNvPr>
              <p:cNvSpPr/>
              <p:nvPr/>
            </p:nvSpPr>
            <p:spPr>
              <a:xfrm>
                <a:off x="2348865" y="317329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5" name="타원 454">
                <a:extLst>
                  <a:ext uri="{FF2B5EF4-FFF2-40B4-BE49-F238E27FC236}">
                    <a16:creationId xmlns:a16="http://schemas.microsoft.com/office/drawing/2014/main" id="{36656B5C-52E9-4EB2-884D-193CDD11AE9E}"/>
                  </a:ext>
                </a:extLst>
              </p:cNvPr>
              <p:cNvSpPr/>
              <p:nvPr/>
            </p:nvSpPr>
            <p:spPr>
              <a:xfrm>
                <a:off x="2369820" y="317329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6" name="타원 455">
                <a:extLst>
                  <a:ext uri="{FF2B5EF4-FFF2-40B4-BE49-F238E27FC236}">
                    <a16:creationId xmlns:a16="http://schemas.microsoft.com/office/drawing/2014/main" id="{2B6BF02F-EEE1-4CE3-970D-A77BF4AFCC15}"/>
                  </a:ext>
                </a:extLst>
              </p:cNvPr>
              <p:cNvSpPr/>
              <p:nvPr/>
            </p:nvSpPr>
            <p:spPr>
              <a:xfrm>
                <a:off x="2411730" y="321901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22" name="그룹 321">
              <a:extLst>
                <a:ext uri="{FF2B5EF4-FFF2-40B4-BE49-F238E27FC236}">
                  <a16:creationId xmlns:a16="http://schemas.microsoft.com/office/drawing/2014/main" id="{B689AEF3-DE98-4A91-9F1E-EDD17674F39E}"/>
                </a:ext>
              </a:extLst>
            </p:cNvPr>
            <p:cNvGrpSpPr/>
            <p:nvPr/>
          </p:nvGrpSpPr>
          <p:grpSpPr>
            <a:xfrm>
              <a:off x="3147060" y="1969770"/>
              <a:ext cx="1059180" cy="1292440"/>
              <a:chOff x="3147060" y="1969770"/>
              <a:chExt cx="1059180" cy="1292440"/>
            </a:xfrm>
          </p:grpSpPr>
          <p:sp>
            <p:nvSpPr>
              <p:cNvPr id="415" name="타원 414">
                <a:extLst>
                  <a:ext uri="{FF2B5EF4-FFF2-40B4-BE49-F238E27FC236}">
                    <a16:creationId xmlns:a16="http://schemas.microsoft.com/office/drawing/2014/main" id="{B4D8A36E-85AD-4F0C-ABE0-41056EF5E841}"/>
                  </a:ext>
                </a:extLst>
              </p:cNvPr>
              <p:cNvSpPr/>
              <p:nvPr/>
            </p:nvSpPr>
            <p:spPr>
              <a:xfrm>
                <a:off x="3150870" y="268942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6" name="자유형: 도형 111">
                <a:extLst>
                  <a:ext uri="{FF2B5EF4-FFF2-40B4-BE49-F238E27FC236}">
                    <a16:creationId xmlns:a16="http://schemas.microsoft.com/office/drawing/2014/main" id="{A7E27865-BF10-44E8-B542-0AF5145F938C}"/>
                  </a:ext>
                </a:extLst>
              </p:cNvPr>
              <p:cNvSpPr/>
              <p:nvPr/>
            </p:nvSpPr>
            <p:spPr>
              <a:xfrm>
                <a:off x="3147060" y="1969770"/>
                <a:ext cx="1059180" cy="1046330"/>
              </a:xfrm>
              <a:custGeom>
                <a:avLst/>
                <a:gdLst>
                  <a:gd name="connsiteX0" fmla="*/ 0 w 1059180"/>
                  <a:gd name="connsiteY0" fmla="*/ 160020 h 1052778"/>
                  <a:gd name="connsiteX1" fmla="*/ 36195 w 1059180"/>
                  <a:gd name="connsiteY1" fmla="*/ 278130 h 1052778"/>
                  <a:gd name="connsiteX2" fmla="*/ 85725 w 1059180"/>
                  <a:gd name="connsiteY2" fmla="*/ 436245 h 1052778"/>
                  <a:gd name="connsiteX3" fmla="*/ 139065 w 1059180"/>
                  <a:gd name="connsiteY3" fmla="*/ 592455 h 1052778"/>
                  <a:gd name="connsiteX4" fmla="*/ 205740 w 1059180"/>
                  <a:gd name="connsiteY4" fmla="*/ 737235 h 1052778"/>
                  <a:gd name="connsiteX5" fmla="*/ 251460 w 1059180"/>
                  <a:gd name="connsiteY5" fmla="*/ 815340 h 1052778"/>
                  <a:gd name="connsiteX6" fmla="*/ 320040 w 1059180"/>
                  <a:gd name="connsiteY6" fmla="*/ 920115 h 1052778"/>
                  <a:gd name="connsiteX7" fmla="*/ 375285 w 1059180"/>
                  <a:gd name="connsiteY7" fmla="*/ 986790 h 1052778"/>
                  <a:gd name="connsiteX8" fmla="*/ 436245 w 1059180"/>
                  <a:gd name="connsiteY8" fmla="*/ 1032510 h 1052778"/>
                  <a:gd name="connsiteX9" fmla="*/ 521970 w 1059180"/>
                  <a:gd name="connsiteY9" fmla="*/ 1051560 h 1052778"/>
                  <a:gd name="connsiteX10" fmla="*/ 632460 w 1059180"/>
                  <a:gd name="connsiteY10" fmla="*/ 1000125 h 1052778"/>
                  <a:gd name="connsiteX11" fmla="*/ 701040 w 1059180"/>
                  <a:gd name="connsiteY11" fmla="*/ 908685 h 1052778"/>
                  <a:gd name="connsiteX12" fmla="*/ 777240 w 1059180"/>
                  <a:gd name="connsiteY12" fmla="*/ 788670 h 1052778"/>
                  <a:gd name="connsiteX13" fmla="*/ 838200 w 1059180"/>
                  <a:gd name="connsiteY13" fmla="*/ 659130 h 1052778"/>
                  <a:gd name="connsiteX14" fmla="*/ 901065 w 1059180"/>
                  <a:gd name="connsiteY14" fmla="*/ 514350 h 1052778"/>
                  <a:gd name="connsiteX15" fmla="*/ 933450 w 1059180"/>
                  <a:gd name="connsiteY15" fmla="*/ 394335 h 1052778"/>
                  <a:gd name="connsiteX16" fmla="*/ 975360 w 1059180"/>
                  <a:gd name="connsiteY16" fmla="*/ 274320 h 1052778"/>
                  <a:gd name="connsiteX17" fmla="*/ 1019175 w 1059180"/>
                  <a:gd name="connsiteY17" fmla="*/ 144780 h 1052778"/>
                  <a:gd name="connsiteX18" fmla="*/ 1059180 w 1059180"/>
                  <a:gd name="connsiteY18" fmla="*/ 0 h 1052778"/>
                  <a:gd name="connsiteX0" fmla="*/ 0 w 1059180"/>
                  <a:gd name="connsiteY0" fmla="*/ 160020 h 1052778"/>
                  <a:gd name="connsiteX1" fmla="*/ 36195 w 1059180"/>
                  <a:gd name="connsiteY1" fmla="*/ 278130 h 1052778"/>
                  <a:gd name="connsiteX2" fmla="*/ 85725 w 1059180"/>
                  <a:gd name="connsiteY2" fmla="*/ 436245 h 1052778"/>
                  <a:gd name="connsiteX3" fmla="*/ 139065 w 1059180"/>
                  <a:gd name="connsiteY3" fmla="*/ 592455 h 1052778"/>
                  <a:gd name="connsiteX4" fmla="*/ 205740 w 1059180"/>
                  <a:gd name="connsiteY4" fmla="*/ 737235 h 1052778"/>
                  <a:gd name="connsiteX5" fmla="*/ 251460 w 1059180"/>
                  <a:gd name="connsiteY5" fmla="*/ 815340 h 1052778"/>
                  <a:gd name="connsiteX6" fmla="*/ 320040 w 1059180"/>
                  <a:gd name="connsiteY6" fmla="*/ 920115 h 1052778"/>
                  <a:gd name="connsiteX7" fmla="*/ 375285 w 1059180"/>
                  <a:gd name="connsiteY7" fmla="*/ 986790 h 1052778"/>
                  <a:gd name="connsiteX8" fmla="*/ 436245 w 1059180"/>
                  <a:gd name="connsiteY8" fmla="*/ 1032510 h 1052778"/>
                  <a:gd name="connsiteX9" fmla="*/ 521970 w 1059180"/>
                  <a:gd name="connsiteY9" fmla="*/ 1051560 h 1052778"/>
                  <a:gd name="connsiteX10" fmla="*/ 632460 w 1059180"/>
                  <a:gd name="connsiteY10" fmla="*/ 1000125 h 1052778"/>
                  <a:gd name="connsiteX11" fmla="*/ 701040 w 1059180"/>
                  <a:gd name="connsiteY11" fmla="*/ 908685 h 1052778"/>
                  <a:gd name="connsiteX12" fmla="*/ 777240 w 1059180"/>
                  <a:gd name="connsiteY12" fmla="*/ 788670 h 1052778"/>
                  <a:gd name="connsiteX13" fmla="*/ 838200 w 1059180"/>
                  <a:gd name="connsiteY13" fmla="*/ 659130 h 1052778"/>
                  <a:gd name="connsiteX14" fmla="*/ 901065 w 1059180"/>
                  <a:gd name="connsiteY14" fmla="*/ 514350 h 1052778"/>
                  <a:gd name="connsiteX15" fmla="*/ 941070 w 1059180"/>
                  <a:gd name="connsiteY15" fmla="*/ 398145 h 1052778"/>
                  <a:gd name="connsiteX16" fmla="*/ 975360 w 1059180"/>
                  <a:gd name="connsiteY16" fmla="*/ 274320 h 1052778"/>
                  <a:gd name="connsiteX17" fmla="*/ 1019175 w 1059180"/>
                  <a:gd name="connsiteY17" fmla="*/ 144780 h 1052778"/>
                  <a:gd name="connsiteX18" fmla="*/ 1059180 w 1059180"/>
                  <a:gd name="connsiteY18" fmla="*/ 0 h 1052778"/>
                  <a:gd name="connsiteX0" fmla="*/ 0 w 1059180"/>
                  <a:gd name="connsiteY0" fmla="*/ 160020 h 1052885"/>
                  <a:gd name="connsiteX1" fmla="*/ 36195 w 1059180"/>
                  <a:gd name="connsiteY1" fmla="*/ 278130 h 1052885"/>
                  <a:gd name="connsiteX2" fmla="*/ 85725 w 1059180"/>
                  <a:gd name="connsiteY2" fmla="*/ 436245 h 1052885"/>
                  <a:gd name="connsiteX3" fmla="*/ 139065 w 1059180"/>
                  <a:gd name="connsiteY3" fmla="*/ 592455 h 1052885"/>
                  <a:gd name="connsiteX4" fmla="*/ 205740 w 1059180"/>
                  <a:gd name="connsiteY4" fmla="*/ 737235 h 1052885"/>
                  <a:gd name="connsiteX5" fmla="*/ 251460 w 1059180"/>
                  <a:gd name="connsiteY5" fmla="*/ 815340 h 1052885"/>
                  <a:gd name="connsiteX6" fmla="*/ 320040 w 1059180"/>
                  <a:gd name="connsiteY6" fmla="*/ 920115 h 1052885"/>
                  <a:gd name="connsiteX7" fmla="*/ 375285 w 1059180"/>
                  <a:gd name="connsiteY7" fmla="*/ 986790 h 1052885"/>
                  <a:gd name="connsiteX8" fmla="*/ 436245 w 1059180"/>
                  <a:gd name="connsiteY8" fmla="*/ 1032510 h 1052885"/>
                  <a:gd name="connsiteX9" fmla="*/ 521970 w 1059180"/>
                  <a:gd name="connsiteY9" fmla="*/ 1051560 h 1052885"/>
                  <a:gd name="connsiteX10" fmla="*/ 626745 w 1059180"/>
                  <a:gd name="connsiteY10" fmla="*/ 998220 h 1052885"/>
                  <a:gd name="connsiteX11" fmla="*/ 701040 w 1059180"/>
                  <a:gd name="connsiteY11" fmla="*/ 908685 h 1052885"/>
                  <a:gd name="connsiteX12" fmla="*/ 777240 w 1059180"/>
                  <a:gd name="connsiteY12" fmla="*/ 788670 h 1052885"/>
                  <a:gd name="connsiteX13" fmla="*/ 838200 w 1059180"/>
                  <a:gd name="connsiteY13" fmla="*/ 659130 h 1052885"/>
                  <a:gd name="connsiteX14" fmla="*/ 901065 w 1059180"/>
                  <a:gd name="connsiteY14" fmla="*/ 514350 h 1052885"/>
                  <a:gd name="connsiteX15" fmla="*/ 941070 w 1059180"/>
                  <a:gd name="connsiteY15" fmla="*/ 398145 h 1052885"/>
                  <a:gd name="connsiteX16" fmla="*/ 975360 w 1059180"/>
                  <a:gd name="connsiteY16" fmla="*/ 274320 h 1052885"/>
                  <a:gd name="connsiteX17" fmla="*/ 1019175 w 1059180"/>
                  <a:gd name="connsiteY17" fmla="*/ 144780 h 1052885"/>
                  <a:gd name="connsiteX18" fmla="*/ 1059180 w 1059180"/>
                  <a:gd name="connsiteY18" fmla="*/ 0 h 1052885"/>
                  <a:gd name="connsiteX0" fmla="*/ 0 w 1059180"/>
                  <a:gd name="connsiteY0" fmla="*/ 160020 h 1052885"/>
                  <a:gd name="connsiteX1" fmla="*/ 36195 w 1059180"/>
                  <a:gd name="connsiteY1" fmla="*/ 278130 h 1052885"/>
                  <a:gd name="connsiteX2" fmla="*/ 85725 w 1059180"/>
                  <a:gd name="connsiteY2" fmla="*/ 436245 h 1052885"/>
                  <a:gd name="connsiteX3" fmla="*/ 139065 w 1059180"/>
                  <a:gd name="connsiteY3" fmla="*/ 592455 h 1052885"/>
                  <a:gd name="connsiteX4" fmla="*/ 205740 w 1059180"/>
                  <a:gd name="connsiteY4" fmla="*/ 737235 h 1052885"/>
                  <a:gd name="connsiteX5" fmla="*/ 251460 w 1059180"/>
                  <a:gd name="connsiteY5" fmla="*/ 815340 h 1052885"/>
                  <a:gd name="connsiteX6" fmla="*/ 320040 w 1059180"/>
                  <a:gd name="connsiteY6" fmla="*/ 920115 h 1052885"/>
                  <a:gd name="connsiteX7" fmla="*/ 375285 w 1059180"/>
                  <a:gd name="connsiteY7" fmla="*/ 986790 h 1052885"/>
                  <a:gd name="connsiteX8" fmla="*/ 436245 w 1059180"/>
                  <a:gd name="connsiteY8" fmla="*/ 1032510 h 1052885"/>
                  <a:gd name="connsiteX9" fmla="*/ 521970 w 1059180"/>
                  <a:gd name="connsiteY9" fmla="*/ 1051560 h 1052885"/>
                  <a:gd name="connsiteX10" fmla="*/ 626745 w 1059180"/>
                  <a:gd name="connsiteY10" fmla="*/ 998220 h 1052885"/>
                  <a:gd name="connsiteX11" fmla="*/ 701040 w 1059180"/>
                  <a:gd name="connsiteY11" fmla="*/ 908685 h 1052885"/>
                  <a:gd name="connsiteX12" fmla="*/ 777240 w 1059180"/>
                  <a:gd name="connsiteY12" fmla="*/ 788670 h 1052885"/>
                  <a:gd name="connsiteX13" fmla="*/ 838200 w 1059180"/>
                  <a:gd name="connsiteY13" fmla="*/ 659130 h 1052885"/>
                  <a:gd name="connsiteX14" fmla="*/ 901065 w 1059180"/>
                  <a:gd name="connsiteY14" fmla="*/ 514350 h 1052885"/>
                  <a:gd name="connsiteX15" fmla="*/ 941070 w 1059180"/>
                  <a:gd name="connsiteY15" fmla="*/ 398145 h 1052885"/>
                  <a:gd name="connsiteX16" fmla="*/ 1019175 w 1059180"/>
                  <a:gd name="connsiteY16" fmla="*/ 144780 h 1052885"/>
                  <a:gd name="connsiteX17" fmla="*/ 1059180 w 1059180"/>
                  <a:gd name="connsiteY17" fmla="*/ 0 h 1052885"/>
                  <a:gd name="connsiteX0" fmla="*/ 0 w 1059180"/>
                  <a:gd name="connsiteY0" fmla="*/ 160020 h 1052885"/>
                  <a:gd name="connsiteX1" fmla="*/ 36195 w 1059180"/>
                  <a:gd name="connsiteY1" fmla="*/ 278130 h 1052885"/>
                  <a:gd name="connsiteX2" fmla="*/ 85725 w 1059180"/>
                  <a:gd name="connsiteY2" fmla="*/ 436245 h 1052885"/>
                  <a:gd name="connsiteX3" fmla="*/ 139065 w 1059180"/>
                  <a:gd name="connsiteY3" fmla="*/ 592455 h 1052885"/>
                  <a:gd name="connsiteX4" fmla="*/ 205740 w 1059180"/>
                  <a:gd name="connsiteY4" fmla="*/ 737235 h 1052885"/>
                  <a:gd name="connsiteX5" fmla="*/ 251460 w 1059180"/>
                  <a:gd name="connsiteY5" fmla="*/ 815340 h 1052885"/>
                  <a:gd name="connsiteX6" fmla="*/ 320040 w 1059180"/>
                  <a:gd name="connsiteY6" fmla="*/ 920115 h 1052885"/>
                  <a:gd name="connsiteX7" fmla="*/ 375285 w 1059180"/>
                  <a:gd name="connsiteY7" fmla="*/ 986790 h 1052885"/>
                  <a:gd name="connsiteX8" fmla="*/ 436245 w 1059180"/>
                  <a:gd name="connsiteY8" fmla="*/ 1032510 h 1052885"/>
                  <a:gd name="connsiteX9" fmla="*/ 521970 w 1059180"/>
                  <a:gd name="connsiteY9" fmla="*/ 1051560 h 1052885"/>
                  <a:gd name="connsiteX10" fmla="*/ 626745 w 1059180"/>
                  <a:gd name="connsiteY10" fmla="*/ 998220 h 1052885"/>
                  <a:gd name="connsiteX11" fmla="*/ 701040 w 1059180"/>
                  <a:gd name="connsiteY11" fmla="*/ 908685 h 1052885"/>
                  <a:gd name="connsiteX12" fmla="*/ 777240 w 1059180"/>
                  <a:gd name="connsiteY12" fmla="*/ 788670 h 1052885"/>
                  <a:gd name="connsiteX13" fmla="*/ 838200 w 1059180"/>
                  <a:gd name="connsiteY13" fmla="*/ 659130 h 1052885"/>
                  <a:gd name="connsiteX14" fmla="*/ 941070 w 1059180"/>
                  <a:gd name="connsiteY14" fmla="*/ 398145 h 1052885"/>
                  <a:gd name="connsiteX15" fmla="*/ 1019175 w 1059180"/>
                  <a:gd name="connsiteY15" fmla="*/ 144780 h 1052885"/>
                  <a:gd name="connsiteX16" fmla="*/ 1059180 w 1059180"/>
                  <a:gd name="connsiteY16" fmla="*/ 0 h 1052885"/>
                  <a:gd name="connsiteX0" fmla="*/ 0 w 1059180"/>
                  <a:gd name="connsiteY0" fmla="*/ 160020 h 1052885"/>
                  <a:gd name="connsiteX1" fmla="*/ 85725 w 1059180"/>
                  <a:gd name="connsiteY1" fmla="*/ 436245 h 1052885"/>
                  <a:gd name="connsiteX2" fmla="*/ 139065 w 1059180"/>
                  <a:gd name="connsiteY2" fmla="*/ 592455 h 1052885"/>
                  <a:gd name="connsiteX3" fmla="*/ 205740 w 1059180"/>
                  <a:gd name="connsiteY3" fmla="*/ 737235 h 1052885"/>
                  <a:gd name="connsiteX4" fmla="*/ 251460 w 1059180"/>
                  <a:gd name="connsiteY4" fmla="*/ 815340 h 1052885"/>
                  <a:gd name="connsiteX5" fmla="*/ 320040 w 1059180"/>
                  <a:gd name="connsiteY5" fmla="*/ 920115 h 1052885"/>
                  <a:gd name="connsiteX6" fmla="*/ 375285 w 1059180"/>
                  <a:gd name="connsiteY6" fmla="*/ 986790 h 1052885"/>
                  <a:gd name="connsiteX7" fmla="*/ 436245 w 1059180"/>
                  <a:gd name="connsiteY7" fmla="*/ 1032510 h 1052885"/>
                  <a:gd name="connsiteX8" fmla="*/ 521970 w 1059180"/>
                  <a:gd name="connsiteY8" fmla="*/ 1051560 h 1052885"/>
                  <a:gd name="connsiteX9" fmla="*/ 626745 w 1059180"/>
                  <a:gd name="connsiteY9" fmla="*/ 998220 h 1052885"/>
                  <a:gd name="connsiteX10" fmla="*/ 701040 w 1059180"/>
                  <a:gd name="connsiteY10" fmla="*/ 908685 h 1052885"/>
                  <a:gd name="connsiteX11" fmla="*/ 777240 w 1059180"/>
                  <a:gd name="connsiteY11" fmla="*/ 788670 h 1052885"/>
                  <a:gd name="connsiteX12" fmla="*/ 838200 w 1059180"/>
                  <a:gd name="connsiteY12" fmla="*/ 659130 h 1052885"/>
                  <a:gd name="connsiteX13" fmla="*/ 941070 w 1059180"/>
                  <a:gd name="connsiteY13" fmla="*/ 398145 h 1052885"/>
                  <a:gd name="connsiteX14" fmla="*/ 1019175 w 1059180"/>
                  <a:gd name="connsiteY14" fmla="*/ 144780 h 1052885"/>
                  <a:gd name="connsiteX15" fmla="*/ 1059180 w 1059180"/>
                  <a:gd name="connsiteY15" fmla="*/ 0 h 1052885"/>
                  <a:gd name="connsiteX0" fmla="*/ 0 w 1059180"/>
                  <a:gd name="connsiteY0" fmla="*/ 160020 h 1052885"/>
                  <a:gd name="connsiteX1" fmla="*/ 85725 w 1059180"/>
                  <a:gd name="connsiteY1" fmla="*/ 436245 h 1052885"/>
                  <a:gd name="connsiteX2" fmla="*/ 139065 w 1059180"/>
                  <a:gd name="connsiteY2" fmla="*/ 592455 h 1052885"/>
                  <a:gd name="connsiteX3" fmla="*/ 205740 w 1059180"/>
                  <a:gd name="connsiteY3" fmla="*/ 737235 h 1052885"/>
                  <a:gd name="connsiteX4" fmla="*/ 320040 w 1059180"/>
                  <a:gd name="connsiteY4" fmla="*/ 920115 h 1052885"/>
                  <a:gd name="connsiteX5" fmla="*/ 375285 w 1059180"/>
                  <a:gd name="connsiteY5" fmla="*/ 986790 h 1052885"/>
                  <a:gd name="connsiteX6" fmla="*/ 436245 w 1059180"/>
                  <a:gd name="connsiteY6" fmla="*/ 1032510 h 1052885"/>
                  <a:gd name="connsiteX7" fmla="*/ 521970 w 1059180"/>
                  <a:gd name="connsiteY7" fmla="*/ 1051560 h 1052885"/>
                  <a:gd name="connsiteX8" fmla="*/ 626745 w 1059180"/>
                  <a:gd name="connsiteY8" fmla="*/ 998220 h 1052885"/>
                  <a:gd name="connsiteX9" fmla="*/ 701040 w 1059180"/>
                  <a:gd name="connsiteY9" fmla="*/ 908685 h 1052885"/>
                  <a:gd name="connsiteX10" fmla="*/ 777240 w 1059180"/>
                  <a:gd name="connsiteY10" fmla="*/ 788670 h 1052885"/>
                  <a:gd name="connsiteX11" fmla="*/ 838200 w 1059180"/>
                  <a:gd name="connsiteY11" fmla="*/ 659130 h 1052885"/>
                  <a:gd name="connsiteX12" fmla="*/ 941070 w 1059180"/>
                  <a:gd name="connsiteY12" fmla="*/ 398145 h 1052885"/>
                  <a:gd name="connsiteX13" fmla="*/ 1019175 w 1059180"/>
                  <a:gd name="connsiteY13" fmla="*/ 144780 h 1052885"/>
                  <a:gd name="connsiteX14" fmla="*/ 1059180 w 1059180"/>
                  <a:gd name="connsiteY14" fmla="*/ 0 h 1052885"/>
                  <a:gd name="connsiteX0" fmla="*/ 0 w 1059180"/>
                  <a:gd name="connsiteY0" fmla="*/ 160020 h 1054114"/>
                  <a:gd name="connsiteX1" fmla="*/ 85725 w 1059180"/>
                  <a:gd name="connsiteY1" fmla="*/ 436245 h 1054114"/>
                  <a:gd name="connsiteX2" fmla="*/ 139065 w 1059180"/>
                  <a:gd name="connsiteY2" fmla="*/ 592455 h 1054114"/>
                  <a:gd name="connsiteX3" fmla="*/ 205740 w 1059180"/>
                  <a:gd name="connsiteY3" fmla="*/ 737235 h 1054114"/>
                  <a:gd name="connsiteX4" fmla="*/ 320040 w 1059180"/>
                  <a:gd name="connsiteY4" fmla="*/ 920115 h 1054114"/>
                  <a:gd name="connsiteX5" fmla="*/ 436245 w 1059180"/>
                  <a:gd name="connsiteY5" fmla="*/ 1032510 h 1054114"/>
                  <a:gd name="connsiteX6" fmla="*/ 521970 w 1059180"/>
                  <a:gd name="connsiteY6" fmla="*/ 1051560 h 1054114"/>
                  <a:gd name="connsiteX7" fmla="*/ 626745 w 1059180"/>
                  <a:gd name="connsiteY7" fmla="*/ 998220 h 1054114"/>
                  <a:gd name="connsiteX8" fmla="*/ 701040 w 1059180"/>
                  <a:gd name="connsiteY8" fmla="*/ 908685 h 1054114"/>
                  <a:gd name="connsiteX9" fmla="*/ 777240 w 1059180"/>
                  <a:gd name="connsiteY9" fmla="*/ 788670 h 1054114"/>
                  <a:gd name="connsiteX10" fmla="*/ 838200 w 1059180"/>
                  <a:gd name="connsiteY10" fmla="*/ 659130 h 1054114"/>
                  <a:gd name="connsiteX11" fmla="*/ 941070 w 1059180"/>
                  <a:gd name="connsiteY11" fmla="*/ 398145 h 1054114"/>
                  <a:gd name="connsiteX12" fmla="*/ 1019175 w 1059180"/>
                  <a:gd name="connsiteY12" fmla="*/ 144780 h 1054114"/>
                  <a:gd name="connsiteX13" fmla="*/ 1059180 w 1059180"/>
                  <a:gd name="connsiteY13" fmla="*/ 0 h 1054114"/>
                  <a:gd name="connsiteX0" fmla="*/ 0 w 1059180"/>
                  <a:gd name="connsiteY0" fmla="*/ 160020 h 1051073"/>
                  <a:gd name="connsiteX1" fmla="*/ 85725 w 1059180"/>
                  <a:gd name="connsiteY1" fmla="*/ 436245 h 1051073"/>
                  <a:gd name="connsiteX2" fmla="*/ 139065 w 1059180"/>
                  <a:gd name="connsiteY2" fmla="*/ 592455 h 1051073"/>
                  <a:gd name="connsiteX3" fmla="*/ 205740 w 1059180"/>
                  <a:gd name="connsiteY3" fmla="*/ 737235 h 1051073"/>
                  <a:gd name="connsiteX4" fmla="*/ 320040 w 1059180"/>
                  <a:gd name="connsiteY4" fmla="*/ 920115 h 1051073"/>
                  <a:gd name="connsiteX5" fmla="*/ 436245 w 1059180"/>
                  <a:gd name="connsiteY5" fmla="*/ 1032510 h 1051073"/>
                  <a:gd name="connsiteX6" fmla="*/ 539115 w 1059180"/>
                  <a:gd name="connsiteY6" fmla="*/ 1047750 h 1051073"/>
                  <a:gd name="connsiteX7" fmla="*/ 626745 w 1059180"/>
                  <a:gd name="connsiteY7" fmla="*/ 998220 h 1051073"/>
                  <a:gd name="connsiteX8" fmla="*/ 701040 w 1059180"/>
                  <a:gd name="connsiteY8" fmla="*/ 908685 h 1051073"/>
                  <a:gd name="connsiteX9" fmla="*/ 777240 w 1059180"/>
                  <a:gd name="connsiteY9" fmla="*/ 788670 h 1051073"/>
                  <a:gd name="connsiteX10" fmla="*/ 838200 w 1059180"/>
                  <a:gd name="connsiteY10" fmla="*/ 659130 h 1051073"/>
                  <a:gd name="connsiteX11" fmla="*/ 941070 w 1059180"/>
                  <a:gd name="connsiteY11" fmla="*/ 398145 h 1051073"/>
                  <a:gd name="connsiteX12" fmla="*/ 1019175 w 1059180"/>
                  <a:gd name="connsiteY12" fmla="*/ 144780 h 1051073"/>
                  <a:gd name="connsiteX13" fmla="*/ 1059180 w 1059180"/>
                  <a:gd name="connsiteY13" fmla="*/ 0 h 1051073"/>
                  <a:gd name="connsiteX0" fmla="*/ 0 w 1059180"/>
                  <a:gd name="connsiteY0" fmla="*/ 160020 h 1057701"/>
                  <a:gd name="connsiteX1" fmla="*/ 85725 w 1059180"/>
                  <a:gd name="connsiteY1" fmla="*/ 436245 h 1057701"/>
                  <a:gd name="connsiteX2" fmla="*/ 139065 w 1059180"/>
                  <a:gd name="connsiteY2" fmla="*/ 592455 h 1057701"/>
                  <a:gd name="connsiteX3" fmla="*/ 205740 w 1059180"/>
                  <a:gd name="connsiteY3" fmla="*/ 737235 h 1057701"/>
                  <a:gd name="connsiteX4" fmla="*/ 320040 w 1059180"/>
                  <a:gd name="connsiteY4" fmla="*/ 920115 h 1057701"/>
                  <a:gd name="connsiteX5" fmla="*/ 436245 w 1059180"/>
                  <a:gd name="connsiteY5" fmla="*/ 1032510 h 1057701"/>
                  <a:gd name="connsiteX6" fmla="*/ 539115 w 1059180"/>
                  <a:gd name="connsiteY6" fmla="*/ 1047750 h 1057701"/>
                  <a:gd name="connsiteX7" fmla="*/ 701040 w 1059180"/>
                  <a:gd name="connsiteY7" fmla="*/ 908685 h 1057701"/>
                  <a:gd name="connsiteX8" fmla="*/ 777240 w 1059180"/>
                  <a:gd name="connsiteY8" fmla="*/ 788670 h 1057701"/>
                  <a:gd name="connsiteX9" fmla="*/ 838200 w 1059180"/>
                  <a:gd name="connsiteY9" fmla="*/ 659130 h 1057701"/>
                  <a:gd name="connsiteX10" fmla="*/ 941070 w 1059180"/>
                  <a:gd name="connsiteY10" fmla="*/ 398145 h 1057701"/>
                  <a:gd name="connsiteX11" fmla="*/ 1019175 w 1059180"/>
                  <a:gd name="connsiteY11" fmla="*/ 144780 h 1057701"/>
                  <a:gd name="connsiteX12" fmla="*/ 1059180 w 1059180"/>
                  <a:gd name="connsiteY12" fmla="*/ 0 h 1057701"/>
                  <a:gd name="connsiteX0" fmla="*/ 0 w 1059180"/>
                  <a:gd name="connsiteY0" fmla="*/ 160020 h 1049600"/>
                  <a:gd name="connsiteX1" fmla="*/ 85725 w 1059180"/>
                  <a:gd name="connsiteY1" fmla="*/ 436245 h 1049600"/>
                  <a:gd name="connsiteX2" fmla="*/ 139065 w 1059180"/>
                  <a:gd name="connsiteY2" fmla="*/ 592455 h 1049600"/>
                  <a:gd name="connsiteX3" fmla="*/ 205740 w 1059180"/>
                  <a:gd name="connsiteY3" fmla="*/ 737235 h 1049600"/>
                  <a:gd name="connsiteX4" fmla="*/ 320040 w 1059180"/>
                  <a:gd name="connsiteY4" fmla="*/ 920115 h 1049600"/>
                  <a:gd name="connsiteX5" fmla="*/ 436245 w 1059180"/>
                  <a:gd name="connsiteY5" fmla="*/ 1032510 h 1049600"/>
                  <a:gd name="connsiteX6" fmla="*/ 567690 w 1059180"/>
                  <a:gd name="connsiteY6" fmla="*/ 1036320 h 1049600"/>
                  <a:gd name="connsiteX7" fmla="*/ 701040 w 1059180"/>
                  <a:gd name="connsiteY7" fmla="*/ 908685 h 1049600"/>
                  <a:gd name="connsiteX8" fmla="*/ 777240 w 1059180"/>
                  <a:gd name="connsiteY8" fmla="*/ 788670 h 1049600"/>
                  <a:gd name="connsiteX9" fmla="*/ 838200 w 1059180"/>
                  <a:gd name="connsiteY9" fmla="*/ 659130 h 1049600"/>
                  <a:gd name="connsiteX10" fmla="*/ 941070 w 1059180"/>
                  <a:gd name="connsiteY10" fmla="*/ 398145 h 1049600"/>
                  <a:gd name="connsiteX11" fmla="*/ 1019175 w 1059180"/>
                  <a:gd name="connsiteY11" fmla="*/ 144780 h 1049600"/>
                  <a:gd name="connsiteX12" fmla="*/ 1059180 w 1059180"/>
                  <a:gd name="connsiteY12" fmla="*/ 0 h 1049600"/>
                  <a:gd name="connsiteX0" fmla="*/ 0 w 1059180"/>
                  <a:gd name="connsiteY0" fmla="*/ 160020 h 1049600"/>
                  <a:gd name="connsiteX1" fmla="*/ 85725 w 1059180"/>
                  <a:gd name="connsiteY1" fmla="*/ 436245 h 1049600"/>
                  <a:gd name="connsiteX2" fmla="*/ 139065 w 1059180"/>
                  <a:gd name="connsiteY2" fmla="*/ 592455 h 1049600"/>
                  <a:gd name="connsiteX3" fmla="*/ 205740 w 1059180"/>
                  <a:gd name="connsiteY3" fmla="*/ 737235 h 1049600"/>
                  <a:gd name="connsiteX4" fmla="*/ 320040 w 1059180"/>
                  <a:gd name="connsiteY4" fmla="*/ 920115 h 1049600"/>
                  <a:gd name="connsiteX5" fmla="*/ 436245 w 1059180"/>
                  <a:gd name="connsiteY5" fmla="*/ 1032510 h 1049600"/>
                  <a:gd name="connsiteX6" fmla="*/ 567690 w 1059180"/>
                  <a:gd name="connsiteY6" fmla="*/ 1036320 h 1049600"/>
                  <a:gd name="connsiteX7" fmla="*/ 699135 w 1059180"/>
                  <a:gd name="connsiteY7" fmla="*/ 908685 h 1049600"/>
                  <a:gd name="connsiteX8" fmla="*/ 777240 w 1059180"/>
                  <a:gd name="connsiteY8" fmla="*/ 788670 h 1049600"/>
                  <a:gd name="connsiteX9" fmla="*/ 838200 w 1059180"/>
                  <a:gd name="connsiteY9" fmla="*/ 659130 h 1049600"/>
                  <a:gd name="connsiteX10" fmla="*/ 941070 w 1059180"/>
                  <a:gd name="connsiteY10" fmla="*/ 398145 h 1049600"/>
                  <a:gd name="connsiteX11" fmla="*/ 1019175 w 1059180"/>
                  <a:gd name="connsiteY11" fmla="*/ 144780 h 1049600"/>
                  <a:gd name="connsiteX12" fmla="*/ 1059180 w 1059180"/>
                  <a:gd name="connsiteY12" fmla="*/ 0 h 1049600"/>
                  <a:gd name="connsiteX0" fmla="*/ 0 w 1059180"/>
                  <a:gd name="connsiteY0" fmla="*/ 160020 h 1049600"/>
                  <a:gd name="connsiteX1" fmla="*/ 85725 w 1059180"/>
                  <a:gd name="connsiteY1" fmla="*/ 436245 h 1049600"/>
                  <a:gd name="connsiteX2" fmla="*/ 139065 w 1059180"/>
                  <a:gd name="connsiteY2" fmla="*/ 592455 h 1049600"/>
                  <a:gd name="connsiteX3" fmla="*/ 205740 w 1059180"/>
                  <a:gd name="connsiteY3" fmla="*/ 737235 h 1049600"/>
                  <a:gd name="connsiteX4" fmla="*/ 320040 w 1059180"/>
                  <a:gd name="connsiteY4" fmla="*/ 920115 h 1049600"/>
                  <a:gd name="connsiteX5" fmla="*/ 436245 w 1059180"/>
                  <a:gd name="connsiteY5" fmla="*/ 1032510 h 1049600"/>
                  <a:gd name="connsiteX6" fmla="*/ 567690 w 1059180"/>
                  <a:gd name="connsiteY6" fmla="*/ 1036320 h 1049600"/>
                  <a:gd name="connsiteX7" fmla="*/ 699135 w 1059180"/>
                  <a:gd name="connsiteY7" fmla="*/ 908685 h 1049600"/>
                  <a:gd name="connsiteX8" fmla="*/ 838200 w 1059180"/>
                  <a:gd name="connsiteY8" fmla="*/ 659130 h 1049600"/>
                  <a:gd name="connsiteX9" fmla="*/ 941070 w 1059180"/>
                  <a:gd name="connsiteY9" fmla="*/ 398145 h 1049600"/>
                  <a:gd name="connsiteX10" fmla="*/ 1019175 w 1059180"/>
                  <a:gd name="connsiteY10" fmla="*/ 144780 h 1049600"/>
                  <a:gd name="connsiteX11" fmla="*/ 1059180 w 1059180"/>
                  <a:gd name="connsiteY11" fmla="*/ 0 h 1049600"/>
                  <a:gd name="connsiteX0" fmla="*/ 0 w 1059180"/>
                  <a:gd name="connsiteY0" fmla="*/ 160020 h 1046330"/>
                  <a:gd name="connsiteX1" fmla="*/ 85725 w 1059180"/>
                  <a:gd name="connsiteY1" fmla="*/ 436245 h 1046330"/>
                  <a:gd name="connsiteX2" fmla="*/ 139065 w 1059180"/>
                  <a:gd name="connsiteY2" fmla="*/ 592455 h 1046330"/>
                  <a:gd name="connsiteX3" fmla="*/ 205740 w 1059180"/>
                  <a:gd name="connsiteY3" fmla="*/ 737235 h 1046330"/>
                  <a:gd name="connsiteX4" fmla="*/ 320040 w 1059180"/>
                  <a:gd name="connsiteY4" fmla="*/ 920115 h 1046330"/>
                  <a:gd name="connsiteX5" fmla="*/ 432435 w 1059180"/>
                  <a:gd name="connsiteY5" fmla="*/ 1024890 h 1046330"/>
                  <a:gd name="connsiteX6" fmla="*/ 567690 w 1059180"/>
                  <a:gd name="connsiteY6" fmla="*/ 1036320 h 1046330"/>
                  <a:gd name="connsiteX7" fmla="*/ 699135 w 1059180"/>
                  <a:gd name="connsiteY7" fmla="*/ 908685 h 1046330"/>
                  <a:gd name="connsiteX8" fmla="*/ 838200 w 1059180"/>
                  <a:gd name="connsiteY8" fmla="*/ 659130 h 1046330"/>
                  <a:gd name="connsiteX9" fmla="*/ 941070 w 1059180"/>
                  <a:gd name="connsiteY9" fmla="*/ 398145 h 1046330"/>
                  <a:gd name="connsiteX10" fmla="*/ 1019175 w 1059180"/>
                  <a:gd name="connsiteY10" fmla="*/ 144780 h 1046330"/>
                  <a:gd name="connsiteX11" fmla="*/ 1059180 w 1059180"/>
                  <a:gd name="connsiteY11" fmla="*/ 0 h 104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9180" h="1046330">
                    <a:moveTo>
                      <a:pt x="0" y="160020"/>
                    </a:moveTo>
                    <a:cubicBezTo>
                      <a:pt x="17860" y="217567"/>
                      <a:pt x="62548" y="364173"/>
                      <a:pt x="85725" y="436245"/>
                    </a:cubicBezTo>
                    <a:cubicBezTo>
                      <a:pt x="108902" y="508317"/>
                      <a:pt x="119063" y="542290"/>
                      <a:pt x="139065" y="592455"/>
                    </a:cubicBezTo>
                    <a:cubicBezTo>
                      <a:pt x="159067" y="642620"/>
                      <a:pt x="175578" y="682625"/>
                      <a:pt x="205740" y="737235"/>
                    </a:cubicBezTo>
                    <a:cubicBezTo>
                      <a:pt x="235903" y="791845"/>
                      <a:pt x="282258" y="872173"/>
                      <a:pt x="320040" y="920115"/>
                    </a:cubicBezTo>
                    <a:cubicBezTo>
                      <a:pt x="357823" y="968058"/>
                      <a:pt x="391160" y="1005523"/>
                      <a:pt x="432435" y="1024890"/>
                    </a:cubicBezTo>
                    <a:cubicBezTo>
                      <a:pt x="473710" y="1044258"/>
                      <a:pt x="523240" y="1055688"/>
                      <a:pt x="567690" y="1036320"/>
                    </a:cubicBezTo>
                    <a:cubicBezTo>
                      <a:pt x="612140" y="1016953"/>
                      <a:pt x="654050" y="971550"/>
                      <a:pt x="699135" y="908685"/>
                    </a:cubicBezTo>
                    <a:cubicBezTo>
                      <a:pt x="744220" y="845820"/>
                      <a:pt x="797878" y="744220"/>
                      <a:pt x="838200" y="659130"/>
                    </a:cubicBezTo>
                    <a:cubicBezTo>
                      <a:pt x="865505" y="594043"/>
                      <a:pt x="910908" y="483870"/>
                      <a:pt x="941070" y="398145"/>
                    </a:cubicBezTo>
                    <a:cubicBezTo>
                      <a:pt x="960755" y="336550"/>
                      <a:pt x="999490" y="211138"/>
                      <a:pt x="1019175" y="144780"/>
                    </a:cubicBezTo>
                    <a:cubicBezTo>
                      <a:pt x="1033145" y="99060"/>
                      <a:pt x="1052513" y="9525"/>
                      <a:pt x="1059180" y="0"/>
                    </a:cubicBezTo>
                  </a:path>
                </a:pathLst>
              </a:cu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7" name="타원 416">
                <a:extLst>
                  <a:ext uri="{FF2B5EF4-FFF2-40B4-BE49-F238E27FC236}">
                    <a16:creationId xmlns:a16="http://schemas.microsoft.com/office/drawing/2014/main" id="{41B9C743-E348-4908-8376-5DC784AC7417}"/>
                  </a:ext>
                </a:extLst>
              </p:cNvPr>
              <p:cNvSpPr/>
              <p:nvPr/>
            </p:nvSpPr>
            <p:spPr>
              <a:xfrm>
                <a:off x="3208020" y="248368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8" name="타원 417">
                <a:extLst>
                  <a:ext uri="{FF2B5EF4-FFF2-40B4-BE49-F238E27FC236}">
                    <a16:creationId xmlns:a16="http://schemas.microsoft.com/office/drawing/2014/main" id="{C7D6C599-1452-40BE-A234-63F35190DF6E}"/>
                  </a:ext>
                </a:extLst>
              </p:cNvPr>
              <p:cNvSpPr/>
              <p:nvPr/>
            </p:nvSpPr>
            <p:spPr>
              <a:xfrm>
                <a:off x="3267075" y="240748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9" name="타원 418">
                <a:extLst>
                  <a:ext uri="{FF2B5EF4-FFF2-40B4-BE49-F238E27FC236}">
                    <a16:creationId xmlns:a16="http://schemas.microsoft.com/office/drawing/2014/main" id="{FFFE9D2C-DF5D-4B53-858B-A8661F5DBC73}"/>
                  </a:ext>
                </a:extLst>
              </p:cNvPr>
              <p:cNvSpPr/>
              <p:nvPr/>
            </p:nvSpPr>
            <p:spPr>
              <a:xfrm>
                <a:off x="3320415" y="235985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0" name="타원 419">
                <a:extLst>
                  <a:ext uri="{FF2B5EF4-FFF2-40B4-BE49-F238E27FC236}">
                    <a16:creationId xmlns:a16="http://schemas.microsoft.com/office/drawing/2014/main" id="{21CB6B99-8E3F-4DD1-9052-5579A008E64E}"/>
                  </a:ext>
                </a:extLst>
              </p:cNvPr>
              <p:cNvSpPr/>
              <p:nvPr/>
            </p:nvSpPr>
            <p:spPr>
              <a:xfrm>
                <a:off x="3343275" y="236366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1" name="타원 420">
                <a:extLst>
                  <a:ext uri="{FF2B5EF4-FFF2-40B4-BE49-F238E27FC236}">
                    <a16:creationId xmlns:a16="http://schemas.microsoft.com/office/drawing/2014/main" id="{5E523252-FA9E-484E-8FBF-239CCE99F1D2}"/>
                  </a:ext>
                </a:extLst>
              </p:cNvPr>
              <p:cNvSpPr/>
              <p:nvPr/>
            </p:nvSpPr>
            <p:spPr>
              <a:xfrm>
                <a:off x="3413760" y="256178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2" name="타원 421">
                <a:extLst>
                  <a:ext uri="{FF2B5EF4-FFF2-40B4-BE49-F238E27FC236}">
                    <a16:creationId xmlns:a16="http://schemas.microsoft.com/office/drawing/2014/main" id="{8D4F3E2E-45B1-419C-9769-4BB02AAAC258}"/>
                  </a:ext>
                </a:extLst>
              </p:cNvPr>
              <p:cNvSpPr/>
              <p:nvPr/>
            </p:nvSpPr>
            <p:spPr>
              <a:xfrm>
                <a:off x="3448050" y="264560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3" name="타원 422">
                <a:extLst>
                  <a:ext uri="{FF2B5EF4-FFF2-40B4-BE49-F238E27FC236}">
                    <a16:creationId xmlns:a16="http://schemas.microsoft.com/office/drawing/2014/main" id="{23D8C20C-1DF5-4B37-9E48-DA9004C1CEC4}"/>
                  </a:ext>
                </a:extLst>
              </p:cNvPr>
              <p:cNvSpPr/>
              <p:nvPr/>
            </p:nvSpPr>
            <p:spPr>
              <a:xfrm>
                <a:off x="3484245" y="275419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4" name="타원 423">
                <a:extLst>
                  <a:ext uri="{FF2B5EF4-FFF2-40B4-BE49-F238E27FC236}">
                    <a16:creationId xmlns:a16="http://schemas.microsoft.com/office/drawing/2014/main" id="{D951F036-9AF3-41AF-B8A2-1BE8C5FE750B}"/>
                  </a:ext>
                </a:extLst>
              </p:cNvPr>
              <p:cNvSpPr/>
              <p:nvPr/>
            </p:nvSpPr>
            <p:spPr>
              <a:xfrm>
                <a:off x="3979545" y="233509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5" name="타원 424">
                <a:extLst>
                  <a:ext uri="{FF2B5EF4-FFF2-40B4-BE49-F238E27FC236}">
                    <a16:creationId xmlns:a16="http://schemas.microsoft.com/office/drawing/2014/main" id="{EA97A817-F742-4F6A-B4B1-F4F245E89190}"/>
                  </a:ext>
                </a:extLst>
              </p:cNvPr>
              <p:cNvSpPr/>
              <p:nvPr/>
            </p:nvSpPr>
            <p:spPr>
              <a:xfrm>
                <a:off x="4048125" y="233699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6" name="타원 425">
                <a:extLst>
                  <a:ext uri="{FF2B5EF4-FFF2-40B4-BE49-F238E27FC236}">
                    <a16:creationId xmlns:a16="http://schemas.microsoft.com/office/drawing/2014/main" id="{A050C55C-2396-45A8-879E-62144B607FDD}"/>
                  </a:ext>
                </a:extLst>
              </p:cNvPr>
              <p:cNvSpPr/>
              <p:nvPr/>
            </p:nvSpPr>
            <p:spPr>
              <a:xfrm>
                <a:off x="4051935" y="239605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7" name="타원 426">
                <a:extLst>
                  <a:ext uri="{FF2B5EF4-FFF2-40B4-BE49-F238E27FC236}">
                    <a16:creationId xmlns:a16="http://schemas.microsoft.com/office/drawing/2014/main" id="{72D8A4C6-13F9-4823-8182-47017E544BA1}"/>
                  </a:ext>
                </a:extLst>
              </p:cNvPr>
              <p:cNvSpPr/>
              <p:nvPr/>
            </p:nvSpPr>
            <p:spPr>
              <a:xfrm>
                <a:off x="3798570" y="291230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8" name="타원 427">
                <a:extLst>
                  <a:ext uri="{FF2B5EF4-FFF2-40B4-BE49-F238E27FC236}">
                    <a16:creationId xmlns:a16="http://schemas.microsoft.com/office/drawing/2014/main" id="{99802217-6F21-407C-8F2B-1E7DC7A9CC20}"/>
                  </a:ext>
                </a:extLst>
              </p:cNvPr>
              <p:cNvSpPr/>
              <p:nvPr/>
            </p:nvSpPr>
            <p:spPr>
              <a:xfrm>
                <a:off x="3798570" y="293707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9" name="타원 428">
                <a:extLst>
                  <a:ext uri="{FF2B5EF4-FFF2-40B4-BE49-F238E27FC236}">
                    <a16:creationId xmlns:a16="http://schemas.microsoft.com/office/drawing/2014/main" id="{7E06CC22-118E-4AAD-BDA2-E56484B36259}"/>
                  </a:ext>
                </a:extLst>
              </p:cNvPr>
              <p:cNvSpPr/>
              <p:nvPr/>
            </p:nvSpPr>
            <p:spPr>
              <a:xfrm>
                <a:off x="3699510" y="305899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0" name="타원 429">
                <a:extLst>
                  <a:ext uri="{FF2B5EF4-FFF2-40B4-BE49-F238E27FC236}">
                    <a16:creationId xmlns:a16="http://schemas.microsoft.com/office/drawing/2014/main" id="{004A68E3-0244-4F0B-9E9E-6B41F4105146}"/>
                  </a:ext>
                </a:extLst>
              </p:cNvPr>
              <p:cNvSpPr/>
              <p:nvPr/>
            </p:nvSpPr>
            <p:spPr>
              <a:xfrm>
                <a:off x="3581400" y="308566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1" name="타원 430">
                <a:extLst>
                  <a:ext uri="{FF2B5EF4-FFF2-40B4-BE49-F238E27FC236}">
                    <a16:creationId xmlns:a16="http://schemas.microsoft.com/office/drawing/2014/main" id="{1C2CB4C1-08A7-4382-99E9-B229206EBBFA}"/>
                  </a:ext>
                </a:extLst>
              </p:cNvPr>
              <p:cNvSpPr/>
              <p:nvPr/>
            </p:nvSpPr>
            <p:spPr>
              <a:xfrm>
                <a:off x="3600450" y="314281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2" name="타원 431">
                <a:extLst>
                  <a:ext uri="{FF2B5EF4-FFF2-40B4-BE49-F238E27FC236}">
                    <a16:creationId xmlns:a16="http://schemas.microsoft.com/office/drawing/2014/main" id="{2C08EE44-9BCC-483D-AB88-72E08FA1C2D8}"/>
                  </a:ext>
                </a:extLst>
              </p:cNvPr>
              <p:cNvSpPr/>
              <p:nvPr/>
            </p:nvSpPr>
            <p:spPr>
              <a:xfrm>
                <a:off x="3602355" y="315233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3" name="타원 432">
                <a:extLst>
                  <a:ext uri="{FF2B5EF4-FFF2-40B4-BE49-F238E27FC236}">
                    <a16:creationId xmlns:a16="http://schemas.microsoft.com/office/drawing/2014/main" id="{2698759D-6154-4D7B-93D8-BC5AA9EB8A10}"/>
                  </a:ext>
                </a:extLst>
              </p:cNvPr>
              <p:cNvSpPr/>
              <p:nvPr/>
            </p:nvSpPr>
            <p:spPr>
              <a:xfrm>
                <a:off x="3663315" y="317138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4" name="타원 433">
                <a:extLst>
                  <a:ext uri="{FF2B5EF4-FFF2-40B4-BE49-F238E27FC236}">
                    <a16:creationId xmlns:a16="http://schemas.microsoft.com/office/drawing/2014/main" id="{A71F58F7-D195-4D58-AFD1-4896308111BA}"/>
                  </a:ext>
                </a:extLst>
              </p:cNvPr>
              <p:cNvSpPr/>
              <p:nvPr/>
            </p:nvSpPr>
            <p:spPr>
              <a:xfrm>
                <a:off x="3682365" y="317138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5" name="타원 434">
                <a:extLst>
                  <a:ext uri="{FF2B5EF4-FFF2-40B4-BE49-F238E27FC236}">
                    <a16:creationId xmlns:a16="http://schemas.microsoft.com/office/drawing/2014/main" id="{4CFE33E8-CDF7-43B0-BB04-70FF38BD9131}"/>
                  </a:ext>
                </a:extLst>
              </p:cNvPr>
              <p:cNvSpPr/>
              <p:nvPr/>
            </p:nvSpPr>
            <p:spPr>
              <a:xfrm>
                <a:off x="3726180" y="321901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23" name="그룹 322">
              <a:extLst>
                <a:ext uri="{FF2B5EF4-FFF2-40B4-BE49-F238E27FC236}">
                  <a16:creationId xmlns:a16="http://schemas.microsoft.com/office/drawing/2014/main" id="{76842242-570C-4692-B7D1-3236B4C84B1B}"/>
                </a:ext>
              </a:extLst>
            </p:cNvPr>
            <p:cNvGrpSpPr/>
            <p:nvPr/>
          </p:nvGrpSpPr>
          <p:grpSpPr>
            <a:xfrm>
              <a:off x="4455160" y="1968500"/>
              <a:ext cx="957580" cy="1292720"/>
              <a:chOff x="4455160" y="1968500"/>
              <a:chExt cx="957580" cy="1292720"/>
            </a:xfrm>
          </p:grpSpPr>
          <p:sp>
            <p:nvSpPr>
              <p:cNvPr id="394" name="타원 393">
                <a:extLst>
                  <a:ext uri="{FF2B5EF4-FFF2-40B4-BE49-F238E27FC236}">
                    <a16:creationId xmlns:a16="http://schemas.microsoft.com/office/drawing/2014/main" id="{BE741237-03AE-49FE-BBB3-F746352D99A3}"/>
                  </a:ext>
                </a:extLst>
              </p:cNvPr>
              <p:cNvSpPr/>
              <p:nvPr/>
            </p:nvSpPr>
            <p:spPr>
              <a:xfrm>
                <a:off x="4466024" y="268716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5" name="자유형: 도형 90">
                <a:extLst>
                  <a:ext uri="{FF2B5EF4-FFF2-40B4-BE49-F238E27FC236}">
                    <a16:creationId xmlns:a16="http://schemas.microsoft.com/office/drawing/2014/main" id="{BA42D03A-7F5F-4DF2-A3E6-E8C0931F0595}"/>
                  </a:ext>
                </a:extLst>
              </p:cNvPr>
              <p:cNvSpPr/>
              <p:nvPr/>
            </p:nvSpPr>
            <p:spPr>
              <a:xfrm>
                <a:off x="4455160" y="1968500"/>
                <a:ext cx="957580" cy="1177719"/>
              </a:xfrm>
              <a:custGeom>
                <a:avLst/>
                <a:gdLst>
                  <a:gd name="connsiteX0" fmla="*/ 0 w 957580"/>
                  <a:gd name="connsiteY0" fmla="*/ 627380 h 1177719"/>
                  <a:gd name="connsiteX1" fmla="*/ 60960 w 957580"/>
                  <a:gd name="connsiteY1" fmla="*/ 538480 h 1177719"/>
                  <a:gd name="connsiteX2" fmla="*/ 132080 w 957580"/>
                  <a:gd name="connsiteY2" fmla="*/ 515620 h 1177719"/>
                  <a:gd name="connsiteX3" fmla="*/ 193040 w 957580"/>
                  <a:gd name="connsiteY3" fmla="*/ 546100 h 1177719"/>
                  <a:gd name="connsiteX4" fmla="*/ 276860 w 957580"/>
                  <a:gd name="connsiteY4" fmla="*/ 660400 h 1177719"/>
                  <a:gd name="connsiteX5" fmla="*/ 500380 w 957580"/>
                  <a:gd name="connsiteY5" fmla="*/ 1079500 h 1177719"/>
                  <a:gd name="connsiteX6" fmla="*/ 647700 w 957580"/>
                  <a:gd name="connsiteY6" fmla="*/ 1176020 h 1177719"/>
                  <a:gd name="connsiteX7" fmla="*/ 762000 w 957580"/>
                  <a:gd name="connsiteY7" fmla="*/ 1031240 h 1177719"/>
                  <a:gd name="connsiteX8" fmla="*/ 858520 w 957580"/>
                  <a:gd name="connsiteY8" fmla="*/ 680720 h 1177719"/>
                  <a:gd name="connsiteX9" fmla="*/ 957580 w 957580"/>
                  <a:gd name="connsiteY9" fmla="*/ 0 h 117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7580" h="1177719">
                    <a:moveTo>
                      <a:pt x="0" y="627380"/>
                    </a:moveTo>
                    <a:cubicBezTo>
                      <a:pt x="19473" y="592243"/>
                      <a:pt x="38947" y="557107"/>
                      <a:pt x="60960" y="538480"/>
                    </a:cubicBezTo>
                    <a:cubicBezTo>
                      <a:pt x="82973" y="519853"/>
                      <a:pt x="110067" y="514350"/>
                      <a:pt x="132080" y="515620"/>
                    </a:cubicBezTo>
                    <a:cubicBezTo>
                      <a:pt x="154093" y="516890"/>
                      <a:pt x="168910" y="521970"/>
                      <a:pt x="193040" y="546100"/>
                    </a:cubicBezTo>
                    <a:cubicBezTo>
                      <a:pt x="217170" y="570230"/>
                      <a:pt x="225637" y="571500"/>
                      <a:pt x="276860" y="660400"/>
                    </a:cubicBezTo>
                    <a:cubicBezTo>
                      <a:pt x="328083" y="749300"/>
                      <a:pt x="438573" y="993563"/>
                      <a:pt x="500380" y="1079500"/>
                    </a:cubicBezTo>
                    <a:cubicBezTo>
                      <a:pt x="562187" y="1165437"/>
                      <a:pt x="604097" y="1184063"/>
                      <a:pt x="647700" y="1176020"/>
                    </a:cubicBezTo>
                    <a:cubicBezTo>
                      <a:pt x="691303" y="1167977"/>
                      <a:pt x="726863" y="1113790"/>
                      <a:pt x="762000" y="1031240"/>
                    </a:cubicBezTo>
                    <a:cubicBezTo>
                      <a:pt x="797137" y="948690"/>
                      <a:pt x="825923" y="852593"/>
                      <a:pt x="858520" y="680720"/>
                    </a:cubicBezTo>
                    <a:cubicBezTo>
                      <a:pt x="891117" y="508847"/>
                      <a:pt x="924348" y="254423"/>
                      <a:pt x="957580" y="0"/>
                    </a:cubicBezTo>
                  </a:path>
                </a:pathLst>
              </a:cu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6" name="타원 395">
                <a:extLst>
                  <a:ext uri="{FF2B5EF4-FFF2-40B4-BE49-F238E27FC236}">
                    <a16:creationId xmlns:a16="http://schemas.microsoft.com/office/drawing/2014/main" id="{06A86FAD-2F09-4AE8-946E-9F6C2C21F7F1}"/>
                  </a:ext>
                </a:extLst>
              </p:cNvPr>
              <p:cNvSpPr/>
              <p:nvPr/>
            </p:nvSpPr>
            <p:spPr>
              <a:xfrm>
                <a:off x="4521904" y="247888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7" name="타원 396">
                <a:extLst>
                  <a:ext uri="{FF2B5EF4-FFF2-40B4-BE49-F238E27FC236}">
                    <a16:creationId xmlns:a16="http://schemas.microsoft.com/office/drawing/2014/main" id="{57F70A74-91F5-4BC0-BFCC-22314390A0DE}"/>
                  </a:ext>
                </a:extLst>
              </p:cNvPr>
              <p:cNvSpPr/>
              <p:nvPr/>
            </p:nvSpPr>
            <p:spPr>
              <a:xfrm>
                <a:off x="4580324" y="240014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8" name="타원 397">
                <a:extLst>
                  <a:ext uri="{FF2B5EF4-FFF2-40B4-BE49-F238E27FC236}">
                    <a16:creationId xmlns:a16="http://schemas.microsoft.com/office/drawing/2014/main" id="{5F84CE7F-7301-43E5-96D3-DBF5D5C419FC}"/>
                  </a:ext>
                </a:extLst>
              </p:cNvPr>
              <p:cNvSpPr/>
              <p:nvPr/>
            </p:nvSpPr>
            <p:spPr>
              <a:xfrm>
                <a:off x="4633664" y="236204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9" name="타원 398">
                <a:extLst>
                  <a:ext uri="{FF2B5EF4-FFF2-40B4-BE49-F238E27FC236}">
                    <a16:creationId xmlns:a16="http://schemas.microsoft.com/office/drawing/2014/main" id="{B1AFDFAB-8EA4-4539-91FF-8D128EDE8E4B}"/>
                  </a:ext>
                </a:extLst>
              </p:cNvPr>
              <p:cNvSpPr/>
              <p:nvPr/>
            </p:nvSpPr>
            <p:spPr>
              <a:xfrm>
                <a:off x="4656524" y="236712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0" name="타원 399">
                <a:extLst>
                  <a:ext uri="{FF2B5EF4-FFF2-40B4-BE49-F238E27FC236}">
                    <a16:creationId xmlns:a16="http://schemas.microsoft.com/office/drawing/2014/main" id="{CB9226A0-9CA3-4409-B616-7AF7C8208FF0}"/>
                  </a:ext>
                </a:extLst>
              </p:cNvPr>
              <p:cNvSpPr/>
              <p:nvPr/>
            </p:nvSpPr>
            <p:spPr>
              <a:xfrm>
                <a:off x="4725104" y="255508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1" name="타원 400">
                <a:extLst>
                  <a:ext uri="{FF2B5EF4-FFF2-40B4-BE49-F238E27FC236}">
                    <a16:creationId xmlns:a16="http://schemas.microsoft.com/office/drawing/2014/main" id="{19133662-E4B6-47AA-BF7B-451F8D27A247}"/>
                  </a:ext>
                </a:extLst>
              </p:cNvPr>
              <p:cNvSpPr/>
              <p:nvPr/>
            </p:nvSpPr>
            <p:spPr>
              <a:xfrm>
                <a:off x="4758124" y="264398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2" name="타원 401">
                <a:extLst>
                  <a:ext uri="{FF2B5EF4-FFF2-40B4-BE49-F238E27FC236}">
                    <a16:creationId xmlns:a16="http://schemas.microsoft.com/office/drawing/2014/main" id="{01B5F40C-EB24-41DF-B260-FE3D2FAFDDEC}"/>
                  </a:ext>
                </a:extLst>
              </p:cNvPr>
              <p:cNvSpPr/>
              <p:nvPr/>
            </p:nvSpPr>
            <p:spPr>
              <a:xfrm>
                <a:off x="4791144" y="275828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3" name="타원 402">
                <a:extLst>
                  <a:ext uri="{FF2B5EF4-FFF2-40B4-BE49-F238E27FC236}">
                    <a16:creationId xmlns:a16="http://schemas.microsoft.com/office/drawing/2014/main" id="{2057C7FA-9C05-413D-A9AB-0633B43E7421}"/>
                  </a:ext>
                </a:extLst>
              </p:cNvPr>
              <p:cNvSpPr/>
              <p:nvPr/>
            </p:nvSpPr>
            <p:spPr>
              <a:xfrm>
                <a:off x="4890204" y="308340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4" name="타원 403">
                <a:extLst>
                  <a:ext uri="{FF2B5EF4-FFF2-40B4-BE49-F238E27FC236}">
                    <a16:creationId xmlns:a16="http://schemas.microsoft.com/office/drawing/2014/main" id="{A47A159E-3CDE-4E04-B313-8090D45F1377}"/>
                  </a:ext>
                </a:extLst>
              </p:cNvPr>
              <p:cNvSpPr/>
              <p:nvPr/>
            </p:nvSpPr>
            <p:spPr>
              <a:xfrm>
                <a:off x="4910524" y="314182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5" name="타원 404">
                <a:extLst>
                  <a:ext uri="{FF2B5EF4-FFF2-40B4-BE49-F238E27FC236}">
                    <a16:creationId xmlns:a16="http://schemas.microsoft.com/office/drawing/2014/main" id="{A27A36C2-6E45-4B88-AD1F-714810643D74}"/>
                  </a:ext>
                </a:extLst>
              </p:cNvPr>
              <p:cNvSpPr/>
              <p:nvPr/>
            </p:nvSpPr>
            <p:spPr>
              <a:xfrm>
                <a:off x="4910524" y="314944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6" name="타원 405">
                <a:extLst>
                  <a:ext uri="{FF2B5EF4-FFF2-40B4-BE49-F238E27FC236}">
                    <a16:creationId xmlns:a16="http://schemas.microsoft.com/office/drawing/2014/main" id="{B1D24004-D85F-41AB-AF73-ECA2AAF2E7DC}"/>
                  </a:ext>
                </a:extLst>
              </p:cNvPr>
              <p:cNvSpPr/>
              <p:nvPr/>
            </p:nvSpPr>
            <p:spPr>
              <a:xfrm>
                <a:off x="4971484" y="317484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7" name="타원 406">
                <a:extLst>
                  <a:ext uri="{FF2B5EF4-FFF2-40B4-BE49-F238E27FC236}">
                    <a16:creationId xmlns:a16="http://schemas.microsoft.com/office/drawing/2014/main" id="{567B0661-5699-451A-91B1-7A5A5B09FEF9}"/>
                  </a:ext>
                </a:extLst>
              </p:cNvPr>
              <p:cNvSpPr/>
              <p:nvPr/>
            </p:nvSpPr>
            <p:spPr>
              <a:xfrm>
                <a:off x="4991804" y="316976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8" name="타원 407">
                <a:extLst>
                  <a:ext uri="{FF2B5EF4-FFF2-40B4-BE49-F238E27FC236}">
                    <a16:creationId xmlns:a16="http://schemas.microsoft.com/office/drawing/2014/main" id="{62295DC6-22BF-468D-A358-D3938D651554}"/>
                  </a:ext>
                </a:extLst>
              </p:cNvPr>
              <p:cNvSpPr/>
              <p:nvPr/>
            </p:nvSpPr>
            <p:spPr>
              <a:xfrm>
                <a:off x="5029904" y="321802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9" name="타원 408">
                <a:extLst>
                  <a:ext uri="{FF2B5EF4-FFF2-40B4-BE49-F238E27FC236}">
                    <a16:creationId xmlns:a16="http://schemas.microsoft.com/office/drawing/2014/main" id="{FBED2EE4-A419-48B5-B37B-23406A202D38}"/>
                  </a:ext>
                </a:extLst>
              </p:cNvPr>
              <p:cNvSpPr/>
              <p:nvPr/>
            </p:nvSpPr>
            <p:spPr>
              <a:xfrm>
                <a:off x="5012124" y="305800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0" name="타원 409">
                <a:extLst>
                  <a:ext uri="{FF2B5EF4-FFF2-40B4-BE49-F238E27FC236}">
                    <a16:creationId xmlns:a16="http://schemas.microsoft.com/office/drawing/2014/main" id="{F97116B8-E345-40B4-B431-B13945B272F5}"/>
                  </a:ext>
                </a:extLst>
              </p:cNvPr>
              <p:cNvSpPr/>
              <p:nvPr/>
            </p:nvSpPr>
            <p:spPr>
              <a:xfrm>
                <a:off x="5111184" y="291068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1" name="타원 410">
                <a:extLst>
                  <a:ext uri="{FF2B5EF4-FFF2-40B4-BE49-F238E27FC236}">
                    <a16:creationId xmlns:a16="http://schemas.microsoft.com/office/drawing/2014/main" id="{C368A256-4F1C-464D-9927-8B579CC97A69}"/>
                  </a:ext>
                </a:extLst>
              </p:cNvPr>
              <p:cNvSpPr/>
              <p:nvPr/>
            </p:nvSpPr>
            <p:spPr>
              <a:xfrm>
                <a:off x="5108644" y="292846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2" name="타원 411">
                <a:extLst>
                  <a:ext uri="{FF2B5EF4-FFF2-40B4-BE49-F238E27FC236}">
                    <a16:creationId xmlns:a16="http://schemas.microsoft.com/office/drawing/2014/main" id="{0EC6ABF0-EAD1-4F28-9417-34D4486A6D28}"/>
                  </a:ext>
                </a:extLst>
              </p:cNvPr>
              <p:cNvSpPr/>
              <p:nvPr/>
            </p:nvSpPr>
            <p:spPr>
              <a:xfrm>
                <a:off x="5286444" y="233156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3" name="타원 412">
                <a:extLst>
                  <a:ext uri="{FF2B5EF4-FFF2-40B4-BE49-F238E27FC236}">
                    <a16:creationId xmlns:a16="http://schemas.microsoft.com/office/drawing/2014/main" id="{7C736224-1B74-4EC2-AFDC-DAAE7772F51C}"/>
                  </a:ext>
                </a:extLst>
              </p:cNvPr>
              <p:cNvSpPr/>
              <p:nvPr/>
            </p:nvSpPr>
            <p:spPr>
              <a:xfrm>
                <a:off x="5360104" y="233156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4" name="타원 413">
                <a:extLst>
                  <a:ext uri="{FF2B5EF4-FFF2-40B4-BE49-F238E27FC236}">
                    <a16:creationId xmlns:a16="http://schemas.microsoft.com/office/drawing/2014/main" id="{B54A16EB-FDBD-4FE5-882D-D90590EF3F48}"/>
                  </a:ext>
                </a:extLst>
              </p:cNvPr>
              <p:cNvSpPr/>
              <p:nvPr/>
            </p:nvSpPr>
            <p:spPr>
              <a:xfrm>
                <a:off x="5362644" y="239760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24" name="그룹 323">
              <a:extLst>
                <a:ext uri="{FF2B5EF4-FFF2-40B4-BE49-F238E27FC236}">
                  <a16:creationId xmlns:a16="http://schemas.microsoft.com/office/drawing/2014/main" id="{59B07266-0614-4B05-B552-A43BB57D13B4}"/>
                </a:ext>
              </a:extLst>
            </p:cNvPr>
            <p:cNvGrpSpPr/>
            <p:nvPr/>
          </p:nvGrpSpPr>
          <p:grpSpPr>
            <a:xfrm>
              <a:off x="5760720" y="2308472"/>
              <a:ext cx="1089660" cy="1069728"/>
              <a:chOff x="5760720" y="2308472"/>
              <a:chExt cx="1089660" cy="1069728"/>
            </a:xfrm>
          </p:grpSpPr>
          <p:sp>
            <p:nvSpPr>
              <p:cNvPr id="373" name="자유형: 도형 68">
                <a:extLst>
                  <a:ext uri="{FF2B5EF4-FFF2-40B4-BE49-F238E27FC236}">
                    <a16:creationId xmlns:a16="http://schemas.microsoft.com/office/drawing/2014/main" id="{40B0BD2D-D44F-4BA8-86A6-5B8BE3087835}"/>
                  </a:ext>
                </a:extLst>
              </p:cNvPr>
              <p:cNvSpPr/>
              <p:nvPr/>
            </p:nvSpPr>
            <p:spPr>
              <a:xfrm>
                <a:off x="5760720" y="2308472"/>
                <a:ext cx="1089660" cy="1069728"/>
              </a:xfrm>
              <a:custGeom>
                <a:avLst/>
                <a:gdLst>
                  <a:gd name="connsiteX0" fmla="*/ 0 w 1084580"/>
                  <a:gd name="connsiteY0" fmla="*/ 721748 h 1069728"/>
                  <a:gd name="connsiteX1" fmla="*/ 22860 w 1084580"/>
                  <a:gd name="connsiteY1" fmla="*/ 472828 h 1069728"/>
                  <a:gd name="connsiteX2" fmla="*/ 71120 w 1084580"/>
                  <a:gd name="connsiteY2" fmla="*/ 173108 h 1069728"/>
                  <a:gd name="connsiteX3" fmla="*/ 111760 w 1084580"/>
                  <a:gd name="connsiteY3" fmla="*/ 25788 h 1069728"/>
                  <a:gd name="connsiteX4" fmla="*/ 167640 w 1084580"/>
                  <a:gd name="connsiteY4" fmla="*/ 13088 h 1069728"/>
                  <a:gd name="connsiteX5" fmla="*/ 241300 w 1084580"/>
                  <a:gd name="connsiteY5" fmla="*/ 162948 h 1069728"/>
                  <a:gd name="connsiteX6" fmla="*/ 391160 w 1084580"/>
                  <a:gd name="connsiteY6" fmla="*/ 655708 h 1069728"/>
                  <a:gd name="connsiteX7" fmla="*/ 492760 w 1084580"/>
                  <a:gd name="connsiteY7" fmla="*/ 846208 h 1069728"/>
                  <a:gd name="connsiteX8" fmla="*/ 601980 w 1084580"/>
                  <a:gd name="connsiteY8" fmla="*/ 813188 h 1069728"/>
                  <a:gd name="connsiteX9" fmla="*/ 744220 w 1084580"/>
                  <a:gd name="connsiteY9" fmla="*/ 422028 h 1069728"/>
                  <a:gd name="connsiteX10" fmla="*/ 863600 w 1084580"/>
                  <a:gd name="connsiteY10" fmla="*/ 89288 h 1069728"/>
                  <a:gd name="connsiteX11" fmla="*/ 947420 w 1084580"/>
                  <a:gd name="connsiteY11" fmla="*/ 71508 h 1069728"/>
                  <a:gd name="connsiteX12" fmla="*/ 1018540 w 1084580"/>
                  <a:gd name="connsiteY12" fmla="*/ 391548 h 1069728"/>
                  <a:gd name="connsiteX13" fmla="*/ 1084580 w 1084580"/>
                  <a:gd name="connsiteY13" fmla="*/ 1069728 h 1069728"/>
                  <a:gd name="connsiteX0" fmla="*/ 0 w 1084580"/>
                  <a:gd name="connsiteY0" fmla="*/ 721748 h 1069728"/>
                  <a:gd name="connsiteX1" fmla="*/ 22860 w 1084580"/>
                  <a:gd name="connsiteY1" fmla="*/ 472828 h 1069728"/>
                  <a:gd name="connsiteX2" fmla="*/ 71120 w 1084580"/>
                  <a:gd name="connsiteY2" fmla="*/ 173108 h 1069728"/>
                  <a:gd name="connsiteX3" fmla="*/ 111760 w 1084580"/>
                  <a:gd name="connsiteY3" fmla="*/ 25788 h 1069728"/>
                  <a:gd name="connsiteX4" fmla="*/ 167640 w 1084580"/>
                  <a:gd name="connsiteY4" fmla="*/ 13088 h 1069728"/>
                  <a:gd name="connsiteX5" fmla="*/ 241300 w 1084580"/>
                  <a:gd name="connsiteY5" fmla="*/ 162948 h 1069728"/>
                  <a:gd name="connsiteX6" fmla="*/ 391160 w 1084580"/>
                  <a:gd name="connsiteY6" fmla="*/ 655708 h 1069728"/>
                  <a:gd name="connsiteX7" fmla="*/ 492760 w 1084580"/>
                  <a:gd name="connsiteY7" fmla="*/ 846208 h 1069728"/>
                  <a:gd name="connsiteX8" fmla="*/ 612140 w 1084580"/>
                  <a:gd name="connsiteY8" fmla="*/ 795408 h 1069728"/>
                  <a:gd name="connsiteX9" fmla="*/ 744220 w 1084580"/>
                  <a:gd name="connsiteY9" fmla="*/ 422028 h 1069728"/>
                  <a:gd name="connsiteX10" fmla="*/ 863600 w 1084580"/>
                  <a:gd name="connsiteY10" fmla="*/ 89288 h 1069728"/>
                  <a:gd name="connsiteX11" fmla="*/ 947420 w 1084580"/>
                  <a:gd name="connsiteY11" fmla="*/ 71508 h 1069728"/>
                  <a:gd name="connsiteX12" fmla="*/ 1018540 w 1084580"/>
                  <a:gd name="connsiteY12" fmla="*/ 391548 h 1069728"/>
                  <a:gd name="connsiteX13" fmla="*/ 1084580 w 1084580"/>
                  <a:gd name="connsiteY13" fmla="*/ 1069728 h 1069728"/>
                  <a:gd name="connsiteX0" fmla="*/ 0 w 1089660"/>
                  <a:gd name="connsiteY0" fmla="*/ 770008 h 1069728"/>
                  <a:gd name="connsiteX1" fmla="*/ 27940 w 1089660"/>
                  <a:gd name="connsiteY1" fmla="*/ 472828 h 1069728"/>
                  <a:gd name="connsiteX2" fmla="*/ 76200 w 1089660"/>
                  <a:gd name="connsiteY2" fmla="*/ 173108 h 1069728"/>
                  <a:gd name="connsiteX3" fmla="*/ 116840 w 1089660"/>
                  <a:gd name="connsiteY3" fmla="*/ 25788 h 1069728"/>
                  <a:gd name="connsiteX4" fmla="*/ 172720 w 1089660"/>
                  <a:gd name="connsiteY4" fmla="*/ 13088 h 1069728"/>
                  <a:gd name="connsiteX5" fmla="*/ 246380 w 1089660"/>
                  <a:gd name="connsiteY5" fmla="*/ 162948 h 1069728"/>
                  <a:gd name="connsiteX6" fmla="*/ 396240 w 1089660"/>
                  <a:gd name="connsiteY6" fmla="*/ 655708 h 1069728"/>
                  <a:gd name="connsiteX7" fmla="*/ 497840 w 1089660"/>
                  <a:gd name="connsiteY7" fmla="*/ 846208 h 1069728"/>
                  <a:gd name="connsiteX8" fmla="*/ 617220 w 1089660"/>
                  <a:gd name="connsiteY8" fmla="*/ 795408 h 1069728"/>
                  <a:gd name="connsiteX9" fmla="*/ 749300 w 1089660"/>
                  <a:gd name="connsiteY9" fmla="*/ 422028 h 1069728"/>
                  <a:gd name="connsiteX10" fmla="*/ 868680 w 1089660"/>
                  <a:gd name="connsiteY10" fmla="*/ 89288 h 1069728"/>
                  <a:gd name="connsiteX11" fmla="*/ 952500 w 1089660"/>
                  <a:gd name="connsiteY11" fmla="*/ 71508 h 1069728"/>
                  <a:gd name="connsiteX12" fmla="*/ 1023620 w 1089660"/>
                  <a:gd name="connsiteY12" fmla="*/ 391548 h 1069728"/>
                  <a:gd name="connsiteX13" fmla="*/ 1089660 w 1089660"/>
                  <a:gd name="connsiteY13" fmla="*/ 1069728 h 106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9660" h="1069728">
                    <a:moveTo>
                      <a:pt x="0" y="770008"/>
                    </a:moveTo>
                    <a:cubicBezTo>
                      <a:pt x="5503" y="691268"/>
                      <a:pt x="15240" y="572311"/>
                      <a:pt x="27940" y="472828"/>
                    </a:cubicBezTo>
                    <a:cubicBezTo>
                      <a:pt x="40640" y="373345"/>
                      <a:pt x="61383" y="247615"/>
                      <a:pt x="76200" y="173108"/>
                    </a:cubicBezTo>
                    <a:cubicBezTo>
                      <a:pt x="91017" y="98601"/>
                      <a:pt x="100753" y="52458"/>
                      <a:pt x="116840" y="25788"/>
                    </a:cubicBezTo>
                    <a:cubicBezTo>
                      <a:pt x="132927" y="-882"/>
                      <a:pt x="151130" y="-9772"/>
                      <a:pt x="172720" y="13088"/>
                    </a:cubicBezTo>
                    <a:cubicBezTo>
                      <a:pt x="194310" y="35948"/>
                      <a:pt x="209127" y="55845"/>
                      <a:pt x="246380" y="162948"/>
                    </a:cubicBezTo>
                    <a:cubicBezTo>
                      <a:pt x="283633" y="270051"/>
                      <a:pt x="354330" y="541831"/>
                      <a:pt x="396240" y="655708"/>
                    </a:cubicBezTo>
                    <a:cubicBezTo>
                      <a:pt x="438150" y="769585"/>
                      <a:pt x="461010" y="822925"/>
                      <a:pt x="497840" y="846208"/>
                    </a:cubicBezTo>
                    <a:cubicBezTo>
                      <a:pt x="534670" y="869491"/>
                      <a:pt x="575310" y="866105"/>
                      <a:pt x="617220" y="795408"/>
                    </a:cubicBezTo>
                    <a:cubicBezTo>
                      <a:pt x="659130" y="724711"/>
                      <a:pt x="707390" y="539715"/>
                      <a:pt x="749300" y="422028"/>
                    </a:cubicBezTo>
                    <a:cubicBezTo>
                      <a:pt x="791210" y="304341"/>
                      <a:pt x="834813" y="147708"/>
                      <a:pt x="868680" y="89288"/>
                    </a:cubicBezTo>
                    <a:cubicBezTo>
                      <a:pt x="902547" y="30868"/>
                      <a:pt x="926677" y="21131"/>
                      <a:pt x="952500" y="71508"/>
                    </a:cubicBezTo>
                    <a:cubicBezTo>
                      <a:pt x="978323" y="121885"/>
                      <a:pt x="1000760" y="225178"/>
                      <a:pt x="1023620" y="391548"/>
                    </a:cubicBezTo>
                    <a:cubicBezTo>
                      <a:pt x="1046480" y="557918"/>
                      <a:pt x="1068070" y="813823"/>
                      <a:pt x="1089660" y="1069728"/>
                    </a:cubicBezTo>
                  </a:path>
                </a:pathLst>
              </a:cu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4" name="타원 373">
                <a:extLst>
                  <a:ext uri="{FF2B5EF4-FFF2-40B4-BE49-F238E27FC236}">
                    <a16:creationId xmlns:a16="http://schemas.microsoft.com/office/drawing/2014/main" id="{C8358111-E876-4FB0-8441-C2C03C90F9B1}"/>
                  </a:ext>
                </a:extLst>
              </p:cNvPr>
              <p:cNvSpPr/>
              <p:nvPr/>
            </p:nvSpPr>
            <p:spPr>
              <a:xfrm>
                <a:off x="5771584" y="268716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5" name="타원 374">
                <a:extLst>
                  <a:ext uri="{FF2B5EF4-FFF2-40B4-BE49-F238E27FC236}">
                    <a16:creationId xmlns:a16="http://schemas.microsoft.com/office/drawing/2014/main" id="{32130357-390E-4E60-81D0-2565F26DC39A}"/>
                  </a:ext>
                </a:extLst>
              </p:cNvPr>
              <p:cNvSpPr/>
              <p:nvPr/>
            </p:nvSpPr>
            <p:spPr>
              <a:xfrm>
                <a:off x="5832544" y="248396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6" name="타원 375">
                <a:extLst>
                  <a:ext uri="{FF2B5EF4-FFF2-40B4-BE49-F238E27FC236}">
                    <a16:creationId xmlns:a16="http://schemas.microsoft.com/office/drawing/2014/main" id="{B94AAA93-4EFF-4ACB-B08E-1FDFC326D5DB}"/>
                  </a:ext>
                </a:extLst>
              </p:cNvPr>
              <p:cNvSpPr/>
              <p:nvPr/>
            </p:nvSpPr>
            <p:spPr>
              <a:xfrm>
                <a:off x="5890964" y="240268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7" name="타원 376">
                <a:extLst>
                  <a:ext uri="{FF2B5EF4-FFF2-40B4-BE49-F238E27FC236}">
                    <a16:creationId xmlns:a16="http://schemas.microsoft.com/office/drawing/2014/main" id="{BC933D0D-C701-4EBB-AD61-551D31858F5B}"/>
                  </a:ext>
                </a:extLst>
              </p:cNvPr>
              <p:cNvSpPr/>
              <p:nvPr/>
            </p:nvSpPr>
            <p:spPr>
              <a:xfrm>
                <a:off x="5941764" y="235950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8" name="타원 377">
                <a:extLst>
                  <a:ext uri="{FF2B5EF4-FFF2-40B4-BE49-F238E27FC236}">
                    <a16:creationId xmlns:a16="http://schemas.microsoft.com/office/drawing/2014/main" id="{C2E43DEA-07FD-45AD-BAB2-B58341436106}"/>
                  </a:ext>
                </a:extLst>
              </p:cNvPr>
              <p:cNvSpPr/>
              <p:nvPr/>
            </p:nvSpPr>
            <p:spPr>
              <a:xfrm>
                <a:off x="5967164" y="236204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9" name="타원 378">
                <a:extLst>
                  <a:ext uri="{FF2B5EF4-FFF2-40B4-BE49-F238E27FC236}">
                    <a16:creationId xmlns:a16="http://schemas.microsoft.com/office/drawing/2014/main" id="{7CDFA5C3-2732-4887-8896-E725F1257444}"/>
                  </a:ext>
                </a:extLst>
              </p:cNvPr>
              <p:cNvSpPr/>
              <p:nvPr/>
            </p:nvSpPr>
            <p:spPr>
              <a:xfrm>
                <a:off x="6030664" y="256016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0" name="타원 379">
                <a:extLst>
                  <a:ext uri="{FF2B5EF4-FFF2-40B4-BE49-F238E27FC236}">
                    <a16:creationId xmlns:a16="http://schemas.microsoft.com/office/drawing/2014/main" id="{9AE9656F-085C-4090-9518-0305E233EB66}"/>
                  </a:ext>
                </a:extLst>
              </p:cNvPr>
              <p:cNvSpPr/>
              <p:nvPr/>
            </p:nvSpPr>
            <p:spPr>
              <a:xfrm>
                <a:off x="6068764" y="264398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1" name="타원 380">
                <a:extLst>
                  <a:ext uri="{FF2B5EF4-FFF2-40B4-BE49-F238E27FC236}">
                    <a16:creationId xmlns:a16="http://schemas.microsoft.com/office/drawing/2014/main" id="{3E323D08-C408-4510-BC8F-52B67547FB85}"/>
                  </a:ext>
                </a:extLst>
              </p:cNvPr>
              <p:cNvSpPr/>
              <p:nvPr/>
            </p:nvSpPr>
            <p:spPr>
              <a:xfrm>
                <a:off x="6101784" y="275066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2" name="타원 381">
                <a:extLst>
                  <a:ext uri="{FF2B5EF4-FFF2-40B4-BE49-F238E27FC236}">
                    <a16:creationId xmlns:a16="http://schemas.microsoft.com/office/drawing/2014/main" id="{CD8F473E-C641-4D76-8266-9DB9EF2AB1C2}"/>
                  </a:ext>
                </a:extLst>
              </p:cNvPr>
              <p:cNvSpPr/>
              <p:nvPr/>
            </p:nvSpPr>
            <p:spPr>
              <a:xfrm>
                <a:off x="6198304" y="308340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3" name="타원 382">
                <a:extLst>
                  <a:ext uri="{FF2B5EF4-FFF2-40B4-BE49-F238E27FC236}">
                    <a16:creationId xmlns:a16="http://schemas.microsoft.com/office/drawing/2014/main" id="{26D9BF16-159F-457F-9220-C65498380173}"/>
                  </a:ext>
                </a:extLst>
              </p:cNvPr>
              <p:cNvSpPr/>
              <p:nvPr/>
            </p:nvSpPr>
            <p:spPr>
              <a:xfrm>
                <a:off x="6320224" y="305800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4" name="타원 383">
                <a:extLst>
                  <a:ext uri="{FF2B5EF4-FFF2-40B4-BE49-F238E27FC236}">
                    <a16:creationId xmlns:a16="http://schemas.microsoft.com/office/drawing/2014/main" id="{4D5612CC-C355-4B3B-87D8-207D35BB2B67}"/>
                  </a:ext>
                </a:extLst>
              </p:cNvPr>
              <p:cNvSpPr/>
              <p:nvPr/>
            </p:nvSpPr>
            <p:spPr>
              <a:xfrm>
                <a:off x="6421824" y="290814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5" name="타원 384">
                <a:extLst>
                  <a:ext uri="{FF2B5EF4-FFF2-40B4-BE49-F238E27FC236}">
                    <a16:creationId xmlns:a16="http://schemas.microsoft.com/office/drawing/2014/main" id="{30D126BF-BF50-4C1D-B585-F6546E358F38}"/>
                  </a:ext>
                </a:extLst>
              </p:cNvPr>
              <p:cNvSpPr/>
              <p:nvPr/>
            </p:nvSpPr>
            <p:spPr>
              <a:xfrm>
                <a:off x="6421824" y="292846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6" name="타원 385">
                <a:extLst>
                  <a:ext uri="{FF2B5EF4-FFF2-40B4-BE49-F238E27FC236}">
                    <a16:creationId xmlns:a16="http://schemas.microsoft.com/office/drawing/2014/main" id="{B5FADF34-B811-4D10-872C-3C4B0C7690AB}"/>
                  </a:ext>
                </a:extLst>
              </p:cNvPr>
              <p:cNvSpPr/>
              <p:nvPr/>
            </p:nvSpPr>
            <p:spPr>
              <a:xfrm>
                <a:off x="6218624" y="313674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7" name="타원 386">
                <a:extLst>
                  <a:ext uri="{FF2B5EF4-FFF2-40B4-BE49-F238E27FC236}">
                    <a16:creationId xmlns:a16="http://schemas.microsoft.com/office/drawing/2014/main" id="{1A8B5ABD-C18F-4980-A708-1CC257110DF2}"/>
                  </a:ext>
                </a:extLst>
              </p:cNvPr>
              <p:cNvSpPr/>
              <p:nvPr/>
            </p:nvSpPr>
            <p:spPr>
              <a:xfrm>
                <a:off x="6218624" y="315198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8" name="타원 387">
                <a:extLst>
                  <a:ext uri="{FF2B5EF4-FFF2-40B4-BE49-F238E27FC236}">
                    <a16:creationId xmlns:a16="http://schemas.microsoft.com/office/drawing/2014/main" id="{84054E94-1CBE-40F6-9EB5-A3CA93E2152E}"/>
                  </a:ext>
                </a:extLst>
              </p:cNvPr>
              <p:cNvSpPr/>
              <p:nvPr/>
            </p:nvSpPr>
            <p:spPr>
              <a:xfrm>
                <a:off x="6277044" y="317484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9" name="타원 388">
                <a:extLst>
                  <a:ext uri="{FF2B5EF4-FFF2-40B4-BE49-F238E27FC236}">
                    <a16:creationId xmlns:a16="http://schemas.microsoft.com/office/drawing/2014/main" id="{87FDF7A8-F981-4DB9-A016-0A3772618EEB}"/>
                  </a:ext>
                </a:extLst>
              </p:cNvPr>
              <p:cNvSpPr/>
              <p:nvPr/>
            </p:nvSpPr>
            <p:spPr>
              <a:xfrm>
                <a:off x="6302444" y="316976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0" name="타원 389">
                <a:extLst>
                  <a:ext uri="{FF2B5EF4-FFF2-40B4-BE49-F238E27FC236}">
                    <a16:creationId xmlns:a16="http://schemas.microsoft.com/office/drawing/2014/main" id="{C5B9DB0F-D08B-460C-9F52-1AFE657E0C7E}"/>
                  </a:ext>
                </a:extLst>
              </p:cNvPr>
              <p:cNvSpPr/>
              <p:nvPr/>
            </p:nvSpPr>
            <p:spPr>
              <a:xfrm>
                <a:off x="6340544" y="321294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1" name="타원 390">
                <a:extLst>
                  <a:ext uri="{FF2B5EF4-FFF2-40B4-BE49-F238E27FC236}">
                    <a16:creationId xmlns:a16="http://schemas.microsoft.com/office/drawing/2014/main" id="{5C777A76-CAB1-4D1C-8BF7-580CFB557EAD}"/>
                  </a:ext>
                </a:extLst>
              </p:cNvPr>
              <p:cNvSpPr/>
              <p:nvPr/>
            </p:nvSpPr>
            <p:spPr>
              <a:xfrm>
                <a:off x="6599624" y="232902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2" name="타원 391">
                <a:extLst>
                  <a:ext uri="{FF2B5EF4-FFF2-40B4-BE49-F238E27FC236}">
                    <a16:creationId xmlns:a16="http://schemas.microsoft.com/office/drawing/2014/main" id="{CEE2D063-0CED-4790-AD4E-7FB2F7343FA8}"/>
                  </a:ext>
                </a:extLst>
              </p:cNvPr>
              <p:cNvSpPr/>
              <p:nvPr/>
            </p:nvSpPr>
            <p:spPr>
              <a:xfrm>
                <a:off x="6665664" y="232902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3" name="타원 392">
                <a:extLst>
                  <a:ext uri="{FF2B5EF4-FFF2-40B4-BE49-F238E27FC236}">
                    <a16:creationId xmlns:a16="http://schemas.microsoft.com/office/drawing/2014/main" id="{520B1008-8A70-403F-91C0-DB622F029ACE}"/>
                  </a:ext>
                </a:extLst>
              </p:cNvPr>
              <p:cNvSpPr/>
              <p:nvPr/>
            </p:nvSpPr>
            <p:spPr>
              <a:xfrm>
                <a:off x="6675824" y="239760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25" name="그룹 324">
              <a:extLst>
                <a:ext uri="{FF2B5EF4-FFF2-40B4-BE49-F238E27FC236}">
                  <a16:creationId xmlns:a16="http://schemas.microsoft.com/office/drawing/2014/main" id="{9C2D453F-08F3-48AF-8800-DA44E8DF9247}"/>
                </a:ext>
              </a:extLst>
            </p:cNvPr>
            <p:cNvGrpSpPr/>
            <p:nvPr/>
          </p:nvGrpSpPr>
          <p:grpSpPr>
            <a:xfrm>
              <a:off x="7075874" y="1969770"/>
              <a:ext cx="951885" cy="1619251"/>
              <a:chOff x="7075874" y="1969770"/>
              <a:chExt cx="951885" cy="1619251"/>
            </a:xfrm>
          </p:grpSpPr>
          <p:sp>
            <p:nvSpPr>
              <p:cNvPr id="351" name="자유형: 도형 46">
                <a:extLst>
                  <a:ext uri="{FF2B5EF4-FFF2-40B4-BE49-F238E27FC236}">
                    <a16:creationId xmlns:a16="http://schemas.microsoft.com/office/drawing/2014/main" id="{123FDAD2-2B40-41A1-A05E-1B279176B481}"/>
                  </a:ext>
                </a:extLst>
              </p:cNvPr>
              <p:cNvSpPr/>
              <p:nvPr/>
            </p:nvSpPr>
            <p:spPr>
              <a:xfrm>
                <a:off x="7090410" y="1969771"/>
                <a:ext cx="723900" cy="1619250"/>
              </a:xfrm>
              <a:custGeom>
                <a:avLst/>
                <a:gdLst>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20040 w 926563"/>
                  <a:gd name="connsiteY7" fmla="*/ 801534 h 1708314"/>
                  <a:gd name="connsiteX8" fmla="*/ 403860 w 926563"/>
                  <a:gd name="connsiteY8" fmla="*/ 1159674 h 1708314"/>
                  <a:gd name="connsiteX9" fmla="*/ 464820 w 926563"/>
                  <a:gd name="connsiteY9" fmla="*/ 1296834 h 1708314"/>
                  <a:gd name="connsiteX10" fmla="*/ 537210 w 926563"/>
                  <a:gd name="connsiteY10" fmla="*/ 1273974 h 1708314"/>
                  <a:gd name="connsiteX11" fmla="*/ 575310 w 926563"/>
                  <a:gd name="connsiteY11" fmla="*/ 1304454 h 1708314"/>
                  <a:gd name="connsiteX12" fmla="*/ 621030 w 926563"/>
                  <a:gd name="connsiteY12" fmla="*/ 1289214 h 1708314"/>
                  <a:gd name="connsiteX13" fmla="*/ 659130 w 926563"/>
                  <a:gd name="connsiteY13" fmla="*/ 1072044 h 1708314"/>
                  <a:gd name="connsiteX14" fmla="*/ 727710 w 926563"/>
                  <a:gd name="connsiteY14" fmla="*/ 89064 h 1708314"/>
                  <a:gd name="connsiteX15" fmla="*/ 819150 w 926563"/>
                  <a:gd name="connsiteY15" fmla="*/ 89064 h 1708314"/>
                  <a:gd name="connsiteX16" fmla="*/ 834390 w 926563"/>
                  <a:gd name="connsiteY16" fmla="*/ 470064 h 1708314"/>
                  <a:gd name="connsiteX17" fmla="*/ 857250 w 926563"/>
                  <a:gd name="connsiteY17" fmla="*/ 748194 h 1708314"/>
                  <a:gd name="connsiteX18" fmla="*/ 887730 w 926563"/>
                  <a:gd name="connsiteY18" fmla="*/ 691044 h 1708314"/>
                  <a:gd name="connsiteX19" fmla="*/ 902970 w 926563"/>
                  <a:gd name="connsiteY19" fmla="*/ 485304 h 1708314"/>
                  <a:gd name="connsiteX20" fmla="*/ 918210 w 926563"/>
                  <a:gd name="connsiteY20" fmla="*/ 809154 h 1708314"/>
                  <a:gd name="connsiteX21" fmla="*/ 925830 w 926563"/>
                  <a:gd name="connsiteY21" fmla="*/ 1433994 h 1708314"/>
                  <a:gd name="connsiteX22" fmla="*/ 925830 w 926563"/>
                  <a:gd name="connsiteY22"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96834 h 1708314"/>
                  <a:gd name="connsiteX10" fmla="*/ 537210 w 926563"/>
                  <a:gd name="connsiteY10" fmla="*/ 1273974 h 1708314"/>
                  <a:gd name="connsiteX11" fmla="*/ 575310 w 926563"/>
                  <a:gd name="connsiteY11" fmla="*/ 1304454 h 1708314"/>
                  <a:gd name="connsiteX12" fmla="*/ 621030 w 926563"/>
                  <a:gd name="connsiteY12" fmla="*/ 1289214 h 1708314"/>
                  <a:gd name="connsiteX13" fmla="*/ 659130 w 926563"/>
                  <a:gd name="connsiteY13" fmla="*/ 1072044 h 1708314"/>
                  <a:gd name="connsiteX14" fmla="*/ 727710 w 926563"/>
                  <a:gd name="connsiteY14" fmla="*/ 89064 h 1708314"/>
                  <a:gd name="connsiteX15" fmla="*/ 819150 w 926563"/>
                  <a:gd name="connsiteY15" fmla="*/ 89064 h 1708314"/>
                  <a:gd name="connsiteX16" fmla="*/ 834390 w 926563"/>
                  <a:gd name="connsiteY16" fmla="*/ 470064 h 1708314"/>
                  <a:gd name="connsiteX17" fmla="*/ 857250 w 926563"/>
                  <a:gd name="connsiteY17" fmla="*/ 748194 h 1708314"/>
                  <a:gd name="connsiteX18" fmla="*/ 887730 w 926563"/>
                  <a:gd name="connsiteY18" fmla="*/ 691044 h 1708314"/>
                  <a:gd name="connsiteX19" fmla="*/ 902970 w 926563"/>
                  <a:gd name="connsiteY19" fmla="*/ 485304 h 1708314"/>
                  <a:gd name="connsiteX20" fmla="*/ 918210 w 926563"/>
                  <a:gd name="connsiteY20" fmla="*/ 809154 h 1708314"/>
                  <a:gd name="connsiteX21" fmla="*/ 925830 w 926563"/>
                  <a:gd name="connsiteY21" fmla="*/ 1433994 h 1708314"/>
                  <a:gd name="connsiteX22" fmla="*/ 925830 w 926563"/>
                  <a:gd name="connsiteY22"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7210 w 926563"/>
                  <a:gd name="connsiteY10" fmla="*/ 1273974 h 1708314"/>
                  <a:gd name="connsiteX11" fmla="*/ 575310 w 926563"/>
                  <a:gd name="connsiteY11" fmla="*/ 1304454 h 1708314"/>
                  <a:gd name="connsiteX12" fmla="*/ 621030 w 926563"/>
                  <a:gd name="connsiteY12" fmla="*/ 1289214 h 1708314"/>
                  <a:gd name="connsiteX13" fmla="*/ 659130 w 926563"/>
                  <a:gd name="connsiteY13" fmla="*/ 1072044 h 1708314"/>
                  <a:gd name="connsiteX14" fmla="*/ 727710 w 926563"/>
                  <a:gd name="connsiteY14" fmla="*/ 89064 h 1708314"/>
                  <a:gd name="connsiteX15" fmla="*/ 819150 w 926563"/>
                  <a:gd name="connsiteY15" fmla="*/ 89064 h 1708314"/>
                  <a:gd name="connsiteX16" fmla="*/ 834390 w 926563"/>
                  <a:gd name="connsiteY16" fmla="*/ 470064 h 1708314"/>
                  <a:gd name="connsiteX17" fmla="*/ 857250 w 926563"/>
                  <a:gd name="connsiteY17" fmla="*/ 748194 h 1708314"/>
                  <a:gd name="connsiteX18" fmla="*/ 887730 w 926563"/>
                  <a:gd name="connsiteY18" fmla="*/ 691044 h 1708314"/>
                  <a:gd name="connsiteX19" fmla="*/ 902970 w 926563"/>
                  <a:gd name="connsiteY19" fmla="*/ 485304 h 1708314"/>
                  <a:gd name="connsiteX20" fmla="*/ 918210 w 926563"/>
                  <a:gd name="connsiteY20" fmla="*/ 809154 h 1708314"/>
                  <a:gd name="connsiteX21" fmla="*/ 925830 w 926563"/>
                  <a:gd name="connsiteY21" fmla="*/ 1433994 h 1708314"/>
                  <a:gd name="connsiteX22" fmla="*/ 925830 w 926563"/>
                  <a:gd name="connsiteY22"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7210 w 926563"/>
                  <a:gd name="connsiteY10" fmla="*/ 1273974 h 1708314"/>
                  <a:gd name="connsiteX11" fmla="*/ 590550 w 926563"/>
                  <a:gd name="connsiteY11" fmla="*/ 1306359 h 1708314"/>
                  <a:gd name="connsiteX12" fmla="*/ 621030 w 926563"/>
                  <a:gd name="connsiteY12" fmla="*/ 1289214 h 1708314"/>
                  <a:gd name="connsiteX13" fmla="*/ 659130 w 926563"/>
                  <a:gd name="connsiteY13" fmla="*/ 1072044 h 1708314"/>
                  <a:gd name="connsiteX14" fmla="*/ 727710 w 926563"/>
                  <a:gd name="connsiteY14" fmla="*/ 89064 h 1708314"/>
                  <a:gd name="connsiteX15" fmla="*/ 819150 w 926563"/>
                  <a:gd name="connsiteY15" fmla="*/ 89064 h 1708314"/>
                  <a:gd name="connsiteX16" fmla="*/ 834390 w 926563"/>
                  <a:gd name="connsiteY16" fmla="*/ 470064 h 1708314"/>
                  <a:gd name="connsiteX17" fmla="*/ 857250 w 926563"/>
                  <a:gd name="connsiteY17" fmla="*/ 748194 h 1708314"/>
                  <a:gd name="connsiteX18" fmla="*/ 887730 w 926563"/>
                  <a:gd name="connsiteY18" fmla="*/ 691044 h 1708314"/>
                  <a:gd name="connsiteX19" fmla="*/ 902970 w 926563"/>
                  <a:gd name="connsiteY19" fmla="*/ 485304 h 1708314"/>
                  <a:gd name="connsiteX20" fmla="*/ 918210 w 926563"/>
                  <a:gd name="connsiteY20" fmla="*/ 809154 h 1708314"/>
                  <a:gd name="connsiteX21" fmla="*/ 925830 w 926563"/>
                  <a:gd name="connsiteY21" fmla="*/ 1433994 h 1708314"/>
                  <a:gd name="connsiteX22" fmla="*/ 925830 w 926563"/>
                  <a:gd name="connsiteY22"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7210 w 926563"/>
                  <a:gd name="connsiteY10" fmla="*/ 1273974 h 1708314"/>
                  <a:gd name="connsiteX11" fmla="*/ 590550 w 926563"/>
                  <a:gd name="connsiteY11" fmla="*/ 1306359 h 1708314"/>
                  <a:gd name="connsiteX12" fmla="*/ 638175 w 926563"/>
                  <a:gd name="connsiteY12" fmla="*/ 1249209 h 1708314"/>
                  <a:gd name="connsiteX13" fmla="*/ 659130 w 926563"/>
                  <a:gd name="connsiteY13" fmla="*/ 1072044 h 1708314"/>
                  <a:gd name="connsiteX14" fmla="*/ 727710 w 926563"/>
                  <a:gd name="connsiteY14" fmla="*/ 89064 h 1708314"/>
                  <a:gd name="connsiteX15" fmla="*/ 819150 w 926563"/>
                  <a:gd name="connsiteY15" fmla="*/ 89064 h 1708314"/>
                  <a:gd name="connsiteX16" fmla="*/ 834390 w 926563"/>
                  <a:gd name="connsiteY16" fmla="*/ 470064 h 1708314"/>
                  <a:gd name="connsiteX17" fmla="*/ 857250 w 926563"/>
                  <a:gd name="connsiteY17" fmla="*/ 748194 h 1708314"/>
                  <a:gd name="connsiteX18" fmla="*/ 887730 w 926563"/>
                  <a:gd name="connsiteY18" fmla="*/ 691044 h 1708314"/>
                  <a:gd name="connsiteX19" fmla="*/ 902970 w 926563"/>
                  <a:gd name="connsiteY19" fmla="*/ 485304 h 1708314"/>
                  <a:gd name="connsiteX20" fmla="*/ 918210 w 926563"/>
                  <a:gd name="connsiteY20" fmla="*/ 809154 h 1708314"/>
                  <a:gd name="connsiteX21" fmla="*/ 925830 w 926563"/>
                  <a:gd name="connsiteY21" fmla="*/ 1433994 h 1708314"/>
                  <a:gd name="connsiteX22" fmla="*/ 925830 w 926563"/>
                  <a:gd name="connsiteY22"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7210 w 926563"/>
                  <a:gd name="connsiteY10" fmla="*/ 1273974 h 1708314"/>
                  <a:gd name="connsiteX11" fmla="*/ 590550 w 926563"/>
                  <a:gd name="connsiteY11" fmla="*/ 1306359 h 1708314"/>
                  <a:gd name="connsiteX12" fmla="*/ 628650 w 926563"/>
                  <a:gd name="connsiteY12" fmla="*/ 1247304 h 1708314"/>
                  <a:gd name="connsiteX13" fmla="*/ 659130 w 926563"/>
                  <a:gd name="connsiteY13" fmla="*/ 1072044 h 1708314"/>
                  <a:gd name="connsiteX14" fmla="*/ 727710 w 926563"/>
                  <a:gd name="connsiteY14" fmla="*/ 89064 h 1708314"/>
                  <a:gd name="connsiteX15" fmla="*/ 819150 w 926563"/>
                  <a:gd name="connsiteY15" fmla="*/ 89064 h 1708314"/>
                  <a:gd name="connsiteX16" fmla="*/ 834390 w 926563"/>
                  <a:gd name="connsiteY16" fmla="*/ 470064 h 1708314"/>
                  <a:gd name="connsiteX17" fmla="*/ 857250 w 926563"/>
                  <a:gd name="connsiteY17" fmla="*/ 748194 h 1708314"/>
                  <a:gd name="connsiteX18" fmla="*/ 887730 w 926563"/>
                  <a:gd name="connsiteY18" fmla="*/ 691044 h 1708314"/>
                  <a:gd name="connsiteX19" fmla="*/ 902970 w 926563"/>
                  <a:gd name="connsiteY19" fmla="*/ 485304 h 1708314"/>
                  <a:gd name="connsiteX20" fmla="*/ 918210 w 926563"/>
                  <a:gd name="connsiteY20" fmla="*/ 809154 h 1708314"/>
                  <a:gd name="connsiteX21" fmla="*/ 925830 w 926563"/>
                  <a:gd name="connsiteY21" fmla="*/ 1433994 h 1708314"/>
                  <a:gd name="connsiteX22" fmla="*/ 925830 w 926563"/>
                  <a:gd name="connsiteY22"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7210 w 926563"/>
                  <a:gd name="connsiteY10" fmla="*/ 1273974 h 1708314"/>
                  <a:gd name="connsiteX11" fmla="*/ 590550 w 926563"/>
                  <a:gd name="connsiteY11" fmla="*/ 1306359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57250 w 926563"/>
                  <a:gd name="connsiteY16" fmla="*/ 748194 h 1708314"/>
                  <a:gd name="connsiteX17" fmla="*/ 887730 w 926563"/>
                  <a:gd name="connsiteY17" fmla="*/ 691044 h 1708314"/>
                  <a:gd name="connsiteX18" fmla="*/ 902970 w 926563"/>
                  <a:gd name="connsiteY18" fmla="*/ 485304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7210 w 926563"/>
                  <a:gd name="connsiteY10" fmla="*/ 1273974 h 1708314"/>
                  <a:gd name="connsiteX11" fmla="*/ 609600 w 926563"/>
                  <a:gd name="connsiteY11" fmla="*/ 1296834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57250 w 926563"/>
                  <a:gd name="connsiteY16" fmla="*/ 748194 h 1708314"/>
                  <a:gd name="connsiteX17" fmla="*/ 887730 w 926563"/>
                  <a:gd name="connsiteY17" fmla="*/ 691044 h 1708314"/>
                  <a:gd name="connsiteX18" fmla="*/ 902970 w 926563"/>
                  <a:gd name="connsiteY18" fmla="*/ 485304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7210 w 926563"/>
                  <a:gd name="connsiteY10" fmla="*/ 1273974 h 1708314"/>
                  <a:gd name="connsiteX11" fmla="*/ 609600 w 926563"/>
                  <a:gd name="connsiteY11" fmla="*/ 1296834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57250 w 926563"/>
                  <a:gd name="connsiteY16" fmla="*/ 748194 h 1708314"/>
                  <a:gd name="connsiteX17" fmla="*/ 887730 w 926563"/>
                  <a:gd name="connsiteY17" fmla="*/ 691044 h 1708314"/>
                  <a:gd name="connsiteX18" fmla="*/ 902970 w 926563"/>
                  <a:gd name="connsiteY18" fmla="*/ 485304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7210 w 926563"/>
                  <a:gd name="connsiteY10" fmla="*/ 1273974 h 1708314"/>
                  <a:gd name="connsiteX11" fmla="*/ 605790 w 926563"/>
                  <a:gd name="connsiteY11" fmla="*/ 1300644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57250 w 926563"/>
                  <a:gd name="connsiteY16" fmla="*/ 748194 h 1708314"/>
                  <a:gd name="connsiteX17" fmla="*/ 887730 w 926563"/>
                  <a:gd name="connsiteY17" fmla="*/ 691044 h 1708314"/>
                  <a:gd name="connsiteX18" fmla="*/ 902970 w 926563"/>
                  <a:gd name="connsiteY18" fmla="*/ 485304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3400 w 926563"/>
                  <a:gd name="connsiteY10" fmla="*/ 1275879 h 1708314"/>
                  <a:gd name="connsiteX11" fmla="*/ 605790 w 926563"/>
                  <a:gd name="connsiteY11" fmla="*/ 1300644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57250 w 926563"/>
                  <a:gd name="connsiteY16" fmla="*/ 748194 h 1708314"/>
                  <a:gd name="connsiteX17" fmla="*/ 887730 w 926563"/>
                  <a:gd name="connsiteY17" fmla="*/ 691044 h 1708314"/>
                  <a:gd name="connsiteX18" fmla="*/ 902970 w 926563"/>
                  <a:gd name="connsiteY18" fmla="*/ 485304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3400 w 926563"/>
                  <a:gd name="connsiteY10" fmla="*/ 1275879 h 1708314"/>
                  <a:gd name="connsiteX11" fmla="*/ 617220 w 926563"/>
                  <a:gd name="connsiteY11" fmla="*/ 1287309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57250 w 926563"/>
                  <a:gd name="connsiteY16" fmla="*/ 748194 h 1708314"/>
                  <a:gd name="connsiteX17" fmla="*/ 887730 w 926563"/>
                  <a:gd name="connsiteY17" fmla="*/ 691044 h 1708314"/>
                  <a:gd name="connsiteX18" fmla="*/ 902970 w 926563"/>
                  <a:gd name="connsiteY18" fmla="*/ 485304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3400 w 926563"/>
                  <a:gd name="connsiteY10" fmla="*/ 1275879 h 1708314"/>
                  <a:gd name="connsiteX11" fmla="*/ 611505 w 926563"/>
                  <a:gd name="connsiteY11" fmla="*/ 1289214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57250 w 926563"/>
                  <a:gd name="connsiteY16" fmla="*/ 748194 h 1708314"/>
                  <a:gd name="connsiteX17" fmla="*/ 887730 w 926563"/>
                  <a:gd name="connsiteY17" fmla="*/ 691044 h 1708314"/>
                  <a:gd name="connsiteX18" fmla="*/ 902970 w 926563"/>
                  <a:gd name="connsiteY18" fmla="*/ 485304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27189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3400 w 926563"/>
                  <a:gd name="connsiteY10" fmla="*/ 1275879 h 1708314"/>
                  <a:gd name="connsiteX11" fmla="*/ 611505 w 926563"/>
                  <a:gd name="connsiteY11" fmla="*/ 1289214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57250 w 926563"/>
                  <a:gd name="connsiteY16" fmla="*/ 748194 h 1708314"/>
                  <a:gd name="connsiteX17" fmla="*/ 887730 w 926563"/>
                  <a:gd name="connsiteY17" fmla="*/ 691044 h 1708314"/>
                  <a:gd name="connsiteX18" fmla="*/ 902970 w 926563"/>
                  <a:gd name="connsiteY18" fmla="*/ 485304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27189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3400 w 926563"/>
                  <a:gd name="connsiteY10" fmla="*/ 1275879 h 1708314"/>
                  <a:gd name="connsiteX11" fmla="*/ 611505 w 926563"/>
                  <a:gd name="connsiteY11" fmla="*/ 1289214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61060 w 926563"/>
                  <a:gd name="connsiteY16" fmla="*/ 780579 h 1708314"/>
                  <a:gd name="connsiteX17" fmla="*/ 887730 w 926563"/>
                  <a:gd name="connsiteY17" fmla="*/ 691044 h 1708314"/>
                  <a:gd name="connsiteX18" fmla="*/ 902970 w 926563"/>
                  <a:gd name="connsiteY18" fmla="*/ 485304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27189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3400 w 926563"/>
                  <a:gd name="connsiteY10" fmla="*/ 1275879 h 1708314"/>
                  <a:gd name="connsiteX11" fmla="*/ 611505 w 926563"/>
                  <a:gd name="connsiteY11" fmla="*/ 1289214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61060 w 926563"/>
                  <a:gd name="connsiteY16" fmla="*/ 780579 h 1708314"/>
                  <a:gd name="connsiteX17" fmla="*/ 887730 w 926563"/>
                  <a:gd name="connsiteY17" fmla="*/ 691044 h 1708314"/>
                  <a:gd name="connsiteX18" fmla="*/ 904875 w 926563"/>
                  <a:gd name="connsiteY18" fmla="*/ 464349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27189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3400 w 926563"/>
                  <a:gd name="connsiteY10" fmla="*/ 1275879 h 1708314"/>
                  <a:gd name="connsiteX11" fmla="*/ 611505 w 926563"/>
                  <a:gd name="connsiteY11" fmla="*/ 1289214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61060 w 926563"/>
                  <a:gd name="connsiteY16" fmla="*/ 780579 h 1708314"/>
                  <a:gd name="connsiteX17" fmla="*/ 882015 w 926563"/>
                  <a:gd name="connsiteY17" fmla="*/ 691044 h 1708314"/>
                  <a:gd name="connsiteX18" fmla="*/ 904875 w 926563"/>
                  <a:gd name="connsiteY18" fmla="*/ 464349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10792 h 1710792"/>
                  <a:gd name="connsiteX1" fmla="*/ 7620 w 926563"/>
                  <a:gd name="connsiteY1" fmla="*/ 807822 h 1710792"/>
                  <a:gd name="connsiteX2" fmla="*/ 26670 w 926563"/>
                  <a:gd name="connsiteY2" fmla="*/ 329667 h 1710792"/>
                  <a:gd name="connsiteX3" fmla="*/ 64770 w 926563"/>
                  <a:gd name="connsiteY3" fmla="*/ 594462 h 1710792"/>
                  <a:gd name="connsiteX4" fmla="*/ 95250 w 926563"/>
                  <a:gd name="connsiteY4" fmla="*/ 674472 h 1710792"/>
                  <a:gd name="connsiteX5" fmla="*/ 144780 w 926563"/>
                  <a:gd name="connsiteY5" fmla="*/ 480162 h 1710792"/>
                  <a:gd name="connsiteX6" fmla="*/ 209550 w 926563"/>
                  <a:gd name="connsiteY6" fmla="*/ 541122 h 1710792"/>
                  <a:gd name="connsiteX7" fmla="*/ 306705 w 926563"/>
                  <a:gd name="connsiteY7" fmla="*/ 790677 h 1710792"/>
                  <a:gd name="connsiteX8" fmla="*/ 403860 w 926563"/>
                  <a:gd name="connsiteY8" fmla="*/ 1162152 h 1710792"/>
                  <a:gd name="connsiteX9" fmla="*/ 464820 w 926563"/>
                  <a:gd name="connsiteY9" fmla="*/ 1280262 h 1710792"/>
                  <a:gd name="connsiteX10" fmla="*/ 533400 w 926563"/>
                  <a:gd name="connsiteY10" fmla="*/ 1278357 h 1710792"/>
                  <a:gd name="connsiteX11" fmla="*/ 611505 w 926563"/>
                  <a:gd name="connsiteY11" fmla="*/ 1291692 h 1710792"/>
                  <a:gd name="connsiteX12" fmla="*/ 659130 w 926563"/>
                  <a:gd name="connsiteY12" fmla="*/ 1074522 h 1710792"/>
                  <a:gd name="connsiteX13" fmla="*/ 727710 w 926563"/>
                  <a:gd name="connsiteY13" fmla="*/ 91542 h 1710792"/>
                  <a:gd name="connsiteX14" fmla="*/ 815340 w 926563"/>
                  <a:gd name="connsiteY14" fmla="*/ 85827 h 1710792"/>
                  <a:gd name="connsiteX15" fmla="*/ 834390 w 926563"/>
                  <a:gd name="connsiteY15" fmla="*/ 472542 h 1710792"/>
                  <a:gd name="connsiteX16" fmla="*/ 861060 w 926563"/>
                  <a:gd name="connsiteY16" fmla="*/ 783057 h 1710792"/>
                  <a:gd name="connsiteX17" fmla="*/ 882015 w 926563"/>
                  <a:gd name="connsiteY17" fmla="*/ 693522 h 1710792"/>
                  <a:gd name="connsiteX18" fmla="*/ 904875 w 926563"/>
                  <a:gd name="connsiteY18" fmla="*/ 466827 h 1710792"/>
                  <a:gd name="connsiteX19" fmla="*/ 918210 w 926563"/>
                  <a:gd name="connsiteY19" fmla="*/ 811632 h 1710792"/>
                  <a:gd name="connsiteX20" fmla="*/ 925830 w 926563"/>
                  <a:gd name="connsiteY20" fmla="*/ 1436472 h 1710792"/>
                  <a:gd name="connsiteX21" fmla="*/ 925830 w 926563"/>
                  <a:gd name="connsiteY21" fmla="*/ 1710792 h 1710792"/>
                  <a:gd name="connsiteX0" fmla="*/ 0 w 926563"/>
                  <a:gd name="connsiteY0" fmla="*/ 1710792 h 1710792"/>
                  <a:gd name="connsiteX1" fmla="*/ 7620 w 926563"/>
                  <a:gd name="connsiteY1" fmla="*/ 807822 h 1710792"/>
                  <a:gd name="connsiteX2" fmla="*/ 26670 w 926563"/>
                  <a:gd name="connsiteY2" fmla="*/ 329667 h 1710792"/>
                  <a:gd name="connsiteX3" fmla="*/ 64770 w 926563"/>
                  <a:gd name="connsiteY3" fmla="*/ 594462 h 1710792"/>
                  <a:gd name="connsiteX4" fmla="*/ 95250 w 926563"/>
                  <a:gd name="connsiteY4" fmla="*/ 674472 h 1710792"/>
                  <a:gd name="connsiteX5" fmla="*/ 144780 w 926563"/>
                  <a:gd name="connsiteY5" fmla="*/ 480162 h 1710792"/>
                  <a:gd name="connsiteX6" fmla="*/ 209550 w 926563"/>
                  <a:gd name="connsiteY6" fmla="*/ 541122 h 1710792"/>
                  <a:gd name="connsiteX7" fmla="*/ 306705 w 926563"/>
                  <a:gd name="connsiteY7" fmla="*/ 790677 h 1710792"/>
                  <a:gd name="connsiteX8" fmla="*/ 403860 w 926563"/>
                  <a:gd name="connsiteY8" fmla="*/ 1162152 h 1710792"/>
                  <a:gd name="connsiteX9" fmla="*/ 464820 w 926563"/>
                  <a:gd name="connsiteY9" fmla="*/ 1280262 h 1710792"/>
                  <a:gd name="connsiteX10" fmla="*/ 533400 w 926563"/>
                  <a:gd name="connsiteY10" fmla="*/ 1278357 h 1710792"/>
                  <a:gd name="connsiteX11" fmla="*/ 611505 w 926563"/>
                  <a:gd name="connsiteY11" fmla="*/ 1291692 h 1710792"/>
                  <a:gd name="connsiteX12" fmla="*/ 659130 w 926563"/>
                  <a:gd name="connsiteY12" fmla="*/ 1074522 h 1710792"/>
                  <a:gd name="connsiteX13" fmla="*/ 727710 w 926563"/>
                  <a:gd name="connsiteY13" fmla="*/ 91542 h 1710792"/>
                  <a:gd name="connsiteX14" fmla="*/ 815340 w 926563"/>
                  <a:gd name="connsiteY14" fmla="*/ 85827 h 1710792"/>
                  <a:gd name="connsiteX15" fmla="*/ 834390 w 926563"/>
                  <a:gd name="connsiteY15" fmla="*/ 472542 h 1710792"/>
                  <a:gd name="connsiteX16" fmla="*/ 861060 w 926563"/>
                  <a:gd name="connsiteY16" fmla="*/ 783057 h 1710792"/>
                  <a:gd name="connsiteX17" fmla="*/ 882015 w 926563"/>
                  <a:gd name="connsiteY17" fmla="*/ 693522 h 1710792"/>
                  <a:gd name="connsiteX18" fmla="*/ 904875 w 926563"/>
                  <a:gd name="connsiteY18" fmla="*/ 466827 h 1710792"/>
                  <a:gd name="connsiteX19" fmla="*/ 918210 w 926563"/>
                  <a:gd name="connsiteY19" fmla="*/ 811632 h 1710792"/>
                  <a:gd name="connsiteX20" fmla="*/ 925830 w 926563"/>
                  <a:gd name="connsiteY20" fmla="*/ 1436472 h 1710792"/>
                  <a:gd name="connsiteX21" fmla="*/ 925830 w 926563"/>
                  <a:gd name="connsiteY21" fmla="*/ 1710792 h 1710792"/>
                  <a:gd name="connsiteX0" fmla="*/ 0 w 926563"/>
                  <a:gd name="connsiteY0" fmla="*/ 1681976 h 1681976"/>
                  <a:gd name="connsiteX1" fmla="*/ 7620 w 926563"/>
                  <a:gd name="connsiteY1" fmla="*/ 779006 h 1681976"/>
                  <a:gd name="connsiteX2" fmla="*/ 26670 w 926563"/>
                  <a:gd name="connsiteY2" fmla="*/ 300851 h 1681976"/>
                  <a:gd name="connsiteX3" fmla="*/ 64770 w 926563"/>
                  <a:gd name="connsiteY3" fmla="*/ 565646 h 1681976"/>
                  <a:gd name="connsiteX4" fmla="*/ 95250 w 926563"/>
                  <a:gd name="connsiteY4" fmla="*/ 645656 h 1681976"/>
                  <a:gd name="connsiteX5" fmla="*/ 144780 w 926563"/>
                  <a:gd name="connsiteY5" fmla="*/ 451346 h 1681976"/>
                  <a:gd name="connsiteX6" fmla="*/ 209550 w 926563"/>
                  <a:gd name="connsiteY6" fmla="*/ 512306 h 1681976"/>
                  <a:gd name="connsiteX7" fmla="*/ 306705 w 926563"/>
                  <a:gd name="connsiteY7" fmla="*/ 761861 h 1681976"/>
                  <a:gd name="connsiteX8" fmla="*/ 403860 w 926563"/>
                  <a:gd name="connsiteY8" fmla="*/ 1133336 h 1681976"/>
                  <a:gd name="connsiteX9" fmla="*/ 464820 w 926563"/>
                  <a:gd name="connsiteY9" fmla="*/ 1251446 h 1681976"/>
                  <a:gd name="connsiteX10" fmla="*/ 533400 w 926563"/>
                  <a:gd name="connsiteY10" fmla="*/ 1249541 h 1681976"/>
                  <a:gd name="connsiteX11" fmla="*/ 611505 w 926563"/>
                  <a:gd name="connsiteY11" fmla="*/ 1262876 h 1681976"/>
                  <a:gd name="connsiteX12" fmla="*/ 659130 w 926563"/>
                  <a:gd name="connsiteY12" fmla="*/ 1045706 h 1681976"/>
                  <a:gd name="connsiteX13" fmla="*/ 727710 w 926563"/>
                  <a:gd name="connsiteY13" fmla="*/ 62726 h 1681976"/>
                  <a:gd name="connsiteX14" fmla="*/ 771525 w 926563"/>
                  <a:gd name="connsiteY14" fmla="*/ 95111 h 1681976"/>
                  <a:gd name="connsiteX15" fmla="*/ 815340 w 926563"/>
                  <a:gd name="connsiteY15" fmla="*/ 57011 h 1681976"/>
                  <a:gd name="connsiteX16" fmla="*/ 834390 w 926563"/>
                  <a:gd name="connsiteY16" fmla="*/ 443726 h 1681976"/>
                  <a:gd name="connsiteX17" fmla="*/ 861060 w 926563"/>
                  <a:gd name="connsiteY17" fmla="*/ 754241 h 1681976"/>
                  <a:gd name="connsiteX18" fmla="*/ 882015 w 926563"/>
                  <a:gd name="connsiteY18" fmla="*/ 664706 h 1681976"/>
                  <a:gd name="connsiteX19" fmla="*/ 904875 w 926563"/>
                  <a:gd name="connsiteY19" fmla="*/ 438011 h 1681976"/>
                  <a:gd name="connsiteX20" fmla="*/ 918210 w 926563"/>
                  <a:gd name="connsiteY20" fmla="*/ 782816 h 1681976"/>
                  <a:gd name="connsiteX21" fmla="*/ 925830 w 926563"/>
                  <a:gd name="connsiteY21" fmla="*/ 1407656 h 1681976"/>
                  <a:gd name="connsiteX22" fmla="*/ 925830 w 926563"/>
                  <a:gd name="connsiteY22" fmla="*/ 1681976 h 1681976"/>
                  <a:gd name="connsiteX0" fmla="*/ 0 w 926563"/>
                  <a:gd name="connsiteY0" fmla="*/ 1710792 h 1710792"/>
                  <a:gd name="connsiteX1" fmla="*/ 7620 w 926563"/>
                  <a:gd name="connsiteY1" fmla="*/ 807822 h 1710792"/>
                  <a:gd name="connsiteX2" fmla="*/ 26670 w 926563"/>
                  <a:gd name="connsiteY2" fmla="*/ 329667 h 1710792"/>
                  <a:gd name="connsiteX3" fmla="*/ 64770 w 926563"/>
                  <a:gd name="connsiteY3" fmla="*/ 594462 h 1710792"/>
                  <a:gd name="connsiteX4" fmla="*/ 95250 w 926563"/>
                  <a:gd name="connsiteY4" fmla="*/ 674472 h 1710792"/>
                  <a:gd name="connsiteX5" fmla="*/ 144780 w 926563"/>
                  <a:gd name="connsiteY5" fmla="*/ 480162 h 1710792"/>
                  <a:gd name="connsiteX6" fmla="*/ 209550 w 926563"/>
                  <a:gd name="connsiteY6" fmla="*/ 541122 h 1710792"/>
                  <a:gd name="connsiteX7" fmla="*/ 306705 w 926563"/>
                  <a:gd name="connsiteY7" fmla="*/ 790677 h 1710792"/>
                  <a:gd name="connsiteX8" fmla="*/ 403860 w 926563"/>
                  <a:gd name="connsiteY8" fmla="*/ 1162152 h 1710792"/>
                  <a:gd name="connsiteX9" fmla="*/ 464820 w 926563"/>
                  <a:gd name="connsiteY9" fmla="*/ 1280262 h 1710792"/>
                  <a:gd name="connsiteX10" fmla="*/ 533400 w 926563"/>
                  <a:gd name="connsiteY10" fmla="*/ 1278357 h 1710792"/>
                  <a:gd name="connsiteX11" fmla="*/ 611505 w 926563"/>
                  <a:gd name="connsiteY11" fmla="*/ 1291692 h 1710792"/>
                  <a:gd name="connsiteX12" fmla="*/ 659130 w 926563"/>
                  <a:gd name="connsiteY12" fmla="*/ 1074522 h 1710792"/>
                  <a:gd name="connsiteX13" fmla="*/ 727710 w 926563"/>
                  <a:gd name="connsiteY13" fmla="*/ 91542 h 1710792"/>
                  <a:gd name="connsiteX14" fmla="*/ 815340 w 926563"/>
                  <a:gd name="connsiteY14" fmla="*/ 85827 h 1710792"/>
                  <a:gd name="connsiteX15" fmla="*/ 834390 w 926563"/>
                  <a:gd name="connsiteY15" fmla="*/ 472542 h 1710792"/>
                  <a:gd name="connsiteX16" fmla="*/ 861060 w 926563"/>
                  <a:gd name="connsiteY16" fmla="*/ 783057 h 1710792"/>
                  <a:gd name="connsiteX17" fmla="*/ 882015 w 926563"/>
                  <a:gd name="connsiteY17" fmla="*/ 693522 h 1710792"/>
                  <a:gd name="connsiteX18" fmla="*/ 904875 w 926563"/>
                  <a:gd name="connsiteY18" fmla="*/ 466827 h 1710792"/>
                  <a:gd name="connsiteX19" fmla="*/ 918210 w 926563"/>
                  <a:gd name="connsiteY19" fmla="*/ 811632 h 1710792"/>
                  <a:gd name="connsiteX20" fmla="*/ 925830 w 926563"/>
                  <a:gd name="connsiteY20" fmla="*/ 1436472 h 1710792"/>
                  <a:gd name="connsiteX21" fmla="*/ 925830 w 926563"/>
                  <a:gd name="connsiteY21" fmla="*/ 1710792 h 1710792"/>
                  <a:gd name="connsiteX0" fmla="*/ 0 w 926563"/>
                  <a:gd name="connsiteY0" fmla="*/ 1636463 h 1636463"/>
                  <a:gd name="connsiteX1" fmla="*/ 7620 w 926563"/>
                  <a:gd name="connsiteY1" fmla="*/ 733493 h 1636463"/>
                  <a:gd name="connsiteX2" fmla="*/ 26670 w 926563"/>
                  <a:gd name="connsiteY2" fmla="*/ 255338 h 1636463"/>
                  <a:gd name="connsiteX3" fmla="*/ 64770 w 926563"/>
                  <a:gd name="connsiteY3" fmla="*/ 520133 h 1636463"/>
                  <a:gd name="connsiteX4" fmla="*/ 95250 w 926563"/>
                  <a:gd name="connsiteY4" fmla="*/ 600143 h 1636463"/>
                  <a:gd name="connsiteX5" fmla="*/ 144780 w 926563"/>
                  <a:gd name="connsiteY5" fmla="*/ 405833 h 1636463"/>
                  <a:gd name="connsiteX6" fmla="*/ 209550 w 926563"/>
                  <a:gd name="connsiteY6" fmla="*/ 466793 h 1636463"/>
                  <a:gd name="connsiteX7" fmla="*/ 306705 w 926563"/>
                  <a:gd name="connsiteY7" fmla="*/ 716348 h 1636463"/>
                  <a:gd name="connsiteX8" fmla="*/ 403860 w 926563"/>
                  <a:gd name="connsiteY8" fmla="*/ 1087823 h 1636463"/>
                  <a:gd name="connsiteX9" fmla="*/ 464820 w 926563"/>
                  <a:gd name="connsiteY9" fmla="*/ 1205933 h 1636463"/>
                  <a:gd name="connsiteX10" fmla="*/ 533400 w 926563"/>
                  <a:gd name="connsiteY10" fmla="*/ 1204028 h 1636463"/>
                  <a:gd name="connsiteX11" fmla="*/ 611505 w 926563"/>
                  <a:gd name="connsiteY11" fmla="*/ 1217363 h 1636463"/>
                  <a:gd name="connsiteX12" fmla="*/ 659130 w 926563"/>
                  <a:gd name="connsiteY12" fmla="*/ 1000193 h 1636463"/>
                  <a:gd name="connsiteX13" fmla="*/ 727710 w 926563"/>
                  <a:gd name="connsiteY13" fmla="*/ 17213 h 1636463"/>
                  <a:gd name="connsiteX14" fmla="*/ 834390 w 926563"/>
                  <a:gd name="connsiteY14" fmla="*/ 398213 h 1636463"/>
                  <a:gd name="connsiteX15" fmla="*/ 861060 w 926563"/>
                  <a:gd name="connsiteY15" fmla="*/ 708728 h 1636463"/>
                  <a:gd name="connsiteX16" fmla="*/ 882015 w 926563"/>
                  <a:gd name="connsiteY16" fmla="*/ 619193 h 1636463"/>
                  <a:gd name="connsiteX17" fmla="*/ 904875 w 926563"/>
                  <a:gd name="connsiteY17" fmla="*/ 392498 h 1636463"/>
                  <a:gd name="connsiteX18" fmla="*/ 918210 w 926563"/>
                  <a:gd name="connsiteY18" fmla="*/ 737303 h 1636463"/>
                  <a:gd name="connsiteX19" fmla="*/ 925830 w 926563"/>
                  <a:gd name="connsiteY19" fmla="*/ 1362143 h 1636463"/>
                  <a:gd name="connsiteX20" fmla="*/ 925830 w 926563"/>
                  <a:gd name="connsiteY20" fmla="*/ 1636463 h 1636463"/>
                  <a:gd name="connsiteX0" fmla="*/ 0 w 926563"/>
                  <a:gd name="connsiteY0" fmla="*/ 1621878 h 1621878"/>
                  <a:gd name="connsiteX1" fmla="*/ 7620 w 926563"/>
                  <a:gd name="connsiteY1" fmla="*/ 718908 h 1621878"/>
                  <a:gd name="connsiteX2" fmla="*/ 26670 w 926563"/>
                  <a:gd name="connsiteY2" fmla="*/ 240753 h 1621878"/>
                  <a:gd name="connsiteX3" fmla="*/ 64770 w 926563"/>
                  <a:gd name="connsiteY3" fmla="*/ 505548 h 1621878"/>
                  <a:gd name="connsiteX4" fmla="*/ 95250 w 926563"/>
                  <a:gd name="connsiteY4" fmla="*/ 585558 h 1621878"/>
                  <a:gd name="connsiteX5" fmla="*/ 144780 w 926563"/>
                  <a:gd name="connsiteY5" fmla="*/ 391248 h 1621878"/>
                  <a:gd name="connsiteX6" fmla="*/ 209550 w 926563"/>
                  <a:gd name="connsiteY6" fmla="*/ 452208 h 1621878"/>
                  <a:gd name="connsiteX7" fmla="*/ 306705 w 926563"/>
                  <a:gd name="connsiteY7" fmla="*/ 701763 h 1621878"/>
                  <a:gd name="connsiteX8" fmla="*/ 403860 w 926563"/>
                  <a:gd name="connsiteY8" fmla="*/ 1073238 h 1621878"/>
                  <a:gd name="connsiteX9" fmla="*/ 464820 w 926563"/>
                  <a:gd name="connsiteY9" fmla="*/ 1191348 h 1621878"/>
                  <a:gd name="connsiteX10" fmla="*/ 533400 w 926563"/>
                  <a:gd name="connsiteY10" fmla="*/ 1189443 h 1621878"/>
                  <a:gd name="connsiteX11" fmla="*/ 611505 w 926563"/>
                  <a:gd name="connsiteY11" fmla="*/ 1202778 h 1621878"/>
                  <a:gd name="connsiteX12" fmla="*/ 659130 w 926563"/>
                  <a:gd name="connsiteY12" fmla="*/ 985608 h 1621878"/>
                  <a:gd name="connsiteX13" fmla="*/ 727710 w 926563"/>
                  <a:gd name="connsiteY13" fmla="*/ 2628 h 1621878"/>
                  <a:gd name="connsiteX14" fmla="*/ 861060 w 926563"/>
                  <a:gd name="connsiteY14" fmla="*/ 694143 h 1621878"/>
                  <a:gd name="connsiteX15" fmla="*/ 882015 w 926563"/>
                  <a:gd name="connsiteY15" fmla="*/ 604608 h 1621878"/>
                  <a:gd name="connsiteX16" fmla="*/ 904875 w 926563"/>
                  <a:gd name="connsiteY16" fmla="*/ 377913 h 1621878"/>
                  <a:gd name="connsiteX17" fmla="*/ 918210 w 926563"/>
                  <a:gd name="connsiteY17" fmla="*/ 722718 h 1621878"/>
                  <a:gd name="connsiteX18" fmla="*/ 925830 w 926563"/>
                  <a:gd name="connsiteY18" fmla="*/ 1347558 h 1621878"/>
                  <a:gd name="connsiteX19" fmla="*/ 925830 w 926563"/>
                  <a:gd name="connsiteY19" fmla="*/ 1621878 h 1621878"/>
                  <a:gd name="connsiteX0" fmla="*/ 0 w 926563"/>
                  <a:gd name="connsiteY0" fmla="*/ 1623927 h 1623927"/>
                  <a:gd name="connsiteX1" fmla="*/ 7620 w 926563"/>
                  <a:gd name="connsiteY1" fmla="*/ 720957 h 1623927"/>
                  <a:gd name="connsiteX2" fmla="*/ 26670 w 926563"/>
                  <a:gd name="connsiteY2" fmla="*/ 242802 h 1623927"/>
                  <a:gd name="connsiteX3" fmla="*/ 64770 w 926563"/>
                  <a:gd name="connsiteY3" fmla="*/ 507597 h 1623927"/>
                  <a:gd name="connsiteX4" fmla="*/ 95250 w 926563"/>
                  <a:gd name="connsiteY4" fmla="*/ 587607 h 1623927"/>
                  <a:gd name="connsiteX5" fmla="*/ 144780 w 926563"/>
                  <a:gd name="connsiteY5" fmla="*/ 393297 h 1623927"/>
                  <a:gd name="connsiteX6" fmla="*/ 209550 w 926563"/>
                  <a:gd name="connsiteY6" fmla="*/ 454257 h 1623927"/>
                  <a:gd name="connsiteX7" fmla="*/ 306705 w 926563"/>
                  <a:gd name="connsiteY7" fmla="*/ 703812 h 1623927"/>
                  <a:gd name="connsiteX8" fmla="*/ 403860 w 926563"/>
                  <a:gd name="connsiteY8" fmla="*/ 1075287 h 1623927"/>
                  <a:gd name="connsiteX9" fmla="*/ 464820 w 926563"/>
                  <a:gd name="connsiteY9" fmla="*/ 1193397 h 1623927"/>
                  <a:gd name="connsiteX10" fmla="*/ 533400 w 926563"/>
                  <a:gd name="connsiteY10" fmla="*/ 1191492 h 1623927"/>
                  <a:gd name="connsiteX11" fmla="*/ 611505 w 926563"/>
                  <a:gd name="connsiteY11" fmla="*/ 1204827 h 1623927"/>
                  <a:gd name="connsiteX12" fmla="*/ 659130 w 926563"/>
                  <a:gd name="connsiteY12" fmla="*/ 987657 h 1623927"/>
                  <a:gd name="connsiteX13" fmla="*/ 727710 w 926563"/>
                  <a:gd name="connsiteY13" fmla="*/ 4677 h 1623927"/>
                  <a:gd name="connsiteX14" fmla="*/ 882015 w 926563"/>
                  <a:gd name="connsiteY14" fmla="*/ 606657 h 1623927"/>
                  <a:gd name="connsiteX15" fmla="*/ 904875 w 926563"/>
                  <a:gd name="connsiteY15" fmla="*/ 379962 h 1623927"/>
                  <a:gd name="connsiteX16" fmla="*/ 918210 w 926563"/>
                  <a:gd name="connsiteY16" fmla="*/ 724767 h 1623927"/>
                  <a:gd name="connsiteX17" fmla="*/ 925830 w 926563"/>
                  <a:gd name="connsiteY17" fmla="*/ 1349607 h 1623927"/>
                  <a:gd name="connsiteX18" fmla="*/ 925830 w 926563"/>
                  <a:gd name="connsiteY18" fmla="*/ 1623927 h 1623927"/>
                  <a:gd name="connsiteX0" fmla="*/ 0 w 926563"/>
                  <a:gd name="connsiteY0" fmla="*/ 1624373 h 1624373"/>
                  <a:gd name="connsiteX1" fmla="*/ 7620 w 926563"/>
                  <a:gd name="connsiteY1" fmla="*/ 721403 h 1624373"/>
                  <a:gd name="connsiteX2" fmla="*/ 26670 w 926563"/>
                  <a:gd name="connsiteY2" fmla="*/ 243248 h 1624373"/>
                  <a:gd name="connsiteX3" fmla="*/ 64770 w 926563"/>
                  <a:gd name="connsiteY3" fmla="*/ 508043 h 1624373"/>
                  <a:gd name="connsiteX4" fmla="*/ 95250 w 926563"/>
                  <a:gd name="connsiteY4" fmla="*/ 588053 h 1624373"/>
                  <a:gd name="connsiteX5" fmla="*/ 144780 w 926563"/>
                  <a:gd name="connsiteY5" fmla="*/ 393743 h 1624373"/>
                  <a:gd name="connsiteX6" fmla="*/ 209550 w 926563"/>
                  <a:gd name="connsiteY6" fmla="*/ 454703 h 1624373"/>
                  <a:gd name="connsiteX7" fmla="*/ 306705 w 926563"/>
                  <a:gd name="connsiteY7" fmla="*/ 704258 h 1624373"/>
                  <a:gd name="connsiteX8" fmla="*/ 403860 w 926563"/>
                  <a:gd name="connsiteY8" fmla="*/ 1075733 h 1624373"/>
                  <a:gd name="connsiteX9" fmla="*/ 464820 w 926563"/>
                  <a:gd name="connsiteY9" fmla="*/ 1193843 h 1624373"/>
                  <a:gd name="connsiteX10" fmla="*/ 533400 w 926563"/>
                  <a:gd name="connsiteY10" fmla="*/ 1191938 h 1624373"/>
                  <a:gd name="connsiteX11" fmla="*/ 611505 w 926563"/>
                  <a:gd name="connsiteY11" fmla="*/ 1205273 h 1624373"/>
                  <a:gd name="connsiteX12" fmla="*/ 659130 w 926563"/>
                  <a:gd name="connsiteY12" fmla="*/ 988103 h 1624373"/>
                  <a:gd name="connsiteX13" fmla="*/ 727710 w 926563"/>
                  <a:gd name="connsiteY13" fmla="*/ 5123 h 1624373"/>
                  <a:gd name="connsiteX14" fmla="*/ 882015 w 926563"/>
                  <a:gd name="connsiteY14" fmla="*/ 607103 h 1624373"/>
                  <a:gd name="connsiteX15" fmla="*/ 918210 w 926563"/>
                  <a:gd name="connsiteY15" fmla="*/ 725213 h 1624373"/>
                  <a:gd name="connsiteX16" fmla="*/ 925830 w 926563"/>
                  <a:gd name="connsiteY16" fmla="*/ 1350053 h 1624373"/>
                  <a:gd name="connsiteX17" fmla="*/ 925830 w 926563"/>
                  <a:gd name="connsiteY17" fmla="*/ 1624373 h 1624373"/>
                  <a:gd name="connsiteX0" fmla="*/ 0 w 926563"/>
                  <a:gd name="connsiteY0" fmla="*/ 1621768 h 1621768"/>
                  <a:gd name="connsiteX1" fmla="*/ 7620 w 926563"/>
                  <a:gd name="connsiteY1" fmla="*/ 718798 h 1621768"/>
                  <a:gd name="connsiteX2" fmla="*/ 26670 w 926563"/>
                  <a:gd name="connsiteY2" fmla="*/ 240643 h 1621768"/>
                  <a:gd name="connsiteX3" fmla="*/ 64770 w 926563"/>
                  <a:gd name="connsiteY3" fmla="*/ 505438 h 1621768"/>
                  <a:gd name="connsiteX4" fmla="*/ 95250 w 926563"/>
                  <a:gd name="connsiteY4" fmla="*/ 585448 h 1621768"/>
                  <a:gd name="connsiteX5" fmla="*/ 144780 w 926563"/>
                  <a:gd name="connsiteY5" fmla="*/ 391138 h 1621768"/>
                  <a:gd name="connsiteX6" fmla="*/ 209550 w 926563"/>
                  <a:gd name="connsiteY6" fmla="*/ 452098 h 1621768"/>
                  <a:gd name="connsiteX7" fmla="*/ 306705 w 926563"/>
                  <a:gd name="connsiteY7" fmla="*/ 701653 h 1621768"/>
                  <a:gd name="connsiteX8" fmla="*/ 403860 w 926563"/>
                  <a:gd name="connsiteY8" fmla="*/ 1073128 h 1621768"/>
                  <a:gd name="connsiteX9" fmla="*/ 464820 w 926563"/>
                  <a:gd name="connsiteY9" fmla="*/ 1191238 h 1621768"/>
                  <a:gd name="connsiteX10" fmla="*/ 533400 w 926563"/>
                  <a:gd name="connsiteY10" fmla="*/ 1189333 h 1621768"/>
                  <a:gd name="connsiteX11" fmla="*/ 611505 w 926563"/>
                  <a:gd name="connsiteY11" fmla="*/ 1202668 h 1621768"/>
                  <a:gd name="connsiteX12" fmla="*/ 659130 w 926563"/>
                  <a:gd name="connsiteY12" fmla="*/ 985498 h 1621768"/>
                  <a:gd name="connsiteX13" fmla="*/ 727710 w 926563"/>
                  <a:gd name="connsiteY13" fmla="*/ 2518 h 1621768"/>
                  <a:gd name="connsiteX14" fmla="*/ 918210 w 926563"/>
                  <a:gd name="connsiteY14" fmla="*/ 722608 h 1621768"/>
                  <a:gd name="connsiteX15" fmla="*/ 925830 w 926563"/>
                  <a:gd name="connsiteY15" fmla="*/ 1347448 h 1621768"/>
                  <a:gd name="connsiteX16" fmla="*/ 925830 w 926563"/>
                  <a:gd name="connsiteY16" fmla="*/ 1621768 h 1621768"/>
                  <a:gd name="connsiteX0" fmla="*/ 0 w 926563"/>
                  <a:gd name="connsiteY0" fmla="*/ 1622330 h 1622330"/>
                  <a:gd name="connsiteX1" fmla="*/ 7620 w 926563"/>
                  <a:gd name="connsiteY1" fmla="*/ 719360 h 1622330"/>
                  <a:gd name="connsiteX2" fmla="*/ 26670 w 926563"/>
                  <a:gd name="connsiteY2" fmla="*/ 241205 h 1622330"/>
                  <a:gd name="connsiteX3" fmla="*/ 64770 w 926563"/>
                  <a:gd name="connsiteY3" fmla="*/ 506000 h 1622330"/>
                  <a:gd name="connsiteX4" fmla="*/ 95250 w 926563"/>
                  <a:gd name="connsiteY4" fmla="*/ 586010 h 1622330"/>
                  <a:gd name="connsiteX5" fmla="*/ 144780 w 926563"/>
                  <a:gd name="connsiteY5" fmla="*/ 391700 h 1622330"/>
                  <a:gd name="connsiteX6" fmla="*/ 209550 w 926563"/>
                  <a:gd name="connsiteY6" fmla="*/ 452660 h 1622330"/>
                  <a:gd name="connsiteX7" fmla="*/ 306705 w 926563"/>
                  <a:gd name="connsiteY7" fmla="*/ 702215 h 1622330"/>
                  <a:gd name="connsiteX8" fmla="*/ 403860 w 926563"/>
                  <a:gd name="connsiteY8" fmla="*/ 1073690 h 1622330"/>
                  <a:gd name="connsiteX9" fmla="*/ 464820 w 926563"/>
                  <a:gd name="connsiteY9" fmla="*/ 1191800 h 1622330"/>
                  <a:gd name="connsiteX10" fmla="*/ 533400 w 926563"/>
                  <a:gd name="connsiteY10" fmla="*/ 1189895 h 1622330"/>
                  <a:gd name="connsiteX11" fmla="*/ 611505 w 926563"/>
                  <a:gd name="connsiteY11" fmla="*/ 1203230 h 1622330"/>
                  <a:gd name="connsiteX12" fmla="*/ 659130 w 926563"/>
                  <a:gd name="connsiteY12" fmla="*/ 986060 h 1622330"/>
                  <a:gd name="connsiteX13" fmla="*/ 727710 w 926563"/>
                  <a:gd name="connsiteY13" fmla="*/ 3080 h 1622330"/>
                  <a:gd name="connsiteX14" fmla="*/ 925830 w 926563"/>
                  <a:gd name="connsiteY14" fmla="*/ 1348010 h 1622330"/>
                  <a:gd name="connsiteX15" fmla="*/ 925830 w 926563"/>
                  <a:gd name="connsiteY15" fmla="*/ 1622330 h 1622330"/>
                  <a:gd name="connsiteX0" fmla="*/ 0 w 925830"/>
                  <a:gd name="connsiteY0" fmla="*/ 1627999 h 1627999"/>
                  <a:gd name="connsiteX1" fmla="*/ 7620 w 925830"/>
                  <a:gd name="connsiteY1" fmla="*/ 725029 h 1627999"/>
                  <a:gd name="connsiteX2" fmla="*/ 26670 w 925830"/>
                  <a:gd name="connsiteY2" fmla="*/ 246874 h 1627999"/>
                  <a:gd name="connsiteX3" fmla="*/ 64770 w 925830"/>
                  <a:gd name="connsiteY3" fmla="*/ 511669 h 1627999"/>
                  <a:gd name="connsiteX4" fmla="*/ 95250 w 925830"/>
                  <a:gd name="connsiteY4" fmla="*/ 591679 h 1627999"/>
                  <a:gd name="connsiteX5" fmla="*/ 144780 w 925830"/>
                  <a:gd name="connsiteY5" fmla="*/ 397369 h 1627999"/>
                  <a:gd name="connsiteX6" fmla="*/ 209550 w 925830"/>
                  <a:gd name="connsiteY6" fmla="*/ 458329 h 1627999"/>
                  <a:gd name="connsiteX7" fmla="*/ 306705 w 925830"/>
                  <a:gd name="connsiteY7" fmla="*/ 707884 h 1627999"/>
                  <a:gd name="connsiteX8" fmla="*/ 403860 w 925830"/>
                  <a:gd name="connsiteY8" fmla="*/ 1079359 h 1627999"/>
                  <a:gd name="connsiteX9" fmla="*/ 464820 w 925830"/>
                  <a:gd name="connsiteY9" fmla="*/ 1197469 h 1627999"/>
                  <a:gd name="connsiteX10" fmla="*/ 533400 w 925830"/>
                  <a:gd name="connsiteY10" fmla="*/ 1195564 h 1627999"/>
                  <a:gd name="connsiteX11" fmla="*/ 611505 w 925830"/>
                  <a:gd name="connsiteY11" fmla="*/ 1208899 h 1627999"/>
                  <a:gd name="connsiteX12" fmla="*/ 659130 w 925830"/>
                  <a:gd name="connsiteY12" fmla="*/ 991729 h 1627999"/>
                  <a:gd name="connsiteX13" fmla="*/ 727710 w 925830"/>
                  <a:gd name="connsiteY13" fmla="*/ 8749 h 1627999"/>
                  <a:gd name="connsiteX14" fmla="*/ 925830 w 925830"/>
                  <a:gd name="connsiteY14" fmla="*/ 1627999 h 1627999"/>
                  <a:gd name="connsiteX0" fmla="*/ 0 w 727710"/>
                  <a:gd name="connsiteY0" fmla="*/ 1627999 h 1627999"/>
                  <a:gd name="connsiteX1" fmla="*/ 7620 w 727710"/>
                  <a:gd name="connsiteY1" fmla="*/ 725029 h 1627999"/>
                  <a:gd name="connsiteX2" fmla="*/ 26670 w 727710"/>
                  <a:gd name="connsiteY2" fmla="*/ 246874 h 1627999"/>
                  <a:gd name="connsiteX3" fmla="*/ 64770 w 727710"/>
                  <a:gd name="connsiteY3" fmla="*/ 511669 h 1627999"/>
                  <a:gd name="connsiteX4" fmla="*/ 95250 w 727710"/>
                  <a:gd name="connsiteY4" fmla="*/ 591679 h 1627999"/>
                  <a:gd name="connsiteX5" fmla="*/ 144780 w 727710"/>
                  <a:gd name="connsiteY5" fmla="*/ 397369 h 1627999"/>
                  <a:gd name="connsiteX6" fmla="*/ 209550 w 727710"/>
                  <a:gd name="connsiteY6" fmla="*/ 458329 h 1627999"/>
                  <a:gd name="connsiteX7" fmla="*/ 306705 w 727710"/>
                  <a:gd name="connsiteY7" fmla="*/ 707884 h 1627999"/>
                  <a:gd name="connsiteX8" fmla="*/ 403860 w 727710"/>
                  <a:gd name="connsiteY8" fmla="*/ 1079359 h 1627999"/>
                  <a:gd name="connsiteX9" fmla="*/ 464820 w 727710"/>
                  <a:gd name="connsiteY9" fmla="*/ 1197469 h 1627999"/>
                  <a:gd name="connsiteX10" fmla="*/ 533400 w 727710"/>
                  <a:gd name="connsiteY10" fmla="*/ 1195564 h 1627999"/>
                  <a:gd name="connsiteX11" fmla="*/ 611505 w 727710"/>
                  <a:gd name="connsiteY11" fmla="*/ 1208899 h 1627999"/>
                  <a:gd name="connsiteX12" fmla="*/ 659130 w 727710"/>
                  <a:gd name="connsiteY12" fmla="*/ 991729 h 1627999"/>
                  <a:gd name="connsiteX13" fmla="*/ 727710 w 727710"/>
                  <a:gd name="connsiteY13" fmla="*/ 8749 h 1627999"/>
                  <a:gd name="connsiteX0" fmla="*/ 0 w 748665"/>
                  <a:gd name="connsiteY0" fmla="*/ 1618548 h 1618548"/>
                  <a:gd name="connsiteX1" fmla="*/ 7620 w 748665"/>
                  <a:gd name="connsiteY1" fmla="*/ 715578 h 1618548"/>
                  <a:gd name="connsiteX2" fmla="*/ 26670 w 748665"/>
                  <a:gd name="connsiteY2" fmla="*/ 237423 h 1618548"/>
                  <a:gd name="connsiteX3" fmla="*/ 64770 w 748665"/>
                  <a:gd name="connsiteY3" fmla="*/ 502218 h 1618548"/>
                  <a:gd name="connsiteX4" fmla="*/ 95250 w 748665"/>
                  <a:gd name="connsiteY4" fmla="*/ 582228 h 1618548"/>
                  <a:gd name="connsiteX5" fmla="*/ 144780 w 748665"/>
                  <a:gd name="connsiteY5" fmla="*/ 387918 h 1618548"/>
                  <a:gd name="connsiteX6" fmla="*/ 209550 w 748665"/>
                  <a:gd name="connsiteY6" fmla="*/ 448878 h 1618548"/>
                  <a:gd name="connsiteX7" fmla="*/ 306705 w 748665"/>
                  <a:gd name="connsiteY7" fmla="*/ 698433 h 1618548"/>
                  <a:gd name="connsiteX8" fmla="*/ 403860 w 748665"/>
                  <a:gd name="connsiteY8" fmla="*/ 1069908 h 1618548"/>
                  <a:gd name="connsiteX9" fmla="*/ 464820 w 748665"/>
                  <a:gd name="connsiteY9" fmla="*/ 1188018 h 1618548"/>
                  <a:gd name="connsiteX10" fmla="*/ 533400 w 748665"/>
                  <a:gd name="connsiteY10" fmla="*/ 1186113 h 1618548"/>
                  <a:gd name="connsiteX11" fmla="*/ 611505 w 748665"/>
                  <a:gd name="connsiteY11" fmla="*/ 1199448 h 1618548"/>
                  <a:gd name="connsiteX12" fmla="*/ 659130 w 748665"/>
                  <a:gd name="connsiteY12" fmla="*/ 982278 h 1618548"/>
                  <a:gd name="connsiteX13" fmla="*/ 748665 w 748665"/>
                  <a:gd name="connsiteY13" fmla="*/ 8823 h 1618548"/>
                  <a:gd name="connsiteX0" fmla="*/ 0 w 748665"/>
                  <a:gd name="connsiteY0" fmla="*/ 1609725 h 1609725"/>
                  <a:gd name="connsiteX1" fmla="*/ 7620 w 748665"/>
                  <a:gd name="connsiteY1" fmla="*/ 706755 h 1609725"/>
                  <a:gd name="connsiteX2" fmla="*/ 26670 w 748665"/>
                  <a:gd name="connsiteY2" fmla="*/ 228600 h 1609725"/>
                  <a:gd name="connsiteX3" fmla="*/ 64770 w 748665"/>
                  <a:gd name="connsiteY3" fmla="*/ 493395 h 1609725"/>
                  <a:gd name="connsiteX4" fmla="*/ 95250 w 748665"/>
                  <a:gd name="connsiteY4" fmla="*/ 573405 h 1609725"/>
                  <a:gd name="connsiteX5" fmla="*/ 144780 w 748665"/>
                  <a:gd name="connsiteY5" fmla="*/ 379095 h 1609725"/>
                  <a:gd name="connsiteX6" fmla="*/ 209550 w 748665"/>
                  <a:gd name="connsiteY6" fmla="*/ 440055 h 1609725"/>
                  <a:gd name="connsiteX7" fmla="*/ 306705 w 748665"/>
                  <a:gd name="connsiteY7" fmla="*/ 689610 h 1609725"/>
                  <a:gd name="connsiteX8" fmla="*/ 403860 w 748665"/>
                  <a:gd name="connsiteY8" fmla="*/ 1061085 h 1609725"/>
                  <a:gd name="connsiteX9" fmla="*/ 464820 w 748665"/>
                  <a:gd name="connsiteY9" fmla="*/ 1179195 h 1609725"/>
                  <a:gd name="connsiteX10" fmla="*/ 533400 w 748665"/>
                  <a:gd name="connsiteY10" fmla="*/ 1177290 h 1609725"/>
                  <a:gd name="connsiteX11" fmla="*/ 611505 w 748665"/>
                  <a:gd name="connsiteY11" fmla="*/ 1190625 h 1609725"/>
                  <a:gd name="connsiteX12" fmla="*/ 659130 w 748665"/>
                  <a:gd name="connsiteY12" fmla="*/ 973455 h 1609725"/>
                  <a:gd name="connsiteX13" fmla="*/ 714375 w 748665"/>
                  <a:gd name="connsiteY13" fmla="*/ 139064 h 1609725"/>
                  <a:gd name="connsiteX14" fmla="*/ 748665 w 748665"/>
                  <a:gd name="connsiteY14" fmla="*/ 0 h 1609725"/>
                  <a:gd name="connsiteX0" fmla="*/ 0 w 723900"/>
                  <a:gd name="connsiteY0" fmla="*/ 1615440 h 1615440"/>
                  <a:gd name="connsiteX1" fmla="*/ 7620 w 723900"/>
                  <a:gd name="connsiteY1" fmla="*/ 712470 h 1615440"/>
                  <a:gd name="connsiteX2" fmla="*/ 26670 w 723900"/>
                  <a:gd name="connsiteY2" fmla="*/ 234315 h 1615440"/>
                  <a:gd name="connsiteX3" fmla="*/ 64770 w 723900"/>
                  <a:gd name="connsiteY3" fmla="*/ 499110 h 1615440"/>
                  <a:gd name="connsiteX4" fmla="*/ 95250 w 723900"/>
                  <a:gd name="connsiteY4" fmla="*/ 579120 h 1615440"/>
                  <a:gd name="connsiteX5" fmla="*/ 144780 w 723900"/>
                  <a:gd name="connsiteY5" fmla="*/ 384810 h 1615440"/>
                  <a:gd name="connsiteX6" fmla="*/ 209550 w 723900"/>
                  <a:gd name="connsiteY6" fmla="*/ 445770 h 1615440"/>
                  <a:gd name="connsiteX7" fmla="*/ 306705 w 723900"/>
                  <a:gd name="connsiteY7" fmla="*/ 695325 h 1615440"/>
                  <a:gd name="connsiteX8" fmla="*/ 403860 w 723900"/>
                  <a:gd name="connsiteY8" fmla="*/ 1066800 h 1615440"/>
                  <a:gd name="connsiteX9" fmla="*/ 464820 w 723900"/>
                  <a:gd name="connsiteY9" fmla="*/ 1184910 h 1615440"/>
                  <a:gd name="connsiteX10" fmla="*/ 533400 w 723900"/>
                  <a:gd name="connsiteY10" fmla="*/ 1183005 h 1615440"/>
                  <a:gd name="connsiteX11" fmla="*/ 611505 w 723900"/>
                  <a:gd name="connsiteY11" fmla="*/ 1196340 h 1615440"/>
                  <a:gd name="connsiteX12" fmla="*/ 659130 w 723900"/>
                  <a:gd name="connsiteY12" fmla="*/ 979170 h 1615440"/>
                  <a:gd name="connsiteX13" fmla="*/ 714375 w 723900"/>
                  <a:gd name="connsiteY13" fmla="*/ 144779 h 1615440"/>
                  <a:gd name="connsiteX14" fmla="*/ 723900 w 723900"/>
                  <a:gd name="connsiteY14" fmla="*/ 0 h 1615440"/>
                  <a:gd name="connsiteX0" fmla="*/ 0 w 723900"/>
                  <a:gd name="connsiteY0" fmla="*/ 1619250 h 1619250"/>
                  <a:gd name="connsiteX1" fmla="*/ 7620 w 723900"/>
                  <a:gd name="connsiteY1" fmla="*/ 716280 h 1619250"/>
                  <a:gd name="connsiteX2" fmla="*/ 26670 w 723900"/>
                  <a:gd name="connsiteY2" fmla="*/ 238125 h 1619250"/>
                  <a:gd name="connsiteX3" fmla="*/ 64770 w 723900"/>
                  <a:gd name="connsiteY3" fmla="*/ 502920 h 1619250"/>
                  <a:gd name="connsiteX4" fmla="*/ 95250 w 723900"/>
                  <a:gd name="connsiteY4" fmla="*/ 582930 h 1619250"/>
                  <a:gd name="connsiteX5" fmla="*/ 144780 w 723900"/>
                  <a:gd name="connsiteY5" fmla="*/ 388620 h 1619250"/>
                  <a:gd name="connsiteX6" fmla="*/ 209550 w 723900"/>
                  <a:gd name="connsiteY6" fmla="*/ 449580 h 1619250"/>
                  <a:gd name="connsiteX7" fmla="*/ 306705 w 723900"/>
                  <a:gd name="connsiteY7" fmla="*/ 699135 h 1619250"/>
                  <a:gd name="connsiteX8" fmla="*/ 403860 w 723900"/>
                  <a:gd name="connsiteY8" fmla="*/ 1070610 h 1619250"/>
                  <a:gd name="connsiteX9" fmla="*/ 464820 w 723900"/>
                  <a:gd name="connsiteY9" fmla="*/ 1188720 h 1619250"/>
                  <a:gd name="connsiteX10" fmla="*/ 533400 w 723900"/>
                  <a:gd name="connsiteY10" fmla="*/ 1186815 h 1619250"/>
                  <a:gd name="connsiteX11" fmla="*/ 611505 w 723900"/>
                  <a:gd name="connsiteY11" fmla="*/ 1200150 h 1619250"/>
                  <a:gd name="connsiteX12" fmla="*/ 659130 w 723900"/>
                  <a:gd name="connsiteY12" fmla="*/ 982980 h 1619250"/>
                  <a:gd name="connsiteX13" fmla="*/ 714375 w 723900"/>
                  <a:gd name="connsiteY13" fmla="*/ 148589 h 1619250"/>
                  <a:gd name="connsiteX14" fmla="*/ 723900 w 723900"/>
                  <a:gd name="connsiteY14" fmla="*/ 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3900" h="1619250">
                    <a:moveTo>
                      <a:pt x="0" y="1619250"/>
                    </a:moveTo>
                    <a:cubicBezTo>
                      <a:pt x="1587" y="1281430"/>
                      <a:pt x="3175" y="946467"/>
                      <a:pt x="7620" y="716280"/>
                    </a:cubicBezTo>
                    <a:cubicBezTo>
                      <a:pt x="12065" y="486093"/>
                      <a:pt x="17145" y="273685"/>
                      <a:pt x="26670" y="238125"/>
                    </a:cubicBezTo>
                    <a:cubicBezTo>
                      <a:pt x="36195" y="202565"/>
                      <a:pt x="53340" y="445452"/>
                      <a:pt x="64770" y="502920"/>
                    </a:cubicBezTo>
                    <a:cubicBezTo>
                      <a:pt x="76200" y="560388"/>
                      <a:pt x="81915" y="601980"/>
                      <a:pt x="95250" y="582930"/>
                    </a:cubicBezTo>
                    <a:cubicBezTo>
                      <a:pt x="108585" y="563880"/>
                      <a:pt x="125730" y="410845"/>
                      <a:pt x="144780" y="388620"/>
                    </a:cubicBezTo>
                    <a:cubicBezTo>
                      <a:pt x="163830" y="366395"/>
                      <a:pt x="188278" y="399733"/>
                      <a:pt x="209550" y="449580"/>
                    </a:cubicBezTo>
                    <a:cubicBezTo>
                      <a:pt x="230822" y="499427"/>
                      <a:pt x="274320" y="595630"/>
                      <a:pt x="306705" y="699135"/>
                    </a:cubicBezTo>
                    <a:cubicBezTo>
                      <a:pt x="339090" y="802640"/>
                      <a:pt x="377508" y="989013"/>
                      <a:pt x="403860" y="1070610"/>
                    </a:cubicBezTo>
                    <a:cubicBezTo>
                      <a:pt x="430212" y="1152207"/>
                      <a:pt x="443230" y="1169353"/>
                      <a:pt x="464820" y="1188720"/>
                    </a:cubicBezTo>
                    <a:cubicBezTo>
                      <a:pt x="486410" y="1208087"/>
                      <a:pt x="508953" y="1184910"/>
                      <a:pt x="533400" y="1186815"/>
                    </a:cubicBezTo>
                    <a:cubicBezTo>
                      <a:pt x="557847" y="1188720"/>
                      <a:pt x="590550" y="1234122"/>
                      <a:pt x="611505" y="1200150"/>
                    </a:cubicBezTo>
                    <a:cubicBezTo>
                      <a:pt x="632460" y="1166178"/>
                      <a:pt x="641985" y="1158240"/>
                      <a:pt x="659130" y="982980"/>
                    </a:cubicBezTo>
                    <a:cubicBezTo>
                      <a:pt x="676275" y="807720"/>
                      <a:pt x="699453" y="310831"/>
                      <a:pt x="714375" y="148589"/>
                    </a:cubicBezTo>
                    <a:cubicBezTo>
                      <a:pt x="729297" y="-13653"/>
                      <a:pt x="718185" y="23177"/>
                      <a:pt x="723900" y="0"/>
                    </a:cubicBezTo>
                  </a:path>
                </a:pathLst>
              </a:cu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2" name="자유형: 도형 47">
                <a:extLst>
                  <a:ext uri="{FF2B5EF4-FFF2-40B4-BE49-F238E27FC236}">
                    <a16:creationId xmlns:a16="http://schemas.microsoft.com/office/drawing/2014/main" id="{A1542E19-83A2-4266-A708-7D32B27A3406}"/>
                  </a:ext>
                </a:extLst>
              </p:cNvPr>
              <p:cNvSpPr/>
              <p:nvPr/>
            </p:nvSpPr>
            <p:spPr>
              <a:xfrm>
                <a:off x="7905750" y="1969770"/>
                <a:ext cx="112395" cy="1619250"/>
              </a:xfrm>
              <a:custGeom>
                <a:avLst/>
                <a:gdLst>
                  <a:gd name="connsiteX0" fmla="*/ 0 w 112395"/>
                  <a:gd name="connsiteY0" fmla="*/ 0 h 1617345"/>
                  <a:gd name="connsiteX1" fmla="*/ 38100 w 112395"/>
                  <a:gd name="connsiteY1" fmla="*/ 649605 h 1617345"/>
                  <a:gd name="connsiteX2" fmla="*/ 72390 w 112395"/>
                  <a:gd name="connsiteY2" fmla="*/ 527685 h 1617345"/>
                  <a:gd name="connsiteX3" fmla="*/ 89535 w 112395"/>
                  <a:gd name="connsiteY3" fmla="*/ 386715 h 1617345"/>
                  <a:gd name="connsiteX4" fmla="*/ 110490 w 112395"/>
                  <a:gd name="connsiteY4" fmla="*/ 794385 h 1617345"/>
                  <a:gd name="connsiteX5" fmla="*/ 110490 w 112395"/>
                  <a:gd name="connsiteY5" fmla="*/ 1455420 h 1617345"/>
                  <a:gd name="connsiteX6" fmla="*/ 112395 w 112395"/>
                  <a:gd name="connsiteY6" fmla="*/ 1617345 h 1617345"/>
                  <a:gd name="connsiteX0" fmla="*/ 0 w 112395"/>
                  <a:gd name="connsiteY0" fmla="*/ 0 h 1619250"/>
                  <a:gd name="connsiteX1" fmla="*/ 38100 w 112395"/>
                  <a:gd name="connsiteY1" fmla="*/ 651510 h 1619250"/>
                  <a:gd name="connsiteX2" fmla="*/ 72390 w 112395"/>
                  <a:gd name="connsiteY2" fmla="*/ 529590 h 1619250"/>
                  <a:gd name="connsiteX3" fmla="*/ 89535 w 112395"/>
                  <a:gd name="connsiteY3" fmla="*/ 388620 h 1619250"/>
                  <a:gd name="connsiteX4" fmla="*/ 110490 w 112395"/>
                  <a:gd name="connsiteY4" fmla="*/ 796290 h 1619250"/>
                  <a:gd name="connsiteX5" fmla="*/ 110490 w 112395"/>
                  <a:gd name="connsiteY5" fmla="*/ 1457325 h 1619250"/>
                  <a:gd name="connsiteX6" fmla="*/ 112395 w 112395"/>
                  <a:gd name="connsiteY6" fmla="*/ 1619250 h 1619250"/>
                  <a:gd name="connsiteX0" fmla="*/ 0 w 112395"/>
                  <a:gd name="connsiteY0" fmla="*/ 0 h 1619250"/>
                  <a:gd name="connsiteX1" fmla="*/ 45720 w 112395"/>
                  <a:gd name="connsiteY1" fmla="*/ 683895 h 1619250"/>
                  <a:gd name="connsiteX2" fmla="*/ 72390 w 112395"/>
                  <a:gd name="connsiteY2" fmla="*/ 529590 h 1619250"/>
                  <a:gd name="connsiteX3" fmla="*/ 89535 w 112395"/>
                  <a:gd name="connsiteY3" fmla="*/ 388620 h 1619250"/>
                  <a:gd name="connsiteX4" fmla="*/ 110490 w 112395"/>
                  <a:gd name="connsiteY4" fmla="*/ 796290 h 1619250"/>
                  <a:gd name="connsiteX5" fmla="*/ 110490 w 112395"/>
                  <a:gd name="connsiteY5" fmla="*/ 1457325 h 1619250"/>
                  <a:gd name="connsiteX6" fmla="*/ 112395 w 112395"/>
                  <a:gd name="connsiteY6" fmla="*/ 1619250 h 1619250"/>
                  <a:gd name="connsiteX0" fmla="*/ 0 w 112395"/>
                  <a:gd name="connsiteY0" fmla="*/ 0 h 1619250"/>
                  <a:gd name="connsiteX1" fmla="*/ 45720 w 112395"/>
                  <a:gd name="connsiteY1" fmla="*/ 683895 h 1619250"/>
                  <a:gd name="connsiteX2" fmla="*/ 72390 w 112395"/>
                  <a:gd name="connsiteY2" fmla="*/ 529590 h 1619250"/>
                  <a:gd name="connsiteX3" fmla="*/ 89535 w 112395"/>
                  <a:gd name="connsiteY3" fmla="*/ 388620 h 1619250"/>
                  <a:gd name="connsiteX4" fmla="*/ 104775 w 112395"/>
                  <a:gd name="connsiteY4" fmla="*/ 796290 h 1619250"/>
                  <a:gd name="connsiteX5" fmla="*/ 110490 w 112395"/>
                  <a:gd name="connsiteY5" fmla="*/ 1457325 h 1619250"/>
                  <a:gd name="connsiteX6" fmla="*/ 112395 w 112395"/>
                  <a:gd name="connsiteY6" fmla="*/ 161925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 h="1619250">
                    <a:moveTo>
                      <a:pt x="0" y="0"/>
                    </a:moveTo>
                    <a:cubicBezTo>
                      <a:pt x="13017" y="280829"/>
                      <a:pt x="33655" y="595630"/>
                      <a:pt x="45720" y="683895"/>
                    </a:cubicBezTo>
                    <a:cubicBezTo>
                      <a:pt x="57785" y="772160"/>
                      <a:pt x="65088" y="578802"/>
                      <a:pt x="72390" y="529590"/>
                    </a:cubicBezTo>
                    <a:cubicBezTo>
                      <a:pt x="79692" y="480378"/>
                      <a:pt x="84137" y="344170"/>
                      <a:pt x="89535" y="388620"/>
                    </a:cubicBezTo>
                    <a:cubicBezTo>
                      <a:pt x="94933" y="433070"/>
                      <a:pt x="101283" y="618173"/>
                      <a:pt x="104775" y="796290"/>
                    </a:cubicBezTo>
                    <a:cubicBezTo>
                      <a:pt x="108267" y="974407"/>
                      <a:pt x="110490" y="1457325"/>
                      <a:pt x="110490" y="1457325"/>
                    </a:cubicBezTo>
                    <a:cubicBezTo>
                      <a:pt x="110808" y="1594485"/>
                      <a:pt x="111601" y="1606867"/>
                      <a:pt x="112395" y="1619250"/>
                    </a:cubicBezTo>
                  </a:path>
                </a:pathLst>
              </a:cu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3" name="타원 352">
                <a:extLst>
                  <a:ext uri="{FF2B5EF4-FFF2-40B4-BE49-F238E27FC236}">
                    <a16:creationId xmlns:a16="http://schemas.microsoft.com/office/drawing/2014/main" id="{6A598E3E-6CB1-46A9-A94C-2ED5B62B77D0}"/>
                  </a:ext>
                </a:extLst>
              </p:cNvPr>
              <p:cNvSpPr/>
              <p:nvPr/>
            </p:nvSpPr>
            <p:spPr>
              <a:xfrm>
                <a:off x="7075874" y="269097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4" name="타원 353">
                <a:extLst>
                  <a:ext uri="{FF2B5EF4-FFF2-40B4-BE49-F238E27FC236}">
                    <a16:creationId xmlns:a16="http://schemas.microsoft.com/office/drawing/2014/main" id="{7E52F3C2-BDA2-4D79-A022-A1E1ACA79745}"/>
                  </a:ext>
                </a:extLst>
              </p:cNvPr>
              <p:cNvSpPr/>
              <p:nvPr/>
            </p:nvSpPr>
            <p:spPr>
              <a:xfrm>
                <a:off x="7136834" y="248142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5" name="타원 354">
                <a:extLst>
                  <a:ext uri="{FF2B5EF4-FFF2-40B4-BE49-F238E27FC236}">
                    <a16:creationId xmlns:a16="http://schemas.microsoft.com/office/drawing/2014/main" id="{8BCD468B-3231-427E-AA4F-F2C680ABFD97}"/>
                  </a:ext>
                </a:extLst>
              </p:cNvPr>
              <p:cNvSpPr/>
              <p:nvPr/>
            </p:nvSpPr>
            <p:spPr>
              <a:xfrm>
                <a:off x="7344479" y="255952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6" name="타원 355">
                <a:extLst>
                  <a:ext uri="{FF2B5EF4-FFF2-40B4-BE49-F238E27FC236}">
                    <a16:creationId xmlns:a16="http://schemas.microsoft.com/office/drawing/2014/main" id="{22091F7D-549E-47C4-BDCF-2DA732008A3B}"/>
                  </a:ext>
                </a:extLst>
              </p:cNvPr>
              <p:cNvSpPr/>
              <p:nvPr/>
            </p:nvSpPr>
            <p:spPr>
              <a:xfrm>
                <a:off x="7376864" y="264334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7" name="타원 356">
                <a:extLst>
                  <a:ext uri="{FF2B5EF4-FFF2-40B4-BE49-F238E27FC236}">
                    <a16:creationId xmlns:a16="http://schemas.microsoft.com/office/drawing/2014/main" id="{11D51EF8-5880-4715-8096-6306E437605B}"/>
                  </a:ext>
                </a:extLst>
              </p:cNvPr>
              <p:cNvSpPr/>
              <p:nvPr/>
            </p:nvSpPr>
            <p:spPr>
              <a:xfrm>
                <a:off x="7411154" y="275764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8" name="타원 357">
                <a:extLst>
                  <a:ext uri="{FF2B5EF4-FFF2-40B4-BE49-F238E27FC236}">
                    <a16:creationId xmlns:a16="http://schemas.microsoft.com/office/drawing/2014/main" id="{1DB70A68-CEE0-4DF5-BE04-352F10EB80BF}"/>
                  </a:ext>
                </a:extLst>
              </p:cNvPr>
              <p:cNvSpPr/>
              <p:nvPr/>
            </p:nvSpPr>
            <p:spPr>
              <a:xfrm>
                <a:off x="7512119" y="308530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9" name="타원 358">
                <a:extLst>
                  <a:ext uri="{FF2B5EF4-FFF2-40B4-BE49-F238E27FC236}">
                    <a16:creationId xmlns:a16="http://schemas.microsoft.com/office/drawing/2014/main" id="{9C2CAFCF-EDE8-40AA-8F11-99358CFE36E1}"/>
                  </a:ext>
                </a:extLst>
              </p:cNvPr>
              <p:cNvSpPr/>
              <p:nvPr/>
            </p:nvSpPr>
            <p:spPr>
              <a:xfrm>
                <a:off x="7525454" y="313864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0" name="타원 359">
                <a:extLst>
                  <a:ext uri="{FF2B5EF4-FFF2-40B4-BE49-F238E27FC236}">
                    <a16:creationId xmlns:a16="http://schemas.microsoft.com/office/drawing/2014/main" id="{D320960E-2C32-4E39-B16E-0C85E129DF37}"/>
                  </a:ext>
                </a:extLst>
              </p:cNvPr>
              <p:cNvSpPr/>
              <p:nvPr/>
            </p:nvSpPr>
            <p:spPr>
              <a:xfrm>
                <a:off x="7527359" y="315198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1" name="타원 360">
                <a:extLst>
                  <a:ext uri="{FF2B5EF4-FFF2-40B4-BE49-F238E27FC236}">
                    <a16:creationId xmlns:a16="http://schemas.microsoft.com/office/drawing/2014/main" id="{E5D69BB4-F1D9-45F7-A1DD-8E31C92C0946}"/>
                  </a:ext>
                </a:extLst>
              </p:cNvPr>
              <p:cNvSpPr/>
              <p:nvPr/>
            </p:nvSpPr>
            <p:spPr>
              <a:xfrm>
                <a:off x="7584509" y="317293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2" name="타원 361">
                <a:extLst>
                  <a:ext uri="{FF2B5EF4-FFF2-40B4-BE49-F238E27FC236}">
                    <a16:creationId xmlns:a16="http://schemas.microsoft.com/office/drawing/2014/main" id="{12448DF3-59C4-48D5-BF75-0390F6F78CBB}"/>
                  </a:ext>
                </a:extLst>
              </p:cNvPr>
              <p:cNvSpPr/>
              <p:nvPr/>
            </p:nvSpPr>
            <p:spPr>
              <a:xfrm>
                <a:off x="7614989" y="316722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3" name="타원 362">
                <a:extLst>
                  <a:ext uri="{FF2B5EF4-FFF2-40B4-BE49-F238E27FC236}">
                    <a16:creationId xmlns:a16="http://schemas.microsoft.com/office/drawing/2014/main" id="{F8C6F624-4719-49B9-AED2-D2F7C0B7D5A4}"/>
                  </a:ext>
                </a:extLst>
              </p:cNvPr>
              <p:cNvSpPr/>
              <p:nvPr/>
            </p:nvSpPr>
            <p:spPr>
              <a:xfrm>
                <a:off x="7649279" y="321865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4" name="타원 363">
                <a:extLst>
                  <a:ext uri="{FF2B5EF4-FFF2-40B4-BE49-F238E27FC236}">
                    <a16:creationId xmlns:a16="http://schemas.microsoft.com/office/drawing/2014/main" id="{201B8074-FF8B-4A78-9471-2063F8FB8B0B}"/>
                  </a:ext>
                </a:extLst>
              </p:cNvPr>
              <p:cNvSpPr/>
              <p:nvPr/>
            </p:nvSpPr>
            <p:spPr>
              <a:xfrm>
                <a:off x="7626419" y="305673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5" name="타원 364">
                <a:extLst>
                  <a:ext uri="{FF2B5EF4-FFF2-40B4-BE49-F238E27FC236}">
                    <a16:creationId xmlns:a16="http://schemas.microsoft.com/office/drawing/2014/main" id="{B3C01337-FB61-4362-9324-777202D06D2A}"/>
                  </a:ext>
                </a:extLst>
              </p:cNvPr>
              <p:cNvSpPr/>
              <p:nvPr/>
            </p:nvSpPr>
            <p:spPr>
              <a:xfrm>
                <a:off x="7727384" y="290814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6" name="타원 365">
                <a:extLst>
                  <a:ext uri="{FF2B5EF4-FFF2-40B4-BE49-F238E27FC236}">
                    <a16:creationId xmlns:a16="http://schemas.microsoft.com/office/drawing/2014/main" id="{BAF820E1-590A-42FD-BDDF-1FAA91F1E176}"/>
                  </a:ext>
                </a:extLst>
              </p:cNvPr>
              <p:cNvSpPr/>
              <p:nvPr/>
            </p:nvSpPr>
            <p:spPr>
              <a:xfrm>
                <a:off x="7725479" y="293100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7" name="타원 366">
                <a:extLst>
                  <a:ext uri="{FF2B5EF4-FFF2-40B4-BE49-F238E27FC236}">
                    <a16:creationId xmlns:a16="http://schemas.microsoft.com/office/drawing/2014/main" id="{08118ED6-E4CA-41BC-8EC1-72D3D7A9C06A}"/>
                  </a:ext>
                </a:extLst>
              </p:cNvPr>
              <p:cNvSpPr/>
              <p:nvPr/>
            </p:nvSpPr>
            <p:spPr>
              <a:xfrm>
                <a:off x="7984559" y="239379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8" name="타원 367">
                <a:extLst>
                  <a:ext uri="{FF2B5EF4-FFF2-40B4-BE49-F238E27FC236}">
                    <a16:creationId xmlns:a16="http://schemas.microsoft.com/office/drawing/2014/main" id="{D8479B68-D3F8-4188-B6F4-9CE359F12DB2}"/>
                  </a:ext>
                </a:extLst>
              </p:cNvPr>
              <p:cNvSpPr/>
              <p:nvPr/>
            </p:nvSpPr>
            <p:spPr>
              <a:xfrm>
                <a:off x="7971224" y="233283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9" name="타원 368">
                <a:extLst>
                  <a:ext uri="{FF2B5EF4-FFF2-40B4-BE49-F238E27FC236}">
                    <a16:creationId xmlns:a16="http://schemas.microsoft.com/office/drawing/2014/main" id="{F8636504-5BB8-4656-90F8-2E57AD59BE59}"/>
                  </a:ext>
                </a:extLst>
              </p:cNvPr>
              <p:cNvSpPr/>
              <p:nvPr/>
            </p:nvSpPr>
            <p:spPr>
              <a:xfrm>
                <a:off x="7908359" y="233092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0" name="타원 369">
                <a:extLst>
                  <a:ext uri="{FF2B5EF4-FFF2-40B4-BE49-F238E27FC236}">
                    <a16:creationId xmlns:a16="http://schemas.microsoft.com/office/drawing/2014/main" id="{72CA7322-7D17-4EE7-8572-A9A32867531A}"/>
                  </a:ext>
                </a:extLst>
              </p:cNvPr>
              <p:cNvSpPr/>
              <p:nvPr/>
            </p:nvSpPr>
            <p:spPr>
              <a:xfrm>
                <a:off x="7195889" y="2407125"/>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1" name="타원 370">
                <a:extLst>
                  <a:ext uri="{FF2B5EF4-FFF2-40B4-BE49-F238E27FC236}">
                    <a16:creationId xmlns:a16="http://schemas.microsoft.com/office/drawing/2014/main" id="{F67AC74C-477B-4201-9227-3543BD6CD019}"/>
                  </a:ext>
                </a:extLst>
              </p:cNvPr>
              <p:cNvSpPr/>
              <p:nvPr/>
            </p:nvSpPr>
            <p:spPr>
              <a:xfrm>
                <a:off x="7249229" y="235950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2" name="타원 371">
                <a:extLst>
                  <a:ext uri="{FF2B5EF4-FFF2-40B4-BE49-F238E27FC236}">
                    <a16:creationId xmlns:a16="http://schemas.microsoft.com/office/drawing/2014/main" id="{A30C56B9-1481-4AE1-8520-0FA78C8CEF5D}"/>
                  </a:ext>
                </a:extLst>
              </p:cNvPr>
              <p:cNvSpPr/>
              <p:nvPr/>
            </p:nvSpPr>
            <p:spPr>
              <a:xfrm>
                <a:off x="7273994" y="2363310"/>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26" name="그룹 325">
              <a:extLst>
                <a:ext uri="{FF2B5EF4-FFF2-40B4-BE49-F238E27FC236}">
                  <a16:creationId xmlns:a16="http://schemas.microsoft.com/office/drawing/2014/main" id="{6EA44D1E-549C-4069-BFD5-09211BBA7B1F}"/>
                </a:ext>
              </a:extLst>
            </p:cNvPr>
            <p:cNvGrpSpPr/>
            <p:nvPr/>
          </p:nvGrpSpPr>
          <p:grpSpPr>
            <a:xfrm>
              <a:off x="1646364" y="1751181"/>
              <a:ext cx="1284776" cy="2031594"/>
              <a:chOff x="1646364" y="1751181"/>
              <a:chExt cx="1284776" cy="2031594"/>
            </a:xfrm>
          </p:grpSpPr>
          <p:sp>
            <p:nvSpPr>
              <p:cNvPr id="347" name="직사각형 346">
                <a:extLst>
                  <a:ext uri="{FF2B5EF4-FFF2-40B4-BE49-F238E27FC236}">
                    <a16:creationId xmlns:a16="http://schemas.microsoft.com/office/drawing/2014/main" id="{516787CB-AF17-4EE3-ACE4-273388A39ED8}"/>
                  </a:ext>
                </a:extLst>
              </p:cNvPr>
              <p:cNvSpPr/>
              <p:nvPr/>
            </p:nvSpPr>
            <p:spPr>
              <a:xfrm>
                <a:off x="1830725" y="1968499"/>
                <a:ext cx="1100415" cy="1620521"/>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348" name="TextBox 347">
                    <a:extLst>
                      <a:ext uri="{FF2B5EF4-FFF2-40B4-BE49-F238E27FC236}">
                        <a16:creationId xmlns:a16="http://schemas.microsoft.com/office/drawing/2014/main" id="{38F9403E-EB37-42E6-8775-DA00C2240156}"/>
                      </a:ext>
                    </a:extLst>
                  </p:cNvPr>
                  <p:cNvSpPr txBox="1"/>
                  <p:nvPr/>
                </p:nvSpPr>
                <p:spPr>
                  <a:xfrm>
                    <a:off x="2298075" y="3610590"/>
                    <a:ext cx="166626" cy="172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𝑥</m:t>
                          </m:r>
                        </m:oMath>
                      </m:oMathPara>
                    </a14:m>
                    <a:endParaRPr lang="en-US" sz="1300" dirty="0">
                      <a:solidFill>
                        <a:schemeClr val="tx1"/>
                      </a:solidFill>
                    </a:endParaRPr>
                  </a:p>
                </p:txBody>
              </p:sp>
            </mc:Choice>
            <mc:Fallback xmlns="">
              <p:sp>
                <p:nvSpPr>
                  <p:cNvPr id="155" name="TextBox 154">
                    <a:extLst>
                      <a:ext uri="{FF2B5EF4-FFF2-40B4-BE49-F238E27FC236}">
                        <a16:creationId xmlns:a16="http://schemas.microsoft.com/office/drawing/2014/main" id="{ABA38A78-BE69-49CC-8740-22C67CA45B46}"/>
                      </a:ext>
                    </a:extLst>
                  </p:cNvPr>
                  <p:cNvSpPr txBox="1">
                    <a:spLocks noRot="1" noChangeAspect="1" noMove="1" noResize="1" noEditPoints="1" noAdjustHandles="1" noChangeArrowheads="1" noChangeShapeType="1" noTextEdit="1"/>
                  </p:cNvSpPr>
                  <p:nvPr/>
                </p:nvSpPr>
                <p:spPr>
                  <a:xfrm>
                    <a:off x="2298075" y="3610590"/>
                    <a:ext cx="166626" cy="172185"/>
                  </a:xfrm>
                  <a:prstGeom prst="rect">
                    <a:avLst/>
                  </a:prstGeom>
                  <a:blipFill>
                    <a:blip r:embed="rId5"/>
                    <a:stretch>
                      <a:fillRect l="-3704" b="-3448"/>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9" name="TextBox 348">
                    <a:extLst>
                      <a:ext uri="{FF2B5EF4-FFF2-40B4-BE49-F238E27FC236}">
                        <a16:creationId xmlns:a16="http://schemas.microsoft.com/office/drawing/2014/main" id="{9BBC095A-AB6B-489B-9EBC-2346E779276B}"/>
                      </a:ext>
                    </a:extLst>
                  </p:cNvPr>
                  <p:cNvSpPr txBox="1"/>
                  <p:nvPr/>
                </p:nvSpPr>
                <p:spPr>
                  <a:xfrm>
                    <a:off x="1646364" y="2607925"/>
                    <a:ext cx="157171" cy="182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𝑦</m:t>
                          </m:r>
                        </m:oMath>
                      </m:oMathPara>
                    </a14:m>
                    <a:endParaRPr lang="en-US" sz="1300" dirty="0">
                      <a:solidFill>
                        <a:schemeClr val="tx1"/>
                      </a:solidFill>
                    </a:endParaRPr>
                  </a:p>
                </p:txBody>
              </p:sp>
            </mc:Choice>
            <mc:Fallback xmlns="">
              <p:sp>
                <p:nvSpPr>
                  <p:cNvPr id="349" name="TextBox 348">
                    <a:extLst>
                      <a:ext uri="{FF2B5EF4-FFF2-40B4-BE49-F238E27FC236}">
                        <a16:creationId xmlns:a16="http://schemas.microsoft.com/office/drawing/2014/main" xmlns="" xmlns:a14="http://schemas.microsoft.com/office/drawing/2010/main" id="{9BBC095A-AB6B-489B-9EBC-2346E779276B}"/>
                      </a:ext>
                    </a:extLst>
                  </p:cNvPr>
                  <p:cNvSpPr txBox="1">
                    <a:spLocks noRot="1" noChangeAspect="1" noMove="1" noResize="1" noEditPoints="1" noAdjustHandles="1" noChangeArrowheads="1" noChangeShapeType="1" noTextEdit="1"/>
                  </p:cNvSpPr>
                  <p:nvPr/>
                </p:nvSpPr>
                <p:spPr>
                  <a:xfrm>
                    <a:off x="1646364" y="2607925"/>
                    <a:ext cx="157171" cy="182542"/>
                  </a:xfrm>
                  <a:prstGeom prst="rect">
                    <a:avLst/>
                  </a:prstGeom>
                  <a:blipFill rotWithShape="0">
                    <a:blip r:embed="rId6"/>
                    <a:stretch>
                      <a:fillRect l="-20000" r="-20000" b="-40741"/>
                    </a:stretch>
                  </a:blipFill>
                  <a:ln>
                    <a:noFill/>
                  </a:ln>
                </p:spPr>
                <p:txBody>
                  <a:bodyPr/>
                  <a:lstStyle/>
                  <a:p>
                    <a:r>
                      <a:rPr lang="ko-KR" altLang="en-US">
                        <a:noFill/>
                      </a:rPr>
                      <a:t> </a:t>
                    </a:r>
                  </a:p>
                </p:txBody>
              </p:sp>
            </mc:Fallback>
          </mc:AlternateContent>
          <p:sp>
            <p:nvSpPr>
              <p:cNvPr id="350" name="TextBox 349">
                <a:extLst>
                  <a:ext uri="{FF2B5EF4-FFF2-40B4-BE49-F238E27FC236}">
                    <a16:creationId xmlns:a16="http://schemas.microsoft.com/office/drawing/2014/main" id="{577AE912-6746-4D27-B657-25BE5B6BD20B}"/>
                  </a:ext>
                </a:extLst>
              </p:cNvPr>
              <p:cNvSpPr txBox="1"/>
              <p:nvPr/>
            </p:nvSpPr>
            <p:spPr>
              <a:xfrm>
                <a:off x="2220216" y="1751181"/>
                <a:ext cx="307104" cy="184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ea typeface="SamsungOne 400" panose="020B0503030303020204" pitchFamily="34" charset="0"/>
                  </a:rPr>
                  <a:t>1st</a:t>
                </a:r>
              </a:p>
            </p:txBody>
          </p:sp>
        </p:grpSp>
        <p:grpSp>
          <p:nvGrpSpPr>
            <p:cNvPr id="327" name="그룹 326">
              <a:extLst>
                <a:ext uri="{FF2B5EF4-FFF2-40B4-BE49-F238E27FC236}">
                  <a16:creationId xmlns:a16="http://schemas.microsoft.com/office/drawing/2014/main" id="{F48EC37F-039C-420C-8DB7-F76D86ABEE2C}"/>
                </a:ext>
              </a:extLst>
            </p:cNvPr>
            <p:cNvGrpSpPr/>
            <p:nvPr/>
          </p:nvGrpSpPr>
          <p:grpSpPr>
            <a:xfrm>
              <a:off x="2956375" y="1751181"/>
              <a:ext cx="1283378" cy="2031594"/>
              <a:chOff x="2956375" y="1751181"/>
              <a:chExt cx="1283378" cy="2031594"/>
            </a:xfrm>
          </p:grpSpPr>
          <p:sp>
            <p:nvSpPr>
              <p:cNvPr id="343" name="TextBox 342">
                <a:extLst>
                  <a:ext uri="{FF2B5EF4-FFF2-40B4-BE49-F238E27FC236}">
                    <a16:creationId xmlns:a16="http://schemas.microsoft.com/office/drawing/2014/main" id="{A40B739E-8F84-4602-B2BC-871506ABCA2F}"/>
                  </a:ext>
                </a:extLst>
              </p:cNvPr>
              <p:cNvSpPr txBox="1"/>
              <p:nvPr/>
            </p:nvSpPr>
            <p:spPr>
              <a:xfrm>
                <a:off x="3545958" y="1751181"/>
                <a:ext cx="307104" cy="184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ea typeface="SamsungOne 400" panose="020B0503030303020204" pitchFamily="34" charset="0"/>
                  </a:rPr>
                  <a:t>2nd</a:t>
                </a:r>
              </a:p>
            </p:txBody>
          </p:sp>
          <p:sp>
            <p:nvSpPr>
              <p:cNvPr id="344" name="직사각형 343">
                <a:extLst>
                  <a:ext uri="{FF2B5EF4-FFF2-40B4-BE49-F238E27FC236}">
                    <a16:creationId xmlns:a16="http://schemas.microsoft.com/office/drawing/2014/main" id="{04D85575-C542-4F72-8DBB-A978AA630105}"/>
                  </a:ext>
                </a:extLst>
              </p:cNvPr>
              <p:cNvSpPr/>
              <p:nvPr/>
            </p:nvSpPr>
            <p:spPr>
              <a:xfrm>
                <a:off x="3139338" y="1968499"/>
                <a:ext cx="1100415" cy="1620521"/>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45" name="TextBox 344">
                    <a:extLst>
                      <a:ext uri="{FF2B5EF4-FFF2-40B4-BE49-F238E27FC236}">
                        <a16:creationId xmlns:a16="http://schemas.microsoft.com/office/drawing/2014/main" id="{F5F2A51E-0B03-4CF6-AECA-7F5C13440FE1}"/>
                      </a:ext>
                    </a:extLst>
                  </p:cNvPr>
                  <p:cNvSpPr txBox="1"/>
                  <p:nvPr/>
                </p:nvSpPr>
                <p:spPr>
                  <a:xfrm>
                    <a:off x="3601608" y="3610590"/>
                    <a:ext cx="166626" cy="172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𝑥</m:t>
                          </m:r>
                        </m:oMath>
                      </m:oMathPara>
                    </a14:m>
                    <a:endParaRPr lang="en-US" sz="1300" dirty="0">
                      <a:solidFill>
                        <a:schemeClr val="tx1"/>
                      </a:solidFill>
                    </a:endParaRPr>
                  </a:p>
                </p:txBody>
              </p:sp>
            </mc:Choice>
            <mc:Fallback xmlns="">
              <p:sp>
                <p:nvSpPr>
                  <p:cNvPr id="160" name="TextBox 159">
                    <a:extLst>
                      <a:ext uri="{FF2B5EF4-FFF2-40B4-BE49-F238E27FC236}">
                        <a16:creationId xmlns:a16="http://schemas.microsoft.com/office/drawing/2014/main" id="{C1738094-8D35-4FF7-9A90-6F46DB089815}"/>
                      </a:ext>
                    </a:extLst>
                  </p:cNvPr>
                  <p:cNvSpPr txBox="1">
                    <a:spLocks noRot="1" noChangeAspect="1" noMove="1" noResize="1" noEditPoints="1" noAdjustHandles="1" noChangeArrowheads="1" noChangeShapeType="1" noTextEdit="1"/>
                  </p:cNvSpPr>
                  <p:nvPr/>
                </p:nvSpPr>
                <p:spPr>
                  <a:xfrm>
                    <a:off x="3601608" y="3610590"/>
                    <a:ext cx="166626" cy="172185"/>
                  </a:xfrm>
                  <a:prstGeom prst="rect">
                    <a:avLst/>
                  </a:prstGeom>
                  <a:blipFill>
                    <a:blip r:embed="rId5"/>
                    <a:stretch>
                      <a:fillRect l="-3704" b="-3448"/>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6" name="TextBox 345">
                    <a:extLst>
                      <a:ext uri="{FF2B5EF4-FFF2-40B4-BE49-F238E27FC236}">
                        <a16:creationId xmlns:a16="http://schemas.microsoft.com/office/drawing/2014/main" id="{14D97123-12A0-4837-9838-27FC1088C76A}"/>
                      </a:ext>
                    </a:extLst>
                  </p:cNvPr>
                  <p:cNvSpPr txBox="1"/>
                  <p:nvPr/>
                </p:nvSpPr>
                <p:spPr>
                  <a:xfrm>
                    <a:off x="2956375" y="2614848"/>
                    <a:ext cx="157171" cy="182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𝑦</m:t>
                          </m:r>
                        </m:oMath>
                      </m:oMathPara>
                    </a14:m>
                    <a:endParaRPr lang="en-US" sz="1300" dirty="0">
                      <a:solidFill>
                        <a:schemeClr val="tx1"/>
                      </a:solidFill>
                    </a:endParaRPr>
                  </a:p>
                </p:txBody>
              </p:sp>
            </mc:Choice>
            <mc:Fallback xmlns="">
              <p:sp>
                <p:nvSpPr>
                  <p:cNvPr id="346" name="TextBox 345">
                    <a:extLst>
                      <a:ext uri="{FF2B5EF4-FFF2-40B4-BE49-F238E27FC236}">
                        <a16:creationId xmlns:a16="http://schemas.microsoft.com/office/drawing/2014/main" xmlns="" xmlns:a14="http://schemas.microsoft.com/office/drawing/2010/main" id="{14D97123-12A0-4837-9838-27FC1088C76A}"/>
                      </a:ext>
                    </a:extLst>
                  </p:cNvPr>
                  <p:cNvSpPr txBox="1">
                    <a:spLocks noRot="1" noChangeAspect="1" noMove="1" noResize="1" noEditPoints="1" noAdjustHandles="1" noChangeArrowheads="1" noChangeShapeType="1" noTextEdit="1"/>
                  </p:cNvSpPr>
                  <p:nvPr/>
                </p:nvSpPr>
                <p:spPr>
                  <a:xfrm>
                    <a:off x="2956375" y="2614848"/>
                    <a:ext cx="157171" cy="182542"/>
                  </a:xfrm>
                  <a:prstGeom prst="rect">
                    <a:avLst/>
                  </a:prstGeom>
                  <a:blipFill rotWithShape="0">
                    <a:blip r:embed="rId6"/>
                    <a:stretch>
                      <a:fillRect l="-20000" r="-20000" b="-40741"/>
                    </a:stretch>
                  </a:blipFill>
                  <a:ln>
                    <a:noFill/>
                  </a:ln>
                </p:spPr>
                <p:txBody>
                  <a:bodyPr/>
                  <a:lstStyle/>
                  <a:p>
                    <a:r>
                      <a:rPr lang="ko-KR" altLang="en-US">
                        <a:noFill/>
                      </a:rPr>
                      <a:t> </a:t>
                    </a:r>
                  </a:p>
                </p:txBody>
              </p:sp>
            </mc:Fallback>
          </mc:AlternateContent>
        </p:grpSp>
        <p:grpSp>
          <p:nvGrpSpPr>
            <p:cNvPr id="328" name="그룹 327">
              <a:extLst>
                <a:ext uri="{FF2B5EF4-FFF2-40B4-BE49-F238E27FC236}">
                  <a16:creationId xmlns:a16="http://schemas.microsoft.com/office/drawing/2014/main" id="{32118D71-733B-42F9-B4FF-AA5B1E63E13F}"/>
                </a:ext>
              </a:extLst>
            </p:cNvPr>
            <p:cNvGrpSpPr/>
            <p:nvPr/>
          </p:nvGrpSpPr>
          <p:grpSpPr>
            <a:xfrm>
              <a:off x="4257708" y="1751181"/>
              <a:ext cx="1286902" cy="2031594"/>
              <a:chOff x="4257708" y="1751181"/>
              <a:chExt cx="1286902" cy="2031594"/>
            </a:xfrm>
          </p:grpSpPr>
          <p:sp>
            <p:nvSpPr>
              <p:cNvPr id="339" name="TextBox 338">
                <a:extLst>
                  <a:ext uri="{FF2B5EF4-FFF2-40B4-BE49-F238E27FC236}">
                    <a16:creationId xmlns:a16="http://schemas.microsoft.com/office/drawing/2014/main" id="{7A19A9F4-0F58-4CCE-AB97-AC51C78B9845}"/>
                  </a:ext>
                </a:extLst>
              </p:cNvPr>
              <p:cNvSpPr txBox="1"/>
              <p:nvPr/>
            </p:nvSpPr>
            <p:spPr>
              <a:xfrm>
                <a:off x="4833079" y="1751181"/>
                <a:ext cx="307104" cy="184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ea typeface="SamsungOne 400" panose="020B0503030303020204" pitchFamily="34" charset="0"/>
                  </a:rPr>
                  <a:t>3rd</a:t>
                </a:r>
              </a:p>
            </p:txBody>
          </p:sp>
          <p:sp>
            <p:nvSpPr>
              <p:cNvPr id="340" name="직사각형 339">
                <a:extLst>
                  <a:ext uri="{FF2B5EF4-FFF2-40B4-BE49-F238E27FC236}">
                    <a16:creationId xmlns:a16="http://schemas.microsoft.com/office/drawing/2014/main" id="{E9CCB791-D650-4839-A063-108FC19AA4AC}"/>
                  </a:ext>
                </a:extLst>
              </p:cNvPr>
              <p:cNvSpPr/>
              <p:nvPr/>
            </p:nvSpPr>
            <p:spPr>
              <a:xfrm>
                <a:off x="4444195" y="1968499"/>
                <a:ext cx="1100415" cy="1620521"/>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41" name="TextBox 340">
                    <a:extLst>
                      <a:ext uri="{FF2B5EF4-FFF2-40B4-BE49-F238E27FC236}">
                        <a16:creationId xmlns:a16="http://schemas.microsoft.com/office/drawing/2014/main" id="{4BAD7B08-A5C1-4E6A-8E35-24C844E818FF}"/>
                      </a:ext>
                    </a:extLst>
                  </p:cNvPr>
                  <p:cNvSpPr txBox="1"/>
                  <p:nvPr/>
                </p:nvSpPr>
                <p:spPr>
                  <a:xfrm>
                    <a:off x="4911545" y="3610590"/>
                    <a:ext cx="166626" cy="172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𝑥</m:t>
                          </m:r>
                        </m:oMath>
                      </m:oMathPara>
                    </a14:m>
                    <a:endParaRPr lang="en-US" sz="1300" dirty="0">
                      <a:solidFill>
                        <a:schemeClr val="tx1"/>
                      </a:solidFill>
                    </a:endParaRPr>
                  </a:p>
                </p:txBody>
              </p:sp>
            </mc:Choice>
            <mc:Fallback xmlns="">
              <p:sp>
                <p:nvSpPr>
                  <p:cNvPr id="164" name="TextBox 163">
                    <a:extLst>
                      <a:ext uri="{FF2B5EF4-FFF2-40B4-BE49-F238E27FC236}">
                        <a16:creationId xmlns:a16="http://schemas.microsoft.com/office/drawing/2014/main" id="{F4BE0031-B110-4D4B-9E9E-E5A8D2819FC8}"/>
                      </a:ext>
                    </a:extLst>
                  </p:cNvPr>
                  <p:cNvSpPr txBox="1">
                    <a:spLocks noRot="1" noChangeAspect="1" noMove="1" noResize="1" noEditPoints="1" noAdjustHandles="1" noChangeArrowheads="1" noChangeShapeType="1" noTextEdit="1"/>
                  </p:cNvSpPr>
                  <p:nvPr/>
                </p:nvSpPr>
                <p:spPr>
                  <a:xfrm>
                    <a:off x="4911545" y="3610590"/>
                    <a:ext cx="166626" cy="172185"/>
                  </a:xfrm>
                  <a:prstGeom prst="rect">
                    <a:avLst/>
                  </a:prstGeom>
                  <a:blipFill>
                    <a:blip r:embed="rId5"/>
                    <a:stretch>
                      <a:fillRect l="-3704" b="-3448"/>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2" name="TextBox 341">
                    <a:extLst>
                      <a:ext uri="{FF2B5EF4-FFF2-40B4-BE49-F238E27FC236}">
                        <a16:creationId xmlns:a16="http://schemas.microsoft.com/office/drawing/2014/main" id="{89EEE9E7-B4F9-43E8-B35A-883CF06E5643}"/>
                      </a:ext>
                    </a:extLst>
                  </p:cNvPr>
                  <p:cNvSpPr txBox="1"/>
                  <p:nvPr/>
                </p:nvSpPr>
                <p:spPr>
                  <a:xfrm>
                    <a:off x="4257708" y="2607925"/>
                    <a:ext cx="157171" cy="182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𝑦</m:t>
                          </m:r>
                        </m:oMath>
                      </m:oMathPara>
                    </a14:m>
                    <a:endParaRPr lang="en-US" sz="1300" dirty="0">
                      <a:solidFill>
                        <a:schemeClr val="tx1"/>
                      </a:solidFill>
                    </a:endParaRPr>
                  </a:p>
                </p:txBody>
              </p:sp>
            </mc:Choice>
            <mc:Fallback xmlns="">
              <p:sp>
                <p:nvSpPr>
                  <p:cNvPr id="342" name="TextBox 341">
                    <a:extLst>
                      <a:ext uri="{FF2B5EF4-FFF2-40B4-BE49-F238E27FC236}">
                        <a16:creationId xmlns:a16="http://schemas.microsoft.com/office/drawing/2014/main" xmlns="" xmlns:a14="http://schemas.microsoft.com/office/drawing/2010/main" id="{89EEE9E7-B4F9-43E8-B35A-883CF06E5643}"/>
                      </a:ext>
                    </a:extLst>
                  </p:cNvPr>
                  <p:cNvSpPr txBox="1">
                    <a:spLocks noRot="1" noChangeAspect="1" noMove="1" noResize="1" noEditPoints="1" noAdjustHandles="1" noChangeArrowheads="1" noChangeShapeType="1" noTextEdit="1"/>
                  </p:cNvSpPr>
                  <p:nvPr/>
                </p:nvSpPr>
                <p:spPr>
                  <a:xfrm>
                    <a:off x="4257708" y="2607925"/>
                    <a:ext cx="157171" cy="182542"/>
                  </a:xfrm>
                  <a:prstGeom prst="rect">
                    <a:avLst/>
                  </a:prstGeom>
                  <a:blipFill rotWithShape="0">
                    <a:blip r:embed="rId6"/>
                    <a:stretch>
                      <a:fillRect l="-20000" r="-20000" b="-40741"/>
                    </a:stretch>
                  </a:blipFill>
                  <a:ln>
                    <a:noFill/>
                  </a:ln>
                </p:spPr>
                <p:txBody>
                  <a:bodyPr/>
                  <a:lstStyle/>
                  <a:p>
                    <a:r>
                      <a:rPr lang="ko-KR" altLang="en-US">
                        <a:noFill/>
                      </a:rPr>
                      <a:t> </a:t>
                    </a:r>
                  </a:p>
                </p:txBody>
              </p:sp>
            </mc:Fallback>
          </mc:AlternateContent>
        </p:grpSp>
        <p:grpSp>
          <p:nvGrpSpPr>
            <p:cNvPr id="329" name="그룹 328">
              <a:extLst>
                <a:ext uri="{FF2B5EF4-FFF2-40B4-BE49-F238E27FC236}">
                  <a16:creationId xmlns:a16="http://schemas.microsoft.com/office/drawing/2014/main" id="{2C6D24BF-D272-4003-B056-FA9ACF220C1E}"/>
                </a:ext>
              </a:extLst>
            </p:cNvPr>
            <p:cNvGrpSpPr/>
            <p:nvPr/>
          </p:nvGrpSpPr>
          <p:grpSpPr>
            <a:xfrm>
              <a:off x="5566125" y="1751181"/>
              <a:ext cx="1289125" cy="2031594"/>
              <a:chOff x="5566125" y="1751181"/>
              <a:chExt cx="1289125" cy="2031594"/>
            </a:xfrm>
          </p:grpSpPr>
          <p:sp>
            <p:nvSpPr>
              <p:cNvPr id="335" name="TextBox 334">
                <a:extLst>
                  <a:ext uri="{FF2B5EF4-FFF2-40B4-BE49-F238E27FC236}">
                    <a16:creationId xmlns:a16="http://schemas.microsoft.com/office/drawing/2014/main" id="{F2FB11B1-42B0-4AA9-8A42-69E49756B940}"/>
                  </a:ext>
                </a:extLst>
              </p:cNvPr>
              <p:cNvSpPr txBox="1"/>
              <p:nvPr/>
            </p:nvSpPr>
            <p:spPr>
              <a:xfrm>
                <a:off x="6158821" y="1751181"/>
                <a:ext cx="307104" cy="184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solidFill>
                      <a:schemeClr val="tx1"/>
                    </a:solidFill>
                    <a:ea typeface="SamsungOne 400" panose="020B0503030303020204" pitchFamily="34" charset="0"/>
                  </a:rPr>
                  <a:t>4th</a:t>
                </a:r>
                <a:endParaRPr lang="en-US" dirty="0">
                  <a:solidFill>
                    <a:schemeClr val="tx1"/>
                  </a:solidFill>
                  <a:ea typeface="SamsungOne 400" panose="020B0503030303020204" pitchFamily="34" charset="0"/>
                </a:endParaRPr>
              </a:p>
            </p:txBody>
          </p:sp>
          <p:sp>
            <p:nvSpPr>
              <p:cNvPr id="336" name="직사각형 335">
                <a:extLst>
                  <a:ext uri="{FF2B5EF4-FFF2-40B4-BE49-F238E27FC236}">
                    <a16:creationId xmlns:a16="http://schemas.microsoft.com/office/drawing/2014/main" id="{9DD7434E-5E63-4B85-9019-D7C79FE8D44B}"/>
                  </a:ext>
                </a:extLst>
              </p:cNvPr>
              <p:cNvSpPr/>
              <p:nvPr/>
            </p:nvSpPr>
            <p:spPr>
              <a:xfrm>
                <a:off x="5754835" y="1968499"/>
                <a:ext cx="1100415" cy="1620521"/>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37" name="TextBox 336">
                    <a:extLst>
                      <a:ext uri="{FF2B5EF4-FFF2-40B4-BE49-F238E27FC236}">
                        <a16:creationId xmlns:a16="http://schemas.microsoft.com/office/drawing/2014/main" id="{6D73B5ED-BDE3-4602-820F-A409632C8239}"/>
                      </a:ext>
                    </a:extLst>
                  </p:cNvPr>
                  <p:cNvSpPr txBox="1"/>
                  <p:nvPr/>
                </p:nvSpPr>
                <p:spPr>
                  <a:xfrm>
                    <a:off x="6222185" y="3610590"/>
                    <a:ext cx="166626" cy="172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𝑥</m:t>
                          </m:r>
                        </m:oMath>
                      </m:oMathPara>
                    </a14:m>
                    <a:endParaRPr lang="en-US" sz="1300" dirty="0">
                      <a:solidFill>
                        <a:schemeClr val="tx1"/>
                      </a:solidFill>
                    </a:endParaRPr>
                  </a:p>
                </p:txBody>
              </p:sp>
            </mc:Choice>
            <mc:Fallback xmlns="">
              <p:sp>
                <p:nvSpPr>
                  <p:cNvPr id="168" name="TextBox 167">
                    <a:extLst>
                      <a:ext uri="{FF2B5EF4-FFF2-40B4-BE49-F238E27FC236}">
                        <a16:creationId xmlns:a16="http://schemas.microsoft.com/office/drawing/2014/main" id="{1C1C29C5-7E3B-40CC-8668-BF5562860432}"/>
                      </a:ext>
                    </a:extLst>
                  </p:cNvPr>
                  <p:cNvSpPr txBox="1">
                    <a:spLocks noRot="1" noChangeAspect="1" noMove="1" noResize="1" noEditPoints="1" noAdjustHandles="1" noChangeArrowheads="1" noChangeShapeType="1" noTextEdit="1"/>
                  </p:cNvSpPr>
                  <p:nvPr/>
                </p:nvSpPr>
                <p:spPr>
                  <a:xfrm>
                    <a:off x="6222185" y="3610590"/>
                    <a:ext cx="166626" cy="172185"/>
                  </a:xfrm>
                  <a:prstGeom prst="rect">
                    <a:avLst/>
                  </a:prstGeom>
                  <a:blipFill>
                    <a:blip r:embed="rId5"/>
                    <a:stretch>
                      <a:fillRect l="-3704" b="-3448"/>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8" name="TextBox 337">
                    <a:extLst>
                      <a:ext uri="{FF2B5EF4-FFF2-40B4-BE49-F238E27FC236}">
                        <a16:creationId xmlns:a16="http://schemas.microsoft.com/office/drawing/2014/main" id="{B741923B-FA63-4531-86B2-C3BA9E1ADA0B}"/>
                      </a:ext>
                    </a:extLst>
                  </p:cNvPr>
                  <p:cNvSpPr txBox="1"/>
                  <p:nvPr/>
                </p:nvSpPr>
                <p:spPr>
                  <a:xfrm>
                    <a:off x="5566125" y="2611289"/>
                    <a:ext cx="157171" cy="182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𝑦</m:t>
                          </m:r>
                        </m:oMath>
                      </m:oMathPara>
                    </a14:m>
                    <a:endParaRPr lang="en-US" sz="1300" dirty="0">
                      <a:solidFill>
                        <a:schemeClr val="tx1"/>
                      </a:solidFill>
                    </a:endParaRPr>
                  </a:p>
                </p:txBody>
              </p:sp>
            </mc:Choice>
            <mc:Fallback xmlns="">
              <p:sp>
                <p:nvSpPr>
                  <p:cNvPr id="338" name="TextBox 337">
                    <a:extLst>
                      <a:ext uri="{FF2B5EF4-FFF2-40B4-BE49-F238E27FC236}">
                        <a16:creationId xmlns:a16="http://schemas.microsoft.com/office/drawing/2014/main" xmlns="" xmlns:a14="http://schemas.microsoft.com/office/drawing/2010/main" id="{B741923B-FA63-4531-86B2-C3BA9E1ADA0B}"/>
                      </a:ext>
                    </a:extLst>
                  </p:cNvPr>
                  <p:cNvSpPr txBox="1">
                    <a:spLocks noRot="1" noChangeAspect="1" noMove="1" noResize="1" noEditPoints="1" noAdjustHandles="1" noChangeArrowheads="1" noChangeShapeType="1" noTextEdit="1"/>
                  </p:cNvSpPr>
                  <p:nvPr/>
                </p:nvSpPr>
                <p:spPr>
                  <a:xfrm>
                    <a:off x="5566125" y="2611289"/>
                    <a:ext cx="157171" cy="182542"/>
                  </a:xfrm>
                  <a:prstGeom prst="rect">
                    <a:avLst/>
                  </a:prstGeom>
                  <a:blipFill rotWithShape="0">
                    <a:blip r:embed="rId7"/>
                    <a:stretch>
                      <a:fillRect l="-19231" r="-15385" b="-39286"/>
                    </a:stretch>
                  </a:blipFill>
                  <a:ln>
                    <a:noFill/>
                  </a:ln>
                </p:spPr>
                <p:txBody>
                  <a:bodyPr/>
                  <a:lstStyle/>
                  <a:p>
                    <a:r>
                      <a:rPr lang="ko-KR" altLang="en-US">
                        <a:noFill/>
                      </a:rPr>
                      <a:t> </a:t>
                    </a:r>
                  </a:p>
                </p:txBody>
              </p:sp>
            </mc:Fallback>
          </mc:AlternateContent>
        </p:grpSp>
        <p:grpSp>
          <p:nvGrpSpPr>
            <p:cNvPr id="330" name="그룹 329">
              <a:extLst>
                <a:ext uri="{FF2B5EF4-FFF2-40B4-BE49-F238E27FC236}">
                  <a16:creationId xmlns:a16="http://schemas.microsoft.com/office/drawing/2014/main" id="{53C37F92-170B-4B6B-8C58-0BB9F48D1240}"/>
                </a:ext>
              </a:extLst>
            </p:cNvPr>
            <p:cNvGrpSpPr/>
            <p:nvPr/>
          </p:nvGrpSpPr>
          <p:grpSpPr>
            <a:xfrm>
              <a:off x="6887518" y="1751181"/>
              <a:ext cx="1280650" cy="2031594"/>
              <a:chOff x="6887518" y="1751181"/>
              <a:chExt cx="1280650" cy="2031594"/>
            </a:xfrm>
          </p:grpSpPr>
          <p:sp>
            <p:nvSpPr>
              <p:cNvPr id="331" name="TextBox 330">
                <a:extLst>
                  <a:ext uri="{FF2B5EF4-FFF2-40B4-BE49-F238E27FC236}">
                    <a16:creationId xmlns:a16="http://schemas.microsoft.com/office/drawing/2014/main" id="{1261D28F-DBDE-4BE3-BBAE-1ED20E21E77C}"/>
                  </a:ext>
                </a:extLst>
              </p:cNvPr>
              <p:cNvSpPr txBox="1"/>
              <p:nvPr/>
            </p:nvSpPr>
            <p:spPr>
              <a:xfrm>
                <a:off x="7483037" y="1751181"/>
                <a:ext cx="307104" cy="184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solidFill>
                      <a:schemeClr val="tx1"/>
                    </a:solidFill>
                    <a:ea typeface="SamsungOne 400" panose="020B0503030303020204" pitchFamily="34" charset="0"/>
                  </a:rPr>
                  <a:t>12th</a:t>
                </a:r>
                <a:endParaRPr lang="en-US" dirty="0">
                  <a:solidFill>
                    <a:schemeClr val="tx1"/>
                  </a:solidFill>
                  <a:ea typeface="SamsungOne 400" panose="020B0503030303020204" pitchFamily="34" charset="0"/>
                </a:endParaRPr>
              </a:p>
            </p:txBody>
          </p:sp>
          <p:sp>
            <p:nvSpPr>
              <p:cNvPr id="332" name="직사각형 331">
                <a:extLst>
                  <a:ext uri="{FF2B5EF4-FFF2-40B4-BE49-F238E27FC236}">
                    <a16:creationId xmlns:a16="http://schemas.microsoft.com/office/drawing/2014/main" id="{D8983510-5F15-48B7-8B9A-5A1ED6B537C5}"/>
                  </a:ext>
                </a:extLst>
              </p:cNvPr>
              <p:cNvSpPr/>
              <p:nvPr/>
            </p:nvSpPr>
            <p:spPr>
              <a:xfrm>
                <a:off x="7067753" y="1968499"/>
                <a:ext cx="1100415" cy="1620521"/>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33" name="TextBox 332">
                    <a:extLst>
                      <a:ext uri="{FF2B5EF4-FFF2-40B4-BE49-F238E27FC236}">
                        <a16:creationId xmlns:a16="http://schemas.microsoft.com/office/drawing/2014/main" id="{F4970C68-E6BD-4827-9BEA-3FAA566C99BA}"/>
                      </a:ext>
                    </a:extLst>
                  </p:cNvPr>
                  <p:cNvSpPr txBox="1"/>
                  <p:nvPr/>
                </p:nvSpPr>
                <p:spPr>
                  <a:xfrm>
                    <a:off x="7535103" y="3610590"/>
                    <a:ext cx="166626" cy="172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𝑥</m:t>
                          </m:r>
                        </m:oMath>
                      </m:oMathPara>
                    </a14:m>
                    <a:endParaRPr lang="en-US" sz="1300" dirty="0">
                      <a:solidFill>
                        <a:schemeClr val="tx1"/>
                      </a:solidFill>
                    </a:endParaRPr>
                  </a:p>
                </p:txBody>
              </p:sp>
            </mc:Choice>
            <mc:Fallback xmlns="">
              <p:sp>
                <p:nvSpPr>
                  <p:cNvPr id="173" name="TextBox 172">
                    <a:extLst>
                      <a:ext uri="{FF2B5EF4-FFF2-40B4-BE49-F238E27FC236}">
                        <a16:creationId xmlns:a16="http://schemas.microsoft.com/office/drawing/2014/main" id="{CB2B1DE2-C0DD-4237-B814-739E5F13CAB6}"/>
                      </a:ext>
                    </a:extLst>
                  </p:cNvPr>
                  <p:cNvSpPr txBox="1">
                    <a:spLocks noRot="1" noChangeAspect="1" noMove="1" noResize="1" noEditPoints="1" noAdjustHandles="1" noChangeArrowheads="1" noChangeShapeType="1" noTextEdit="1"/>
                  </p:cNvSpPr>
                  <p:nvPr/>
                </p:nvSpPr>
                <p:spPr>
                  <a:xfrm>
                    <a:off x="7535103" y="3610590"/>
                    <a:ext cx="166626" cy="172185"/>
                  </a:xfrm>
                  <a:prstGeom prst="rect">
                    <a:avLst/>
                  </a:prstGeom>
                  <a:blipFill>
                    <a:blip r:embed="rId5"/>
                    <a:stretch>
                      <a:fillRect l="-3704" b="-3448"/>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4" name="TextBox 333">
                    <a:extLst>
                      <a:ext uri="{FF2B5EF4-FFF2-40B4-BE49-F238E27FC236}">
                        <a16:creationId xmlns:a16="http://schemas.microsoft.com/office/drawing/2014/main" id="{AAA1EFA0-BA47-43AC-9205-7651D75B31F4}"/>
                      </a:ext>
                    </a:extLst>
                  </p:cNvPr>
                  <p:cNvSpPr txBox="1"/>
                  <p:nvPr/>
                </p:nvSpPr>
                <p:spPr>
                  <a:xfrm>
                    <a:off x="6887518" y="2639087"/>
                    <a:ext cx="157171" cy="182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𝑦</m:t>
                          </m:r>
                        </m:oMath>
                      </m:oMathPara>
                    </a14:m>
                    <a:endParaRPr lang="en-US" sz="1300" dirty="0">
                      <a:solidFill>
                        <a:schemeClr val="tx1"/>
                      </a:solidFill>
                    </a:endParaRPr>
                  </a:p>
                </p:txBody>
              </p:sp>
            </mc:Choice>
            <mc:Fallback xmlns="">
              <p:sp>
                <p:nvSpPr>
                  <p:cNvPr id="334" name="TextBox 333">
                    <a:extLst>
                      <a:ext uri="{FF2B5EF4-FFF2-40B4-BE49-F238E27FC236}">
                        <a16:creationId xmlns:a16="http://schemas.microsoft.com/office/drawing/2014/main" xmlns="" xmlns:a14="http://schemas.microsoft.com/office/drawing/2010/main" id="{AAA1EFA0-BA47-43AC-9205-7651D75B31F4}"/>
                      </a:ext>
                    </a:extLst>
                  </p:cNvPr>
                  <p:cNvSpPr txBox="1">
                    <a:spLocks noRot="1" noChangeAspect="1" noMove="1" noResize="1" noEditPoints="1" noAdjustHandles="1" noChangeArrowheads="1" noChangeShapeType="1" noTextEdit="1"/>
                  </p:cNvSpPr>
                  <p:nvPr/>
                </p:nvSpPr>
                <p:spPr>
                  <a:xfrm>
                    <a:off x="6887518" y="2639087"/>
                    <a:ext cx="157171" cy="182542"/>
                  </a:xfrm>
                  <a:prstGeom prst="rect">
                    <a:avLst/>
                  </a:prstGeom>
                  <a:blipFill rotWithShape="0">
                    <a:blip r:embed="rId6"/>
                    <a:stretch>
                      <a:fillRect l="-20000" r="-20000" b="-40741"/>
                    </a:stretch>
                  </a:blipFill>
                  <a:ln>
                    <a:noFill/>
                  </a:ln>
                </p:spPr>
                <p:txBody>
                  <a:bodyPr/>
                  <a:lstStyle/>
                  <a:p>
                    <a:r>
                      <a:rPr lang="ko-KR" altLang="en-US">
                        <a:noFill/>
                      </a:rPr>
                      <a:t> </a:t>
                    </a:r>
                  </a:p>
                </p:txBody>
              </p:sp>
            </mc:Fallback>
          </mc:AlternateContent>
        </p:grpSp>
      </p:grpSp>
    </p:spTree>
    <p:extLst>
      <p:ext uri="{BB962C8B-B14F-4D97-AF65-F5344CB8AC3E}">
        <p14:creationId xmlns:p14="http://schemas.microsoft.com/office/powerpoint/2010/main" val="4474711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Khởi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chia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Bộ</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dữ</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liệu</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Quá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khớp</a:t>
            </a:r>
            <a:endParaRPr lang="ko-KR" altLang="en-US" sz="1400" dirty="0">
              <a:solidFill>
                <a:schemeClr val="tx1"/>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26" name="직사각형 25">
                <a:extLst>
                  <a:ext uri="{FF2B5EF4-FFF2-40B4-BE49-F238E27FC236}">
                    <a16:creationId xmlns:a16="http://schemas.microsoft.com/office/drawing/2014/main" id="{E0E9A875-855D-4DD3-BA61-C3F6A0D3F901}"/>
                  </a:ext>
                </a:extLst>
              </p:cNvPr>
              <p:cNvSpPr/>
              <p:nvPr/>
            </p:nvSpPr>
            <p:spPr>
              <a:xfrm>
                <a:off x="671261" y="1700808"/>
                <a:ext cx="8632825" cy="1858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Khi chọn đường cong đa thức bậc 12, nó gần như hoàn hảo với bộ huấn luyện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Tuy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nhiên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sự</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xảy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ra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khi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dự</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đoán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dữ</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mới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361950" lvl="1" indent="-180975">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 400" panose="020B0503030303020204" pitchFamily="34" charset="0"/>
                  </a:rPr>
                  <a:t>Khu</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vực</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xung</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quanh</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thanh</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màu</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đỏ</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tại</a:t>
                </a:r>
                <a:r>
                  <a:rPr lang="en-US" altLang="ko-KR" sz="1300" dirty="0">
                    <a:solidFill>
                      <a:prstClr val="black">
                        <a:lumMod val="85000"/>
                        <a:lumOff val="15000"/>
                      </a:prstClr>
                    </a:solidFill>
                    <a:latin typeface="SamsungOne 400" panose="020B0503030303020204" pitchFamily="34" charset="0"/>
                  </a:rPr>
                  <a:t> </a:t>
                </a:r>
                <a14:m>
                  <m:oMath xmlns:m="http://schemas.openxmlformats.org/officeDocument/2006/math">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a:solidFill>
                              <a:prstClr val="black">
                                <a:lumMod val="85000"/>
                                <a:lumOff val="15000"/>
                              </a:prstClr>
                            </a:solidFill>
                            <a:latin typeface="Cambria Math" panose="02040503050406030204" pitchFamily="18" charset="0"/>
                          </a:rPr>
                          <m:t>𝑥</m:t>
                        </m:r>
                      </m:e>
                      <m:sub>
                        <m:r>
                          <a:rPr lang="en-US" altLang="ko-KR" sz="1300">
                            <a:solidFill>
                              <a:prstClr val="black">
                                <a:lumMod val="85000"/>
                                <a:lumOff val="15000"/>
                              </a:prstClr>
                            </a:solidFill>
                            <a:latin typeface="Cambria Math" panose="02040503050406030204" pitchFamily="18" charset="0"/>
                          </a:rPr>
                          <m:t>0</m:t>
                        </m:r>
                      </m:sub>
                    </m:sSub>
                    <m:r>
                      <a:rPr lang="en-US" altLang="ko-KR" sz="1300" i="1">
                        <a:solidFill>
                          <a:prstClr val="black">
                            <a:lumMod val="85000"/>
                            <a:lumOff val="15000"/>
                          </a:prstClr>
                        </a:solidFill>
                        <a:latin typeface="Cambria Math" panose="02040503050406030204" pitchFamily="18" charset="0"/>
                      </a:rPr>
                      <m:t> </m:t>
                    </m:r>
                  </m:oMath>
                </a14:m>
                <a:r>
                  <a:rPr lang="vi-VN" altLang="ko-KR" sz="1300" dirty="0">
                    <a:solidFill>
                      <a:prstClr val="black">
                        <a:lumMod val="85000"/>
                        <a:lumOff val="15000"/>
                      </a:prstClr>
                    </a:solidFill>
                    <a:latin typeface="SamsungOne 400" panose="020B0503030303020204" pitchFamily="34" charset="0"/>
                  </a:rPr>
                  <a:t>nên được dự đoán, nhưng chấm đỏ được dự đoán thay thế</a:t>
                </a:r>
                <a:r>
                  <a:rPr lang="en-US" altLang="ko-KR" sz="1300" dirty="0">
                    <a:solidFill>
                      <a:prstClr val="black">
                        <a:lumMod val="85000"/>
                        <a:lumOff val="15000"/>
                      </a:prstClr>
                    </a:solidFill>
                    <a:latin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Lý do </a:t>
                </a:r>
                <a:r>
                  <a:rPr lang="en-US" altLang="ko-KR" sz="1300" dirty="0" err="1">
                    <a:solidFill>
                      <a:schemeClr val="tx1"/>
                    </a:solidFill>
                    <a:latin typeface="SamsungOne 400" panose="020B0503030303020204" pitchFamily="34" charset="0"/>
                    <a:ea typeface="SamsungOne 400" panose="020B0503030303020204" pitchFamily="34" charset="0"/>
                  </a:rPr>
                  <a:t>là</a:t>
                </a:r>
                <a:r>
                  <a:rPr lang="en-US" altLang="ko-KR" sz="1300" dirty="0">
                    <a:solidFill>
                      <a:schemeClr val="tx1"/>
                    </a:solidFill>
                    <a:latin typeface="SamsungOne 400" panose="020B0503030303020204" pitchFamily="34" charset="0"/>
                    <a:ea typeface="SamsungOne 400" panose="020B0503030303020204" pitchFamily="34" charset="0"/>
                  </a:rPr>
                  <a:t> </a:t>
                </a:r>
                <a:r>
                  <a:rPr lang="en-US" altLang="ko-KR" sz="1300" dirty="0" err="1">
                    <a:solidFill>
                      <a:schemeClr val="tx1"/>
                    </a:solidFill>
                    <a:latin typeface="SamsungOne 400" panose="020B0503030303020204" pitchFamily="34" charset="0"/>
                    <a:ea typeface="SamsungOne 400" panose="020B0503030303020204" pitchFamily="34" charset="0"/>
                  </a:rPr>
                  <a:t>vì</a:t>
                </a:r>
                <a:r>
                  <a:rPr lang="en-US" altLang="ko-KR" sz="1300" dirty="0">
                    <a:solidFill>
                      <a:schemeClr val="tx1"/>
                    </a:solidFill>
                    <a:latin typeface="SamsungOne 400" panose="020B0503030303020204" pitchFamily="34" charset="0"/>
                    <a:ea typeface="SamsungOne 400" panose="020B0503030303020204" pitchFamily="34" charset="0"/>
                  </a:rPr>
                  <a:t> </a:t>
                </a:r>
                <a:r>
                  <a:rPr lang="vi-VN" altLang="ko-KR" sz="1300" dirty="0">
                    <a:solidFill>
                      <a:srgbClr val="FF0000"/>
                    </a:solidFill>
                    <a:latin typeface="SamsungOne 400" panose="020B0503030303020204" pitchFamily="34" charset="0"/>
                    <a:ea typeface="SamsungOne 400" panose="020B0503030303020204" pitchFamily="34" charset="0"/>
                  </a:rPr>
                  <a:t>dung lượng</a:t>
                </a:r>
                <a:r>
                  <a:rPr lang="en-US" altLang="ko-KR" sz="1300" dirty="0">
                    <a:solidFill>
                      <a:srgbClr val="FF0000"/>
                    </a:solidFill>
                    <a:latin typeface="SamsungOne 400" panose="020B0503030303020204" pitchFamily="34" charset="0"/>
                    <a:ea typeface="SamsungOne 400" panose="020B0503030303020204" pitchFamily="34" charset="0"/>
                  </a:rPr>
                  <a:t> </a:t>
                </a:r>
                <a:r>
                  <a:rPr lang="en-US" altLang="ko-KR" sz="1300" dirty="0" err="1">
                    <a:solidFill>
                      <a:srgbClr val="FF0000"/>
                    </a:solidFill>
                    <a:latin typeface="SamsungOne 400" panose="020B0503030303020204" pitchFamily="34" charset="0"/>
                    <a:ea typeface="SamsungOne 400" panose="020B0503030303020204" pitchFamily="34" charset="0"/>
                  </a:rPr>
                  <a:t>lớn</a:t>
                </a:r>
                <a:r>
                  <a:rPr lang="en-US" altLang="ko-KR" sz="1300" dirty="0">
                    <a:solidFill>
                      <a:srgbClr val="FF0000"/>
                    </a:solidFill>
                    <a:latin typeface="SamsungOne 400" panose="020B0503030303020204" pitchFamily="34" charset="0"/>
                    <a:ea typeface="SamsungOne 400" panose="020B0503030303020204" pitchFamily="34" charset="0"/>
                  </a:rPr>
                  <a:t> </a:t>
                </a:r>
                <a:r>
                  <a:rPr lang="en-US" altLang="ko-KR" sz="1300" dirty="0" err="1">
                    <a:solidFill>
                      <a:srgbClr val="FF0000"/>
                    </a:solidFill>
                    <a:latin typeface="SamsungOne 400" panose="020B0503030303020204" pitchFamily="34" charset="0"/>
                    <a:ea typeface="SamsungOne 400" panose="020B0503030303020204" pitchFamily="34" charset="0"/>
                  </a:rPr>
                  <a:t>của</a:t>
                </a:r>
                <a:r>
                  <a:rPr lang="en-US" altLang="ko-KR" sz="1300" dirty="0">
                    <a:solidFill>
                      <a:srgbClr val="FF0000"/>
                    </a:solidFill>
                    <a:latin typeface="SamsungOne 400" panose="020B0503030303020204" pitchFamily="34" charset="0"/>
                    <a:ea typeface="SamsungOne 400" panose="020B0503030303020204" pitchFamily="34" charset="0"/>
                  </a:rPr>
                  <a:t> </a:t>
                </a:r>
                <a:r>
                  <a:rPr lang="en-US" altLang="ko-KR" sz="1300" dirty="0" err="1">
                    <a:solidFill>
                      <a:srgbClr val="FF0000"/>
                    </a:solidFill>
                    <a:latin typeface="SamsungOne 400" panose="020B0503030303020204" pitchFamily="34" charset="0"/>
                    <a:ea typeface="SamsungOne 400" panose="020B0503030303020204" pitchFamily="34" charset="0"/>
                  </a:rPr>
                  <a:t>mô</a:t>
                </a:r>
                <a:r>
                  <a:rPr lang="en-US" altLang="ko-KR" sz="1300" dirty="0">
                    <a:solidFill>
                      <a:srgbClr val="FF0000"/>
                    </a:solidFill>
                    <a:latin typeface="SamsungOne 400" panose="020B0503030303020204" pitchFamily="34" charset="0"/>
                    <a:ea typeface="SamsungOne 400" panose="020B0503030303020204" pitchFamily="34" charset="0"/>
                  </a:rPr>
                  <a:t> </a:t>
                </a:r>
                <a:r>
                  <a:rPr lang="en-US" altLang="ko-KR" sz="1300" dirty="0" err="1">
                    <a:solidFill>
                      <a:srgbClr val="FF0000"/>
                    </a:solidFill>
                    <a:latin typeface="SamsungOne 400" panose="020B0503030303020204" pitchFamily="34" charset="0"/>
                    <a:ea typeface="SamsungOne 400" panose="020B0503030303020204" pitchFamily="34" charset="0"/>
                  </a:rPr>
                  <a:t>hình</a:t>
                </a:r>
                <a:r>
                  <a:rPr lang="en-US" altLang="ko-KR" sz="1300" dirty="0">
                    <a:solidFill>
                      <a:schemeClr val="tx1"/>
                    </a:solidFill>
                    <a:latin typeface="SamsungOne 400" panose="020B0503030303020204" pitchFamily="34" charset="0"/>
                    <a:ea typeface="SamsungOne 400" panose="020B0503030303020204" pitchFamily="34" charset="0"/>
                  </a:rPr>
                  <a:t>.</a:t>
                </a:r>
              </a:p>
              <a:p>
                <a:pPr marL="361950" lvl="1" indent="-180975">
                  <a:spcAft>
                    <a:spcPts val="800"/>
                  </a:spcAft>
                  <a:buClr>
                    <a:srgbClr val="193EB0"/>
                  </a:buClr>
                  <a:buFont typeface="Arial" panose="020B0604020202020204" pitchFamily="34" charset="0"/>
                  <a:buChar char="•"/>
                </a:pPr>
                <a:r>
                  <a:rPr lang="en-US" altLang="ko-KR" sz="1300" b="1" dirty="0" err="1">
                    <a:solidFill>
                      <a:srgbClr val="1429A0"/>
                    </a:solidFill>
                    <a:latin typeface="SamsungOne 400" panose="020B0503030303020204" pitchFamily="34" charset="0"/>
                  </a:rPr>
                  <a:t>Chấp</a:t>
                </a:r>
                <a:r>
                  <a:rPr lang="en-US" altLang="ko-KR" sz="1300" b="1" dirty="0">
                    <a:solidFill>
                      <a:srgbClr val="1429A0"/>
                    </a:solidFill>
                    <a:latin typeface="SamsungOne 400" panose="020B0503030303020204" pitchFamily="34" charset="0"/>
                  </a:rPr>
                  <a:t> </a:t>
                </a:r>
                <a:r>
                  <a:rPr lang="en-US" altLang="ko-KR" sz="1300" b="1" dirty="0" err="1">
                    <a:solidFill>
                      <a:srgbClr val="1429A0"/>
                    </a:solidFill>
                    <a:latin typeface="SamsungOne 400" panose="020B0503030303020204" pitchFamily="34" charset="0"/>
                  </a:rPr>
                  <a:t>nhận</a:t>
                </a:r>
                <a:r>
                  <a:rPr lang="en-US" altLang="ko-KR" sz="1300" b="1" dirty="0">
                    <a:solidFill>
                      <a:srgbClr val="1429A0"/>
                    </a:solidFill>
                    <a:latin typeface="SamsungOne 400" panose="020B0503030303020204" pitchFamily="34" charset="0"/>
                  </a:rPr>
                  <a:t> </a:t>
                </a:r>
                <a:r>
                  <a:rPr lang="vi-VN" altLang="ko-KR" sz="1300" b="1" dirty="0">
                    <a:solidFill>
                      <a:srgbClr val="1429A0"/>
                    </a:solidFill>
                    <a:latin typeface="SamsungOne 400" panose="020B0503030303020204" pitchFamily="34" charset="0"/>
                  </a:rPr>
                  <a:t>nhiễu xảy ra</a:t>
                </a:r>
                <a:r>
                  <a:rPr lang="en-US" altLang="ko-KR" sz="1300" b="1" dirty="0">
                    <a:solidFill>
                      <a:srgbClr val="1429A0"/>
                    </a:solidFill>
                    <a:latin typeface="SamsungOne 400" panose="020B0503030303020204" pitchFamily="34" charset="0"/>
                  </a:rPr>
                  <a:t> </a:t>
                </a:r>
                <a:r>
                  <a:rPr lang="en-US" altLang="ko-KR" sz="1300" b="1" dirty="0" err="1">
                    <a:solidFill>
                      <a:srgbClr val="1429A0"/>
                    </a:solidFill>
                    <a:latin typeface="SamsungOne 400" panose="020B0503030303020204" pitchFamily="34" charset="0"/>
                  </a:rPr>
                  <a:t>trong</a:t>
                </a:r>
                <a:r>
                  <a:rPr lang="en-US" altLang="ko-KR" sz="1300" b="1" dirty="0">
                    <a:solidFill>
                      <a:srgbClr val="1429A0"/>
                    </a:solidFill>
                    <a:latin typeface="SamsungOne 400" panose="020B0503030303020204" pitchFamily="34" charset="0"/>
                  </a:rPr>
                  <a:t> </a:t>
                </a:r>
                <a:r>
                  <a:rPr lang="en-US" altLang="ko-KR" sz="1300" b="1" dirty="0" err="1">
                    <a:solidFill>
                      <a:srgbClr val="1429A0"/>
                    </a:solidFill>
                    <a:latin typeface="SamsungOne 400" panose="020B0503030303020204" pitchFamily="34" charset="0"/>
                  </a:rPr>
                  <a:t>quá</a:t>
                </a:r>
                <a:r>
                  <a:rPr lang="en-US" altLang="ko-KR" sz="1300" b="1" dirty="0">
                    <a:solidFill>
                      <a:srgbClr val="1429A0"/>
                    </a:solidFill>
                    <a:latin typeface="SamsungOne 400" panose="020B0503030303020204" pitchFamily="34" charset="0"/>
                  </a:rPr>
                  <a:t> </a:t>
                </a:r>
                <a:r>
                  <a:rPr lang="en-US" altLang="ko-KR" sz="1300" b="1" dirty="0" err="1">
                    <a:solidFill>
                      <a:srgbClr val="1429A0"/>
                    </a:solidFill>
                    <a:latin typeface="SamsungOne 400" panose="020B0503030303020204" pitchFamily="34" charset="0"/>
                  </a:rPr>
                  <a:t>trình</a:t>
                </a:r>
                <a:r>
                  <a:rPr lang="en-US" altLang="ko-KR" sz="1300" b="1" dirty="0">
                    <a:solidFill>
                      <a:srgbClr val="1429A0"/>
                    </a:solidFill>
                    <a:latin typeface="SamsungOne 400" panose="020B0503030303020204" pitchFamily="34" charset="0"/>
                  </a:rPr>
                  <a:t> </a:t>
                </a:r>
                <a:r>
                  <a:rPr lang="en-US" altLang="ko-KR" sz="1300" b="1" dirty="0" err="1">
                    <a:solidFill>
                      <a:srgbClr val="1429A0"/>
                    </a:solidFill>
                    <a:latin typeface="SamsungOne 400" panose="020B0503030303020204" pitchFamily="34" charset="0"/>
                  </a:rPr>
                  <a:t>học</a:t>
                </a:r>
                <a:r>
                  <a:rPr lang="ko-KR" altLang="en-US" sz="1300" b="1" dirty="0">
                    <a:solidFill>
                      <a:srgbClr val="1429A0"/>
                    </a:solidFill>
                    <a:latin typeface="SamsungOne 400" panose="020B0503030303020204" pitchFamily="34" charset="0"/>
                  </a:rPr>
                  <a:t> → </a:t>
                </a:r>
                <a:r>
                  <a:rPr lang="en-US" altLang="ko-KR" sz="1300" b="1" dirty="0" err="1">
                    <a:solidFill>
                      <a:srgbClr val="1429A0"/>
                    </a:solidFill>
                    <a:latin typeface="SamsungOne 400" panose="020B0503030303020204" pitchFamily="34" charset="0"/>
                  </a:rPr>
                  <a:t>Quá</a:t>
                </a:r>
                <a:r>
                  <a:rPr lang="en-US" altLang="ko-KR" sz="1300" b="1" dirty="0">
                    <a:solidFill>
                      <a:srgbClr val="1429A0"/>
                    </a:solidFill>
                    <a:latin typeface="SamsungOne 400" panose="020B0503030303020204" pitchFamily="34" charset="0"/>
                  </a:rPr>
                  <a:t> </a:t>
                </a:r>
                <a:r>
                  <a:rPr lang="en-US" altLang="ko-KR" sz="1300" b="1" dirty="0" err="1">
                    <a:solidFill>
                      <a:srgbClr val="1429A0"/>
                    </a:solidFill>
                    <a:latin typeface="SamsungOne 400" panose="020B0503030303020204" pitchFamily="34" charset="0"/>
                  </a:rPr>
                  <a:t>khớp</a:t>
                </a:r>
                <a:endParaRPr lang="en-US" altLang="ko-KR" sz="1300" b="1" dirty="0">
                  <a:solidFill>
                    <a:srgbClr val="1429A0"/>
                  </a:solidFill>
                  <a:latin typeface="SamsungOne 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Cần lựa chọn mô hình để chọn một mô hình kích thước phù hợp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mc:Choice>
        <mc:Fallback xmlns="">
          <p:sp>
            <p:nvSpPr>
              <p:cNvPr id="26" name="직사각형 25">
                <a:extLst>
                  <a:ext uri="{FF2B5EF4-FFF2-40B4-BE49-F238E27FC236}">
                    <a16:creationId xmlns:a16="http://schemas.microsoft.com/office/drawing/2014/main" id="{E0E9A875-855D-4DD3-BA61-C3F6A0D3F901}"/>
                  </a:ext>
                </a:extLst>
              </p:cNvPr>
              <p:cNvSpPr>
                <a:spLocks noRot="1" noChangeAspect="1" noMove="1" noResize="1" noEditPoints="1" noAdjustHandles="1" noChangeArrowheads="1" noChangeShapeType="1" noTextEdit="1"/>
              </p:cNvSpPr>
              <p:nvPr/>
            </p:nvSpPr>
            <p:spPr>
              <a:xfrm>
                <a:off x="671261" y="1700808"/>
                <a:ext cx="8632825" cy="1858696"/>
              </a:xfrm>
              <a:prstGeom prst="rect">
                <a:avLst/>
              </a:prstGeom>
              <a:blipFill>
                <a:blip r:embed="rId4"/>
                <a:stretch>
                  <a:fillRect/>
                </a:stretch>
              </a:blipFill>
              <a:ln>
                <a:noFill/>
              </a:ln>
            </p:spPr>
            <p:txBody>
              <a:bodyPr/>
              <a:lstStyle/>
              <a:p>
                <a:r>
                  <a:rPr lang="en-001">
                    <a:noFill/>
                  </a:rPr>
                  <a:t> </a:t>
                </a:r>
              </a:p>
            </p:txBody>
          </p:sp>
        </mc:Fallback>
      </mc:AlternateContent>
      <p:grpSp>
        <p:nvGrpSpPr>
          <p:cNvPr id="156" name="그룹 155">
            <a:extLst>
              <a:ext uri="{FF2B5EF4-FFF2-40B4-BE49-F238E27FC236}">
                <a16:creationId xmlns:a16="http://schemas.microsoft.com/office/drawing/2014/main" id="{3BA82DC3-3B51-4663-B303-FDE3E98B7373}"/>
              </a:ext>
            </a:extLst>
          </p:cNvPr>
          <p:cNvGrpSpPr/>
          <p:nvPr/>
        </p:nvGrpSpPr>
        <p:grpSpPr>
          <a:xfrm>
            <a:off x="3412385" y="3647156"/>
            <a:ext cx="3094770" cy="2354414"/>
            <a:chOff x="3785082" y="3722904"/>
            <a:chExt cx="3094770" cy="2354414"/>
          </a:xfrm>
        </p:grpSpPr>
        <p:sp>
          <p:nvSpPr>
            <p:cNvPr id="10" name="직사각형 9">
              <a:extLst>
                <a:ext uri="{FF2B5EF4-FFF2-40B4-BE49-F238E27FC236}">
                  <a16:creationId xmlns:a16="http://schemas.microsoft.com/office/drawing/2014/main" id="{5C0C74C0-3897-4F1E-B1F8-F328D589F4F6}"/>
                </a:ext>
              </a:extLst>
            </p:cNvPr>
            <p:cNvSpPr/>
            <p:nvPr/>
          </p:nvSpPr>
          <p:spPr>
            <a:xfrm>
              <a:off x="3785082" y="5877263"/>
              <a:ext cx="3094770"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800"/>
                </a:spcAft>
                <a:buClr>
                  <a:srgbClr val="193EB0"/>
                </a:buClr>
              </a:pPr>
              <a:r>
                <a:rPr lang="en-US" altLang="ko-KR" sz="1300" b="1" dirty="0" err="1">
                  <a:solidFill>
                    <a:prstClr val="black">
                      <a:lumMod val="85000"/>
                      <a:lumOff val="15000"/>
                    </a:prstClr>
                  </a:solidFill>
                  <a:latin typeface="SamsungOne 400" panose="020B0503030303020204" pitchFamily="34" charset="0"/>
                  <a:ea typeface="SamsungOne 400" panose="020B0503030303020204" pitchFamily="34" charset="0"/>
                </a:rPr>
                <a:t>Dự</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b="1" dirty="0" err="1">
                  <a:solidFill>
                    <a:prstClr val="black">
                      <a:lumMod val="85000"/>
                      <a:lumOff val="15000"/>
                    </a:prstClr>
                  </a:solidFill>
                  <a:latin typeface="SamsungOne 400" panose="020B0503030303020204" pitchFamily="34" charset="0"/>
                  <a:ea typeface="SamsungOne 400" panose="020B0503030303020204" pitchFamily="34" charset="0"/>
                </a:rPr>
                <a:t>đoán</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b="1" dirty="0" err="1">
                  <a:solidFill>
                    <a:prstClr val="black">
                      <a:lumMod val="85000"/>
                      <a:lumOff val="15000"/>
                    </a:prstClr>
                  </a:solidFill>
                  <a:latin typeface="SamsungOne 400" panose="020B0503030303020204" pitchFamily="34" charset="0"/>
                  <a:ea typeface="SamsungOne 400" panose="020B0503030303020204" pitchFamily="34" charset="0"/>
                </a:rPr>
                <a:t>không</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b="1" dirty="0" err="1">
                  <a:solidFill>
                    <a:prstClr val="black">
                      <a:lumMod val="85000"/>
                      <a:lumOff val="15000"/>
                    </a:prstClr>
                  </a:solidFill>
                  <a:latin typeface="SamsungOne 400" panose="020B0503030303020204" pitchFamily="34" charset="0"/>
                  <a:ea typeface="SamsungOne 400" panose="020B0503030303020204" pitchFamily="34" charset="0"/>
                </a:rPr>
                <a:t>chính</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b="1" dirty="0" err="1">
                  <a:solidFill>
                    <a:prstClr val="black">
                      <a:lumMod val="85000"/>
                      <a:lumOff val="15000"/>
                    </a:prstClr>
                  </a:solidFill>
                  <a:latin typeface="SamsungOne 400" panose="020B0503030303020204" pitchFamily="34" charset="0"/>
                  <a:ea typeface="SamsungOne 400" panose="020B0503030303020204" pitchFamily="34" charset="0"/>
                </a:rPr>
                <a:t>xác</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b="1" dirty="0" err="1">
                  <a:solidFill>
                    <a:prstClr val="black">
                      <a:lumMod val="85000"/>
                      <a:lumOff val="15000"/>
                    </a:prstClr>
                  </a:solidFill>
                  <a:latin typeface="SamsungOne 400" panose="020B0503030303020204" pitchFamily="34" charset="0"/>
                  <a:ea typeface="SamsungOne 400" panose="020B0503030303020204" pitchFamily="34" charset="0"/>
                </a:rPr>
                <a:t>trong</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b="1" dirty="0">
                  <a:solidFill>
                    <a:prstClr val="black">
                      <a:lumMod val="85000"/>
                      <a:lumOff val="15000"/>
                    </a:prstClr>
                  </a:solidFill>
                  <a:latin typeface="SamsungOne 400" panose="020B0503030303020204" pitchFamily="34" charset="0"/>
                  <a:ea typeface="SamsungOne 400" panose="020B0503030303020204" pitchFamily="34" charset="0"/>
                </a:rPr>
                <a:t>q</a:t>
              </a:r>
              <a:r>
                <a:rPr lang="en-US" altLang="ko-KR" sz="1300" b="1" dirty="0" err="1">
                  <a:solidFill>
                    <a:prstClr val="black">
                      <a:lumMod val="85000"/>
                      <a:lumOff val="15000"/>
                    </a:prstClr>
                  </a:solidFill>
                  <a:latin typeface="SamsungOne 400" panose="020B0503030303020204" pitchFamily="34" charset="0"/>
                  <a:ea typeface="SamsungOne 400" panose="020B0503030303020204" pitchFamily="34" charset="0"/>
                </a:rPr>
                <a:t>uá</a:t>
              </a: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b="1" dirty="0" err="1">
                  <a:solidFill>
                    <a:prstClr val="black">
                      <a:lumMod val="85000"/>
                      <a:lumOff val="15000"/>
                    </a:prstClr>
                  </a:solidFill>
                  <a:latin typeface="SamsungOne 400" panose="020B0503030303020204" pitchFamily="34" charset="0"/>
                  <a:ea typeface="SamsungOne 400" panose="020B0503030303020204" pitchFamily="34" charset="0"/>
                </a:rPr>
                <a:t>khớp</a:t>
              </a:r>
              <a:endPar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7" name="그룹 6">
              <a:extLst>
                <a:ext uri="{FF2B5EF4-FFF2-40B4-BE49-F238E27FC236}">
                  <a16:creationId xmlns:a16="http://schemas.microsoft.com/office/drawing/2014/main" id="{78B79A26-6516-4CEC-AF00-CEB758B8D9E3}"/>
                </a:ext>
              </a:extLst>
            </p:cNvPr>
            <p:cNvGrpSpPr/>
            <p:nvPr/>
          </p:nvGrpSpPr>
          <p:grpSpPr>
            <a:xfrm>
              <a:off x="4327507" y="3722904"/>
              <a:ext cx="1716539" cy="2053297"/>
              <a:chOff x="4226426" y="3722904"/>
              <a:chExt cx="1716539" cy="2053297"/>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5FCCD33-71AA-4469-921F-5BB2EC182DD0}"/>
                      </a:ext>
                    </a:extLst>
                  </p:cNvPr>
                  <p:cNvSpPr txBox="1"/>
                  <p:nvPr/>
                </p:nvSpPr>
                <p:spPr>
                  <a:xfrm>
                    <a:off x="4226426" y="4656917"/>
                    <a:ext cx="166626" cy="172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𝑦</m:t>
                          </m:r>
                        </m:oMath>
                      </m:oMathPara>
                    </a14:m>
                    <a:endParaRPr lang="en-US" sz="1300" dirty="0">
                      <a:solidFill>
                        <a:schemeClr val="tx1"/>
                      </a:solidFill>
                    </a:endParaRPr>
                  </a:p>
                </p:txBody>
              </p:sp>
            </mc:Choice>
            <mc:Fallback xmlns="">
              <p:sp>
                <p:nvSpPr>
                  <p:cNvPr id="30" name="TextBox 29">
                    <a:extLst>
                      <a:ext uri="{FF2B5EF4-FFF2-40B4-BE49-F238E27FC236}">
                        <a16:creationId xmlns:a16="http://schemas.microsoft.com/office/drawing/2014/main" xmlns="" xmlns:a14="http://schemas.microsoft.com/office/drawing/2010/main" id="{85FCCD33-71AA-4469-921F-5BB2EC182DD0}"/>
                      </a:ext>
                    </a:extLst>
                  </p:cNvPr>
                  <p:cNvSpPr txBox="1">
                    <a:spLocks noRot="1" noChangeAspect="1" noMove="1" noResize="1" noEditPoints="1" noAdjustHandles="1" noChangeArrowheads="1" noChangeShapeType="1" noTextEdit="1"/>
                  </p:cNvSpPr>
                  <p:nvPr/>
                </p:nvSpPr>
                <p:spPr>
                  <a:xfrm>
                    <a:off x="4226426" y="4656917"/>
                    <a:ext cx="166626" cy="172185"/>
                  </a:xfrm>
                  <a:prstGeom prst="rect">
                    <a:avLst/>
                  </a:prstGeom>
                  <a:blipFill rotWithShape="0">
                    <a:blip r:embed="rId5"/>
                    <a:stretch>
                      <a:fillRect l="-14815" r="-14815" b="-35714"/>
                    </a:stretch>
                  </a:blipFill>
                  <a:ln>
                    <a:noFill/>
                  </a:ln>
                </p:spPr>
                <p:txBody>
                  <a:bodyPr/>
                  <a:lstStyle/>
                  <a:p>
                    <a:r>
                      <a:rPr lang="ko-KR" altLang="en-US">
                        <a:noFill/>
                      </a:rPr>
                      <a:t> </a:t>
                    </a:r>
                  </a:p>
                </p:txBody>
              </p:sp>
            </mc:Fallback>
          </mc:AlternateContent>
          <p:grpSp>
            <p:nvGrpSpPr>
              <p:cNvPr id="6" name="그룹 5">
                <a:extLst>
                  <a:ext uri="{FF2B5EF4-FFF2-40B4-BE49-F238E27FC236}">
                    <a16:creationId xmlns:a16="http://schemas.microsoft.com/office/drawing/2014/main" id="{DAB71611-EDDA-4D7C-A180-D6985CABBA48}"/>
                  </a:ext>
                </a:extLst>
              </p:cNvPr>
              <p:cNvGrpSpPr/>
              <p:nvPr/>
            </p:nvGrpSpPr>
            <p:grpSpPr>
              <a:xfrm>
                <a:off x="4514665" y="3934021"/>
                <a:ext cx="1221289" cy="1619251"/>
                <a:chOff x="4514665" y="3934021"/>
                <a:chExt cx="1221289" cy="1619251"/>
              </a:xfrm>
            </p:grpSpPr>
            <p:sp>
              <p:nvSpPr>
                <p:cNvPr id="47" name="자유형: 도형 46">
                  <a:extLst>
                    <a:ext uri="{FF2B5EF4-FFF2-40B4-BE49-F238E27FC236}">
                      <a16:creationId xmlns:a16="http://schemas.microsoft.com/office/drawing/2014/main" id="{C836708B-3EC4-4B2B-BF39-D6CC8532EDF0}"/>
                    </a:ext>
                  </a:extLst>
                </p:cNvPr>
                <p:cNvSpPr/>
                <p:nvPr/>
              </p:nvSpPr>
              <p:spPr>
                <a:xfrm>
                  <a:off x="4514665" y="3934022"/>
                  <a:ext cx="954075" cy="1619250"/>
                </a:xfrm>
                <a:custGeom>
                  <a:avLst/>
                  <a:gdLst>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20040 w 926563"/>
                    <a:gd name="connsiteY7" fmla="*/ 801534 h 1708314"/>
                    <a:gd name="connsiteX8" fmla="*/ 403860 w 926563"/>
                    <a:gd name="connsiteY8" fmla="*/ 1159674 h 1708314"/>
                    <a:gd name="connsiteX9" fmla="*/ 464820 w 926563"/>
                    <a:gd name="connsiteY9" fmla="*/ 1296834 h 1708314"/>
                    <a:gd name="connsiteX10" fmla="*/ 537210 w 926563"/>
                    <a:gd name="connsiteY10" fmla="*/ 1273974 h 1708314"/>
                    <a:gd name="connsiteX11" fmla="*/ 575310 w 926563"/>
                    <a:gd name="connsiteY11" fmla="*/ 1304454 h 1708314"/>
                    <a:gd name="connsiteX12" fmla="*/ 621030 w 926563"/>
                    <a:gd name="connsiteY12" fmla="*/ 1289214 h 1708314"/>
                    <a:gd name="connsiteX13" fmla="*/ 659130 w 926563"/>
                    <a:gd name="connsiteY13" fmla="*/ 1072044 h 1708314"/>
                    <a:gd name="connsiteX14" fmla="*/ 727710 w 926563"/>
                    <a:gd name="connsiteY14" fmla="*/ 89064 h 1708314"/>
                    <a:gd name="connsiteX15" fmla="*/ 819150 w 926563"/>
                    <a:gd name="connsiteY15" fmla="*/ 89064 h 1708314"/>
                    <a:gd name="connsiteX16" fmla="*/ 834390 w 926563"/>
                    <a:gd name="connsiteY16" fmla="*/ 470064 h 1708314"/>
                    <a:gd name="connsiteX17" fmla="*/ 857250 w 926563"/>
                    <a:gd name="connsiteY17" fmla="*/ 748194 h 1708314"/>
                    <a:gd name="connsiteX18" fmla="*/ 887730 w 926563"/>
                    <a:gd name="connsiteY18" fmla="*/ 691044 h 1708314"/>
                    <a:gd name="connsiteX19" fmla="*/ 902970 w 926563"/>
                    <a:gd name="connsiteY19" fmla="*/ 485304 h 1708314"/>
                    <a:gd name="connsiteX20" fmla="*/ 918210 w 926563"/>
                    <a:gd name="connsiteY20" fmla="*/ 809154 h 1708314"/>
                    <a:gd name="connsiteX21" fmla="*/ 925830 w 926563"/>
                    <a:gd name="connsiteY21" fmla="*/ 1433994 h 1708314"/>
                    <a:gd name="connsiteX22" fmla="*/ 925830 w 926563"/>
                    <a:gd name="connsiteY22"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96834 h 1708314"/>
                    <a:gd name="connsiteX10" fmla="*/ 537210 w 926563"/>
                    <a:gd name="connsiteY10" fmla="*/ 1273974 h 1708314"/>
                    <a:gd name="connsiteX11" fmla="*/ 575310 w 926563"/>
                    <a:gd name="connsiteY11" fmla="*/ 1304454 h 1708314"/>
                    <a:gd name="connsiteX12" fmla="*/ 621030 w 926563"/>
                    <a:gd name="connsiteY12" fmla="*/ 1289214 h 1708314"/>
                    <a:gd name="connsiteX13" fmla="*/ 659130 w 926563"/>
                    <a:gd name="connsiteY13" fmla="*/ 1072044 h 1708314"/>
                    <a:gd name="connsiteX14" fmla="*/ 727710 w 926563"/>
                    <a:gd name="connsiteY14" fmla="*/ 89064 h 1708314"/>
                    <a:gd name="connsiteX15" fmla="*/ 819150 w 926563"/>
                    <a:gd name="connsiteY15" fmla="*/ 89064 h 1708314"/>
                    <a:gd name="connsiteX16" fmla="*/ 834390 w 926563"/>
                    <a:gd name="connsiteY16" fmla="*/ 470064 h 1708314"/>
                    <a:gd name="connsiteX17" fmla="*/ 857250 w 926563"/>
                    <a:gd name="connsiteY17" fmla="*/ 748194 h 1708314"/>
                    <a:gd name="connsiteX18" fmla="*/ 887730 w 926563"/>
                    <a:gd name="connsiteY18" fmla="*/ 691044 h 1708314"/>
                    <a:gd name="connsiteX19" fmla="*/ 902970 w 926563"/>
                    <a:gd name="connsiteY19" fmla="*/ 485304 h 1708314"/>
                    <a:gd name="connsiteX20" fmla="*/ 918210 w 926563"/>
                    <a:gd name="connsiteY20" fmla="*/ 809154 h 1708314"/>
                    <a:gd name="connsiteX21" fmla="*/ 925830 w 926563"/>
                    <a:gd name="connsiteY21" fmla="*/ 1433994 h 1708314"/>
                    <a:gd name="connsiteX22" fmla="*/ 925830 w 926563"/>
                    <a:gd name="connsiteY22"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7210 w 926563"/>
                    <a:gd name="connsiteY10" fmla="*/ 1273974 h 1708314"/>
                    <a:gd name="connsiteX11" fmla="*/ 575310 w 926563"/>
                    <a:gd name="connsiteY11" fmla="*/ 1304454 h 1708314"/>
                    <a:gd name="connsiteX12" fmla="*/ 621030 w 926563"/>
                    <a:gd name="connsiteY12" fmla="*/ 1289214 h 1708314"/>
                    <a:gd name="connsiteX13" fmla="*/ 659130 w 926563"/>
                    <a:gd name="connsiteY13" fmla="*/ 1072044 h 1708314"/>
                    <a:gd name="connsiteX14" fmla="*/ 727710 w 926563"/>
                    <a:gd name="connsiteY14" fmla="*/ 89064 h 1708314"/>
                    <a:gd name="connsiteX15" fmla="*/ 819150 w 926563"/>
                    <a:gd name="connsiteY15" fmla="*/ 89064 h 1708314"/>
                    <a:gd name="connsiteX16" fmla="*/ 834390 w 926563"/>
                    <a:gd name="connsiteY16" fmla="*/ 470064 h 1708314"/>
                    <a:gd name="connsiteX17" fmla="*/ 857250 w 926563"/>
                    <a:gd name="connsiteY17" fmla="*/ 748194 h 1708314"/>
                    <a:gd name="connsiteX18" fmla="*/ 887730 w 926563"/>
                    <a:gd name="connsiteY18" fmla="*/ 691044 h 1708314"/>
                    <a:gd name="connsiteX19" fmla="*/ 902970 w 926563"/>
                    <a:gd name="connsiteY19" fmla="*/ 485304 h 1708314"/>
                    <a:gd name="connsiteX20" fmla="*/ 918210 w 926563"/>
                    <a:gd name="connsiteY20" fmla="*/ 809154 h 1708314"/>
                    <a:gd name="connsiteX21" fmla="*/ 925830 w 926563"/>
                    <a:gd name="connsiteY21" fmla="*/ 1433994 h 1708314"/>
                    <a:gd name="connsiteX22" fmla="*/ 925830 w 926563"/>
                    <a:gd name="connsiteY22"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7210 w 926563"/>
                    <a:gd name="connsiteY10" fmla="*/ 1273974 h 1708314"/>
                    <a:gd name="connsiteX11" fmla="*/ 590550 w 926563"/>
                    <a:gd name="connsiteY11" fmla="*/ 1306359 h 1708314"/>
                    <a:gd name="connsiteX12" fmla="*/ 621030 w 926563"/>
                    <a:gd name="connsiteY12" fmla="*/ 1289214 h 1708314"/>
                    <a:gd name="connsiteX13" fmla="*/ 659130 w 926563"/>
                    <a:gd name="connsiteY13" fmla="*/ 1072044 h 1708314"/>
                    <a:gd name="connsiteX14" fmla="*/ 727710 w 926563"/>
                    <a:gd name="connsiteY14" fmla="*/ 89064 h 1708314"/>
                    <a:gd name="connsiteX15" fmla="*/ 819150 w 926563"/>
                    <a:gd name="connsiteY15" fmla="*/ 89064 h 1708314"/>
                    <a:gd name="connsiteX16" fmla="*/ 834390 w 926563"/>
                    <a:gd name="connsiteY16" fmla="*/ 470064 h 1708314"/>
                    <a:gd name="connsiteX17" fmla="*/ 857250 w 926563"/>
                    <a:gd name="connsiteY17" fmla="*/ 748194 h 1708314"/>
                    <a:gd name="connsiteX18" fmla="*/ 887730 w 926563"/>
                    <a:gd name="connsiteY18" fmla="*/ 691044 h 1708314"/>
                    <a:gd name="connsiteX19" fmla="*/ 902970 w 926563"/>
                    <a:gd name="connsiteY19" fmla="*/ 485304 h 1708314"/>
                    <a:gd name="connsiteX20" fmla="*/ 918210 w 926563"/>
                    <a:gd name="connsiteY20" fmla="*/ 809154 h 1708314"/>
                    <a:gd name="connsiteX21" fmla="*/ 925830 w 926563"/>
                    <a:gd name="connsiteY21" fmla="*/ 1433994 h 1708314"/>
                    <a:gd name="connsiteX22" fmla="*/ 925830 w 926563"/>
                    <a:gd name="connsiteY22"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7210 w 926563"/>
                    <a:gd name="connsiteY10" fmla="*/ 1273974 h 1708314"/>
                    <a:gd name="connsiteX11" fmla="*/ 590550 w 926563"/>
                    <a:gd name="connsiteY11" fmla="*/ 1306359 h 1708314"/>
                    <a:gd name="connsiteX12" fmla="*/ 638175 w 926563"/>
                    <a:gd name="connsiteY12" fmla="*/ 1249209 h 1708314"/>
                    <a:gd name="connsiteX13" fmla="*/ 659130 w 926563"/>
                    <a:gd name="connsiteY13" fmla="*/ 1072044 h 1708314"/>
                    <a:gd name="connsiteX14" fmla="*/ 727710 w 926563"/>
                    <a:gd name="connsiteY14" fmla="*/ 89064 h 1708314"/>
                    <a:gd name="connsiteX15" fmla="*/ 819150 w 926563"/>
                    <a:gd name="connsiteY15" fmla="*/ 89064 h 1708314"/>
                    <a:gd name="connsiteX16" fmla="*/ 834390 w 926563"/>
                    <a:gd name="connsiteY16" fmla="*/ 470064 h 1708314"/>
                    <a:gd name="connsiteX17" fmla="*/ 857250 w 926563"/>
                    <a:gd name="connsiteY17" fmla="*/ 748194 h 1708314"/>
                    <a:gd name="connsiteX18" fmla="*/ 887730 w 926563"/>
                    <a:gd name="connsiteY18" fmla="*/ 691044 h 1708314"/>
                    <a:gd name="connsiteX19" fmla="*/ 902970 w 926563"/>
                    <a:gd name="connsiteY19" fmla="*/ 485304 h 1708314"/>
                    <a:gd name="connsiteX20" fmla="*/ 918210 w 926563"/>
                    <a:gd name="connsiteY20" fmla="*/ 809154 h 1708314"/>
                    <a:gd name="connsiteX21" fmla="*/ 925830 w 926563"/>
                    <a:gd name="connsiteY21" fmla="*/ 1433994 h 1708314"/>
                    <a:gd name="connsiteX22" fmla="*/ 925830 w 926563"/>
                    <a:gd name="connsiteY22"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7210 w 926563"/>
                    <a:gd name="connsiteY10" fmla="*/ 1273974 h 1708314"/>
                    <a:gd name="connsiteX11" fmla="*/ 590550 w 926563"/>
                    <a:gd name="connsiteY11" fmla="*/ 1306359 h 1708314"/>
                    <a:gd name="connsiteX12" fmla="*/ 628650 w 926563"/>
                    <a:gd name="connsiteY12" fmla="*/ 1247304 h 1708314"/>
                    <a:gd name="connsiteX13" fmla="*/ 659130 w 926563"/>
                    <a:gd name="connsiteY13" fmla="*/ 1072044 h 1708314"/>
                    <a:gd name="connsiteX14" fmla="*/ 727710 w 926563"/>
                    <a:gd name="connsiteY14" fmla="*/ 89064 h 1708314"/>
                    <a:gd name="connsiteX15" fmla="*/ 819150 w 926563"/>
                    <a:gd name="connsiteY15" fmla="*/ 89064 h 1708314"/>
                    <a:gd name="connsiteX16" fmla="*/ 834390 w 926563"/>
                    <a:gd name="connsiteY16" fmla="*/ 470064 h 1708314"/>
                    <a:gd name="connsiteX17" fmla="*/ 857250 w 926563"/>
                    <a:gd name="connsiteY17" fmla="*/ 748194 h 1708314"/>
                    <a:gd name="connsiteX18" fmla="*/ 887730 w 926563"/>
                    <a:gd name="connsiteY18" fmla="*/ 691044 h 1708314"/>
                    <a:gd name="connsiteX19" fmla="*/ 902970 w 926563"/>
                    <a:gd name="connsiteY19" fmla="*/ 485304 h 1708314"/>
                    <a:gd name="connsiteX20" fmla="*/ 918210 w 926563"/>
                    <a:gd name="connsiteY20" fmla="*/ 809154 h 1708314"/>
                    <a:gd name="connsiteX21" fmla="*/ 925830 w 926563"/>
                    <a:gd name="connsiteY21" fmla="*/ 1433994 h 1708314"/>
                    <a:gd name="connsiteX22" fmla="*/ 925830 w 926563"/>
                    <a:gd name="connsiteY22"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7210 w 926563"/>
                    <a:gd name="connsiteY10" fmla="*/ 1273974 h 1708314"/>
                    <a:gd name="connsiteX11" fmla="*/ 590550 w 926563"/>
                    <a:gd name="connsiteY11" fmla="*/ 1306359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57250 w 926563"/>
                    <a:gd name="connsiteY16" fmla="*/ 748194 h 1708314"/>
                    <a:gd name="connsiteX17" fmla="*/ 887730 w 926563"/>
                    <a:gd name="connsiteY17" fmla="*/ 691044 h 1708314"/>
                    <a:gd name="connsiteX18" fmla="*/ 902970 w 926563"/>
                    <a:gd name="connsiteY18" fmla="*/ 485304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7210 w 926563"/>
                    <a:gd name="connsiteY10" fmla="*/ 1273974 h 1708314"/>
                    <a:gd name="connsiteX11" fmla="*/ 609600 w 926563"/>
                    <a:gd name="connsiteY11" fmla="*/ 1296834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57250 w 926563"/>
                    <a:gd name="connsiteY16" fmla="*/ 748194 h 1708314"/>
                    <a:gd name="connsiteX17" fmla="*/ 887730 w 926563"/>
                    <a:gd name="connsiteY17" fmla="*/ 691044 h 1708314"/>
                    <a:gd name="connsiteX18" fmla="*/ 902970 w 926563"/>
                    <a:gd name="connsiteY18" fmla="*/ 485304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7210 w 926563"/>
                    <a:gd name="connsiteY10" fmla="*/ 1273974 h 1708314"/>
                    <a:gd name="connsiteX11" fmla="*/ 609600 w 926563"/>
                    <a:gd name="connsiteY11" fmla="*/ 1296834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57250 w 926563"/>
                    <a:gd name="connsiteY16" fmla="*/ 748194 h 1708314"/>
                    <a:gd name="connsiteX17" fmla="*/ 887730 w 926563"/>
                    <a:gd name="connsiteY17" fmla="*/ 691044 h 1708314"/>
                    <a:gd name="connsiteX18" fmla="*/ 902970 w 926563"/>
                    <a:gd name="connsiteY18" fmla="*/ 485304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7210 w 926563"/>
                    <a:gd name="connsiteY10" fmla="*/ 1273974 h 1708314"/>
                    <a:gd name="connsiteX11" fmla="*/ 605790 w 926563"/>
                    <a:gd name="connsiteY11" fmla="*/ 1300644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57250 w 926563"/>
                    <a:gd name="connsiteY16" fmla="*/ 748194 h 1708314"/>
                    <a:gd name="connsiteX17" fmla="*/ 887730 w 926563"/>
                    <a:gd name="connsiteY17" fmla="*/ 691044 h 1708314"/>
                    <a:gd name="connsiteX18" fmla="*/ 902970 w 926563"/>
                    <a:gd name="connsiteY18" fmla="*/ 485304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3400 w 926563"/>
                    <a:gd name="connsiteY10" fmla="*/ 1275879 h 1708314"/>
                    <a:gd name="connsiteX11" fmla="*/ 605790 w 926563"/>
                    <a:gd name="connsiteY11" fmla="*/ 1300644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57250 w 926563"/>
                    <a:gd name="connsiteY16" fmla="*/ 748194 h 1708314"/>
                    <a:gd name="connsiteX17" fmla="*/ 887730 w 926563"/>
                    <a:gd name="connsiteY17" fmla="*/ 691044 h 1708314"/>
                    <a:gd name="connsiteX18" fmla="*/ 902970 w 926563"/>
                    <a:gd name="connsiteY18" fmla="*/ 485304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3400 w 926563"/>
                    <a:gd name="connsiteY10" fmla="*/ 1275879 h 1708314"/>
                    <a:gd name="connsiteX11" fmla="*/ 617220 w 926563"/>
                    <a:gd name="connsiteY11" fmla="*/ 1287309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57250 w 926563"/>
                    <a:gd name="connsiteY16" fmla="*/ 748194 h 1708314"/>
                    <a:gd name="connsiteX17" fmla="*/ 887730 w 926563"/>
                    <a:gd name="connsiteY17" fmla="*/ 691044 h 1708314"/>
                    <a:gd name="connsiteX18" fmla="*/ 902970 w 926563"/>
                    <a:gd name="connsiteY18" fmla="*/ 485304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44334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3400 w 926563"/>
                    <a:gd name="connsiteY10" fmla="*/ 1275879 h 1708314"/>
                    <a:gd name="connsiteX11" fmla="*/ 611505 w 926563"/>
                    <a:gd name="connsiteY11" fmla="*/ 1289214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57250 w 926563"/>
                    <a:gd name="connsiteY16" fmla="*/ 748194 h 1708314"/>
                    <a:gd name="connsiteX17" fmla="*/ 887730 w 926563"/>
                    <a:gd name="connsiteY17" fmla="*/ 691044 h 1708314"/>
                    <a:gd name="connsiteX18" fmla="*/ 902970 w 926563"/>
                    <a:gd name="connsiteY18" fmla="*/ 485304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27189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3400 w 926563"/>
                    <a:gd name="connsiteY10" fmla="*/ 1275879 h 1708314"/>
                    <a:gd name="connsiteX11" fmla="*/ 611505 w 926563"/>
                    <a:gd name="connsiteY11" fmla="*/ 1289214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57250 w 926563"/>
                    <a:gd name="connsiteY16" fmla="*/ 748194 h 1708314"/>
                    <a:gd name="connsiteX17" fmla="*/ 887730 w 926563"/>
                    <a:gd name="connsiteY17" fmla="*/ 691044 h 1708314"/>
                    <a:gd name="connsiteX18" fmla="*/ 902970 w 926563"/>
                    <a:gd name="connsiteY18" fmla="*/ 485304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27189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3400 w 926563"/>
                    <a:gd name="connsiteY10" fmla="*/ 1275879 h 1708314"/>
                    <a:gd name="connsiteX11" fmla="*/ 611505 w 926563"/>
                    <a:gd name="connsiteY11" fmla="*/ 1289214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61060 w 926563"/>
                    <a:gd name="connsiteY16" fmla="*/ 780579 h 1708314"/>
                    <a:gd name="connsiteX17" fmla="*/ 887730 w 926563"/>
                    <a:gd name="connsiteY17" fmla="*/ 691044 h 1708314"/>
                    <a:gd name="connsiteX18" fmla="*/ 902970 w 926563"/>
                    <a:gd name="connsiteY18" fmla="*/ 485304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27189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3400 w 926563"/>
                    <a:gd name="connsiteY10" fmla="*/ 1275879 h 1708314"/>
                    <a:gd name="connsiteX11" fmla="*/ 611505 w 926563"/>
                    <a:gd name="connsiteY11" fmla="*/ 1289214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61060 w 926563"/>
                    <a:gd name="connsiteY16" fmla="*/ 780579 h 1708314"/>
                    <a:gd name="connsiteX17" fmla="*/ 887730 w 926563"/>
                    <a:gd name="connsiteY17" fmla="*/ 691044 h 1708314"/>
                    <a:gd name="connsiteX18" fmla="*/ 904875 w 926563"/>
                    <a:gd name="connsiteY18" fmla="*/ 464349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08314 h 1708314"/>
                    <a:gd name="connsiteX1" fmla="*/ 7620 w 926563"/>
                    <a:gd name="connsiteY1" fmla="*/ 805344 h 1708314"/>
                    <a:gd name="connsiteX2" fmla="*/ 26670 w 926563"/>
                    <a:gd name="connsiteY2" fmla="*/ 327189 h 1708314"/>
                    <a:gd name="connsiteX3" fmla="*/ 64770 w 926563"/>
                    <a:gd name="connsiteY3" fmla="*/ 591984 h 1708314"/>
                    <a:gd name="connsiteX4" fmla="*/ 95250 w 926563"/>
                    <a:gd name="connsiteY4" fmla="*/ 671994 h 1708314"/>
                    <a:gd name="connsiteX5" fmla="*/ 144780 w 926563"/>
                    <a:gd name="connsiteY5" fmla="*/ 477684 h 1708314"/>
                    <a:gd name="connsiteX6" fmla="*/ 209550 w 926563"/>
                    <a:gd name="connsiteY6" fmla="*/ 538644 h 1708314"/>
                    <a:gd name="connsiteX7" fmla="*/ 306705 w 926563"/>
                    <a:gd name="connsiteY7" fmla="*/ 788199 h 1708314"/>
                    <a:gd name="connsiteX8" fmla="*/ 403860 w 926563"/>
                    <a:gd name="connsiteY8" fmla="*/ 1159674 h 1708314"/>
                    <a:gd name="connsiteX9" fmla="*/ 464820 w 926563"/>
                    <a:gd name="connsiteY9" fmla="*/ 1277784 h 1708314"/>
                    <a:gd name="connsiteX10" fmla="*/ 533400 w 926563"/>
                    <a:gd name="connsiteY10" fmla="*/ 1275879 h 1708314"/>
                    <a:gd name="connsiteX11" fmla="*/ 611505 w 926563"/>
                    <a:gd name="connsiteY11" fmla="*/ 1289214 h 1708314"/>
                    <a:gd name="connsiteX12" fmla="*/ 659130 w 926563"/>
                    <a:gd name="connsiteY12" fmla="*/ 1072044 h 1708314"/>
                    <a:gd name="connsiteX13" fmla="*/ 727710 w 926563"/>
                    <a:gd name="connsiteY13" fmla="*/ 89064 h 1708314"/>
                    <a:gd name="connsiteX14" fmla="*/ 819150 w 926563"/>
                    <a:gd name="connsiteY14" fmla="*/ 89064 h 1708314"/>
                    <a:gd name="connsiteX15" fmla="*/ 834390 w 926563"/>
                    <a:gd name="connsiteY15" fmla="*/ 470064 h 1708314"/>
                    <a:gd name="connsiteX16" fmla="*/ 861060 w 926563"/>
                    <a:gd name="connsiteY16" fmla="*/ 780579 h 1708314"/>
                    <a:gd name="connsiteX17" fmla="*/ 882015 w 926563"/>
                    <a:gd name="connsiteY17" fmla="*/ 691044 h 1708314"/>
                    <a:gd name="connsiteX18" fmla="*/ 904875 w 926563"/>
                    <a:gd name="connsiteY18" fmla="*/ 464349 h 1708314"/>
                    <a:gd name="connsiteX19" fmla="*/ 918210 w 926563"/>
                    <a:gd name="connsiteY19" fmla="*/ 809154 h 1708314"/>
                    <a:gd name="connsiteX20" fmla="*/ 925830 w 926563"/>
                    <a:gd name="connsiteY20" fmla="*/ 1433994 h 1708314"/>
                    <a:gd name="connsiteX21" fmla="*/ 925830 w 926563"/>
                    <a:gd name="connsiteY21" fmla="*/ 1708314 h 1708314"/>
                    <a:gd name="connsiteX0" fmla="*/ 0 w 926563"/>
                    <a:gd name="connsiteY0" fmla="*/ 1710792 h 1710792"/>
                    <a:gd name="connsiteX1" fmla="*/ 7620 w 926563"/>
                    <a:gd name="connsiteY1" fmla="*/ 807822 h 1710792"/>
                    <a:gd name="connsiteX2" fmla="*/ 26670 w 926563"/>
                    <a:gd name="connsiteY2" fmla="*/ 329667 h 1710792"/>
                    <a:gd name="connsiteX3" fmla="*/ 64770 w 926563"/>
                    <a:gd name="connsiteY3" fmla="*/ 594462 h 1710792"/>
                    <a:gd name="connsiteX4" fmla="*/ 95250 w 926563"/>
                    <a:gd name="connsiteY4" fmla="*/ 674472 h 1710792"/>
                    <a:gd name="connsiteX5" fmla="*/ 144780 w 926563"/>
                    <a:gd name="connsiteY5" fmla="*/ 480162 h 1710792"/>
                    <a:gd name="connsiteX6" fmla="*/ 209550 w 926563"/>
                    <a:gd name="connsiteY6" fmla="*/ 541122 h 1710792"/>
                    <a:gd name="connsiteX7" fmla="*/ 306705 w 926563"/>
                    <a:gd name="connsiteY7" fmla="*/ 790677 h 1710792"/>
                    <a:gd name="connsiteX8" fmla="*/ 403860 w 926563"/>
                    <a:gd name="connsiteY8" fmla="*/ 1162152 h 1710792"/>
                    <a:gd name="connsiteX9" fmla="*/ 464820 w 926563"/>
                    <a:gd name="connsiteY9" fmla="*/ 1280262 h 1710792"/>
                    <a:gd name="connsiteX10" fmla="*/ 533400 w 926563"/>
                    <a:gd name="connsiteY10" fmla="*/ 1278357 h 1710792"/>
                    <a:gd name="connsiteX11" fmla="*/ 611505 w 926563"/>
                    <a:gd name="connsiteY11" fmla="*/ 1291692 h 1710792"/>
                    <a:gd name="connsiteX12" fmla="*/ 659130 w 926563"/>
                    <a:gd name="connsiteY12" fmla="*/ 1074522 h 1710792"/>
                    <a:gd name="connsiteX13" fmla="*/ 727710 w 926563"/>
                    <a:gd name="connsiteY13" fmla="*/ 91542 h 1710792"/>
                    <a:gd name="connsiteX14" fmla="*/ 815340 w 926563"/>
                    <a:gd name="connsiteY14" fmla="*/ 85827 h 1710792"/>
                    <a:gd name="connsiteX15" fmla="*/ 834390 w 926563"/>
                    <a:gd name="connsiteY15" fmla="*/ 472542 h 1710792"/>
                    <a:gd name="connsiteX16" fmla="*/ 861060 w 926563"/>
                    <a:gd name="connsiteY16" fmla="*/ 783057 h 1710792"/>
                    <a:gd name="connsiteX17" fmla="*/ 882015 w 926563"/>
                    <a:gd name="connsiteY17" fmla="*/ 693522 h 1710792"/>
                    <a:gd name="connsiteX18" fmla="*/ 904875 w 926563"/>
                    <a:gd name="connsiteY18" fmla="*/ 466827 h 1710792"/>
                    <a:gd name="connsiteX19" fmla="*/ 918210 w 926563"/>
                    <a:gd name="connsiteY19" fmla="*/ 811632 h 1710792"/>
                    <a:gd name="connsiteX20" fmla="*/ 925830 w 926563"/>
                    <a:gd name="connsiteY20" fmla="*/ 1436472 h 1710792"/>
                    <a:gd name="connsiteX21" fmla="*/ 925830 w 926563"/>
                    <a:gd name="connsiteY21" fmla="*/ 1710792 h 1710792"/>
                    <a:gd name="connsiteX0" fmla="*/ 0 w 926563"/>
                    <a:gd name="connsiteY0" fmla="*/ 1710792 h 1710792"/>
                    <a:gd name="connsiteX1" fmla="*/ 7620 w 926563"/>
                    <a:gd name="connsiteY1" fmla="*/ 807822 h 1710792"/>
                    <a:gd name="connsiteX2" fmla="*/ 26670 w 926563"/>
                    <a:gd name="connsiteY2" fmla="*/ 329667 h 1710792"/>
                    <a:gd name="connsiteX3" fmla="*/ 64770 w 926563"/>
                    <a:gd name="connsiteY3" fmla="*/ 594462 h 1710792"/>
                    <a:gd name="connsiteX4" fmla="*/ 95250 w 926563"/>
                    <a:gd name="connsiteY4" fmla="*/ 674472 h 1710792"/>
                    <a:gd name="connsiteX5" fmla="*/ 144780 w 926563"/>
                    <a:gd name="connsiteY5" fmla="*/ 480162 h 1710792"/>
                    <a:gd name="connsiteX6" fmla="*/ 209550 w 926563"/>
                    <a:gd name="connsiteY6" fmla="*/ 541122 h 1710792"/>
                    <a:gd name="connsiteX7" fmla="*/ 306705 w 926563"/>
                    <a:gd name="connsiteY7" fmla="*/ 790677 h 1710792"/>
                    <a:gd name="connsiteX8" fmla="*/ 403860 w 926563"/>
                    <a:gd name="connsiteY8" fmla="*/ 1162152 h 1710792"/>
                    <a:gd name="connsiteX9" fmla="*/ 464820 w 926563"/>
                    <a:gd name="connsiteY9" fmla="*/ 1280262 h 1710792"/>
                    <a:gd name="connsiteX10" fmla="*/ 533400 w 926563"/>
                    <a:gd name="connsiteY10" fmla="*/ 1278357 h 1710792"/>
                    <a:gd name="connsiteX11" fmla="*/ 611505 w 926563"/>
                    <a:gd name="connsiteY11" fmla="*/ 1291692 h 1710792"/>
                    <a:gd name="connsiteX12" fmla="*/ 659130 w 926563"/>
                    <a:gd name="connsiteY12" fmla="*/ 1074522 h 1710792"/>
                    <a:gd name="connsiteX13" fmla="*/ 727710 w 926563"/>
                    <a:gd name="connsiteY13" fmla="*/ 91542 h 1710792"/>
                    <a:gd name="connsiteX14" fmla="*/ 815340 w 926563"/>
                    <a:gd name="connsiteY14" fmla="*/ 85827 h 1710792"/>
                    <a:gd name="connsiteX15" fmla="*/ 834390 w 926563"/>
                    <a:gd name="connsiteY15" fmla="*/ 472542 h 1710792"/>
                    <a:gd name="connsiteX16" fmla="*/ 861060 w 926563"/>
                    <a:gd name="connsiteY16" fmla="*/ 783057 h 1710792"/>
                    <a:gd name="connsiteX17" fmla="*/ 882015 w 926563"/>
                    <a:gd name="connsiteY17" fmla="*/ 693522 h 1710792"/>
                    <a:gd name="connsiteX18" fmla="*/ 904875 w 926563"/>
                    <a:gd name="connsiteY18" fmla="*/ 466827 h 1710792"/>
                    <a:gd name="connsiteX19" fmla="*/ 918210 w 926563"/>
                    <a:gd name="connsiteY19" fmla="*/ 811632 h 1710792"/>
                    <a:gd name="connsiteX20" fmla="*/ 925830 w 926563"/>
                    <a:gd name="connsiteY20" fmla="*/ 1436472 h 1710792"/>
                    <a:gd name="connsiteX21" fmla="*/ 925830 w 926563"/>
                    <a:gd name="connsiteY21" fmla="*/ 1710792 h 1710792"/>
                    <a:gd name="connsiteX0" fmla="*/ 0 w 926563"/>
                    <a:gd name="connsiteY0" fmla="*/ 1681976 h 1681976"/>
                    <a:gd name="connsiteX1" fmla="*/ 7620 w 926563"/>
                    <a:gd name="connsiteY1" fmla="*/ 779006 h 1681976"/>
                    <a:gd name="connsiteX2" fmla="*/ 26670 w 926563"/>
                    <a:gd name="connsiteY2" fmla="*/ 300851 h 1681976"/>
                    <a:gd name="connsiteX3" fmla="*/ 64770 w 926563"/>
                    <a:gd name="connsiteY3" fmla="*/ 565646 h 1681976"/>
                    <a:gd name="connsiteX4" fmla="*/ 95250 w 926563"/>
                    <a:gd name="connsiteY4" fmla="*/ 645656 h 1681976"/>
                    <a:gd name="connsiteX5" fmla="*/ 144780 w 926563"/>
                    <a:gd name="connsiteY5" fmla="*/ 451346 h 1681976"/>
                    <a:gd name="connsiteX6" fmla="*/ 209550 w 926563"/>
                    <a:gd name="connsiteY6" fmla="*/ 512306 h 1681976"/>
                    <a:gd name="connsiteX7" fmla="*/ 306705 w 926563"/>
                    <a:gd name="connsiteY7" fmla="*/ 761861 h 1681976"/>
                    <a:gd name="connsiteX8" fmla="*/ 403860 w 926563"/>
                    <a:gd name="connsiteY8" fmla="*/ 1133336 h 1681976"/>
                    <a:gd name="connsiteX9" fmla="*/ 464820 w 926563"/>
                    <a:gd name="connsiteY9" fmla="*/ 1251446 h 1681976"/>
                    <a:gd name="connsiteX10" fmla="*/ 533400 w 926563"/>
                    <a:gd name="connsiteY10" fmla="*/ 1249541 h 1681976"/>
                    <a:gd name="connsiteX11" fmla="*/ 611505 w 926563"/>
                    <a:gd name="connsiteY11" fmla="*/ 1262876 h 1681976"/>
                    <a:gd name="connsiteX12" fmla="*/ 659130 w 926563"/>
                    <a:gd name="connsiteY12" fmla="*/ 1045706 h 1681976"/>
                    <a:gd name="connsiteX13" fmla="*/ 727710 w 926563"/>
                    <a:gd name="connsiteY13" fmla="*/ 62726 h 1681976"/>
                    <a:gd name="connsiteX14" fmla="*/ 771525 w 926563"/>
                    <a:gd name="connsiteY14" fmla="*/ 95111 h 1681976"/>
                    <a:gd name="connsiteX15" fmla="*/ 815340 w 926563"/>
                    <a:gd name="connsiteY15" fmla="*/ 57011 h 1681976"/>
                    <a:gd name="connsiteX16" fmla="*/ 834390 w 926563"/>
                    <a:gd name="connsiteY16" fmla="*/ 443726 h 1681976"/>
                    <a:gd name="connsiteX17" fmla="*/ 861060 w 926563"/>
                    <a:gd name="connsiteY17" fmla="*/ 754241 h 1681976"/>
                    <a:gd name="connsiteX18" fmla="*/ 882015 w 926563"/>
                    <a:gd name="connsiteY18" fmla="*/ 664706 h 1681976"/>
                    <a:gd name="connsiteX19" fmla="*/ 904875 w 926563"/>
                    <a:gd name="connsiteY19" fmla="*/ 438011 h 1681976"/>
                    <a:gd name="connsiteX20" fmla="*/ 918210 w 926563"/>
                    <a:gd name="connsiteY20" fmla="*/ 782816 h 1681976"/>
                    <a:gd name="connsiteX21" fmla="*/ 925830 w 926563"/>
                    <a:gd name="connsiteY21" fmla="*/ 1407656 h 1681976"/>
                    <a:gd name="connsiteX22" fmla="*/ 925830 w 926563"/>
                    <a:gd name="connsiteY22" fmla="*/ 1681976 h 1681976"/>
                    <a:gd name="connsiteX0" fmla="*/ 0 w 926563"/>
                    <a:gd name="connsiteY0" fmla="*/ 1710792 h 1710792"/>
                    <a:gd name="connsiteX1" fmla="*/ 7620 w 926563"/>
                    <a:gd name="connsiteY1" fmla="*/ 807822 h 1710792"/>
                    <a:gd name="connsiteX2" fmla="*/ 26670 w 926563"/>
                    <a:gd name="connsiteY2" fmla="*/ 329667 h 1710792"/>
                    <a:gd name="connsiteX3" fmla="*/ 64770 w 926563"/>
                    <a:gd name="connsiteY3" fmla="*/ 594462 h 1710792"/>
                    <a:gd name="connsiteX4" fmla="*/ 95250 w 926563"/>
                    <a:gd name="connsiteY4" fmla="*/ 674472 h 1710792"/>
                    <a:gd name="connsiteX5" fmla="*/ 144780 w 926563"/>
                    <a:gd name="connsiteY5" fmla="*/ 480162 h 1710792"/>
                    <a:gd name="connsiteX6" fmla="*/ 209550 w 926563"/>
                    <a:gd name="connsiteY6" fmla="*/ 541122 h 1710792"/>
                    <a:gd name="connsiteX7" fmla="*/ 306705 w 926563"/>
                    <a:gd name="connsiteY7" fmla="*/ 790677 h 1710792"/>
                    <a:gd name="connsiteX8" fmla="*/ 403860 w 926563"/>
                    <a:gd name="connsiteY8" fmla="*/ 1162152 h 1710792"/>
                    <a:gd name="connsiteX9" fmla="*/ 464820 w 926563"/>
                    <a:gd name="connsiteY9" fmla="*/ 1280262 h 1710792"/>
                    <a:gd name="connsiteX10" fmla="*/ 533400 w 926563"/>
                    <a:gd name="connsiteY10" fmla="*/ 1278357 h 1710792"/>
                    <a:gd name="connsiteX11" fmla="*/ 611505 w 926563"/>
                    <a:gd name="connsiteY11" fmla="*/ 1291692 h 1710792"/>
                    <a:gd name="connsiteX12" fmla="*/ 659130 w 926563"/>
                    <a:gd name="connsiteY12" fmla="*/ 1074522 h 1710792"/>
                    <a:gd name="connsiteX13" fmla="*/ 727710 w 926563"/>
                    <a:gd name="connsiteY13" fmla="*/ 91542 h 1710792"/>
                    <a:gd name="connsiteX14" fmla="*/ 815340 w 926563"/>
                    <a:gd name="connsiteY14" fmla="*/ 85827 h 1710792"/>
                    <a:gd name="connsiteX15" fmla="*/ 834390 w 926563"/>
                    <a:gd name="connsiteY15" fmla="*/ 472542 h 1710792"/>
                    <a:gd name="connsiteX16" fmla="*/ 861060 w 926563"/>
                    <a:gd name="connsiteY16" fmla="*/ 783057 h 1710792"/>
                    <a:gd name="connsiteX17" fmla="*/ 882015 w 926563"/>
                    <a:gd name="connsiteY17" fmla="*/ 693522 h 1710792"/>
                    <a:gd name="connsiteX18" fmla="*/ 904875 w 926563"/>
                    <a:gd name="connsiteY18" fmla="*/ 466827 h 1710792"/>
                    <a:gd name="connsiteX19" fmla="*/ 918210 w 926563"/>
                    <a:gd name="connsiteY19" fmla="*/ 811632 h 1710792"/>
                    <a:gd name="connsiteX20" fmla="*/ 925830 w 926563"/>
                    <a:gd name="connsiteY20" fmla="*/ 1436472 h 1710792"/>
                    <a:gd name="connsiteX21" fmla="*/ 925830 w 926563"/>
                    <a:gd name="connsiteY21" fmla="*/ 1710792 h 1710792"/>
                    <a:gd name="connsiteX0" fmla="*/ 0 w 926563"/>
                    <a:gd name="connsiteY0" fmla="*/ 1636463 h 1636463"/>
                    <a:gd name="connsiteX1" fmla="*/ 7620 w 926563"/>
                    <a:gd name="connsiteY1" fmla="*/ 733493 h 1636463"/>
                    <a:gd name="connsiteX2" fmla="*/ 26670 w 926563"/>
                    <a:gd name="connsiteY2" fmla="*/ 255338 h 1636463"/>
                    <a:gd name="connsiteX3" fmla="*/ 64770 w 926563"/>
                    <a:gd name="connsiteY3" fmla="*/ 520133 h 1636463"/>
                    <a:gd name="connsiteX4" fmla="*/ 95250 w 926563"/>
                    <a:gd name="connsiteY4" fmla="*/ 600143 h 1636463"/>
                    <a:gd name="connsiteX5" fmla="*/ 144780 w 926563"/>
                    <a:gd name="connsiteY5" fmla="*/ 405833 h 1636463"/>
                    <a:gd name="connsiteX6" fmla="*/ 209550 w 926563"/>
                    <a:gd name="connsiteY6" fmla="*/ 466793 h 1636463"/>
                    <a:gd name="connsiteX7" fmla="*/ 306705 w 926563"/>
                    <a:gd name="connsiteY7" fmla="*/ 716348 h 1636463"/>
                    <a:gd name="connsiteX8" fmla="*/ 403860 w 926563"/>
                    <a:gd name="connsiteY8" fmla="*/ 1087823 h 1636463"/>
                    <a:gd name="connsiteX9" fmla="*/ 464820 w 926563"/>
                    <a:gd name="connsiteY9" fmla="*/ 1205933 h 1636463"/>
                    <a:gd name="connsiteX10" fmla="*/ 533400 w 926563"/>
                    <a:gd name="connsiteY10" fmla="*/ 1204028 h 1636463"/>
                    <a:gd name="connsiteX11" fmla="*/ 611505 w 926563"/>
                    <a:gd name="connsiteY11" fmla="*/ 1217363 h 1636463"/>
                    <a:gd name="connsiteX12" fmla="*/ 659130 w 926563"/>
                    <a:gd name="connsiteY12" fmla="*/ 1000193 h 1636463"/>
                    <a:gd name="connsiteX13" fmla="*/ 727710 w 926563"/>
                    <a:gd name="connsiteY13" fmla="*/ 17213 h 1636463"/>
                    <a:gd name="connsiteX14" fmla="*/ 834390 w 926563"/>
                    <a:gd name="connsiteY14" fmla="*/ 398213 h 1636463"/>
                    <a:gd name="connsiteX15" fmla="*/ 861060 w 926563"/>
                    <a:gd name="connsiteY15" fmla="*/ 708728 h 1636463"/>
                    <a:gd name="connsiteX16" fmla="*/ 882015 w 926563"/>
                    <a:gd name="connsiteY16" fmla="*/ 619193 h 1636463"/>
                    <a:gd name="connsiteX17" fmla="*/ 904875 w 926563"/>
                    <a:gd name="connsiteY17" fmla="*/ 392498 h 1636463"/>
                    <a:gd name="connsiteX18" fmla="*/ 918210 w 926563"/>
                    <a:gd name="connsiteY18" fmla="*/ 737303 h 1636463"/>
                    <a:gd name="connsiteX19" fmla="*/ 925830 w 926563"/>
                    <a:gd name="connsiteY19" fmla="*/ 1362143 h 1636463"/>
                    <a:gd name="connsiteX20" fmla="*/ 925830 w 926563"/>
                    <a:gd name="connsiteY20" fmla="*/ 1636463 h 1636463"/>
                    <a:gd name="connsiteX0" fmla="*/ 0 w 926563"/>
                    <a:gd name="connsiteY0" fmla="*/ 1621878 h 1621878"/>
                    <a:gd name="connsiteX1" fmla="*/ 7620 w 926563"/>
                    <a:gd name="connsiteY1" fmla="*/ 718908 h 1621878"/>
                    <a:gd name="connsiteX2" fmla="*/ 26670 w 926563"/>
                    <a:gd name="connsiteY2" fmla="*/ 240753 h 1621878"/>
                    <a:gd name="connsiteX3" fmla="*/ 64770 w 926563"/>
                    <a:gd name="connsiteY3" fmla="*/ 505548 h 1621878"/>
                    <a:gd name="connsiteX4" fmla="*/ 95250 w 926563"/>
                    <a:gd name="connsiteY4" fmla="*/ 585558 h 1621878"/>
                    <a:gd name="connsiteX5" fmla="*/ 144780 w 926563"/>
                    <a:gd name="connsiteY5" fmla="*/ 391248 h 1621878"/>
                    <a:gd name="connsiteX6" fmla="*/ 209550 w 926563"/>
                    <a:gd name="connsiteY6" fmla="*/ 452208 h 1621878"/>
                    <a:gd name="connsiteX7" fmla="*/ 306705 w 926563"/>
                    <a:gd name="connsiteY7" fmla="*/ 701763 h 1621878"/>
                    <a:gd name="connsiteX8" fmla="*/ 403860 w 926563"/>
                    <a:gd name="connsiteY8" fmla="*/ 1073238 h 1621878"/>
                    <a:gd name="connsiteX9" fmla="*/ 464820 w 926563"/>
                    <a:gd name="connsiteY9" fmla="*/ 1191348 h 1621878"/>
                    <a:gd name="connsiteX10" fmla="*/ 533400 w 926563"/>
                    <a:gd name="connsiteY10" fmla="*/ 1189443 h 1621878"/>
                    <a:gd name="connsiteX11" fmla="*/ 611505 w 926563"/>
                    <a:gd name="connsiteY11" fmla="*/ 1202778 h 1621878"/>
                    <a:gd name="connsiteX12" fmla="*/ 659130 w 926563"/>
                    <a:gd name="connsiteY12" fmla="*/ 985608 h 1621878"/>
                    <a:gd name="connsiteX13" fmla="*/ 727710 w 926563"/>
                    <a:gd name="connsiteY13" fmla="*/ 2628 h 1621878"/>
                    <a:gd name="connsiteX14" fmla="*/ 861060 w 926563"/>
                    <a:gd name="connsiteY14" fmla="*/ 694143 h 1621878"/>
                    <a:gd name="connsiteX15" fmla="*/ 882015 w 926563"/>
                    <a:gd name="connsiteY15" fmla="*/ 604608 h 1621878"/>
                    <a:gd name="connsiteX16" fmla="*/ 904875 w 926563"/>
                    <a:gd name="connsiteY16" fmla="*/ 377913 h 1621878"/>
                    <a:gd name="connsiteX17" fmla="*/ 918210 w 926563"/>
                    <a:gd name="connsiteY17" fmla="*/ 722718 h 1621878"/>
                    <a:gd name="connsiteX18" fmla="*/ 925830 w 926563"/>
                    <a:gd name="connsiteY18" fmla="*/ 1347558 h 1621878"/>
                    <a:gd name="connsiteX19" fmla="*/ 925830 w 926563"/>
                    <a:gd name="connsiteY19" fmla="*/ 1621878 h 1621878"/>
                    <a:gd name="connsiteX0" fmla="*/ 0 w 926563"/>
                    <a:gd name="connsiteY0" fmla="*/ 1623927 h 1623927"/>
                    <a:gd name="connsiteX1" fmla="*/ 7620 w 926563"/>
                    <a:gd name="connsiteY1" fmla="*/ 720957 h 1623927"/>
                    <a:gd name="connsiteX2" fmla="*/ 26670 w 926563"/>
                    <a:gd name="connsiteY2" fmla="*/ 242802 h 1623927"/>
                    <a:gd name="connsiteX3" fmla="*/ 64770 w 926563"/>
                    <a:gd name="connsiteY3" fmla="*/ 507597 h 1623927"/>
                    <a:gd name="connsiteX4" fmla="*/ 95250 w 926563"/>
                    <a:gd name="connsiteY4" fmla="*/ 587607 h 1623927"/>
                    <a:gd name="connsiteX5" fmla="*/ 144780 w 926563"/>
                    <a:gd name="connsiteY5" fmla="*/ 393297 h 1623927"/>
                    <a:gd name="connsiteX6" fmla="*/ 209550 w 926563"/>
                    <a:gd name="connsiteY6" fmla="*/ 454257 h 1623927"/>
                    <a:gd name="connsiteX7" fmla="*/ 306705 w 926563"/>
                    <a:gd name="connsiteY7" fmla="*/ 703812 h 1623927"/>
                    <a:gd name="connsiteX8" fmla="*/ 403860 w 926563"/>
                    <a:gd name="connsiteY8" fmla="*/ 1075287 h 1623927"/>
                    <a:gd name="connsiteX9" fmla="*/ 464820 w 926563"/>
                    <a:gd name="connsiteY9" fmla="*/ 1193397 h 1623927"/>
                    <a:gd name="connsiteX10" fmla="*/ 533400 w 926563"/>
                    <a:gd name="connsiteY10" fmla="*/ 1191492 h 1623927"/>
                    <a:gd name="connsiteX11" fmla="*/ 611505 w 926563"/>
                    <a:gd name="connsiteY11" fmla="*/ 1204827 h 1623927"/>
                    <a:gd name="connsiteX12" fmla="*/ 659130 w 926563"/>
                    <a:gd name="connsiteY12" fmla="*/ 987657 h 1623927"/>
                    <a:gd name="connsiteX13" fmla="*/ 727710 w 926563"/>
                    <a:gd name="connsiteY13" fmla="*/ 4677 h 1623927"/>
                    <a:gd name="connsiteX14" fmla="*/ 882015 w 926563"/>
                    <a:gd name="connsiteY14" fmla="*/ 606657 h 1623927"/>
                    <a:gd name="connsiteX15" fmla="*/ 904875 w 926563"/>
                    <a:gd name="connsiteY15" fmla="*/ 379962 h 1623927"/>
                    <a:gd name="connsiteX16" fmla="*/ 918210 w 926563"/>
                    <a:gd name="connsiteY16" fmla="*/ 724767 h 1623927"/>
                    <a:gd name="connsiteX17" fmla="*/ 925830 w 926563"/>
                    <a:gd name="connsiteY17" fmla="*/ 1349607 h 1623927"/>
                    <a:gd name="connsiteX18" fmla="*/ 925830 w 926563"/>
                    <a:gd name="connsiteY18" fmla="*/ 1623927 h 1623927"/>
                    <a:gd name="connsiteX0" fmla="*/ 0 w 926563"/>
                    <a:gd name="connsiteY0" fmla="*/ 1624373 h 1624373"/>
                    <a:gd name="connsiteX1" fmla="*/ 7620 w 926563"/>
                    <a:gd name="connsiteY1" fmla="*/ 721403 h 1624373"/>
                    <a:gd name="connsiteX2" fmla="*/ 26670 w 926563"/>
                    <a:gd name="connsiteY2" fmla="*/ 243248 h 1624373"/>
                    <a:gd name="connsiteX3" fmla="*/ 64770 w 926563"/>
                    <a:gd name="connsiteY3" fmla="*/ 508043 h 1624373"/>
                    <a:gd name="connsiteX4" fmla="*/ 95250 w 926563"/>
                    <a:gd name="connsiteY4" fmla="*/ 588053 h 1624373"/>
                    <a:gd name="connsiteX5" fmla="*/ 144780 w 926563"/>
                    <a:gd name="connsiteY5" fmla="*/ 393743 h 1624373"/>
                    <a:gd name="connsiteX6" fmla="*/ 209550 w 926563"/>
                    <a:gd name="connsiteY6" fmla="*/ 454703 h 1624373"/>
                    <a:gd name="connsiteX7" fmla="*/ 306705 w 926563"/>
                    <a:gd name="connsiteY7" fmla="*/ 704258 h 1624373"/>
                    <a:gd name="connsiteX8" fmla="*/ 403860 w 926563"/>
                    <a:gd name="connsiteY8" fmla="*/ 1075733 h 1624373"/>
                    <a:gd name="connsiteX9" fmla="*/ 464820 w 926563"/>
                    <a:gd name="connsiteY9" fmla="*/ 1193843 h 1624373"/>
                    <a:gd name="connsiteX10" fmla="*/ 533400 w 926563"/>
                    <a:gd name="connsiteY10" fmla="*/ 1191938 h 1624373"/>
                    <a:gd name="connsiteX11" fmla="*/ 611505 w 926563"/>
                    <a:gd name="connsiteY11" fmla="*/ 1205273 h 1624373"/>
                    <a:gd name="connsiteX12" fmla="*/ 659130 w 926563"/>
                    <a:gd name="connsiteY12" fmla="*/ 988103 h 1624373"/>
                    <a:gd name="connsiteX13" fmla="*/ 727710 w 926563"/>
                    <a:gd name="connsiteY13" fmla="*/ 5123 h 1624373"/>
                    <a:gd name="connsiteX14" fmla="*/ 882015 w 926563"/>
                    <a:gd name="connsiteY14" fmla="*/ 607103 h 1624373"/>
                    <a:gd name="connsiteX15" fmla="*/ 918210 w 926563"/>
                    <a:gd name="connsiteY15" fmla="*/ 725213 h 1624373"/>
                    <a:gd name="connsiteX16" fmla="*/ 925830 w 926563"/>
                    <a:gd name="connsiteY16" fmla="*/ 1350053 h 1624373"/>
                    <a:gd name="connsiteX17" fmla="*/ 925830 w 926563"/>
                    <a:gd name="connsiteY17" fmla="*/ 1624373 h 1624373"/>
                    <a:gd name="connsiteX0" fmla="*/ 0 w 926563"/>
                    <a:gd name="connsiteY0" fmla="*/ 1621768 h 1621768"/>
                    <a:gd name="connsiteX1" fmla="*/ 7620 w 926563"/>
                    <a:gd name="connsiteY1" fmla="*/ 718798 h 1621768"/>
                    <a:gd name="connsiteX2" fmla="*/ 26670 w 926563"/>
                    <a:gd name="connsiteY2" fmla="*/ 240643 h 1621768"/>
                    <a:gd name="connsiteX3" fmla="*/ 64770 w 926563"/>
                    <a:gd name="connsiteY3" fmla="*/ 505438 h 1621768"/>
                    <a:gd name="connsiteX4" fmla="*/ 95250 w 926563"/>
                    <a:gd name="connsiteY4" fmla="*/ 585448 h 1621768"/>
                    <a:gd name="connsiteX5" fmla="*/ 144780 w 926563"/>
                    <a:gd name="connsiteY5" fmla="*/ 391138 h 1621768"/>
                    <a:gd name="connsiteX6" fmla="*/ 209550 w 926563"/>
                    <a:gd name="connsiteY6" fmla="*/ 452098 h 1621768"/>
                    <a:gd name="connsiteX7" fmla="*/ 306705 w 926563"/>
                    <a:gd name="connsiteY7" fmla="*/ 701653 h 1621768"/>
                    <a:gd name="connsiteX8" fmla="*/ 403860 w 926563"/>
                    <a:gd name="connsiteY8" fmla="*/ 1073128 h 1621768"/>
                    <a:gd name="connsiteX9" fmla="*/ 464820 w 926563"/>
                    <a:gd name="connsiteY9" fmla="*/ 1191238 h 1621768"/>
                    <a:gd name="connsiteX10" fmla="*/ 533400 w 926563"/>
                    <a:gd name="connsiteY10" fmla="*/ 1189333 h 1621768"/>
                    <a:gd name="connsiteX11" fmla="*/ 611505 w 926563"/>
                    <a:gd name="connsiteY11" fmla="*/ 1202668 h 1621768"/>
                    <a:gd name="connsiteX12" fmla="*/ 659130 w 926563"/>
                    <a:gd name="connsiteY12" fmla="*/ 985498 h 1621768"/>
                    <a:gd name="connsiteX13" fmla="*/ 727710 w 926563"/>
                    <a:gd name="connsiteY13" fmla="*/ 2518 h 1621768"/>
                    <a:gd name="connsiteX14" fmla="*/ 918210 w 926563"/>
                    <a:gd name="connsiteY14" fmla="*/ 722608 h 1621768"/>
                    <a:gd name="connsiteX15" fmla="*/ 925830 w 926563"/>
                    <a:gd name="connsiteY15" fmla="*/ 1347448 h 1621768"/>
                    <a:gd name="connsiteX16" fmla="*/ 925830 w 926563"/>
                    <a:gd name="connsiteY16" fmla="*/ 1621768 h 1621768"/>
                    <a:gd name="connsiteX0" fmla="*/ 0 w 926563"/>
                    <a:gd name="connsiteY0" fmla="*/ 1622330 h 1622330"/>
                    <a:gd name="connsiteX1" fmla="*/ 7620 w 926563"/>
                    <a:gd name="connsiteY1" fmla="*/ 719360 h 1622330"/>
                    <a:gd name="connsiteX2" fmla="*/ 26670 w 926563"/>
                    <a:gd name="connsiteY2" fmla="*/ 241205 h 1622330"/>
                    <a:gd name="connsiteX3" fmla="*/ 64770 w 926563"/>
                    <a:gd name="connsiteY3" fmla="*/ 506000 h 1622330"/>
                    <a:gd name="connsiteX4" fmla="*/ 95250 w 926563"/>
                    <a:gd name="connsiteY4" fmla="*/ 586010 h 1622330"/>
                    <a:gd name="connsiteX5" fmla="*/ 144780 w 926563"/>
                    <a:gd name="connsiteY5" fmla="*/ 391700 h 1622330"/>
                    <a:gd name="connsiteX6" fmla="*/ 209550 w 926563"/>
                    <a:gd name="connsiteY6" fmla="*/ 452660 h 1622330"/>
                    <a:gd name="connsiteX7" fmla="*/ 306705 w 926563"/>
                    <a:gd name="connsiteY7" fmla="*/ 702215 h 1622330"/>
                    <a:gd name="connsiteX8" fmla="*/ 403860 w 926563"/>
                    <a:gd name="connsiteY8" fmla="*/ 1073690 h 1622330"/>
                    <a:gd name="connsiteX9" fmla="*/ 464820 w 926563"/>
                    <a:gd name="connsiteY9" fmla="*/ 1191800 h 1622330"/>
                    <a:gd name="connsiteX10" fmla="*/ 533400 w 926563"/>
                    <a:gd name="connsiteY10" fmla="*/ 1189895 h 1622330"/>
                    <a:gd name="connsiteX11" fmla="*/ 611505 w 926563"/>
                    <a:gd name="connsiteY11" fmla="*/ 1203230 h 1622330"/>
                    <a:gd name="connsiteX12" fmla="*/ 659130 w 926563"/>
                    <a:gd name="connsiteY12" fmla="*/ 986060 h 1622330"/>
                    <a:gd name="connsiteX13" fmla="*/ 727710 w 926563"/>
                    <a:gd name="connsiteY13" fmla="*/ 3080 h 1622330"/>
                    <a:gd name="connsiteX14" fmla="*/ 925830 w 926563"/>
                    <a:gd name="connsiteY14" fmla="*/ 1348010 h 1622330"/>
                    <a:gd name="connsiteX15" fmla="*/ 925830 w 926563"/>
                    <a:gd name="connsiteY15" fmla="*/ 1622330 h 1622330"/>
                    <a:gd name="connsiteX0" fmla="*/ 0 w 925830"/>
                    <a:gd name="connsiteY0" fmla="*/ 1627999 h 1627999"/>
                    <a:gd name="connsiteX1" fmla="*/ 7620 w 925830"/>
                    <a:gd name="connsiteY1" fmla="*/ 725029 h 1627999"/>
                    <a:gd name="connsiteX2" fmla="*/ 26670 w 925830"/>
                    <a:gd name="connsiteY2" fmla="*/ 246874 h 1627999"/>
                    <a:gd name="connsiteX3" fmla="*/ 64770 w 925830"/>
                    <a:gd name="connsiteY3" fmla="*/ 511669 h 1627999"/>
                    <a:gd name="connsiteX4" fmla="*/ 95250 w 925830"/>
                    <a:gd name="connsiteY4" fmla="*/ 591679 h 1627999"/>
                    <a:gd name="connsiteX5" fmla="*/ 144780 w 925830"/>
                    <a:gd name="connsiteY5" fmla="*/ 397369 h 1627999"/>
                    <a:gd name="connsiteX6" fmla="*/ 209550 w 925830"/>
                    <a:gd name="connsiteY6" fmla="*/ 458329 h 1627999"/>
                    <a:gd name="connsiteX7" fmla="*/ 306705 w 925830"/>
                    <a:gd name="connsiteY7" fmla="*/ 707884 h 1627999"/>
                    <a:gd name="connsiteX8" fmla="*/ 403860 w 925830"/>
                    <a:gd name="connsiteY8" fmla="*/ 1079359 h 1627999"/>
                    <a:gd name="connsiteX9" fmla="*/ 464820 w 925830"/>
                    <a:gd name="connsiteY9" fmla="*/ 1197469 h 1627999"/>
                    <a:gd name="connsiteX10" fmla="*/ 533400 w 925830"/>
                    <a:gd name="connsiteY10" fmla="*/ 1195564 h 1627999"/>
                    <a:gd name="connsiteX11" fmla="*/ 611505 w 925830"/>
                    <a:gd name="connsiteY11" fmla="*/ 1208899 h 1627999"/>
                    <a:gd name="connsiteX12" fmla="*/ 659130 w 925830"/>
                    <a:gd name="connsiteY12" fmla="*/ 991729 h 1627999"/>
                    <a:gd name="connsiteX13" fmla="*/ 727710 w 925830"/>
                    <a:gd name="connsiteY13" fmla="*/ 8749 h 1627999"/>
                    <a:gd name="connsiteX14" fmla="*/ 925830 w 925830"/>
                    <a:gd name="connsiteY14" fmla="*/ 1627999 h 1627999"/>
                    <a:gd name="connsiteX0" fmla="*/ 0 w 727710"/>
                    <a:gd name="connsiteY0" fmla="*/ 1627999 h 1627999"/>
                    <a:gd name="connsiteX1" fmla="*/ 7620 w 727710"/>
                    <a:gd name="connsiteY1" fmla="*/ 725029 h 1627999"/>
                    <a:gd name="connsiteX2" fmla="*/ 26670 w 727710"/>
                    <a:gd name="connsiteY2" fmla="*/ 246874 h 1627999"/>
                    <a:gd name="connsiteX3" fmla="*/ 64770 w 727710"/>
                    <a:gd name="connsiteY3" fmla="*/ 511669 h 1627999"/>
                    <a:gd name="connsiteX4" fmla="*/ 95250 w 727710"/>
                    <a:gd name="connsiteY4" fmla="*/ 591679 h 1627999"/>
                    <a:gd name="connsiteX5" fmla="*/ 144780 w 727710"/>
                    <a:gd name="connsiteY5" fmla="*/ 397369 h 1627999"/>
                    <a:gd name="connsiteX6" fmla="*/ 209550 w 727710"/>
                    <a:gd name="connsiteY6" fmla="*/ 458329 h 1627999"/>
                    <a:gd name="connsiteX7" fmla="*/ 306705 w 727710"/>
                    <a:gd name="connsiteY7" fmla="*/ 707884 h 1627999"/>
                    <a:gd name="connsiteX8" fmla="*/ 403860 w 727710"/>
                    <a:gd name="connsiteY8" fmla="*/ 1079359 h 1627999"/>
                    <a:gd name="connsiteX9" fmla="*/ 464820 w 727710"/>
                    <a:gd name="connsiteY9" fmla="*/ 1197469 h 1627999"/>
                    <a:gd name="connsiteX10" fmla="*/ 533400 w 727710"/>
                    <a:gd name="connsiteY10" fmla="*/ 1195564 h 1627999"/>
                    <a:gd name="connsiteX11" fmla="*/ 611505 w 727710"/>
                    <a:gd name="connsiteY11" fmla="*/ 1208899 h 1627999"/>
                    <a:gd name="connsiteX12" fmla="*/ 659130 w 727710"/>
                    <a:gd name="connsiteY12" fmla="*/ 991729 h 1627999"/>
                    <a:gd name="connsiteX13" fmla="*/ 727710 w 727710"/>
                    <a:gd name="connsiteY13" fmla="*/ 8749 h 1627999"/>
                    <a:gd name="connsiteX0" fmla="*/ 0 w 748665"/>
                    <a:gd name="connsiteY0" fmla="*/ 1618548 h 1618548"/>
                    <a:gd name="connsiteX1" fmla="*/ 7620 w 748665"/>
                    <a:gd name="connsiteY1" fmla="*/ 715578 h 1618548"/>
                    <a:gd name="connsiteX2" fmla="*/ 26670 w 748665"/>
                    <a:gd name="connsiteY2" fmla="*/ 237423 h 1618548"/>
                    <a:gd name="connsiteX3" fmla="*/ 64770 w 748665"/>
                    <a:gd name="connsiteY3" fmla="*/ 502218 h 1618548"/>
                    <a:gd name="connsiteX4" fmla="*/ 95250 w 748665"/>
                    <a:gd name="connsiteY4" fmla="*/ 582228 h 1618548"/>
                    <a:gd name="connsiteX5" fmla="*/ 144780 w 748665"/>
                    <a:gd name="connsiteY5" fmla="*/ 387918 h 1618548"/>
                    <a:gd name="connsiteX6" fmla="*/ 209550 w 748665"/>
                    <a:gd name="connsiteY6" fmla="*/ 448878 h 1618548"/>
                    <a:gd name="connsiteX7" fmla="*/ 306705 w 748665"/>
                    <a:gd name="connsiteY7" fmla="*/ 698433 h 1618548"/>
                    <a:gd name="connsiteX8" fmla="*/ 403860 w 748665"/>
                    <a:gd name="connsiteY8" fmla="*/ 1069908 h 1618548"/>
                    <a:gd name="connsiteX9" fmla="*/ 464820 w 748665"/>
                    <a:gd name="connsiteY9" fmla="*/ 1188018 h 1618548"/>
                    <a:gd name="connsiteX10" fmla="*/ 533400 w 748665"/>
                    <a:gd name="connsiteY10" fmla="*/ 1186113 h 1618548"/>
                    <a:gd name="connsiteX11" fmla="*/ 611505 w 748665"/>
                    <a:gd name="connsiteY11" fmla="*/ 1199448 h 1618548"/>
                    <a:gd name="connsiteX12" fmla="*/ 659130 w 748665"/>
                    <a:gd name="connsiteY12" fmla="*/ 982278 h 1618548"/>
                    <a:gd name="connsiteX13" fmla="*/ 748665 w 748665"/>
                    <a:gd name="connsiteY13" fmla="*/ 8823 h 1618548"/>
                    <a:gd name="connsiteX0" fmla="*/ 0 w 748665"/>
                    <a:gd name="connsiteY0" fmla="*/ 1609725 h 1609725"/>
                    <a:gd name="connsiteX1" fmla="*/ 7620 w 748665"/>
                    <a:gd name="connsiteY1" fmla="*/ 706755 h 1609725"/>
                    <a:gd name="connsiteX2" fmla="*/ 26670 w 748665"/>
                    <a:gd name="connsiteY2" fmla="*/ 228600 h 1609725"/>
                    <a:gd name="connsiteX3" fmla="*/ 64770 w 748665"/>
                    <a:gd name="connsiteY3" fmla="*/ 493395 h 1609725"/>
                    <a:gd name="connsiteX4" fmla="*/ 95250 w 748665"/>
                    <a:gd name="connsiteY4" fmla="*/ 573405 h 1609725"/>
                    <a:gd name="connsiteX5" fmla="*/ 144780 w 748665"/>
                    <a:gd name="connsiteY5" fmla="*/ 379095 h 1609725"/>
                    <a:gd name="connsiteX6" fmla="*/ 209550 w 748665"/>
                    <a:gd name="connsiteY6" fmla="*/ 440055 h 1609725"/>
                    <a:gd name="connsiteX7" fmla="*/ 306705 w 748665"/>
                    <a:gd name="connsiteY7" fmla="*/ 689610 h 1609725"/>
                    <a:gd name="connsiteX8" fmla="*/ 403860 w 748665"/>
                    <a:gd name="connsiteY8" fmla="*/ 1061085 h 1609725"/>
                    <a:gd name="connsiteX9" fmla="*/ 464820 w 748665"/>
                    <a:gd name="connsiteY9" fmla="*/ 1179195 h 1609725"/>
                    <a:gd name="connsiteX10" fmla="*/ 533400 w 748665"/>
                    <a:gd name="connsiteY10" fmla="*/ 1177290 h 1609725"/>
                    <a:gd name="connsiteX11" fmla="*/ 611505 w 748665"/>
                    <a:gd name="connsiteY11" fmla="*/ 1190625 h 1609725"/>
                    <a:gd name="connsiteX12" fmla="*/ 659130 w 748665"/>
                    <a:gd name="connsiteY12" fmla="*/ 973455 h 1609725"/>
                    <a:gd name="connsiteX13" fmla="*/ 714375 w 748665"/>
                    <a:gd name="connsiteY13" fmla="*/ 139064 h 1609725"/>
                    <a:gd name="connsiteX14" fmla="*/ 748665 w 748665"/>
                    <a:gd name="connsiteY14" fmla="*/ 0 h 1609725"/>
                    <a:gd name="connsiteX0" fmla="*/ 0 w 723900"/>
                    <a:gd name="connsiteY0" fmla="*/ 1615440 h 1615440"/>
                    <a:gd name="connsiteX1" fmla="*/ 7620 w 723900"/>
                    <a:gd name="connsiteY1" fmla="*/ 712470 h 1615440"/>
                    <a:gd name="connsiteX2" fmla="*/ 26670 w 723900"/>
                    <a:gd name="connsiteY2" fmla="*/ 234315 h 1615440"/>
                    <a:gd name="connsiteX3" fmla="*/ 64770 w 723900"/>
                    <a:gd name="connsiteY3" fmla="*/ 499110 h 1615440"/>
                    <a:gd name="connsiteX4" fmla="*/ 95250 w 723900"/>
                    <a:gd name="connsiteY4" fmla="*/ 579120 h 1615440"/>
                    <a:gd name="connsiteX5" fmla="*/ 144780 w 723900"/>
                    <a:gd name="connsiteY5" fmla="*/ 384810 h 1615440"/>
                    <a:gd name="connsiteX6" fmla="*/ 209550 w 723900"/>
                    <a:gd name="connsiteY6" fmla="*/ 445770 h 1615440"/>
                    <a:gd name="connsiteX7" fmla="*/ 306705 w 723900"/>
                    <a:gd name="connsiteY7" fmla="*/ 695325 h 1615440"/>
                    <a:gd name="connsiteX8" fmla="*/ 403860 w 723900"/>
                    <a:gd name="connsiteY8" fmla="*/ 1066800 h 1615440"/>
                    <a:gd name="connsiteX9" fmla="*/ 464820 w 723900"/>
                    <a:gd name="connsiteY9" fmla="*/ 1184910 h 1615440"/>
                    <a:gd name="connsiteX10" fmla="*/ 533400 w 723900"/>
                    <a:gd name="connsiteY10" fmla="*/ 1183005 h 1615440"/>
                    <a:gd name="connsiteX11" fmla="*/ 611505 w 723900"/>
                    <a:gd name="connsiteY11" fmla="*/ 1196340 h 1615440"/>
                    <a:gd name="connsiteX12" fmla="*/ 659130 w 723900"/>
                    <a:gd name="connsiteY12" fmla="*/ 979170 h 1615440"/>
                    <a:gd name="connsiteX13" fmla="*/ 714375 w 723900"/>
                    <a:gd name="connsiteY13" fmla="*/ 144779 h 1615440"/>
                    <a:gd name="connsiteX14" fmla="*/ 723900 w 723900"/>
                    <a:gd name="connsiteY14" fmla="*/ 0 h 1615440"/>
                    <a:gd name="connsiteX0" fmla="*/ 0 w 723900"/>
                    <a:gd name="connsiteY0" fmla="*/ 1619250 h 1619250"/>
                    <a:gd name="connsiteX1" fmla="*/ 7620 w 723900"/>
                    <a:gd name="connsiteY1" fmla="*/ 716280 h 1619250"/>
                    <a:gd name="connsiteX2" fmla="*/ 26670 w 723900"/>
                    <a:gd name="connsiteY2" fmla="*/ 238125 h 1619250"/>
                    <a:gd name="connsiteX3" fmla="*/ 64770 w 723900"/>
                    <a:gd name="connsiteY3" fmla="*/ 502920 h 1619250"/>
                    <a:gd name="connsiteX4" fmla="*/ 95250 w 723900"/>
                    <a:gd name="connsiteY4" fmla="*/ 582930 h 1619250"/>
                    <a:gd name="connsiteX5" fmla="*/ 144780 w 723900"/>
                    <a:gd name="connsiteY5" fmla="*/ 388620 h 1619250"/>
                    <a:gd name="connsiteX6" fmla="*/ 209550 w 723900"/>
                    <a:gd name="connsiteY6" fmla="*/ 449580 h 1619250"/>
                    <a:gd name="connsiteX7" fmla="*/ 306705 w 723900"/>
                    <a:gd name="connsiteY7" fmla="*/ 699135 h 1619250"/>
                    <a:gd name="connsiteX8" fmla="*/ 403860 w 723900"/>
                    <a:gd name="connsiteY8" fmla="*/ 1070610 h 1619250"/>
                    <a:gd name="connsiteX9" fmla="*/ 464820 w 723900"/>
                    <a:gd name="connsiteY9" fmla="*/ 1188720 h 1619250"/>
                    <a:gd name="connsiteX10" fmla="*/ 533400 w 723900"/>
                    <a:gd name="connsiteY10" fmla="*/ 1186815 h 1619250"/>
                    <a:gd name="connsiteX11" fmla="*/ 611505 w 723900"/>
                    <a:gd name="connsiteY11" fmla="*/ 1200150 h 1619250"/>
                    <a:gd name="connsiteX12" fmla="*/ 659130 w 723900"/>
                    <a:gd name="connsiteY12" fmla="*/ 982980 h 1619250"/>
                    <a:gd name="connsiteX13" fmla="*/ 714375 w 723900"/>
                    <a:gd name="connsiteY13" fmla="*/ 148589 h 1619250"/>
                    <a:gd name="connsiteX14" fmla="*/ 723900 w 723900"/>
                    <a:gd name="connsiteY14" fmla="*/ 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3900" h="1619250">
                      <a:moveTo>
                        <a:pt x="0" y="1619250"/>
                      </a:moveTo>
                      <a:cubicBezTo>
                        <a:pt x="1587" y="1281430"/>
                        <a:pt x="3175" y="946467"/>
                        <a:pt x="7620" y="716280"/>
                      </a:cubicBezTo>
                      <a:cubicBezTo>
                        <a:pt x="12065" y="486093"/>
                        <a:pt x="17145" y="273685"/>
                        <a:pt x="26670" y="238125"/>
                      </a:cubicBezTo>
                      <a:cubicBezTo>
                        <a:pt x="36195" y="202565"/>
                        <a:pt x="53340" y="445452"/>
                        <a:pt x="64770" y="502920"/>
                      </a:cubicBezTo>
                      <a:cubicBezTo>
                        <a:pt x="76200" y="560388"/>
                        <a:pt x="81915" y="601980"/>
                        <a:pt x="95250" y="582930"/>
                      </a:cubicBezTo>
                      <a:cubicBezTo>
                        <a:pt x="108585" y="563880"/>
                        <a:pt x="125730" y="410845"/>
                        <a:pt x="144780" y="388620"/>
                      </a:cubicBezTo>
                      <a:cubicBezTo>
                        <a:pt x="163830" y="366395"/>
                        <a:pt x="188278" y="399733"/>
                        <a:pt x="209550" y="449580"/>
                      </a:cubicBezTo>
                      <a:cubicBezTo>
                        <a:pt x="230822" y="499427"/>
                        <a:pt x="274320" y="595630"/>
                        <a:pt x="306705" y="699135"/>
                      </a:cubicBezTo>
                      <a:cubicBezTo>
                        <a:pt x="339090" y="802640"/>
                        <a:pt x="377508" y="989013"/>
                        <a:pt x="403860" y="1070610"/>
                      </a:cubicBezTo>
                      <a:cubicBezTo>
                        <a:pt x="430212" y="1152207"/>
                        <a:pt x="443230" y="1169353"/>
                        <a:pt x="464820" y="1188720"/>
                      </a:cubicBezTo>
                      <a:cubicBezTo>
                        <a:pt x="486410" y="1208087"/>
                        <a:pt x="508953" y="1184910"/>
                        <a:pt x="533400" y="1186815"/>
                      </a:cubicBezTo>
                      <a:cubicBezTo>
                        <a:pt x="557847" y="1188720"/>
                        <a:pt x="590550" y="1234122"/>
                        <a:pt x="611505" y="1200150"/>
                      </a:cubicBezTo>
                      <a:cubicBezTo>
                        <a:pt x="632460" y="1166178"/>
                        <a:pt x="641985" y="1158240"/>
                        <a:pt x="659130" y="982980"/>
                      </a:cubicBezTo>
                      <a:cubicBezTo>
                        <a:pt x="676275" y="807720"/>
                        <a:pt x="699453" y="310831"/>
                        <a:pt x="714375" y="148589"/>
                      </a:cubicBezTo>
                      <a:cubicBezTo>
                        <a:pt x="729297" y="-13653"/>
                        <a:pt x="718185" y="23177"/>
                        <a:pt x="723900" y="0"/>
                      </a:cubicBezTo>
                    </a:path>
                  </a:pathLst>
                </a:cu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47">
                  <a:extLst>
                    <a:ext uri="{FF2B5EF4-FFF2-40B4-BE49-F238E27FC236}">
                      <a16:creationId xmlns:a16="http://schemas.microsoft.com/office/drawing/2014/main" id="{A87F9DBE-9169-4945-AA72-FA7D0FC3C6F6}"/>
                    </a:ext>
                  </a:extLst>
                </p:cNvPr>
                <p:cNvSpPr/>
                <p:nvPr/>
              </p:nvSpPr>
              <p:spPr>
                <a:xfrm>
                  <a:off x="5587821" y="3934021"/>
                  <a:ext cx="148133" cy="1619250"/>
                </a:xfrm>
                <a:custGeom>
                  <a:avLst/>
                  <a:gdLst>
                    <a:gd name="connsiteX0" fmla="*/ 0 w 112395"/>
                    <a:gd name="connsiteY0" fmla="*/ 0 h 1617345"/>
                    <a:gd name="connsiteX1" fmla="*/ 38100 w 112395"/>
                    <a:gd name="connsiteY1" fmla="*/ 649605 h 1617345"/>
                    <a:gd name="connsiteX2" fmla="*/ 72390 w 112395"/>
                    <a:gd name="connsiteY2" fmla="*/ 527685 h 1617345"/>
                    <a:gd name="connsiteX3" fmla="*/ 89535 w 112395"/>
                    <a:gd name="connsiteY3" fmla="*/ 386715 h 1617345"/>
                    <a:gd name="connsiteX4" fmla="*/ 110490 w 112395"/>
                    <a:gd name="connsiteY4" fmla="*/ 794385 h 1617345"/>
                    <a:gd name="connsiteX5" fmla="*/ 110490 w 112395"/>
                    <a:gd name="connsiteY5" fmla="*/ 1455420 h 1617345"/>
                    <a:gd name="connsiteX6" fmla="*/ 112395 w 112395"/>
                    <a:gd name="connsiteY6" fmla="*/ 1617345 h 1617345"/>
                    <a:gd name="connsiteX0" fmla="*/ 0 w 112395"/>
                    <a:gd name="connsiteY0" fmla="*/ 0 h 1619250"/>
                    <a:gd name="connsiteX1" fmla="*/ 38100 w 112395"/>
                    <a:gd name="connsiteY1" fmla="*/ 651510 h 1619250"/>
                    <a:gd name="connsiteX2" fmla="*/ 72390 w 112395"/>
                    <a:gd name="connsiteY2" fmla="*/ 529590 h 1619250"/>
                    <a:gd name="connsiteX3" fmla="*/ 89535 w 112395"/>
                    <a:gd name="connsiteY3" fmla="*/ 388620 h 1619250"/>
                    <a:gd name="connsiteX4" fmla="*/ 110490 w 112395"/>
                    <a:gd name="connsiteY4" fmla="*/ 796290 h 1619250"/>
                    <a:gd name="connsiteX5" fmla="*/ 110490 w 112395"/>
                    <a:gd name="connsiteY5" fmla="*/ 1457325 h 1619250"/>
                    <a:gd name="connsiteX6" fmla="*/ 112395 w 112395"/>
                    <a:gd name="connsiteY6" fmla="*/ 1619250 h 1619250"/>
                    <a:gd name="connsiteX0" fmla="*/ 0 w 112395"/>
                    <a:gd name="connsiteY0" fmla="*/ 0 h 1619250"/>
                    <a:gd name="connsiteX1" fmla="*/ 45720 w 112395"/>
                    <a:gd name="connsiteY1" fmla="*/ 683895 h 1619250"/>
                    <a:gd name="connsiteX2" fmla="*/ 72390 w 112395"/>
                    <a:gd name="connsiteY2" fmla="*/ 529590 h 1619250"/>
                    <a:gd name="connsiteX3" fmla="*/ 89535 w 112395"/>
                    <a:gd name="connsiteY3" fmla="*/ 388620 h 1619250"/>
                    <a:gd name="connsiteX4" fmla="*/ 110490 w 112395"/>
                    <a:gd name="connsiteY4" fmla="*/ 796290 h 1619250"/>
                    <a:gd name="connsiteX5" fmla="*/ 110490 w 112395"/>
                    <a:gd name="connsiteY5" fmla="*/ 1457325 h 1619250"/>
                    <a:gd name="connsiteX6" fmla="*/ 112395 w 112395"/>
                    <a:gd name="connsiteY6" fmla="*/ 1619250 h 1619250"/>
                    <a:gd name="connsiteX0" fmla="*/ 0 w 112395"/>
                    <a:gd name="connsiteY0" fmla="*/ 0 h 1619250"/>
                    <a:gd name="connsiteX1" fmla="*/ 45720 w 112395"/>
                    <a:gd name="connsiteY1" fmla="*/ 683895 h 1619250"/>
                    <a:gd name="connsiteX2" fmla="*/ 72390 w 112395"/>
                    <a:gd name="connsiteY2" fmla="*/ 529590 h 1619250"/>
                    <a:gd name="connsiteX3" fmla="*/ 89535 w 112395"/>
                    <a:gd name="connsiteY3" fmla="*/ 388620 h 1619250"/>
                    <a:gd name="connsiteX4" fmla="*/ 104775 w 112395"/>
                    <a:gd name="connsiteY4" fmla="*/ 796290 h 1619250"/>
                    <a:gd name="connsiteX5" fmla="*/ 110490 w 112395"/>
                    <a:gd name="connsiteY5" fmla="*/ 1457325 h 1619250"/>
                    <a:gd name="connsiteX6" fmla="*/ 112395 w 112395"/>
                    <a:gd name="connsiteY6" fmla="*/ 161925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 h="1619250">
                      <a:moveTo>
                        <a:pt x="0" y="0"/>
                      </a:moveTo>
                      <a:cubicBezTo>
                        <a:pt x="13017" y="280829"/>
                        <a:pt x="33655" y="595630"/>
                        <a:pt x="45720" y="683895"/>
                      </a:cubicBezTo>
                      <a:cubicBezTo>
                        <a:pt x="57785" y="772160"/>
                        <a:pt x="65088" y="578802"/>
                        <a:pt x="72390" y="529590"/>
                      </a:cubicBezTo>
                      <a:cubicBezTo>
                        <a:pt x="79692" y="480378"/>
                        <a:pt x="84137" y="344170"/>
                        <a:pt x="89535" y="388620"/>
                      </a:cubicBezTo>
                      <a:cubicBezTo>
                        <a:pt x="94933" y="433070"/>
                        <a:pt x="101283" y="618173"/>
                        <a:pt x="104775" y="796290"/>
                      </a:cubicBezTo>
                      <a:cubicBezTo>
                        <a:pt x="108267" y="974407"/>
                        <a:pt x="110490" y="1457325"/>
                        <a:pt x="110490" y="1457325"/>
                      </a:cubicBezTo>
                      <a:cubicBezTo>
                        <a:pt x="110808" y="1594485"/>
                        <a:pt x="111601" y="1606867"/>
                        <a:pt x="112395" y="1619250"/>
                      </a:cubicBezTo>
                    </a:path>
                  </a:pathLst>
                </a:cu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9" name="타원 48">
                <a:extLst>
                  <a:ext uri="{FF2B5EF4-FFF2-40B4-BE49-F238E27FC236}">
                    <a16:creationId xmlns:a16="http://schemas.microsoft.com/office/drawing/2014/main" id="{1804992C-A277-4DC5-A913-B42D4BF11DFE}"/>
                  </a:ext>
                </a:extLst>
              </p:cNvPr>
              <p:cNvSpPr/>
              <p:nvPr/>
            </p:nvSpPr>
            <p:spPr>
              <a:xfrm>
                <a:off x="4505210" y="4655221"/>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a:extLst>
                  <a:ext uri="{FF2B5EF4-FFF2-40B4-BE49-F238E27FC236}">
                    <a16:creationId xmlns:a16="http://schemas.microsoft.com/office/drawing/2014/main" id="{526A0FEF-10C8-4A01-92C9-09895F510256}"/>
                  </a:ext>
                </a:extLst>
              </p:cNvPr>
              <p:cNvSpPr/>
              <p:nvPr/>
            </p:nvSpPr>
            <p:spPr>
              <a:xfrm>
                <a:off x="4587733" y="4445671"/>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50">
                <a:extLst>
                  <a:ext uri="{FF2B5EF4-FFF2-40B4-BE49-F238E27FC236}">
                    <a16:creationId xmlns:a16="http://schemas.microsoft.com/office/drawing/2014/main" id="{2BD09AEB-50C6-445B-8FB7-894620823167}"/>
                  </a:ext>
                </a:extLst>
              </p:cNvPr>
              <p:cNvSpPr/>
              <p:nvPr/>
            </p:nvSpPr>
            <p:spPr>
              <a:xfrm>
                <a:off x="4853308" y="4523776"/>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a:extLst>
                  <a:ext uri="{FF2B5EF4-FFF2-40B4-BE49-F238E27FC236}">
                    <a16:creationId xmlns:a16="http://schemas.microsoft.com/office/drawing/2014/main" id="{3A76B2FE-4FCF-4080-87E0-BBBD02429948}"/>
                  </a:ext>
                </a:extLst>
              </p:cNvPr>
              <p:cNvSpPr/>
              <p:nvPr/>
            </p:nvSpPr>
            <p:spPr>
              <a:xfrm>
                <a:off x="4895936" y="4607596"/>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a:extLst>
                  <a:ext uri="{FF2B5EF4-FFF2-40B4-BE49-F238E27FC236}">
                    <a16:creationId xmlns:a16="http://schemas.microsoft.com/office/drawing/2014/main" id="{A7629FBD-B9DD-40BF-B980-C1B31FB3B051}"/>
                  </a:ext>
                </a:extLst>
              </p:cNvPr>
              <p:cNvSpPr/>
              <p:nvPr/>
            </p:nvSpPr>
            <p:spPr>
              <a:xfrm>
                <a:off x="4940695" y="4721896"/>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a:extLst>
                  <a:ext uri="{FF2B5EF4-FFF2-40B4-BE49-F238E27FC236}">
                    <a16:creationId xmlns:a16="http://schemas.microsoft.com/office/drawing/2014/main" id="{51720480-A61B-4F61-A819-AB636EF91C28}"/>
                  </a:ext>
                </a:extLst>
              </p:cNvPr>
              <p:cNvSpPr/>
              <p:nvPr/>
            </p:nvSpPr>
            <p:spPr>
              <a:xfrm>
                <a:off x="5078497" y="5049556"/>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타원 54">
                <a:extLst>
                  <a:ext uri="{FF2B5EF4-FFF2-40B4-BE49-F238E27FC236}">
                    <a16:creationId xmlns:a16="http://schemas.microsoft.com/office/drawing/2014/main" id="{66C2FA91-F1E2-41A9-9687-920F69D26212}"/>
                  </a:ext>
                </a:extLst>
              </p:cNvPr>
              <p:cNvSpPr/>
              <p:nvPr/>
            </p:nvSpPr>
            <p:spPr>
              <a:xfrm>
                <a:off x="5110241" y="5102896"/>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타원 55">
                <a:extLst>
                  <a:ext uri="{FF2B5EF4-FFF2-40B4-BE49-F238E27FC236}">
                    <a16:creationId xmlns:a16="http://schemas.microsoft.com/office/drawing/2014/main" id="{0F82C6D5-AAFD-4243-B85D-90D55F2F0F9E}"/>
                  </a:ext>
                </a:extLst>
              </p:cNvPr>
              <p:cNvSpPr/>
              <p:nvPr/>
            </p:nvSpPr>
            <p:spPr>
              <a:xfrm>
                <a:off x="5112146" y="5116231"/>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타원 56">
                <a:extLst>
                  <a:ext uri="{FF2B5EF4-FFF2-40B4-BE49-F238E27FC236}">
                    <a16:creationId xmlns:a16="http://schemas.microsoft.com/office/drawing/2014/main" id="{32234548-821C-4778-A6A4-8A224DE06E39}"/>
                  </a:ext>
                </a:extLst>
              </p:cNvPr>
              <p:cNvSpPr/>
              <p:nvPr/>
            </p:nvSpPr>
            <p:spPr>
              <a:xfrm>
                <a:off x="5179306" y="5137186"/>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a:extLst>
                  <a:ext uri="{FF2B5EF4-FFF2-40B4-BE49-F238E27FC236}">
                    <a16:creationId xmlns:a16="http://schemas.microsoft.com/office/drawing/2014/main" id="{41740319-F0CD-4C84-9D7A-6A8B7D452024}"/>
                  </a:ext>
                </a:extLst>
              </p:cNvPr>
              <p:cNvSpPr/>
              <p:nvPr/>
            </p:nvSpPr>
            <p:spPr>
              <a:xfrm>
                <a:off x="5209786" y="5131471"/>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타원 58">
                <a:extLst>
                  <a:ext uri="{FF2B5EF4-FFF2-40B4-BE49-F238E27FC236}">
                    <a16:creationId xmlns:a16="http://schemas.microsoft.com/office/drawing/2014/main" id="{0051A58B-7CAB-47EB-B3DF-DEAC045DA935}"/>
                  </a:ext>
                </a:extLst>
              </p:cNvPr>
              <p:cNvSpPr/>
              <p:nvPr/>
            </p:nvSpPr>
            <p:spPr>
              <a:xfrm>
                <a:off x="5254392" y="5182906"/>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a16="http://schemas.microsoft.com/office/drawing/2014/main" id="{68A30F17-EA48-490E-8E61-EAB4A83C0841}"/>
                  </a:ext>
                </a:extLst>
              </p:cNvPr>
              <p:cNvSpPr/>
              <p:nvPr/>
            </p:nvSpPr>
            <p:spPr>
              <a:xfrm>
                <a:off x="5236399" y="5020981"/>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a16="http://schemas.microsoft.com/office/drawing/2014/main" id="{42495FDB-AAD9-4EC8-8297-15445CC829DB}"/>
                  </a:ext>
                </a:extLst>
              </p:cNvPr>
              <p:cNvSpPr/>
              <p:nvPr/>
            </p:nvSpPr>
            <p:spPr>
              <a:xfrm>
                <a:off x="5367540" y="4872391"/>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a:extLst>
                  <a:ext uri="{FF2B5EF4-FFF2-40B4-BE49-F238E27FC236}">
                    <a16:creationId xmlns:a16="http://schemas.microsoft.com/office/drawing/2014/main" id="{BDB4A922-F888-4B4A-8BC5-99EE5C532EED}"/>
                  </a:ext>
                </a:extLst>
              </p:cNvPr>
              <p:cNvSpPr/>
              <p:nvPr/>
            </p:nvSpPr>
            <p:spPr>
              <a:xfrm>
                <a:off x="5363095" y="4895251"/>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a16="http://schemas.microsoft.com/office/drawing/2014/main" id="{BBDA9D61-DA44-4887-8A0C-C73151365E3A}"/>
                  </a:ext>
                </a:extLst>
              </p:cNvPr>
              <p:cNvSpPr/>
              <p:nvPr/>
            </p:nvSpPr>
            <p:spPr>
              <a:xfrm>
                <a:off x="5696004" y="4358041"/>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a:extLst>
                  <a:ext uri="{FF2B5EF4-FFF2-40B4-BE49-F238E27FC236}">
                    <a16:creationId xmlns:a16="http://schemas.microsoft.com/office/drawing/2014/main" id="{5B6BA23D-0C41-4A39-A213-74DC5D8D6406}"/>
                  </a:ext>
                </a:extLst>
              </p:cNvPr>
              <p:cNvSpPr/>
              <p:nvPr/>
            </p:nvSpPr>
            <p:spPr>
              <a:xfrm>
                <a:off x="5682669" y="4297081"/>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타원 64">
                <a:extLst>
                  <a:ext uri="{FF2B5EF4-FFF2-40B4-BE49-F238E27FC236}">
                    <a16:creationId xmlns:a16="http://schemas.microsoft.com/office/drawing/2014/main" id="{2EDD5FA8-B37B-4F84-A6AB-02D99D548BD6}"/>
                  </a:ext>
                </a:extLst>
              </p:cNvPr>
              <p:cNvSpPr/>
              <p:nvPr/>
            </p:nvSpPr>
            <p:spPr>
              <a:xfrm>
                <a:off x="5590430" y="4295176"/>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타원 65">
                <a:extLst>
                  <a:ext uri="{FF2B5EF4-FFF2-40B4-BE49-F238E27FC236}">
                    <a16:creationId xmlns:a16="http://schemas.microsoft.com/office/drawing/2014/main" id="{4283181A-858C-4571-AD19-23D8687DAE47}"/>
                  </a:ext>
                </a:extLst>
              </p:cNvPr>
              <p:cNvSpPr/>
              <p:nvPr/>
            </p:nvSpPr>
            <p:spPr>
              <a:xfrm>
                <a:off x="4661905" y="4371376"/>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타원 66">
                <a:extLst>
                  <a:ext uri="{FF2B5EF4-FFF2-40B4-BE49-F238E27FC236}">
                    <a16:creationId xmlns:a16="http://schemas.microsoft.com/office/drawing/2014/main" id="{500D88E7-0018-4D4D-BF53-771E85B32AAA}"/>
                  </a:ext>
                </a:extLst>
              </p:cNvPr>
              <p:cNvSpPr/>
              <p:nvPr/>
            </p:nvSpPr>
            <p:spPr>
              <a:xfrm>
                <a:off x="4732405" y="4323751"/>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타원 67">
                <a:extLst>
                  <a:ext uri="{FF2B5EF4-FFF2-40B4-BE49-F238E27FC236}">
                    <a16:creationId xmlns:a16="http://schemas.microsoft.com/office/drawing/2014/main" id="{DB382FC5-4B04-40A2-BC96-BDD6DF8D8408}"/>
                  </a:ext>
                </a:extLst>
              </p:cNvPr>
              <p:cNvSpPr/>
              <p:nvPr/>
            </p:nvSpPr>
            <p:spPr>
              <a:xfrm>
                <a:off x="4757170" y="4327561"/>
                <a:ext cx="43200" cy="43200"/>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7EEC068F-6DA9-463E-8B21-688A121C1B81}"/>
                  </a:ext>
                </a:extLst>
              </p:cNvPr>
              <p:cNvSpPr txBox="1"/>
              <p:nvPr/>
            </p:nvSpPr>
            <p:spPr>
              <a:xfrm>
                <a:off x="5067699" y="3722904"/>
                <a:ext cx="307104" cy="169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solidFill>
                      <a:schemeClr val="tx1"/>
                    </a:solidFill>
                    <a:ea typeface="SamsungOne 400" panose="020B0503030303020204" pitchFamily="34" charset="0"/>
                  </a:rPr>
                  <a:t>12th</a:t>
                </a:r>
                <a:endParaRPr lang="en-US" dirty="0">
                  <a:solidFill>
                    <a:schemeClr val="tx1"/>
                  </a:solidFill>
                  <a:ea typeface="SamsungOne 400" panose="020B0503030303020204" pitchFamily="34" charset="0"/>
                </a:endParaRPr>
              </a:p>
            </p:txBody>
          </p:sp>
          <p:sp>
            <p:nvSpPr>
              <p:cNvPr id="28" name="직사각형 27">
                <a:extLst>
                  <a:ext uri="{FF2B5EF4-FFF2-40B4-BE49-F238E27FC236}">
                    <a16:creationId xmlns:a16="http://schemas.microsoft.com/office/drawing/2014/main" id="{FE37E31B-3D92-436E-9E94-07398852EB9F}"/>
                  </a:ext>
                </a:extLst>
              </p:cNvPr>
              <p:cNvSpPr/>
              <p:nvPr/>
            </p:nvSpPr>
            <p:spPr>
              <a:xfrm>
                <a:off x="4492009" y="3932750"/>
                <a:ext cx="1450956" cy="1620521"/>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5553D87-ED8C-46E8-A6F2-1C989EEC6449}"/>
                      </a:ext>
                    </a:extLst>
                  </p:cNvPr>
                  <p:cNvSpPr txBox="1"/>
                  <p:nvPr/>
                </p:nvSpPr>
                <p:spPr>
                  <a:xfrm>
                    <a:off x="5093757" y="5590081"/>
                    <a:ext cx="166626" cy="172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𝑥</m:t>
                          </m:r>
                        </m:oMath>
                      </m:oMathPara>
                    </a14:m>
                    <a:endParaRPr lang="en-US" sz="1300" dirty="0">
                      <a:solidFill>
                        <a:schemeClr val="tx1"/>
                      </a:solidFill>
                    </a:endParaRPr>
                  </a:p>
                </p:txBody>
              </p:sp>
            </mc:Choice>
            <mc:Fallback xmlns="">
              <p:sp>
                <p:nvSpPr>
                  <p:cNvPr id="29" name="TextBox 28">
                    <a:extLst>
                      <a:ext uri="{FF2B5EF4-FFF2-40B4-BE49-F238E27FC236}">
                        <a16:creationId xmlns:a16="http://schemas.microsoft.com/office/drawing/2014/main" id="{35553D87-ED8C-46E8-A6F2-1C989EEC6449}"/>
                      </a:ext>
                    </a:extLst>
                  </p:cNvPr>
                  <p:cNvSpPr txBox="1">
                    <a:spLocks noRot="1" noChangeAspect="1" noMove="1" noResize="1" noEditPoints="1" noAdjustHandles="1" noChangeArrowheads="1" noChangeShapeType="1" noTextEdit="1"/>
                  </p:cNvSpPr>
                  <p:nvPr/>
                </p:nvSpPr>
                <p:spPr>
                  <a:xfrm>
                    <a:off x="5093757" y="5590081"/>
                    <a:ext cx="166626" cy="172185"/>
                  </a:xfrm>
                  <a:prstGeom prst="rect">
                    <a:avLst/>
                  </a:prstGeom>
                  <a:blipFill>
                    <a:blip r:embed="rId6"/>
                    <a:stretch>
                      <a:fillRect l="-3704" b="-3571"/>
                    </a:stretch>
                  </a:blipFill>
                  <a:ln>
                    <a:noFill/>
                  </a:ln>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31C77CDC-2CF9-4EDD-AEA9-4169AECC9574}"/>
                  </a:ext>
                </a:extLst>
              </p:cNvPr>
              <p:cNvCxnSpPr/>
              <p:nvPr/>
            </p:nvCxnSpPr>
            <p:spPr>
              <a:xfrm>
                <a:off x="5447848" y="4316776"/>
                <a:ext cx="0" cy="12364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사각형: 둥근 모서리 4">
                <a:extLst>
                  <a:ext uri="{FF2B5EF4-FFF2-40B4-BE49-F238E27FC236}">
                    <a16:creationId xmlns:a16="http://schemas.microsoft.com/office/drawing/2014/main" id="{1A4AE9FB-D41C-4095-BB6E-B6649BA2151A}"/>
                  </a:ext>
                </a:extLst>
              </p:cNvPr>
              <p:cNvSpPr/>
              <p:nvPr/>
            </p:nvSpPr>
            <p:spPr>
              <a:xfrm>
                <a:off x="5427822" y="4676821"/>
                <a:ext cx="36000" cy="149502"/>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6271EB38-3F88-4FB1-98BC-750B5E55FAC6}"/>
                      </a:ext>
                    </a:extLst>
                  </p:cNvPr>
                  <p:cNvSpPr txBox="1"/>
                  <p:nvPr/>
                </p:nvSpPr>
                <p:spPr>
                  <a:xfrm>
                    <a:off x="5360846" y="5576146"/>
                    <a:ext cx="166626" cy="200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defRPr sz="1300" b="0" i="1">
                        <a:solidFill>
                          <a:schemeClr val="tx1"/>
                        </a:solidFill>
                        <a:latin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smtClean="0">
                                  <a:latin typeface="Cambria Math" panose="02040503050406030204" pitchFamily="18" charset="0"/>
                                </a:rPr>
                                <m:t>𝑥</m:t>
                              </m:r>
                            </m:e>
                            <m:sub>
                              <m:r>
                                <a:rPr lang="en-US" altLang="ko-KR">
                                  <a:latin typeface="Cambria Math" panose="02040503050406030204" pitchFamily="18" charset="0"/>
                                </a:rPr>
                                <m:t>0</m:t>
                              </m:r>
                            </m:sub>
                          </m:sSub>
                        </m:oMath>
                      </m:oMathPara>
                    </a14:m>
                    <a:endParaRPr lang="en-US" dirty="0"/>
                  </a:p>
                </p:txBody>
              </p:sp>
            </mc:Choice>
            <mc:Fallback xmlns="">
              <p:sp>
                <p:nvSpPr>
                  <p:cNvPr id="155" name="TextBox 154">
                    <a:extLst>
                      <a:ext uri="{FF2B5EF4-FFF2-40B4-BE49-F238E27FC236}">
                        <a16:creationId xmlns:a16="http://schemas.microsoft.com/office/drawing/2014/main" id="{6271EB38-3F88-4FB1-98BC-750B5E55FAC6}"/>
                      </a:ext>
                    </a:extLst>
                  </p:cNvPr>
                  <p:cNvSpPr txBox="1">
                    <a:spLocks noRot="1" noChangeAspect="1" noMove="1" noResize="1" noEditPoints="1" noAdjustHandles="1" noChangeArrowheads="1" noChangeShapeType="1" noTextEdit="1"/>
                  </p:cNvSpPr>
                  <p:nvPr/>
                </p:nvSpPr>
                <p:spPr>
                  <a:xfrm>
                    <a:off x="5360846" y="5576146"/>
                    <a:ext cx="166626" cy="200055"/>
                  </a:xfrm>
                  <a:prstGeom prst="rect">
                    <a:avLst/>
                  </a:prstGeom>
                  <a:blipFill>
                    <a:blip r:embed="rId7"/>
                    <a:stretch>
                      <a:fillRect l="-25926" r="-22222" b="-18182"/>
                    </a:stretch>
                  </a:blipFill>
                  <a:ln>
                    <a:noFill/>
                  </a:ln>
                </p:spPr>
                <p:txBody>
                  <a:bodyPr/>
                  <a:lstStyle/>
                  <a:p>
                    <a:r>
                      <a:rPr lang="ko-KR" altLang="en-US">
                        <a:noFill/>
                      </a:rPr>
                      <a:t> </a:t>
                    </a:r>
                  </a:p>
                </p:txBody>
              </p:sp>
            </mc:Fallback>
          </mc:AlternateContent>
          <p:sp>
            <p:nvSpPr>
              <p:cNvPr id="154" name="타원 153">
                <a:extLst>
                  <a:ext uri="{FF2B5EF4-FFF2-40B4-BE49-F238E27FC236}">
                    <a16:creationId xmlns:a16="http://schemas.microsoft.com/office/drawing/2014/main" id="{0CC765BD-EA4C-4A72-A99C-0BA5CF8AD364}"/>
                  </a:ext>
                </a:extLst>
              </p:cNvPr>
              <p:cNvSpPr/>
              <p:nvPr/>
            </p:nvSpPr>
            <p:spPr>
              <a:xfrm>
                <a:off x="5422559" y="4297081"/>
                <a:ext cx="43200" cy="43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2116229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Khởi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chia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Bộ</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dữ</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liệu</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Quá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khớp</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khái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quát</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hóa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mô</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hình</a:t>
            </a:r>
            <a:r>
              <a:rPr lang="ko-KR" altLang="en-US" sz="1400" dirty="0">
                <a:solidFill>
                  <a:schemeClr val="tx1"/>
                </a:solidFill>
                <a:latin typeface="SamsungOne 400" panose="020B0503030303020204" pitchFamily="34" charset="0"/>
                <a:ea typeface="SamsungOne 400" panose="020B0503030303020204" pitchFamily="34" charset="0"/>
              </a:rPr>
              <a:t> </a:t>
            </a:r>
          </a:p>
        </p:txBody>
      </p:sp>
      <p:sp>
        <p:nvSpPr>
          <p:cNvPr id="42" name="직사각형 41">
            <a:extLst>
              <a:ext uri="{FF2B5EF4-FFF2-40B4-BE49-F238E27FC236}">
                <a16:creationId xmlns:a16="http://schemas.microsoft.com/office/drawing/2014/main" id="{064D4975-7E65-44ED-9308-49BED61194D0}"/>
              </a:ext>
            </a:extLst>
          </p:cNvPr>
          <p:cNvSpPr/>
          <p:nvPr/>
        </p:nvSpPr>
        <p:spPr>
          <a:xfrm>
            <a:off x="4929188" y="1700808"/>
            <a:ext cx="4538811" cy="4356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Khi tính linh hoạt của kỹ thuật học máy tăng lên (nói cách khác, tính linh hoạt được tăng lên khi khả năng các mẫu dữ liệu đã cho chính xác theo nhau tăng lên, tiếp theo là thứ tự đa thức tăng lên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742950" lvl="1" indent="-285750">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căn bậc hai mức trung bình của các sai số bình phương của bộ dữ liệu huấn luyện cho thấy xu hướng giảm đơn điệu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742950" lvl="1" indent="-285750">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căn bậc hai mức trung bình của các sai số bình phương của bộ dữ liệu kiểm tra giảm ngay từ đầu khi thứ tự đa thức tăng lên, nhưng nó tăng lên sau một thời điểm nhất định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Tóm lại, hình bên trái cho thấy xu hướng quá khớp phản ánh mô hình bộ dữ liệu huấn luyện quá nhiều sau đa thức bậc 4. Nếu không có chỉ số căn bậc hai mức trung bình của các sai số bình phương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tính toán với dữ liệu thử nghiệm, căn bậc hai của mức trung bình của các sai số bình phương của dữ liệu huấn luyện sẽ giảm khi thứ tự đa thức tăng lên, dẫn đến việc chọn một mô hình quá khớp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Do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dữ</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thử</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nghiệm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bắt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buộc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9" name="직사각형 8">
            <a:extLst>
              <a:ext uri="{FF2B5EF4-FFF2-40B4-BE49-F238E27FC236}">
                <a16:creationId xmlns:a16="http://schemas.microsoft.com/office/drawing/2014/main" id="{2032AD97-00EF-EA4C-9A32-118628EDB870}"/>
              </a:ext>
            </a:extLst>
          </p:cNvPr>
          <p:cNvSpPr/>
          <p:nvPr/>
        </p:nvSpPr>
        <p:spPr>
          <a:xfrm>
            <a:off x="648934" y="5277808"/>
            <a:ext cx="4032447" cy="745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0" bIns="72000" rtlCol="0" anchor="t">
            <a:spAutoFit/>
            <a:scene3d>
              <a:camera prst="orthographicFront"/>
              <a:lightRig rig="threePt" dir="t"/>
            </a:scene3d>
            <a:sp3d>
              <a:bevelT w="0" h="6350"/>
            </a:sp3d>
          </a:bodyPr>
          <a:lstStyle/>
          <a:p>
            <a:pPr algn="ctr">
              <a:spcAft>
                <a:spcPts val="800"/>
              </a:spcAft>
              <a:buClr>
                <a:srgbClr val="193EB0"/>
              </a:buCl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So sánh sự khác biệt giữa căn bậc hai mức trung bình của các sai số bình phương của dữ liệu huấn luyện và kiểm tra</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14" name="그룹 13"/>
          <p:cNvGrpSpPr/>
          <p:nvPr/>
        </p:nvGrpSpPr>
        <p:grpSpPr>
          <a:xfrm>
            <a:off x="558924" y="1808820"/>
            <a:ext cx="4212468" cy="3430992"/>
            <a:chOff x="558924" y="1837190"/>
            <a:chExt cx="4212468" cy="3430992"/>
          </a:xfrm>
        </p:grpSpPr>
        <p:sp>
          <p:nvSpPr>
            <p:cNvPr id="2" name="직사각형 1"/>
            <p:cNvSpPr/>
            <p:nvPr/>
          </p:nvSpPr>
          <p:spPr>
            <a:xfrm>
              <a:off x="558924" y="1837190"/>
              <a:ext cx="4212468" cy="343099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1" name="그림 40">
              <a:extLst>
                <a:ext uri="{FF2B5EF4-FFF2-40B4-BE49-F238E27FC236}">
                  <a16:creationId xmlns:a16="http://schemas.microsoft.com/office/drawing/2014/main" id="{7832D291-911F-4BFD-AA73-FDF426B0DDB2}"/>
                </a:ext>
              </a:extLst>
            </p:cNvPr>
            <p:cNvPicPr>
              <a:picLocks noChangeAspect="1"/>
            </p:cNvPicPr>
            <p:nvPr/>
          </p:nvPicPr>
          <p:blipFill rotWithShape="1">
            <a:blip r:embed="rId4"/>
            <a:srcRect l="8049" r="10158" b="12641"/>
            <a:stretch/>
          </p:blipFill>
          <p:spPr>
            <a:xfrm>
              <a:off x="911806" y="1956675"/>
              <a:ext cx="3738289" cy="3026281"/>
            </a:xfrm>
            <a:prstGeom prst="rect">
              <a:avLst/>
            </a:prstGeom>
          </p:spPr>
        </p:pic>
        <p:sp>
          <p:nvSpPr>
            <p:cNvPr id="11" name="직사각형 10">
              <a:extLst>
                <a:ext uri="{FF2B5EF4-FFF2-40B4-BE49-F238E27FC236}">
                  <a16:creationId xmlns:a16="http://schemas.microsoft.com/office/drawing/2014/main" id="{2032AD97-00EF-EA4C-9A32-118628EDB870}"/>
                </a:ext>
              </a:extLst>
            </p:cNvPr>
            <p:cNvSpPr/>
            <p:nvPr/>
          </p:nvSpPr>
          <p:spPr>
            <a:xfrm>
              <a:off x="1076908" y="4935232"/>
              <a:ext cx="3550445" cy="314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0" bIns="72000" rtlCol="0" anchor="t">
              <a:spAutoFit/>
              <a:scene3d>
                <a:camera prst="orthographicFront"/>
                <a:lightRig rig="threePt" dir="t"/>
              </a:scene3d>
              <a:sp3d>
                <a:bevelT w="0" h="6350"/>
              </a:sp3d>
            </a:bodyPr>
            <a:lstStyle/>
            <a:p>
              <a:pPr algn="ctr">
                <a:spcAft>
                  <a:spcPts val="800"/>
                </a:spcAft>
                <a:buClr>
                  <a:srgbClr val="193EB0"/>
                </a:buClr>
              </a:pPr>
              <a:r>
                <a:rPr lang="en-US" altLang="ko-KR" sz="1100" dirty="0" err="1">
                  <a:solidFill>
                    <a:prstClr val="black">
                      <a:lumMod val="85000"/>
                      <a:lumOff val="15000"/>
                    </a:prstClr>
                  </a:solidFill>
                  <a:latin typeface="SamsungOne 400" panose="020B0503030303020204" pitchFamily="34" charset="0"/>
                  <a:ea typeface="SamsungOne 400" panose="020B0503030303020204" pitchFamily="34" charset="0"/>
                </a:rPr>
                <a:t>Tính</a:t>
              </a:r>
              <a:r>
                <a:rPr lang="en-US" altLang="ko-KR" sz="11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100" dirty="0" err="1">
                  <a:solidFill>
                    <a:prstClr val="black">
                      <a:lumMod val="85000"/>
                      <a:lumOff val="15000"/>
                    </a:prstClr>
                  </a:solidFill>
                  <a:latin typeface="SamsungOne 400" panose="020B0503030303020204" pitchFamily="34" charset="0"/>
                  <a:ea typeface="SamsungOne 400" panose="020B0503030303020204" pitchFamily="34" charset="0"/>
                </a:rPr>
                <a:t>linh</a:t>
              </a:r>
              <a:r>
                <a:rPr lang="en-US" altLang="ko-KR" sz="11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100" dirty="0" err="1">
                  <a:solidFill>
                    <a:prstClr val="black">
                      <a:lumMod val="85000"/>
                      <a:lumOff val="15000"/>
                    </a:prstClr>
                  </a:solidFill>
                  <a:latin typeface="SamsungOne 400" panose="020B0503030303020204" pitchFamily="34" charset="0"/>
                  <a:ea typeface="SamsungOne 400" panose="020B0503030303020204" pitchFamily="34" charset="0"/>
                </a:rPr>
                <a:t>hoạt</a:t>
              </a:r>
              <a:r>
                <a:rPr lang="en-US" altLang="ko-KR" sz="11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100" dirty="0" err="1">
                  <a:solidFill>
                    <a:prstClr val="black">
                      <a:lumMod val="85000"/>
                      <a:lumOff val="15000"/>
                    </a:prstClr>
                  </a:solidFill>
                  <a:latin typeface="SamsungOne 400" panose="020B0503030303020204" pitchFamily="34" charset="0"/>
                  <a:ea typeface="SamsungOne 400" panose="020B0503030303020204" pitchFamily="34" charset="0"/>
                </a:rPr>
                <a:t>Mức</a:t>
              </a:r>
              <a:r>
                <a:rPr lang="en-US" altLang="ko-KR" sz="11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100" dirty="0" err="1">
                  <a:solidFill>
                    <a:prstClr val="black">
                      <a:lumMod val="85000"/>
                      <a:lumOff val="15000"/>
                    </a:prstClr>
                  </a:solidFill>
                  <a:latin typeface="SamsungOne 400" panose="020B0503030303020204" pitchFamily="34" charset="0"/>
                  <a:ea typeface="SamsungOne 400" panose="020B0503030303020204" pitchFamily="34" charset="0"/>
                </a:rPr>
                <a:t>độ</a:t>
              </a:r>
              <a:r>
                <a:rPr lang="en-US" altLang="ko-KR" sz="11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100" dirty="0" err="1">
                  <a:solidFill>
                    <a:prstClr val="black">
                      <a:lumMod val="85000"/>
                      <a:lumOff val="15000"/>
                    </a:prstClr>
                  </a:solidFill>
                  <a:latin typeface="SamsungOne 400" panose="020B0503030303020204" pitchFamily="34" charset="0"/>
                  <a:ea typeface="SamsungOne 400" panose="020B0503030303020204" pitchFamily="34" charset="0"/>
                </a:rPr>
                <a:t>biểu</a:t>
              </a:r>
              <a:r>
                <a:rPr lang="en-US" altLang="ko-KR" sz="11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100" dirty="0" err="1">
                  <a:solidFill>
                    <a:prstClr val="black">
                      <a:lumMod val="85000"/>
                      <a:lumOff val="15000"/>
                    </a:prstClr>
                  </a:solidFill>
                  <a:latin typeface="SamsungOne 400" panose="020B0503030303020204" pitchFamily="34" charset="0"/>
                  <a:ea typeface="SamsungOne 400" panose="020B0503030303020204" pitchFamily="34" charset="0"/>
                </a:rPr>
                <a:t>đạt</a:t>
              </a:r>
              <a:r>
                <a:rPr lang="en-US" altLang="ko-KR" sz="11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100" dirty="0" err="1">
                  <a:solidFill>
                    <a:prstClr val="black">
                      <a:lumMod val="85000"/>
                      <a:lumOff val="15000"/>
                    </a:prstClr>
                  </a:solidFill>
                  <a:latin typeface="SamsungOne 400" panose="020B0503030303020204" pitchFamily="34" charset="0"/>
                  <a:ea typeface="SamsungOne 400" panose="020B0503030303020204" pitchFamily="34" charset="0"/>
                </a:rPr>
                <a:t>đa</a:t>
              </a:r>
              <a:r>
                <a:rPr lang="en-US" altLang="ko-KR" sz="11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100" dirty="0" err="1">
                  <a:solidFill>
                    <a:prstClr val="black">
                      <a:lumMod val="85000"/>
                      <a:lumOff val="15000"/>
                    </a:prstClr>
                  </a:solidFill>
                  <a:latin typeface="SamsungOne 400" panose="020B0503030303020204" pitchFamily="34" charset="0"/>
                  <a:ea typeface="SamsungOne 400" panose="020B0503030303020204" pitchFamily="34" charset="0"/>
                </a:rPr>
                <a:t>thức</a:t>
              </a:r>
              <a:r>
                <a:rPr lang="en-US" altLang="ko-KR" sz="11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1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6" name="직사각형 15">
              <a:extLst>
                <a:ext uri="{FF2B5EF4-FFF2-40B4-BE49-F238E27FC236}">
                  <a16:creationId xmlns:a16="http://schemas.microsoft.com/office/drawing/2014/main" id="{2032AD97-00EF-EA4C-9A32-118628EDB870}"/>
                </a:ext>
              </a:extLst>
            </p:cNvPr>
            <p:cNvSpPr/>
            <p:nvPr/>
          </p:nvSpPr>
          <p:spPr>
            <a:xfrm rot="16200000">
              <a:off x="504748" y="3395345"/>
              <a:ext cx="618286" cy="314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0" bIns="72000" rtlCol="0" anchor="t">
              <a:spAutoFit/>
              <a:scene3d>
                <a:camera prst="orthographicFront"/>
                <a:lightRig rig="threePt" dir="t"/>
              </a:scene3d>
              <a:sp3d>
                <a:bevelT w="0" h="6350"/>
              </a:sp3d>
            </a:bodyPr>
            <a:lstStyle/>
            <a:p>
              <a:pPr algn="ctr">
                <a:spcAft>
                  <a:spcPts val="800"/>
                </a:spcAft>
                <a:buClr>
                  <a:srgbClr val="193EB0"/>
                </a:buClr>
              </a:pPr>
              <a:r>
                <a:rPr lang="en-US" altLang="ko-KR" sz="1100" dirty="0">
                  <a:solidFill>
                    <a:prstClr val="black">
                      <a:lumMod val="85000"/>
                      <a:lumOff val="15000"/>
                    </a:prstClr>
                  </a:solidFill>
                  <a:latin typeface="SamsungOne 400" panose="020B0503030303020204" pitchFamily="34" charset="0"/>
                  <a:ea typeface="SamsungOne 400" panose="020B0503030303020204" pitchFamily="34" charset="0"/>
                </a:rPr>
                <a:t>RMSE</a:t>
              </a:r>
              <a:endParaRPr lang="ko-KR" altLang="en-US" sz="11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5" name="직사각형 4"/>
            <p:cNvSpPr/>
            <p:nvPr/>
          </p:nvSpPr>
          <p:spPr>
            <a:xfrm>
              <a:off x="2444861" y="1964613"/>
              <a:ext cx="847919" cy="165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2032AD97-00EF-EA4C-9A32-118628EDB870}"/>
                </a:ext>
              </a:extLst>
            </p:cNvPr>
            <p:cNvSpPr/>
            <p:nvPr/>
          </p:nvSpPr>
          <p:spPr>
            <a:xfrm>
              <a:off x="2096306" y="1862358"/>
              <a:ext cx="1511648" cy="314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0" bIns="72000" rtlCol="0" anchor="t">
              <a:spAutoFit/>
              <a:scene3d>
                <a:camera prst="orthographicFront"/>
                <a:lightRig rig="threePt" dir="t"/>
              </a:scene3d>
              <a:sp3d>
                <a:bevelT w="0" h="6350"/>
              </a:sp3d>
            </a:bodyPr>
            <a:lstStyle/>
            <a:p>
              <a:pPr algn="ctr">
                <a:spcAft>
                  <a:spcPts val="800"/>
                </a:spcAft>
                <a:buClr>
                  <a:srgbClr val="193EB0"/>
                </a:buClr>
              </a:pPr>
              <a:r>
                <a:rPr lang="en-US" altLang="ko-KR" sz="1100" dirty="0">
                  <a:solidFill>
                    <a:prstClr val="black">
                      <a:lumMod val="85000"/>
                      <a:lumOff val="15000"/>
                    </a:prstClr>
                  </a:solidFill>
                  <a:latin typeface="SamsungOne 400" panose="020B0503030303020204" pitchFamily="34" charset="0"/>
                  <a:ea typeface="SamsungOne 400" panose="020B0503030303020204" pitchFamily="34" charset="0"/>
                </a:rPr>
                <a:t>RMSE Graph</a:t>
              </a:r>
              <a:endParaRPr lang="ko-KR" altLang="en-US" sz="11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2" name="직사각형 11"/>
            <p:cNvSpPr/>
            <p:nvPr/>
          </p:nvSpPr>
          <p:spPr>
            <a:xfrm>
              <a:off x="3763280" y="2240868"/>
              <a:ext cx="724830" cy="267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2032AD97-00EF-EA4C-9A32-118628EDB870}"/>
                </a:ext>
              </a:extLst>
            </p:cNvPr>
            <p:cNvSpPr/>
            <p:nvPr/>
          </p:nvSpPr>
          <p:spPr>
            <a:xfrm>
              <a:off x="3750071" y="2153955"/>
              <a:ext cx="821200" cy="468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0" bIns="72000" rtlCol="0" anchor="t">
              <a:spAutoFit/>
              <a:scene3d>
                <a:camera prst="orthographicFront"/>
                <a:lightRig rig="threePt" dir="t"/>
              </a:scene3d>
              <a:sp3d>
                <a:bevelT w="0" h="6350"/>
              </a:sp3d>
            </a:bodyPr>
            <a:lstStyle/>
            <a:p>
              <a:pPr>
                <a:buClr>
                  <a:srgbClr val="193EB0"/>
                </a:buClr>
              </a:pPr>
              <a:r>
                <a:rPr lang="vi-VN" altLang="ko-KR" sz="1050" dirty="0">
                  <a:solidFill>
                    <a:prstClr val="black">
                      <a:lumMod val="85000"/>
                      <a:lumOff val="15000"/>
                    </a:prstClr>
                  </a:solidFill>
                  <a:latin typeface="SamsungOne 400" panose="020B0503030303020204" pitchFamily="34" charset="0"/>
                  <a:ea typeface="SamsungOne 400" panose="020B0503030303020204" pitchFamily="34" charset="0"/>
                </a:rPr>
                <a:t>H</a:t>
              </a:r>
              <a:r>
                <a:rPr lang="en-US" altLang="ko-KR" sz="1050" dirty="0" err="1">
                  <a:solidFill>
                    <a:prstClr val="black">
                      <a:lumMod val="85000"/>
                      <a:lumOff val="15000"/>
                    </a:prstClr>
                  </a:solidFill>
                  <a:latin typeface="SamsungOne 400" panose="020B0503030303020204" pitchFamily="34" charset="0"/>
                  <a:ea typeface="SamsungOne 400" panose="020B0503030303020204" pitchFamily="34" charset="0"/>
                </a:rPr>
                <a:t>uấn</a:t>
              </a:r>
              <a:r>
                <a:rPr lang="en-US" altLang="ko-KR" sz="105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050" dirty="0" err="1">
                  <a:solidFill>
                    <a:prstClr val="black">
                      <a:lumMod val="85000"/>
                      <a:lumOff val="15000"/>
                    </a:prstClr>
                  </a:solidFill>
                  <a:latin typeface="SamsungOne 400" panose="020B0503030303020204" pitchFamily="34" charset="0"/>
                  <a:ea typeface="SamsungOne 400" panose="020B0503030303020204" pitchFamily="34" charset="0"/>
                </a:rPr>
                <a:t>luyện</a:t>
              </a:r>
              <a:r>
                <a:rPr lang="en-US" altLang="ko-KR" sz="105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050" dirty="0">
                  <a:solidFill>
                    <a:prstClr val="black">
                      <a:lumMod val="85000"/>
                      <a:lumOff val="15000"/>
                    </a:prstClr>
                  </a:solidFill>
                  <a:latin typeface="SamsungOne 400" panose="020B0503030303020204" pitchFamily="34" charset="0"/>
                  <a:ea typeface="SamsungOne 400" panose="020B0503030303020204" pitchFamily="34" charset="0"/>
                </a:rPr>
                <a:t>Kiểm tra</a:t>
              </a:r>
              <a:endParaRPr lang="ko-KR" altLang="en-US" sz="105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35999578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Khởi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chia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Bộ</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dữ</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liệu</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Phương thức</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và</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quy</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trình</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phân chia</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dữ</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liệu</a:t>
            </a:r>
            <a:endParaRPr lang="ko-KR" altLang="en-US" sz="2400" dirty="0">
              <a:solidFill>
                <a:schemeClr val="tx1">
                  <a:lumMod val="95000"/>
                  <a:lumOff val="5000"/>
                </a:schemeClr>
              </a:solidFill>
              <a:latin typeface="iCiel Samsung Sharp Sans Regula" pitchFamily="2" charset="0"/>
              <a:ea typeface="Samsung Sharp Sans" pitchFamily="2" charset="0"/>
              <a:cs typeface="iCiel Samsung Sharp Sans Regula" pitchFamily="2" charset="0"/>
            </a:endParaRPr>
          </a:p>
        </p:txBody>
      </p:sp>
      <p:sp>
        <p:nvSpPr>
          <p:cNvPr id="40" name="직사각형 39">
            <a:extLst>
              <a:ext uri="{FF2B5EF4-FFF2-40B4-BE49-F238E27FC236}">
                <a16:creationId xmlns:a16="http://schemas.microsoft.com/office/drawing/2014/main" id="{3A76204B-18F3-4CF1-ACE4-AFDF6C8ED0B9}"/>
              </a:ext>
            </a:extLst>
          </p:cNvPr>
          <p:cNvSpPr/>
          <p:nvPr/>
        </p:nvSpPr>
        <p:spPr>
          <a:xfrm>
            <a:off x="672080" y="2204864"/>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Dữ liệu nên được chia thành một bộ huấn luyện và một bộ thử nghiệm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Về nguyên tắc, bộ thử nghiệm chỉ nên được sử dụng một lần! Nó không nên được tái sử dụng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Nếu bộ huấn luyện cũng được sử dụng để đánh giá, các lỗi có thể nhỏ một cách phi thực tế</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Nếu m</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uốn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đánh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giá</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lỗi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thực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tế</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trong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khi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huấn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luyện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thì nên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chia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dữ</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huấn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luyện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thành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hai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4" name="직사각형 13">
            <a:extLst>
              <a:ext uri="{FF2B5EF4-FFF2-40B4-BE49-F238E27FC236}">
                <a16:creationId xmlns:a16="http://schemas.microsoft.com/office/drawing/2014/main" id="{FA18C629-1018-4158-88B5-E2C18FF12CC3}"/>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Xác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chéo</a:t>
            </a:r>
            <a:r>
              <a:rPr lang="en-US" altLang="ko-KR" sz="1400" dirty="0">
                <a:solidFill>
                  <a:schemeClr val="tx1"/>
                </a:solidFill>
                <a:latin typeface="SamsungOne 400" panose="020B0503030303020204" pitchFamily="34" charset="0"/>
                <a:ea typeface="SamsungOne 400" panose="020B0503030303020204" pitchFamily="34" charset="0"/>
              </a:rPr>
              <a:t>:</a:t>
            </a:r>
          </a:p>
        </p:txBody>
      </p:sp>
      <p:grpSp>
        <p:nvGrpSpPr>
          <p:cNvPr id="2" name="그룹 1"/>
          <p:cNvGrpSpPr/>
          <p:nvPr/>
        </p:nvGrpSpPr>
        <p:grpSpPr>
          <a:xfrm>
            <a:off x="558800" y="4943114"/>
            <a:ext cx="8763637" cy="648153"/>
            <a:chOff x="558800" y="5205743"/>
            <a:chExt cx="8763637" cy="648153"/>
          </a:xfrm>
        </p:grpSpPr>
        <p:sp>
          <p:nvSpPr>
            <p:cNvPr id="12" name="직사각형 11">
              <a:extLst>
                <a:ext uri="{FF2B5EF4-FFF2-40B4-BE49-F238E27FC236}">
                  <a16:creationId xmlns:a16="http://schemas.microsoft.com/office/drawing/2014/main" id="{BABF1097-C09A-4521-AC30-F6FD1AACBCCF}"/>
                </a:ext>
              </a:extLst>
            </p:cNvPr>
            <p:cNvSpPr/>
            <p:nvPr/>
          </p:nvSpPr>
          <p:spPr>
            <a:xfrm>
              <a:off x="672080" y="550843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Vì</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chúng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liên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tục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đánh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giá</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lỗi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trong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khi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huấn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luyện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nên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cũng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điều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chỉnh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s</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iêu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tham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sp>
          <p:nvSpPr>
            <p:cNvPr id="13" name="직사각형 12">
              <a:extLst>
                <a:ext uri="{FF2B5EF4-FFF2-40B4-BE49-F238E27FC236}">
                  <a16:creationId xmlns:a16="http://schemas.microsoft.com/office/drawing/2014/main" id="{369886E5-85F9-41A8-8C19-DF372CB8976C}"/>
                </a:ext>
              </a:extLst>
            </p:cNvPr>
            <p:cNvSpPr/>
            <p:nvPr/>
          </p:nvSpPr>
          <p:spPr>
            <a:xfrm>
              <a:off x="558800" y="5205743"/>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Tối ưu quy trình x</a:t>
              </a:r>
              <a:r>
                <a:rPr lang="en-US" altLang="ko-KR" sz="1400" dirty="0" err="1">
                  <a:solidFill>
                    <a:schemeClr val="tx1"/>
                  </a:solidFill>
                  <a:latin typeface="SamsungOne 400" panose="020B0503030303020204" pitchFamily="34" charset="0"/>
                  <a:ea typeface="SamsungOne 400" panose="020B0503030303020204" pitchFamily="34" charset="0"/>
                </a:rPr>
                <a:t>ác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chéo</a:t>
              </a:r>
              <a:r>
                <a:rPr lang="en-US" altLang="ko-KR" sz="1400" dirty="0">
                  <a:solidFill>
                    <a:schemeClr val="tx1"/>
                  </a:solidFill>
                  <a:latin typeface="SamsungOne 400" panose="020B0503030303020204" pitchFamily="34" charset="0"/>
                  <a:ea typeface="SamsungOne 400" panose="020B0503030303020204" pitchFamily="34" charset="0"/>
                </a:rPr>
                <a:t> and </a:t>
              </a:r>
              <a:r>
                <a:rPr lang="en-US" altLang="ko-KR" sz="1400" dirty="0" err="1">
                  <a:solidFill>
                    <a:schemeClr val="tx1"/>
                  </a:solidFill>
                  <a:latin typeface="SamsungOne 400" panose="020B0503030303020204" pitchFamily="34" charset="0"/>
                  <a:ea typeface="SamsungOne 400" panose="020B0503030303020204" pitchFamily="34" charset="0"/>
                </a:rPr>
                <a:t>siêu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tham</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số</a:t>
              </a:r>
              <a:r>
                <a:rPr lang="en-US" altLang="ko-KR" sz="1400" dirty="0">
                  <a:solidFill>
                    <a:schemeClr val="tx1"/>
                  </a:solidFill>
                  <a:latin typeface="SamsungOne 400" panose="020B0503030303020204" pitchFamily="34" charset="0"/>
                  <a:ea typeface="SamsungOne 400" panose="020B0503030303020204" pitchFamily="34" charset="0"/>
                </a:rPr>
                <a:t>:</a:t>
              </a:r>
            </a:p>
          </p:txBody>
        </p:sp>
      </p:grpSp>
      <p:grpSp>
        <p:nvGrpSpPr>
          <p:cNvPr id="15" name="그룹 14">
            <a:extLst>
              <a:ext uri="{FF2B5EF4-FFF2-40B4-BE49-F238E27FC236}">
                <a16:creationId xmlns:a16="http://schemas.microsoft.com/office/drawing/2014/main" id="{E084946E-9961-4272-BC06-53B1D334CAA5}"/>
              </a:ext>
            </a:extLst>
          </p:cNvPr>
          <p:cNvGrpSpPr/>
          <p:nvPr/>
        </p:nvGrpSpPr>
        <p:grpSpPr>
          <a:xfrm>
            <a:off x="1628775" y="3645024"/>
            <a:ext cx="6270624" cy="954327"/>
            <a:chOff x="1285875" y="3914297"/>
            <a:chExt cx="6270624" cy="954327"/>
          </a:xfrm>
        </p:grpSpPr>
        <p:sp>
          <p:nvSpPr>
            <p:cNvPr id="16" name="Rounded Rectangle 7">
              <a:extLst>
                <a:ext uri="{FF2B5EF4-FFF2-40B4-BE49-F238E27FC236}">
                  <a16:creationId xmlns:a16="http://schemas.microsoft.com/office/drawing/2014/main" id="{F2EF07D6-1C55-4220-983A-84C912464C99}"/>
                </a:ext>
              </a:extLst>
            </p:cNvPr>
            <p:cNvSpPr/>
            <p:nvPr/>
          </p:nvSpPr>
          <p:spPr>
            <a:xfrm>
              <a:off x="1285875" y="4162394"/>
              <a:ext cx="3762374" cy="706230"/>
            </a:xfrm>
            <a:prstGeom prst="rect">
              <a:avLst/>
            </a:prstGeom>
            <a:solidFill>
              <a:srgbClr val="B4BBBD">
                <a:alpha val="50000"/>
              </a:srgbClr>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sz="1100">
                <a:solidFill>
                  <a:schemeClr val="bg1"/>
                </a:solidFill>
                <a:latin typeface="SamsungOne 700" panose="020B0803030303020204" pitchFamily="34" charset="0"/>
                <a:ea typeface="SamsungOne 700" panose="020B0803030303020204" pitchFamily="34" charset="0"/>
              </a:endParaRPr>
            </a:p>
          </p:txBody>
        </p:sp>
        <p:sp>
          <p:nvSpPr>
            <p:cNvPr id="17" name="Rounded Rectangle 28">
              <a:extLst>
                <a:ext uri="{FF2B5EF4-FFF2-40B4-BE49-F238E27FC236}">
                  <a16:creationId xmlns:a16="http://schemas.microsoft.com/office/drawing/2014/main" id="{0A5D4CFC-C5BB-4EB1-B14E-86EB40DD2C0A}"/>
                </a:ext>
              </a:extLst>
            </p:cNvPr>
            <p:cNvSpPr/>
            <p:nvPr/>
          </p:nvSpPr>
          <p:spPr>
            <a:xfrm>
              <a:off x="5814659" y="4162394"/>
              <a:ext cx="1741840" cy="706230"/>
            </a:xfrm>
            <a:prstGeom prst="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sz="1100">
                <a:solidFill>
                  <a:schemeClr val="bg1"/>
                </a:solidFill>
                <a:latin typeface="SamsungOne 700" panose="020B0803030303020204" pitchFamily="34" charset="0"/>
                <a:ea typeface="SamsungOne 700" panose="020B0803030303020204" pitchFamily="34" charset="0"/>
              </a:endParaRPr>
            </a:p>
          </p:txBody>
        </p:sp>
        <p:sp>
          <p:nvSpPr>
            <p:cNvPr id="18" name="TextBox 17">
              <a:extLst>
                <a:ext uri="{FF2B5EF4-FFF2-40B4-BE49-F238E27FC236}">
                  <a16:creationId xmlns:a16="http://schemas.microsoft.com/office/drawing/2014/main" id="{44078AB5-F07A-4B18-866D-5A1E800CE6AB}"/>
                </a:ext>
              </a:extLst>
            </p:cNvPr>
            <p:cNvSpPr txBox="1"/>
            <p:nvPr/>
          </p:nvSpPr>
          <p:spPr>
            <a:xfrm>
              <a:off x="1494896" y="4335509"/>
              <a:ext cx="1463146" cy="360000"/>
            </a:xfrm>
            <a:prstGeom prst="rect">
              <a:avLst/>
            </a:prstGeom>
            <a:solidFill>
              <a:schemeClr val="bg1"/>
            </a:solidFill>
            <a:ln w="6350" cap="flat" cmpd="sng" algn="ctr">
              <a:solidFill>
                <a:srgbClr val="1429A0"/>
              </a:solidFill>
              <a:prstDash val="solid"/>
            </a:ln>
            <a:effectLst/>
          </p:spPr>
          <p:txBody>
            <a:bodyPr wrap="none" lIns="0" tIns="0" rIns="0" bIns="0" rtlCol="0" anchor="ctr">
              <a:noAutofit/>
              <a:scene3d>
                <a:camera prst="orthographicFront"/>
                <a:lightRig rig="threePt" dir="t"/>
              </a:scene3d>
              <a:sp3d>
                <a:bevelT w="0" h="6350"/>
              </a:sp3d>
            </a:bodyPr>
            <a:lstStyle>
              <a:defPPr>
                <a:defRPr lang="en-US"/>
              </a:defPPr>
              <a:lvl1pPr algn="ctr" defTabSz="914400">
                <a:defRPr sz="800">
                  <a:solidFill>
                    <a:srgbClr val="0077C8"/>
                  </a:solidFill>
                  <a:latin typeface="SamsungOne 700" panose="020B0803030303020204" pitchFamily="34" charset="0"/>
                  <a:ea typeface="SamsungOne 700" panose="020B0803030303020204" pitchFamily="34" charset="0"/>
                </a:defRPr>
              </a:lvl1pPr>
            </a:lstStyle>
            <a:p>
              <a:r>
                <a:rPr lang="vi-VN" altLang="ko-KR" sz="1100" dirty="0">
                  <a:solidFill>
                    <a:srgbClr val="1429A0"/>
                  </a:solidFill>
                </a:rPr>
                <a:t>H</a:t>
              </a:r>
              <a:r>
                <a:rPr lang="en-US" altLang="ko-KR" sz="1100" dirty="0" err="1">
                  <a:solidFill>
                    <a:srgbClr val="1429A0"/>
                  </a:solidFill>
                </a:rPr>
                <a:t>uấn</a:t>
              </a:r>
              <a:r>
                <a:rPr lang="en-US" altLang="ko-KR" sz="1100" dirty="0">
                  <a:solidFill>
                    <a:srgbClr val="1429A0"/>
                  </a:solidFill>
                </a:rPr>
                <a:t> </a:t>
              </a:r>
              <a:r>
                <a:rPr lang="en-US" altLang="ko-KR" sz="1100" dirty="0" err="1">
                  <a:solidFill>
                    <a:srgbClr val="1429A0"/>
                  </a:solidFill>
                </a:rPr>
                <a:t>luyện</a:t>
              </a:r>
              <a:endParaRPr lang="en-US" sz="1100" dirty="0">
                <a:solidFill>
                  <a:srgbClr val="1429A0"/>
                </a:solidFill>
              </a:endParaRPr>
            </a:p>
          </p:txBody>
        </p:sp>
        <p:sp>
          <p:nvSpPr>
            <p:cNvPr id="19" name="TextBox 18">
              <a:extLst>
                <a:ext uri="{FF2B5EF4-FFF2-40B4-BE49-F238E27FC236}">
                  <a16:creationId xmlns:a16="http://schemas.microsoft.com/office/drawing/2014/main" id="{0CCD8F46-A403-4EE4-A458-72CFEE801C40}"/>
                </a:ext>
              </a:extLst>
            </p:cNvPr>
            <p:cNvSpPr txBox="1"/>
            <p:nvPr/>
          </p:nvSpPr>
          <p:spPr>
            <a:xfrm>
              <a:off x="3376083" y="4335509"/>
              <a:ext cx="1463146" cy="360000"/>
            </a:xfrm>
            <a:prstGeom prst="rect">
              <a:avLst/>
            </a:prstGeom>
            <a:solidFill>
              <a:schemeClr val="bg1"/>
            </a:solidFill>
            <a:ln w="6350" cap="flat" cmpd="sng" algn="ctr">
              <a:solidFill>
                <a:srgbClr val="1429A0"/>
              </a:solidFill>
              <a:prstDash val="solid"/>
            </a:ln>
            <a:effectLst/>
          </p:spPr>
          <p:txBody>
            <a:bodyPr wrap="none" lIns="0" tIns="0" rIns="0" bIns="0" rtlCol="0" anchor="ctr">
              <a:noAutofit/>
              <a:scene3d>
                <a:camera prst="orthographicFront"/>
                <a:lightRig rig="threePt" dir="t"/>
              </a:scene3d>
              <a:sp3d>
                <a:bevelT w="0" h="6350"/>
              </a:sp3d>
            </a:bodyPr>
            <a:lstStyle>
              <a:defPPr>
                <a:defRPr lang="en-US"/>
              </a:defPPr>
              <a:lvl1pPr algn="ctr" defTabSz="914400">
                <a:defRPr sz="800">
                  <a:solidFill>
                    <a:srgbClr val="0077C8"/>
                  </a:solidFill>
                  <a:latin typeface="SamsungOne 700" panose="020B0803030303020204" pitchFamily="34" charset="0"/>
                  <a:ea typeface="SamsungOne 700" panose="020B0803030303020204" pitchFamily="34" charset="0"/>
                </a:defRPr>
              </a:lvl1pPr>
            </a:lstStyle>
            <a:p>
              <a:r>
                <a:rPr lang="en-US" altLang="ko-KR" sz="1100" dirty="0" err="1">
                  <a:solidFill>
                    <a:srgbClr val="1429A0"/>
                  </a:solidFill>
                </a:rPr>
                <a:t>Xác</a:t>
              </a:r>
              <a:r>
                <a:rPr lang="en-US" altLang="ko-KR" sz="1100" dirty="0">
                  <a:solidFill>
                    <a:srgbClr val="1429A0"/>
                  </a:solidFill>
                </a:rPr>
                <a:t> </a:t>
              </a:r>
              <a:r>
                <a:rPr lang="en-US" altLang="ko-KR" sz="1100" dirty="0" err="1">
                  <a:solidFill>
                    <a:srgbClr val="1429A0"/>
                  </a:solidFill>
                </a:rPr>
                <a:t>thực</a:t>
              </a:r>
              <a:r>
                <a:rPr lang="en-US" altLang="ko-KR" sz="1100" dirty="0">
                  <a:solidFill>
                    <a:srgbClr val="1429A0"/>
                  </a:solidFill>
                </a:rPr>
                <a:t> </a:t>
              </a:r>
              <a:r>
                <a:rPr lang="en-US" altLang="ko-KR" sz="1100" dirty="0" err="1">
                  <a:solidFill>
                    <a:srgbClr val="1429A0"/>
                  </a:solidFill>
                </a:rPr>
                <a:t>chéo</a:t>
              </a:r>
              <a:endParaRPr lang="en-US" sz="1100" dirty="0">
                <a:solidFill>
                  <a:srgbClr val="1429A0"/>
                </a:solidFill>
              </a:endParaRPr>
            </a:p>
          </p:txBody>
        </p:sp>
        <p:cxnSp>
          <p:nvCxnSpPr>
            <p:cNvPr id="20" name="Straight Arrow Connector 6">
              <a:extLst>
                <a:ext uri="{FF2B5EF4-FFF2-40B4-BE49-F238E27FC236}">
                  <a16:creationId xmlns:a16="http://schemas.microsoft.com/office/drawing/2014/main" id="{E7503D1E-ABAE-476E-9E8F-738B0B6DD536}"/>
                </a:ext>
              </a:extLst>
            </p:cNvPr>
            <p:cNvCxnSpPr>
              <a:stCxn id="18" idx="3"/>
              <a:endCxn id="19" idx="1"/>
            </p:cNvCxnSpPr>
            <p:nvPr/>
          </p:nvCxnSpPr>
          <p:spPr>
            <a:xfrm>
              <a:off x="2958042" y="4515509"/>
              <a:ext cx="418041" cy="0"/>
            </a:xfrm>
            <a:prstGeom prst="straightConnector1">
              <a:avLst/>
            </a:prstGeom>
            <a:ln w="12700">
              <a:solidFill>
                <a:srgbClr val="1429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D635058-C843-4A23-BB0C-6E88FAACD9EA}"/>
                </a:ext>
              </a:extLst>
            </p:cNvPr>
            <p:cNvSpPr txBox="1"/>
            <p:nvPr/>
          </p:nvSpPr>
          <p:spPr>
            <a:xfrm>
              <a:off x="5954006" y="4335509"/>
              <a:ext cx="1463146" cy="360000"/>
            </a:xfrm>
            <a:prstGeom prst="rect">
              <a:avLst/>
            </a:prstGeom>
            <a:solidFill>
              <a:schemeClr val="bg1"/>
            </a:solidFill>
            <a:ln w="6350" cap="flat" cmpd="sng" algn="ctr">
              <a:solidFill>
                <a:srgbClr val="0033CC"/>
              </a:solidFill>
              <a:prstDash val="solid"/>
            </a:ln>
            <a:effectLst/>
          </p:spPr>
          <p:txBody>
            <a:bodyPr wrap="none" lIns="0" tIns="0" rIns="0" bIns="0" rtlCol="0" anchor="ctr">
              <a:noAutofit/>
              <a:scene3d>
                <a:camera prst="orthographicFront"/>
                <a:lightRig rig="threePt" dir="t"/>
              </a:scene3d>
              <a:sp3d>
                <a:bevelT w="0" h="6350"/>
              </a:sp3d>
            </a:bodyPr>
            <a:lstStyle>
              <a:defPPr>
                <a:defRPr lang="en-US"/>
              </a:defPPr>
              <a:lvl1pPr algn="ctr" defTabSz="914400">
                <a:defRPr sz="800">
                  <a:solidFill>
                    <a:srgbClr val="0033CC"/>
                  </a:solidFill>
                  <a:latin typeface="SamsungOne 700" panose="020B0803030303020204" pitchFamily="34" charset="0"/>
                  <a:ea typeface="SamsungOne 700" panose="020B0803030303020204" pitchFamily="34" charset="0"/>
                </a:defRPr>
              </a:lvl1pPr>
            </a:lstStyle>
            <a:p>
              <a:r>
                <a:rPr lang="en-US" altLang="ko-KR" sz="1100" dirty="0" err="1">
                  <a:solidFill>
                    <a:srgbClr val="1429A0"/>
                  </a:solidFill>
                </a:rPr>
                <a:t>Đánh</a:t>
              </a:r>
              <a:r>
                <a:rPr lang="en-US" altLang="ko-KR" sz="1100" dirty="0">
                  <a:solidFill>
                    <a:srgbClr val="1429A0"/>
                  </a:solidFill>
                </a:rPr>
                <a:t> </a:t>
              </a:r>
              <a:r>
                <a:rPr lang="en-US" altLang="ko-KR" sz="1100" dirty="0" err="1">
                  <a:solidFill>
                    <a:srgbClr val="1429A0"/>
                  </a:solidFill>
                </a:rPr>
                <a:t>giá</a:t>
              </a:r>
              <a:endParaRPr lang="en-US" sz="1100" dirty="0">
                <a:solidFill>
                  <a:srgbClr val="1429A0"/>
                </a:solidFill>
              </a:endParaRPr>
            </a:p>
          </p:txBody>
        </p:sp>
        <p:sp>
          <p:nvSpPr>
            <p:cNvPr id="22" name="TextBox 21">
              <a:extLst>
                <a:ext uri="{FF2B5EF4-FFF2-40B4-BE49-F238E27FC236}">
                  <a16:creationId xmlns:a16="http://schemas.microsoft.com/office/drawing/2014/main" id="{9CABC8FF-F021-4356-9A57-6964C04207D9}"/>
                </a:ext>
              </a:extLst>
            </p:cNvPr>
            <p:cNvSpPr txBox="1"/>
            <p:nvPr/>
          </p:nvSpPr>
          <p:spPr>
            <a:xfrm>
              <a:off x="2434680" y="3914297"/>
              <a:ext cx="127118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en-US"/>
              </a:defPPr>
              <a:lvl1pPr algn="ctr">
                <a:defRPr sz="1200">
                  <a:solidFill>
                    <a:srgbClr val="0077C8"/>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vi-VN" dirty="0">
                  <a:solidFill>
                    <a:srgbClr val="1429A0"/>
                  </a:solidFill>
                </a:rPr>
                <a:t>D</a:t>
              </a:r>
              <a:r>
                <a:rPr lang="en-US" dirty="0">
                  <a:solidFill>
                    <a:srgbClr val="1429A0"/>
                  </a:solidFill>
                </a:rPr>
                <a:t>ữ </a:t>
              </a:r>
              <a:r>
                <a:rPr lang="en-US" dirty="0" err="1">
                  <a:solidFill>
                    <a:srgbClr val="1429A0"/>
                  </a:solidFill>
                </a:rPr>
                <a:t>liệu</a:t>
              </a:r>
              <a:r>
                <a:rPr lang="en-US" dirty="0">
                  <a:solidFill>
                    <a:srgbClr val="1429A0"/>
                  </a:solidFill>
                </a:rPr>
                <a:t> </a:t>
              </a:r>
              <a:r>
                <a:rPr lang="en-US" dirty="0" err="1">
                  <a:solidFill>
                    <a:srgbClr val="1429A0"/>
                  </a:solidFill>
                </a:rPr>
                <a:t>huấn</a:t>
              </a:r>
              <a:r>
                <a:rPr lang="en-US" dirty="0">
                  <a:solidFill>
                    <a:srgbClr val="1429A0"/>
                  </a:solidFill>
                </a:rPr>
                <a:t> </a:t>
              </a:r>
              <a:r>
                <a:rPr lang="en-US" dirty="0" err="1">
                  <a:solidFill>
                    <a:srgbClr val="1429A0"/>
                  </a:solidFill>
                </a:rPr>
                <a:t>luyện</a:t>
              </a:r>
              <a:endParaRPr lang="en-US" dirty="0">
                <a:solidFill>
                  <a:srgbClr val="1429A0"/>
                </a:solidFill>
              </a:endParaRPr>
            </a:p>
          </p:txBody>
        </p:sp>
        <p:sp>
          <p:nvSpPr>
            <p:cNvPr id="27" name="TextBox 26">
              <a:extLst>
                <a:ext uri="{FF2B5EF4-FFF2-40B4-BE49-F238E27FC236}">
                  <a16:creationId xmlns:a16="http://schemas.microsoft.com/office/drawing/2014/main" id="{6CC5355D-8845-4FFB-B189-761E6701DD8F}"/>
                </a:ext>
              </a:extLst>
            </p:cNvPr>
            <p:cNvSpPr txBox="1"/>
            <p:nvPr/>
          </p:nvSpPr>
          <p:spPr>
            <a:xfrm>
              <a:off x="6036363" y="3914297"/>
              <a:ext cx="129843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en-US"/>
              </a:defPPr>
              <a:lvl1pPr algn="ctr">
                <a:defRPr sz="1200">
                  <a:solidFill>
                    <a:srgbClr val="0033CC"/>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solidFill>
                    <a:srgbClr val="1429A0"/>
                  </a:solidFill>
                </a:rPr>
                <a:t>Dữ</a:t>
              </a:r>
              <a:r>
                <a:rPr lang="en-US" altLang="ko-KR" dirty="0">
                  <a:solidFill>
                    <a:srgbClr val="1429A0"/>
                  </a:solidFill>
                </a:rPr>
                <a:t> </a:t>
              </a:r>
              <a:r>
                <a:rPr lang="en-US" altLang="ko-KR" dirty="0" err="1">
                  <a:solidFill>
                    <a:srgbClr val="1429A0"/>
                  </a:solidFill>
                </a:rPr>
                <a:t>liệu</a:t>
              </a:r>
              <a:r>
                <a:rPr lang="en-US" altLang="ko-KR" dirty="0">
                  <a:solidFill>
                    <a:srgbClr val="1429A0"/>
                  </a:solidFill>
                </a:rPr>
                <a:t> </a:t>
              </a:r>
              <a:r>
                <a:rPr lang="en-US" altLang="ko-KR" dirty="0" err="1">
                  <a:solidFill>
                    <a:srgbClr val="1429A0"/>
                  </a:solidFill>
                </a:rPr>
                <a:t>thử</a:t>
              </a:r>
              <a:r>
                <a:rPr lang="en-US" altLang="ko-KR" dirty="0">
                  <a:solidFill>
                    <a:srgbClr val="1429A0"/>
                  </a:solidFill>
                </a:rPr>
                <a:t> </a:t>
              </a:r>
              <a:r>
                <a:rPr lang="en-US" altLang="ko-KR" dirty="0" err="1">
                  <a:solidFill>
                    <a:srgbClr val="1429A0"/>
                  </a:solidFill>
                </a:rPr>
                <a:t>nghiệm</a:t>
              </a:r>
              <a:endParaRPr lang="en-US" dirty="0">
                <a:solidFill>
                  <a:srgbClr val="1429A0"/>
                </a:solidFill>
              </a:endParaRPr>
            </a:p>
          </p:txBody>
        </p:sp>
        <p:sp>
          <p:nvSpPr>
            <p:cNvPr id="28" name="화살표: 아래쪽 6">
              <a:extLst>
                <a:ext uri="{FF2B5EF4-FFF2-40B4-BE49-F238E27FC236}">
                  <a16:creationId xmlns:a16="http://schemas.microsoft.com/office/drawing/2014/main" id="{47718933-A8B1-4DA3-8577-07A99309DD76}"/>
                </a:ext>
              </a:extLst>
            </p:cNvPr>
            <p:cNvSpPr/>
            <p:nvPr/>
          </p:nvSpPr>
          <p:spPr>
            <a:xfrm rot="16200000">
              <a:off x="5283656" y="4303852"/>
              <a:ext cx="332326" cy="450987"/>
            </a:xfrm>
            <a:prstGeom prst="downArrow">
              <a:avLst>
                <a:gd name="adj1" fmla="val 56781"/>
                <a:gd name="adj2" fmla="val 5686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400" latinLnBrk="1">
                <a:defRPr/>
              </a:pPr>
              <a:endParaRPr lang="ko-KR" altLang="en-US" dirty="0">
                <a:solidFill>
                  <a:schemeClr val="bg1">
                    <a:lumMod val="65000"/>
                  </a:schemeClr>
                </a:solidFill>
                <a:latin typeface="SamsungOne 400" panose="020B0503030303020204" pitchFamily="34" charset="0"/>
                <a:ea typeface="KoPub돋움체 Bold" panose="02020603020101020101" pitchFamily="18" charset="-127"/>
              </a:endParaRPr>
            </a:p>
          </p:txBody>
        </p:sp>
      </p:grpSp>
    </p:spTree>
    <p:extLst>
      <p:ext uri="{BB962C8B-B14F-4D97-AF65-F5344CB8AC3E}">
        <p14:creationId xmlns:p14="http://schemas.microsoft.com/office/powerpoint/2010/main" val="17837461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Khởi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chia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Bộ</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dữ</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liệu</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Xác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chéo</a:t>
            </a:r>
            <a:r>
              <a:rPr lang="en-US" altLang="ko-KR" sz="1400" dirty="0">
                <a:solidFill>
                  <a:schemeClr val="tx1"/>
                </a:solidFill>
                <a:latin typeface="SamsungOne 400" panose="020B0503030303020204" pitchFamily="34" charset="0"/>
                <a:ea typeface="SamsungOne 400" panose="020B0503030303020204" pitchFamily="34" charset="0"/>
              </a:rPr>
              <a:t>:</a:t>
            </a:r>
          </a:p>
        </p:txBody>
      </p:sp>
      <p:sp>
        <p:nvSpPr>
          <p:cNvPr id="26" name="직사각형 25">
            <a:extLst>
              <a:ext uri="{FF2B5EF4-FFF2-40B4-BE49-F238E27FC236}">
                <a16:creationId xmlns:a16="http://schemas.microsoft.com/office/drawing/2014/main" id="{E0E9A875-855D-4DD3-BA61-C3F6A0D3F901}"/>
              </a:ext>
            </a:extLst>
          </p:cNvPr>
          <p:cNvSpPr/>
          <p:nvPr/>
        </p:nvSpPr>
        <p:spPr>
          <a:xfrm>
            <a:off x="671261" y="1700808"/>
            <a:ext cx="8632825" cy="155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Chia dữ liệu thành một bộ huấn luyện và một bộ thử nghiệm.
2) Tiếp tục chia nhỏ bộ huấn luyện thành một huấn luyện nhỏ hơn và một bộ xác nhận.
3) huấn luyện mô hình với bộ huấn luyện nhỏ hơn.
4) Đánh giá các lỗi với bộ xác nhận.
5) Lặp lại từ bước 2) một vài lần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15035912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Khởi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chia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Bộ</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dữ</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liệu</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Phương thức x</a:t>
            </a:r>
            <a:r>
              <a:rPr lang="en-US" altLang="ko-KR" sz="1400" dirty="0" err="1">
                <a:solidFill>
                  <a:schemeClr val="tx1"/>
                </a:solidFill>
                <a:latin typeface="SamsungOne 400" panose="020B0503030303020204" pitchFamily="34" charset="0"/>
                <a:ea typeface="SamsungOne 400" panose="020B0503030303020204" pitchFamily="34" charset="0"/>
              </a:rPr>
              <a:t>ác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chéo</a:t>
            </a:r>
            <a:r>
              <a:rPr lang="en-US" altLang="ko-KR" sz="1400" dirty="0">
                <a:solidFill>
                  <a:schemeClr val="tx1"/>
                </a:solidFill>
                <a:latin typeface="SamsungOne 400" panose="020B0503030303020204" pitchFamily="34" charset="0"/>
                <a:ea typeface="SamsungOne 400" panose="020B0503030303020204" pitchFamily="34" charset="0"/>
              </a:rPr>
              <a:t> : k-Fold</a:t>
            </a:r>
          </a:p>
        </p:txBody>
      </p:sp>
      <p:sp>
        <p:nvSpPr>
          <p:cNvPr id="26" name="직사각형 25">
            <a:extLst>
              <a:ext uri="{FF2B5EF4-FFF2-40B4-BE49-F238E27FC236}">
                <a16:creationId xmlns:a16="http://schemas.microsoft.com/office/drawing/2014/main" id="{E0E9A875-855D-4DD3-BA61-C3F6A0D3F901}"/>
              </a:ext>
            </a:extLst>
          </p:cNvPr>
          <p:cNvSpPr/>
          <p:nvPr/>
        </p:nvSpPr>
        <p:spPr>
          <a:xfrm>
            <a:off x="671261" y="45715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Chia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nhỏ</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bộ</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dữ</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huấn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luyện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thành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k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phần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bằng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nhau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Sau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tiến hành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tuần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tự</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2" name="그룹 1">
            <a:extLst>
              <a:ext uri="{FF2B5EF4-FFF2-40B4-BE49-F238E27FC236}">
                <a16:creationId xmlns:a16="http://schemas.microsoft.com/office/drawing/2014/main" id="{2E264061-4C7B-4523-AC0A-39B3DDD1E62B}"/>
              </a:ext>
            </a:extLst>
          </p:cNvPr>
          <p:cNvGrpSpPr/>
          <p:nvPr/>
        </p:nvGrpSpPr>
        <p:grpSpPr>
          <a:xfrm>
            <a:off x="681315" y="1916113"/>
            <a:ext cx="8621001" cy="2370894"/>
            <a:chOff x="681315" y="1885951"/>
            <a:chExt cx="8621001" cy="2370894"/>
          </a:xfrm>
        </p:grpSpPr>
        <p:grpSp>
          <p:nvGrpSpPr>
            <p:cNvPr id="7" name="그룹 6">
              <a:extLst>
                <a:ext uri="{FF2B5EF4-FFF2-40B4-BE49-F238E27FC236}">
                  <a16:creationId xmlns:a16="http://schemas.microsoft.com/office/drawing/2014/main" id="{0A4F641C-4255-4CB9-B05D-C8CBE876D541}"/>
                </a:ext>
              </a:extLst>
            </p:cNvPr>
            <p:cNvGrpSpPr/>
            <p:nvPr/>
          </p:nvGrpSpPr>
          <p:grpSpPr>
            <a:xfrm>
              <a:off x="8059420" y="3562044"/>
              <a:ext cx="1242896" cy="694801"/>
              <a:chOff x="8089900" y="4692622"/>
              <a:chExt cx="1242896" cy="694801"/>
            </a:xfrm>
          </p:grpSpPr>
          <p:grpSp>
            <p:nvGrpSpPr>
              <p:cNvPr id="8" name="그룹 7">
                <a:extLst>
                  <a:ext uri="{FF2B5EF4-FFF2-40B4-BE49-F238E27FC236}">
                    <a16:creationId xmlns:a16="http://schemas.microsoft.com/office/drawing/2014/main" id="{4BEBB7BB-AC02-44F1-90AF-159B5090EF22}"/>
                  </a:ext>
                </a:extLst>
              </p:cNvPr>
              <p:cNvGrpSpPr/>
              <p:nvPr/>
            </p:nvGrpSpPr>
            <p:grpSpPr>
              <a:xfrm>
                <a:off x="8089900" y="4692622"/>
                <a:ext cx="303217" cy="694801"/>
                <a:chOff x="8215579" y="4549539"/>
                <a:chExt cx="177538" cy="764289"/>
              </a:xfrm>
            </p:grpSpPr>
            <p:sp>
              <p:nvSpPr>
                <p:cNvPr id="10" name="Rectangle 36">
                  <a:extLst>
                    <a:ext uri="{FF2B5EF4-FFF2-40B4-BE49-F238E27FC236}">
                      <a16:creationId xmlns:a16="http://schemas.microsoft.com/office/drawing/2014/main" id="{36B3846D-219E-40EA-8595-76074917C9C7}"/>
                    </a:ext>
                  </a:extLst>
                </p:cNvPr>
                <p:cNvSpPr/>
                <p:nvPr/>
              </p:nvSpPr>
              <p:spPr>
                <a:xfrm>
                  <a:off x="8215579" y="4549539"/>
                  <a:ext cx="177538" cy="311841"/>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93EB0"/>
                    </a:solidFill>
                  </a:endParaRPr>
                </a:p>
              </p:txBody>
            </p:sp>
            <p:sp>
              <p:nvSpPr>
                <p:cNvPr id="11" name="Rectangle 37">
                  <a:extLst>
                    <a:ext uri="{FF2B5EF4-FFF2-40B4-BE49-F238E27FC236}">
                      <a16:creationId xmlns:a16="http://schemas.microsoft.com/office/drawing/2014/main" id="{D168565A-4B0F-4BF5-A604-D31BB3FF2FF9}"/>
                    </a:ext>
                  </a:extLst>
                </p:cNvPr>
                <p:cNvSpPr/>
                <p:nvPr/>
              </p:nvSpPr>
              <p:spPr>
                <a:xfrm>
                  <a:off x="8215579" y="5001987"/>
                  <a:ext cx="177538" cy="311841"/>
                </a:xfrm>
                <a:prstGeom prst="rect">
                  <a:avLst/>
                </a:prstGeom>
                <a:solidFill>
                  <a:schemeClr val="bg1">
                    <a:lumMod val="85000"/>
                  </a:schemeClr>
                </a:solidFill>
                <a:ln w="1270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7BC49EE7-642A-456B-A8E7-8876EBABDB90}"/>
                  </a:ext>
                </a:extLst>
              </p:cNvPr>
              <p:cNvSpPr txBox="1"/>
              <p:nvPr/>
            </p:nvSpPr>
            <p:spPr>
              <a:xfrm>
                <a:off x="8492822" y="4738187"/>
                <a:ext cx="839974"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300" dirty="0" err="1"/>
                  <a:t>Xác</a:t>
                </a:r>
                <a:r>
                  <a:rPr lang="en-US" altLang="ko-KR" sz="1300" dirty="0"/>
                  <a:t> </a:t>
                </a:r>
                <a:r>
                  <a:rPr lang="vi-VN" altLang="ko-KR" sz="1300" dirty="0"/>
                  <a:t>thực</a:t>
                </a:r>
                <a:br>
                  <a:rPr lang="en-US" altLang="ko-KR" sz="1300" dirty="0"/>
                </a:br>
                <a:endParaRPr lang="en-US" altLang="ko-KR" sz="1300" dirty="0"/>
              </a:p>
              <a:p>
                <a:pPr algn="l"/>
                <a:r>
                  <a:rPr lang="vi-VN" sz="1300" dirty="0"/>
                  <a:t>H</a:t>
                </a:r>
                <a:r>
                  <a:rPr lang="en-US" sz="1300" dirty="0" err="1"/>
                  <a:t>uấn</a:t>
                </a:r>
                <a:r>
                  <a:rPr lang="en-US" sz="1300" dirty="0"/>
                  <a:t> </a:t>
                </a:r>
                <a:r>
                  <a:rPr lang="en-US" sz="1300" dirty="0" err="1"/>
                  <a:t>luyện</a:t>
                </a:r>
                <a:endParaRPr lang="en-US" sz="1300" dirty="0"/>
              </a:p>
            </p:txBody>
          </p:sp>
        </p:grpSp>
        <p:grpSp>
          <p:nvGrpSpPr>
            <p:cNvPr id="13" name="그룹 12">
              <a:extLst>
                <a:ext uri="{FF2B5EF4-FFF2-40B4-BE49-F238E27FC236}">
                  <a16:creationId xmlns:a16="http://schemas.microsoft.com/office/drawing/2014/main" id="{09287AB5-8642-42BE-BDA5-0611AC165A8E}"/>
                </a:ext>
              </a:extLst>
            </p:cNvPr>
            <p:cNvGrpSpPr/>
            <p:nvPr/>
          </p:nvGrpSpPr>
          <p:grpSpPr>
            <a:xfrm>
              <a:off x="681315" y="1885951"/>
              <a:ext cx="7101537" cy="623681"/>
              <a:chOff x="711795" y="2612503"/>
              <a:chExt cx="7101537" cy="623681"/>
            </a:xfrm>
          </p:grpSpPr>
          <p:sp>
            <p:nvSpPr>
              <p:cNvPr id="21" name="Rectangle 3">
                <a:extLst>
                  <a:ext uri="{FF2B5EF4-FFF2-40B4-BE49-F238E27FC236}">
                    <a16:creationId xmlns:a16="http://schemas.microsoft.com/office/drawing/2014/main" id="{8A055DB0-0D14-41A3-9D9E-226F0A87D20A}"/>
                  </a:ext>
                </a:extLst>
              </p:cNvPr>
              <p:cNvSpPr/>
              <p:nvPr/>
            </p:nvSpPr>
            <p:spPr>
              <a:xfrm>
                <a:off x="711795" y="2612503"/>
                <a:ext cx="7101537" cy="623681"/>
              </a:xfrm>
              <a:prstGeom prst="rect">
                <a:avLst/>
              </a:prstGeom>
              <a:solidFill>
                <a:schemeClr val="bg1">
                  <a:lumMod val="85000"/>
                </a:schemeClr>
              </a:solidFill>
              <a:ln w="1270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5">
                <a:extLst>
                  <a:ext uri="{FF2B5EF4-FFF2-40B4-BE49-F238E27FC236}">
                    <a16:creationId xmlns:a16="http://schemas.microsoft.com/office/drawing/2014/main" id="{D6C12DD6-4E3E-48CA-BBEC-0D029DC9DDF2}"/>
                  </a:ext>
                </a:extLst>
              </p:cNvPr>
              <p:cNvSpPr/>
              <p:nvPr/>
            </p:nvSpPr>
            <p:spPr>
              <a:xfrm>
                <a:off x="711795" y="2612503"/>
                <a:ext cx="2368363" cy="623681"/>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93EB0"/>
                  </a:solidFill>
                </a:endParaRPr>
              </a:p>
            </p:txBody>
          </p:sp>
        </p:grpSp>
        <p:grpSp>
          <p:nvGrpSpPr>
            <p:cNvPr id="14" name="그룹 13">
              <a:extLst>
                <a:ext uri="{FF2B5EF4-FFF2-40B4-BE49-F238E27FC236}">
                  <a16:creationId xmlns:a16="http://schemas.microsoft.com/office/drawing/2014/main" id="{EA1C8987-9591-4E18-AA03-69FD60885F37}"/>
                </a:ext>
              </a:extLst>
            </p:cNvPr>
            <p:cNvGrpSpPr/>
            <p:nvPr/>
          </p:nvGrpSpPr>
          <p:grpSpPr>
            <a:xfrm>
              <a:off x="681315" y="2755914"/>
              <a:ext cx="7101537" cy="623681"/>
              <a:chOff x="711795" y="3676218"/>
              <a:chExt cx="7101537" cy="623681"/>
            </a:xfrm>
          </p:grpSpPr>
          <p:sp>
            <p:nvSpPr>
              <p:cNvPr id="19" name="Rectangle 16">
                <a:extLst>
                  <a:ext uri="{FF2B5EF4-FFF2-40B4-BE49-F238E27FC236}">
                    <a16:creationId xmlns:a16="http://schemas.microsoft.com/office/drawing/2014/main" id="{F67D5F8E-90CA-411A-B7EF-6A145C033ECE}"/>
                  </a:ext>
                </a:extLst>
              </p:cNvPr>
              <p:cNvSpPr/>
              <p:nvPr/>
            </p:nvSpPr>
            <p:spPr>
              <a:xfrm>
                <a:off x="711795" y="3676218"/>
                <a:ext cx="7101537" cy="623681"/>
              </a:xfrm>
              <a:prstGeom prst="rect">
                <a:avLst/>
              </a:prstGeom>
              <a:solidFill>
                <a:schemeClr val="bg1">
                  <a:lumMod val="85000"/>
                </a:schemeClr>
              </a:solidFill>
              <a:ln w="1270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38">
                <a:extLst>
                  <a:ext uri="{FF2B5EF4-FFF2-40B4-BE49-F238E27FC236}">
                    <a16:creationId xmlns:a16="http://schemas.microsoft.com/office/drawing/2014/main" id="{E7159259-6B50-4A44-8F27-6E1C9DEA4CD4}"/>
                  </a:ext>
                </a:extLst>
              </p:cNvPr>
              <p:cNvSpPr/>
              <p:nvPr/>
            </p:nvSpPr>
            <p:spPr>
              <a:xfrm>
                <a:off x="3101991" y="3676218"/>
                <a:ext cx="2368363" cy="623681"/>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93EB0"/>
                  </a:solidFill>
                </a:endParaRPr>
              </a:p>
            </p:txBody>
          </p:sp>
        </p:grpSp>
        <p:grpSp>
          <p:nvGrpSpPr>
            <p:cNvPr id="16" name="그룹 15">
              <a:extLst>
                <a:ext uri="{FF2B5EF4-FFF2-40B4-BE49-F238E27FC236}">
                  <a16:creationId xmlns:a16="http://schemas.microsoft.com/office/drawing/2014/main" id="{B1854C07-AEE3-48E7-99ED-28D6452666B9}"/>
                </a:ext>
              </a:extLst>
            </p:cNvPr>
            <p:cNvGrpSpPr/>
            <p:nvPr/>
          </p:nvGrpSpPr>
          <p:grpSpPr>
            <a:xfrm>
              <a:off x="681315" y="3625878"/>
              <a:ext cx="7101537" cy="623681"/>
              <a:chOff x="711795" y="4735398"/>
              <a:chExt cx="7101537" cy="623681"/>
            </a:xfrm>
          </p:grpSpPr>
          <p:sp>
            <p:nvSpPr>
              <p:cNvPr id="17" name="Rectangle 17">
                <a:extLst>
                  <a:ext uri="{FF2B5EF4-FFF2-40B4-BE49-F238E27FC236}">
                    <a16:creationId xmlns:a16="http://schemas.microsoft.com/office/drawing/2014/main" id="{3D39224B-FFD8-4F81-BAA8-37D143BD71E7}"/>
                  </a:ext>
                </a:extLst>
              </p:cNvPr>
              <p:cNvSpPr/>
              <p:nvPr/>
            </p:nvSpPr>
            <p:spPr>
              <a:xfrm>
                <a:off x="711795" y="4735398"/>
                <a:ext cx="7101537" cy="623681"/>
              </a:xfrm>
              <a:prstGeom prst="rect">
                <a:avLst/>
              </a:prstGeom>
              <a:solidFill>
                <a:schemeClr val="bg1">
                  <a:lumMod val="85000"/>
                </a:schemeClr>
              </a:solidFill>
              <a:ln w="1270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39">
                <a:extLst>
                  <a:ext uri="{FF2B5EF4-FFF2-40B4-BE49-F238E27FC236}">
                    <a16:creationId xmlns:a16="http://schemas.microsoft.com/office/drawing/2014/main" id="{B6F62704-94E0-47AA-B137-2B26473700A9}"/>
                  </a:ext>
                </a:extLst>
              </p:cNvPr>
              <p:cNvSpPr/>
              <p:nvPr/>
            </p:nvSpPr>
            <p:spPr>
              <a:xfrm>
                <a:off x="5444969" y="4735398"/>
                <a:ext cx="2368363" cy="623681"/>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93EB0"/>
                  </a:solidFill>
                </a:endParaRPr>
              </a:p>
            </p:txBody>
          </p:sp>
        </p:grpSp>
      </p:grpSp>
    </p:spTree>
    <p:extLst>
      <p:ext uri="{BB962C8B-B14F-4D97-AF65-F5344CB8AC3E}">
        <p14:creationId xmlns:p14="http://schemas.microsoft.com/office/powerpoint/2010/main" val="449610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Khởi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chia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Bộ</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dữ</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liệu</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Phương thức x</a:t>
            </a:r>
            <a:r>
              <a:rPr lang="en-US" altLang="ko-KR" sz="1400" dirty="0" err="1">
                <a:solidFill>
                  <a:schemeClr val="tx1"/>
                </a:solidFill>
                <a:latin typeface="SamsungOne 400" panose="020B0503030303020204" pitchFamily="34" charset="0"/>
                <a:ea typeface="SamsungOne 400" panose="020B0503030303020204" pitchFamily="34" charset="0"/>
              </a:rPr>
              <a:t>ác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chéo</a:t>
            </a:r>
            <a:r>
              <a:rPr lang="en-US" altLang="ko-KR" sz="1400" dirty="0">
                <a:solidFill>
                  <a:schemeClr val="tx1"/>
                </a:solidFill>
                <a:latin typeface="SamsungOne 400" panose="020B0503030303020204" pitchFamily="34" charset="0"/>
                <a:ea typeface="SamsungOne 400" panose="020B0503030303020204" pitchFamily="34" charset="0"/>
              </a:rPr>
              <a:t>: Leave One Out (LOO)</a:t>
            </a:r>
          </a:p>
        </p:txBody>
      </p:sp>
      <p:sp>
        <p:nvSpPr>
          <p:cNvPr id="26" name="직사각형 25">
            <a:extLst>
              <a:ext uri="{FF2B5EF4-FFF2-40B4-BE49-F238E27FC236}">
                <a16:creationId xmlns:a16="http://schemas.microsoft.com/office/drawing/2014/main" id="{E0E9A875-855D-4DD3-BA61-C3F6A0D3F901}"/>
              </a:ext>
            </a:extLst>
          </p:cNvPr>
          <p:cNvSpPr/>
          <p:nvPr/>
        </p:nvSpPr>
        <p:spPr>
          <a:xfrm>
            <a:off x="671261" y="45715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Chỉ để lại một trình quan sát để xác thực. Áp dụng tuần tự. Tốn nhiều thời gian hơn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grpSp>
        <p:nvGrpSpPr>
          <p:cNvPr id="12" name="그룹 11">
            <a:extLst>
              <a:ext uri="{FF2B5EF4-FFF2-40B4-BE49-F238E27FC236}">
                <a16:creationId xmlns:a16="http://schemas.microsoft.com/office/drawing/2014/main" id="{369F0658-3EEF-49F3-AFCB-716CC6E9A23F}"/>
              </a:ext>
            </a:extLst>
          </p:cNvPr>
          <p:cNvGrpSpPr/>
          <p:nvPr/>
        </p:nvGrpSpPr>
        <p:grpSpPr>
          <a:xfrm>
            <a:off x="681315" y="1916113"/>
            <a:ext cx="8624207" cy="2370894"/>
            <a:chOff x="681315" y="1916113"/>
            <a:chExt cx="8624207" cy="2370894"/>
          </a:xfrm>
        </p:grpSpPr>
        <p:grpSp>
          <p:nvGrpSpPr>
            <p:cNvPr id="6" name="그룹 5">
              <a:extLst>
                <a:ext uri="{FF2B5EF4-FFF2-40B4-BE49-F238E27FC236}">
                  <a16:creationId xmlns:a16="http://schemas.microsoft.com/office/drawing/2014/main" id="{FBC59562-0D9B-4888-9F0A-F13A316A7847}"/>
                </a:ext>
              </a:extLst>
            </p:cNvPr>
            <p:cNvGrpSpPr/>
            <p:nvPr/>
          </p:nvGrpSpPr>
          <p:grpSpPr>
            <a:xfrm>
              <a:off x="8059420" y="3592206"/>
              <a:ext cx="1246102" cy="694801"/>
              <a:chOff x="8059420" y="3592206"/>
              <a:chExt cx="1246102" cy="694801"/>
            </a:xfrm>
          </p:grpSpPr>
          <p:grpSp>
            <p:nvGrpSpPr>
              <p:cNvPr id="8" name="그룹 7">
                <a:extLst>
                  <a:ext uri="{FF2B5EF4-FFF2-40B4-BE49-F238E27FC236}">
                    <a16:creationId xmlns:a16="http://schemas.microsoft.com/office/drawing/2014/main" id="{4BEBB7BB-AC02-44F1-90AF-159B5090EF22}"/>
                  </a:ext>
                </a:extLst>
              </p:cNvPr>
              <p:cNvGrpSpPr/>
              <p:nvPr/>
            </p:nvGrpSpPr>
            <p:grpSpPr>
              <a:xfrm>
                <a:off x="8059420" y="3592206"/>
                <a:ext cx="303217" cy="694801"/>
                <a:chOff x="8215579" y="4549539"/>
                <a:chExt cx="177538" cy="764289"/>
              </a:xfrm>
            </p:grpSpPr>
            <p:sp>
              <p:nvSpPr>
                <p:cNvPr id="10" name="Rectangle 36">
                  <a:extLst>
                    <a:ext uri="{FF2B5EF4-FFF2-40B4-BE49-F238E27FC236}">
                      <a16:creationId xmlns:a16="http://schemas.microsoft.com/office/drawing/2014/main" id="{36B3846D-219E-40EA-8595-76074917C9C7}"/>
                    </a:ext>
                  </a:extLst>
                </p:cNvPr>
                <p:cNvSpPr/>
                <p:nvPr/>
              </p:nvSpPr>
              <p:spPr>
                <a:xfrm>
                  <a:off x="8215579" y="4549539"/>
                  <a:ext cx="177538" cy="311841"/>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93EB0"/>
                    </a:solidFill>
                  </a:endParaRPr>
                </a:p>
              </p:txBody>
            </p:sp>
            <p:sp>
              <p:nvSpPr>
                <p:cNvPr id="11" name="Rectangle 37">
                  <a:extLst>
                    <a:ext uri="{FF2B5EF4-FFF2-40B4-BE49-F238E27FC236}">
                      <a16:creationId xmlns:a16="http://schemas.microsoft.com/office/drawing/2014/main" id="{D168565A-4B0F-4BF5-A604-D31BB3FF2FF9}"/>
                    </a:ext>
                  </a:extLst>
                </p:cNvPr>
                <p:cNvSpPr/>
                <p:nvPr/>
              </p:nvSpPr>
              <p:spPr>
                <a:xfrm>
                  <a:off x="8215579" y="5001987"/>
                  <a:ext cx="177538" cy="311841"/>
                </a:xfrm>
                <a:prstGeom prst="rect">
                  <a:avLst/>
                </a:prstGeom>
                <a:solidFill>
                  <a:schemeClr val="bg1">
                    <a:lumMod val="85000"/>
                  </a:schemeClr>
                </a:solidFill>
                <a:ln w="1270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7BC49EE7-642A-456B-A8E7-8876EBABDB90}"/>
                  </a:ext>
                </a:extLst>
              </p:cNvPr>
              <p:cNvSpPr txBox="1"/>
              <p:nvPr/>
            </p:nvSpPr>
            <p:spPr>
              <a:xfrm>
                <a:off x="8462342" y="3637771"/>
                <a:ext cx="843180"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300" dirty="0" err="1"/>
                  <a:t>Xác</a:t>
                </a:r>
                <a:r>
                  <a:rPr lang="en-US" altLang="ko-KR" sz="1300" dirty="0"/>
                  <a:t> </a:t>
                </a:r>
                <a:r>
                  <a:rPr lang="vi-VN" altLang="ko-KR" sz="1300" dirty="0"/>
                  <a:t>thực</a:t>
                </a:r>
                <a:br>
                  <a:rPr lang="en-US" altLang="ko-KR" sz="1300" dirty="0"/>
                </a:br>
                <a:endParaRPr lang="en-US" altLang="ko-KR" sz="1300" dirty="0"/>
              </a:p>
              <a:p>
                <a:pPr algn="l"/>
                <a:r>
                  <a:rPr lang="vi-VN" sz="1300" dirty="0"/>
                  <a:t>H</a:t>
                </a:r>
                <a:r>
                  <a:rPr lang="en-US" sz="1300" dirty="0" err="1"/>
                  <a:t>uấn</a:t>
                </a:r>
                <a:r>
                  <a:rPr lang="en-US" sz="1300" dirty="0"/>
                  <a:t> </a:t>
                </a:r>
                <a:r>
                  <a:rPr lang="en-US" sz="1300" dirty="0" err="1"/>
                  <a:t>luyện</a:t>
                </a:r>
                <a:endParaRPr lang="en-US" sz="1300" dirty="0"/>
              </a:p>
            </p:txBody>
          </p:sp>
        </p:grpSp>
        <p:grpSp>
          <p:nvGrpSpPr>
            <p:cNvPr id="3" name="그룹 2">
              <a:extLst>
                <a:ext uri="{FF2B5EF4-FFF2-40B4-BE49-F238E27FC236}">
                  <a16:creationId xmlns:a16="http://schemas.microsoft.com/office/drawing/2014/main" id="{077AD57E-319B-468D-B708-5906C4CB0F23}"/>
                </a:ext>
              </a:extLst>
            </p:cNvPr>
            <p:cNvGrpSpPr/>
            <p:nvPr/>
          </p:nvGrpSpPr>
          <p:grpSpPr>
            <a:xfrm>
              <a:off x="681315" y="1916113"/>
              <a:ext cx="7101537" cy="623681"/>
              <a:chOff x="681315" y="1916113"/>
              <a:chExt cx="7101537" cy="623681"/>
            </a:xfrm>
          </p:grpSpPr>
          <p:sp>
            <p:nvSpPr>
              <p:cNvPr id="21" name="Rectangle 3">
                <a:extLst>
                  <a:ext uri="{FF2B5EF4-FFF2-40B4-BE49-F238E27FC236}">
                    <a16:creationId xmlns:a16="http://schemas.microsoft.com/office/drawing/2014/main" id="{8A055DB0-0D14-41A3-9D9E-226F0A87D20A}"/>
                  </a:ext>
                </a:extLst>
              </p:cNvPr>
              <p:cNvSpPr/>
              <p:nvPr/>
            </p:nvSpPr>
            <p:spPr>
              <a:xfrm>
                <a:off x="681315" y="1916113"/>
                <a:ext cx="7101537" cy="623681"/>
              </a:xfrm>
              <a:prstGeom prst="rect">
                <a:avLst/>
              </a:prstGeom>
              <a:solidFill>
                <a:schemeClr val="bg1">
                  <a:lumMod val="85000"/>
                </a:schemeClr>
              </a:solidFill>
              <a:ln w="1270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5">
                <a:extLst>
                  <a:ext uri="{FF2B5EF4-FFF2-40B4-BE49-F238E27FC236}">
                    <a16:creationId xmlns:a16="http://schemas.microsoft.com/office/drawing/2014/main" id="{D6C12DD6-4E3E-48CA-BBEC-0D029DC9DDF2}"/>
                  </a:ext>
                </a:extLst>
              </p:cNvPr>
              <p:cNvSpPr/>
              <p:nvPr/>
            </p:nvSpPr>
            <p:spPr>
              <a:xfrm>
                <a:off x="681316" y="1916113"/>
                <a:ext cx="166410" cy="623681"/>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93EB0"/>
                  </a:solidFill>
                </a:endParaRPr>
              </a:p>
            </p:txBody>
          </p:sp>
        </p:grpSp>
        <p:grpSp>
          <p:nvGrpSpPr>
            <p:cNvPr id="4" name="그룹 3">
              <a:extLst>
                <a:ext uri="{FF2B5EF4-FFF2-40B4-BE49-F238E27FC236}">
                  <a16:creationId xmlns:a16="http://schemas.microsoft.com/office/drawing/2014/main" id="{A62DC2F0-ACF7-4AED-A842-AC4CEBF806EE}"/>
                </a:ext>
              </a:extLst>
            </p:cNvPr>
            <p:cNvGrpSpPr/>
            <p:nvPr/>
          </p:nvGrpSpPr>
          <p:grpSpPr>
            <a:xfrm>
              <a:off x="681315" y="2786076"/>
              <a:ext cx="7101537" cy="623681"/>
              <a:chOff x="681315" y="2786076"/>
              <a:chExt cx="7101537" cy="623681"/>
            </a:xfrm>
          </p:grpSpPr>
          <p:sp>
            <p:nvSpPr>
              <p:cNvPr id="19" name="Rectangle 16">
                <a:extLst>
                  <a:ext uri="{FF2B5EF4-FFF2-40B4-BE49-F238E27FC236}">
                    <a16:creationId xmlns:a16="http://schemas.microsoft.com/office/drawing/2014/main" id="{F67D5F8E-90CA-411A-B7EF-6A145C033ECE}"/>
                  </a:ext>
                </a:extLst>
              </p:cNvPr>
              <p:cNvSpPr/>
              <p:nvPr/>
            </p:nvSpPr>
            <p:spPr>
              <a:xfrm>
                <a:off x="681315" y="2786076"/>
                <a:ext cx="7101537" cy="623681"/>
              </a:xfrm>
              <a:prstGeom prst="rect">
                <a:avLst/>
              </a:prstGeom>
              <a:solidFill>
                <a:schemeClr val="bg1">
                  <a:lumMod val="85000"/>
                </a:schemeClr>
              </a:solidFill>
              <a:ln w="1270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5">
                <a:extLst>
                  <a:ext uri="{FF2B5EF4-FFF2-40B4-BE49-F238E27FC236}">
                    <a16:creationId xmlns:a16="http://schemas.microsoft.com/office/drawing/2014/main" id="{4C411EAF-CC9B-4F4D-A35A-744947D072FD}"/>
                  </a:ext>
                </a:extLst>
              </p:cNvPr>
              <p:cNvSpPr/>
              <p:nvPr/>
            </p:nvSpPr>
            <p:spPr>
              <a:xfrm>
                <a:off x="847726" y="2786076"/>
                <a:ext cx="166410" cy="623681"/>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93EB0"/>
                  </a:solidFill>
                </a:endParaRPr>
              </a:p>
            </p:txBody>
          </p:sp>
        </p:grpSp>
        <p:grpSp>
          <p:nvGrpSpPr>
            <p:cNvPr id="5" name="그룹 4">
              <a:extLst>
                <a:ext uri="{FF2B5EF4-FFF2-40B4-BE49-F238E27FC236}">
                  <a16:creationId xmlns:a16="http://schemas.microsoft.com/office/drawing/2014/main" id="{65D5CE57-5D88-4736-8BE2-EAFBEDD7657E}"/>
                </a:ext>
              </a:extLst>
            </p:cNvPr>
            <p:cNvGrpSpPr/>
            <p:nvPr/>
          </p:nvGrpSpPr>
          <p:grpSpPr>
            <a:xfrm>
              <a:off x="681315" y="3656040"/>
              <a:ext cx="7101537" cy="630967"/>
              <a:chOff x="681315" y="3656040"/>
              <a:chExt cx="7101537" cy="630967"/>
            </a:xfrm>
          </p:grpSpPr>
          <p:sp>
            <p:nvSpPr>
              <p:cNvPr id="17" name="Rectangle 17">
                <a:extLst>
                  <a:ext uri="{FF2B5EF4-FFF2-40B4-BE49-F238E27FC236}">
                    <a16:creationId xmlns:a16="http://schemas.microsoft.com/office/drawing/2014/main" id="{3D39224B-FFD8-4F81-BAA8-37D143BD71E7}"/>
                  </a:ext>
                </a:extLst>
              </p:cNvPr>
              <p:cNvSpPr/>
              <p:nvPr/>
            </p:nvSpPr>
            <p:spPr>
              <a:xfrm>
                <a:off x="681315" y="3656040"/>
                <a:ext cx="7101537" cy="623681"/>
              </a:xfrm>
              <a:prstGeom prst="rect">
                <a:avLst/>
              </a:prstGeom>
              <a:solidFill>
                <a:schemeClr val="bg1">
                  <a:lumMod val="85000"/>
                </a:schemeClr>
              </a:solidFill>
              <a:ln w="1270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
                <a:extLst>
                  <a:ext uri="{FF2B5EF4-FFF2-40B4-BE49-F238E27FC236}">
                    <a16:creationId xmlns:a16="http://schemas.microsoft.com/office/drawing/2014/main" id="{01A67A72-9585-4166-A886-77C571BF382A}"/>
                  </a:ext>
                </a:extLst>
              </p:cNvPr>
              <p:cNvSpPr/>
              <p:nvPr/>
            </p:nvSpPr>
            <p:spPr>
              <a:xfrm>
                <a:off x="1014136" y="3663326"/>
                <a:ext cx="166410" cy="623681"/>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93EB0"/>
                  </a:solidFill>
                </a:endParaRPr>
              </a:p>
            </p:txBody>
          </p:sp>
        </p:grpSp>
      </p:grpSp>
    </p:spTree>
    <p:extLst>
      <p:ext uri="{BB962C8B-B14F-4D97-AF65-F5344CB8AC3E}">
        <p14:creationId xmlns:p14="http://schemas.microsoft.com/office/powerpoint/2010/main" val="33159304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Khởi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chia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Bộ</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dữ</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liệu</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5" name="직사각형 14">
            <a:extLst>
              <a:ext uri="{FF2B5EF4-FFF2-40B4-BE49-F238E27FC236}">
                <a16:creationId xmlns:a16="http://schemas.microsoft.com/office/drawing/2014/main" id="{ED19143F-DCA8-40CD-8857-C1A5DE2C12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Phương thức x</a:t>
            </a:r>
            <a:r>
              <a:rPr lang="en-US" altLang="ko-KR" sz="1400" dirty="0" err="1">
                <a:solidFill>
                  <a:schemeClr val="tx1"/>
                </a:solidFill>
                <a:latin typeface="SamsungOne 400" panose="020B0503030303020204" pitchFamily="34" charset="0"/>
                <a:ea typeface="SamsungOne 400" panose="020B0503030303020204" pitchFamily="34" charset="0"/>
              </a:rPr>
              <a:t>ác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thực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chéo</a:t>
            </a:r>
            <a:r>
              <a:rPr lang="en-US" altLang="ko-KR" sz="1400" dirty="0">
                <a:solidFill>
                  <a:schemeClr val="tx1"/>
                </a:solidFill>
                <a:latin typeface="SamsungOne 400" panose="020B0503030303020204" pitchFamily="34" charset="0"/>
                <a:ea typeface="SamsungOne 400" panose="020B0503030303020204" pitchFamily="34" charset="0"/>
              </a:rPr>
              <a:t> : k-cross folding</a:t>
            </a:r>
          </a:p>
        </p:txBody>
      </p:sp>
      <p:grpSp>
        <p:nvGrpSpPr>
          <p:cNvPr id="3" name="그룹 2"/>
          <p:cNvGrpSpPr/>
          <p:nvPr/>
        </p:nvGrpSpPr>
        <p:grpSpPr>
          <a:xfrm>
            <a:off x="558923" y="1830216"/>
            <a:ext cx="8856227" cy="3836360"/>
            <a:chOff x="558923" y="1830216"/>
            <a:chExt cx="8856227" cy="3836360"/>
          </a:xfrm>
        </p:grpSpPr>
        <p:sp>
          <p:nvSpPr>
            <p:cNvPr id="90" name="직사각형 89"/>
            <p:cNvSpPr/>
            <p:nvPr/>
          </p:nvSpPr>
          <p:spPr>
            <a:xfrm>
              <a:off x="558923" y="1962214"/>
              <a:ext cx="8856227" cy="343099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직사각형 96">
              <a:extLst>
                <a:ext uri="{FF2B5EF4-FFF2-40B4-BE49-F238E27FC236}">
                  <a16:creationId xmlns:a16="http://schemas.microsoft.com/office/drawing/2014/main" id="{6F92E460-ECB8-448C-98FE-F1D217E82457}"/>
                </a:ext>
              </a:extLst>
            </p:cNvPr>
            <p:cNvSpPr/>
            <p:nvPr/>
          </p:nvSpPr>
          <p:spPr>
            <a:xfrm>
              <a:off x="2774897" y="5451132"/>
              <a:ext cx="435497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800"/>
                </a:spcAft>
                <a:buClr>
                  <a:srgbClr val="193EB0"/>
                </a:buClr>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Precision </a:t>
              </a:r>
              <a:r>
                <a:rPr lang="en-US" altLang="ko-KR" sz="1400" dirty="0" err="1">
                  <a:solidFill>
                    <a:prstClr val="black">
                      <a:lumMod val="85000"/>
                      <a:lumOff val="15000"/>
                    </a:prstClr>
                  </a:solidFill>
                  <a:latin typeface="SamsungOne 400" panose="020B0503030303020204" pitchFamily="34" charset="0"/>
                  <a:ea typeface="SamsungOne 400" panose="020B0503030303020204" pitchFamily="34" charset="0"/>
                </a:rPr>
                <a:t>trung</a:t>
              </a: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ea typeface="SamsungOne 400" panose="020B0503030303020204" pitchFamily="34" charset="0"/>
                </a:rPr>
                <a:t>bình</a:t>
              </a: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400" dirty="0">
                  <a:solidFill>
                    <a:prstClr val="black">
                      <a:lumMod val="85000"/>
                      <a:lumOff val="15000"/>
                    </a:prstClr>
                  </a:solidFill>
                  <a:latin typeface="SamsungOne 400" panose="020B0503030303020204" pitchFamily="34" charset="0"/>
                  <a:ea typeface="SamsungOne 400" panose="020B0503030303020204" pitchFamily="34" charset="0"/>
                </a:rPr>
                <a:t>lượt</a:t>
              </a: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1, </a:t>
              </a:r>
              <a:r>
                <a:rPr lang="vi-VN" altLang="ko-KR" sz="1400" dirty="0">
                  <a:solidFill>
                    <a:prstClr val="black">
                      <a:lumMod val="85000"/>
                      <a:lumOff val="15000"/>
                    </a:prstClr>
                  </a:solidFill>
                  <a:latin typeface="SamsungOne 400" panose="020B0503030303020204" pitchFamily="34" charset="0"/>
                  <a:ea typeface="SamsungOne 400" panose="020B0503030303020204" pitchFamily="34" charset="0"/>
                </a:rPr>
                <a:t>lượt</a:t>
              </a: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2, …, </a:t>
              </a:r>
              <a:r>
                <a:rPr lang="vi-VN" altLang="ko-KR" sz="1400" dirty="0">
                  <a:solidFill>
                    <a:prstClr val="black">
                      <a:lumMod val="85000"/>
                      <a:lumOff val="15000"/>
                    </a:prstClr>
                  </a:solidFill>
                  <a:latin typeface="SamsungOne 400" panose="020B0503030303020204" pitchFamily="34" charset="0"/>
                  <a:ea typeface="SamsungOne 400" panose="020B0503030303020204" pitchFamily="34" charset="0"/>
                </a:rPr>
                <a:t>lượt</a:t>
              </a: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10)</a:t>
              </a:r>
            </a:p>
          </p:txBody>
        </p:sp>
        <p:grpSp>
          <p:nvGrpSpPr>
            <p:cNvPr id="20" name="그룹 19">
              <a:extLst>
                <a:ext uri="{FF2B5EF4-FFF2-40B4-BE49-F238E27FC236}">
                  <a16:creationId xmlns:a16="http://schemas.microsoft.com/office/drawing/2014/main" id="{B948B260-06CB-4AF0-A319-7CC3D5B77735}"/>
                </a:ext>
              </a:extLst>
            </p:cNvPr>
            <p:cNvGrpSpPr/>
            <p:nvPr/>
          </p:nvGrpSpPr>
          <p:grpSpPr>
            <a:xfrm>
              <a:off x="601327" y="2214044"/>
              <a:ext cx="8706569" cy="2961193"/>
              <a:chOff x="601327" y="2108559"/>
              <a:chExt cx="8706569" cy="2961193"/>
            </a:xfrm>
          </p:grpSpPr>
          <p:grpSp>
            <p:nvGrpSpPr>
              <p:cNvPr id="7" name="그룹 6">
                <a:extLst>
                  <a:ext uri="{FF2B5EF4-FFF2-40B4-BE49-F238E27FC236}">
                    <a16:creationId xmlns:a16="http://schemas.microsoft.com/office/drawing/2014/main" id="{953D2DEA-F522-411A-8D3D-3BA555AF2787}"/>
                  </a:ext>
                </a:extLst>
              </p:cNvPr>
              <p:cNvGrpSpPr/>
              <p:nvPr/>
            </p:nvGrpSpPr>
            <p:grpSpPr>
              <a:xfrm>
                <a:off x="1279880" y="2825006"/>
                <a:ext cx="7955346" cy="1980000"/>
                <a:chOff x="847725" y="2205038"/>
                <a:chExt cx="7955346" cy="1980000"/>
              </a:xfrm>
            </p:grpSpPr>
            <p:sp>
              <p:nvSpPr>
                <p:cNvPr id="2" name="직사각형 1">
                  <a:extLst>
                    <a:ext uri="{FF2B5EF4-FFF2-40B4-BE49-F238E27FC236}">
                      <a16:creationId xmlns:a16="http://schemas.microsoft.com/office/drawing/2014/main" id="{6D5F8AD1-F652-41E0-AA82-CF68689F0AF1}"/>
                    </a:ext>
                  </a:extLst>
                </p:cNvPr>
                <p:cNvSpPr/>
                <p:nvPr/>
              </p:nvSpPr>
              <p:spPr>
                <a:xfrm>
                  <a:off x="847725" y="2205038"/>
                  <a:ext cx="611299" cy="19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직사각형 26">
                  <a:extLst>
                    <a:ext uri="{FF2B5EF4-FFF2-40B4-BE49-F238E27FC236}">
                      <a16:creationId xmlns:a16="http://schemas.microsoft.com/office/drawing/2014/main" id="{9083031B-31D7-4546-B361-9433BD43DD3E}"/>
                    </a:ext>
                  </a:extLst>
                </p:cNvPr>
                <p:cNvSpPr/>
                <p:nvPr/>
              </p:nvSpPr>
              <p:spPr>
                <a:xfrm>
                  <a:off x="1663730" y="2205038"/>
                  <a:ext cx="611299" cy="19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98448B19-1EA9-4E3B-96FC-04FA135B547D}"/>
                    </a:ext>
                  </a:extLst>
                </p:cNvPr>
                <p:cNvSpPr/>
                <p:nvPr/>
              </p:nvSpPr>
              <p:spPr>
                <a:xfrm>
                  <a:off x="2479735" y="2205038"/>
                  <a:ext cx="611299" cy="19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AE5B5711-F454-4A14-AECC-2D6DC67EF486}"/>
                    </a:ext>
                  </a:extLst>
                </p:cNvPr>
                <p:cNvSpPr/>
                <p:nvPr/>
              </p:nvSpPr>
              <p:spPr>
                <a:xfrm>
                  <a:off x="3295740" y="2205038"/>
                  <a:ext cx="611299" cy="19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8FB1795D-6033-4F4F-8291-D64BD3E06C65}"/>
                    </a:ext>
                  </a:extLst>
                </p:cNvPr>
                <p:cNvSpPr/>
                <p:nvPr/>
              </p:nvSpPr>
              <p:spPr>
                <a:xfrm>
                  <a:off x="4111745" y="2205038"/>
                  <a:ext cx="611299" cy="19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666E6378-D474-4288-A7E6-212C032EA3CE}"/>
                    </a:ext>
                  </a:extLst>
                </p:cNvPr>
                <p:cNvSpPr/>
                <p:nvPr/>
              </p:nvSpPr>
              <p:spPr>
                <a:xfrm>
                  <a:off x="4927750" y="2205038"/>
                  <a:ext cx="611299" cy="19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9C00066E-00A5-45B1-ADA7-3153BD9CBED6}"/>
                    </a:ext>
                  </a:extLst>
                </p:cNvPr>
                <p:cNvSpPr/>
                <p:nvPr/>
              </p:nvSpPr>
              <p:spPr>
                <a:xfrm>
                  <a:off x="5743755" y="2205038"/>
                  <a:ext cx="611299" cy="19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B80A3EB9-959E-47A5-97DE-8865078DF8F9}"/>
                    </a:ext>
                  </a:extLst>
                </p:cNvPr>
                <p:cNvSpPr/>
                <p:nvPr/>
              </p:nvSpPr>
              <p:spPr>
                <a:xfrm>
                  <a:off x="6559760" y="2205038"/>
                  <a:ext cx="611299" cy="19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620C09B3-F776-497B-B94C-17C52AD5D159}"/>
                    </a:ext>
                  </a:extLst>
                </p:cNvPr>
                <p:cNvSpPr/>
                <p:nvPr/>
              </p:nvSpPr>
              <p:spPr>
                <a:xfrm>
                  <a:off x="7375765" y="2205038"/>
                  <a:ext cx="611299" cy="19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18098C4C-0E56-42DB-9912-9056CFFFB8BC}"/>
                    </a:ext>
                  </a:extLst>
                </p:cNvPr>
                <p:cNvSpPr/>
                <p:nvPr/>
              </p:nvSpPr>
              <p:spPr>
                <a:xfrm>
                  <a:off x="8191772" y="2205038"/>
                  <a:ext cx="611299" cy="19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E20B781F-0ACB-4583-A7AD-1FA09DD4F4AC}"/>
                    </a:ext>
                  </a:extLst>
                </p:cNvPr>
                <p:cNvSpPr/>
                <p:nvPr/>
              </p:nvSpPr>
              <p:spPr>
                <a:xfrm>
                  <a:off x="847725" y="2205038"/>
                  <a:ext cx="611299" cy="19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bg1"/>
                    </a:solidFill>
                    <a:latin typeface="SamsungOne 400" panose="020B0503030303020204" pitchFamily="34" charset="0"/>
                  </a:endParaRPr>
                </a:p>
              </p:txBody>
            </p:sp>
            <p:sp>
              <p:nvSpPr>
                <p:cNvPr id="39" name="직사각형 38">
                  <a:extLst>
                    <a:ext uri="{FF2B5EF4-FFF2-40B4-BE49-F238E27FC236}">
                      <a16:creationId xmlns:a16="http://schemas.microsoft.com/office/drawing/2014/main" id="{72ED0675-B562-4455-A9EF-8E3879000D59}"/>
                    </a:ext>
                  </a:extLst>
                </p:cNvPr>
                <p:cNvSpPr/>
                <p:nvPr/>
              </p:nvSpPr>
              <p:spPr>
                <a:xfrm>
                  <a:off x="1663728" y="2403038"/>
                  <a:ext cx="611299" cy="19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bg1"/>
                    </a:solidFill>
                    <a:latin typeface="SamsungOne 400" panose="020B0503030303020204" pitchFamily="34" charset="0"/>
                  </a:endParaRPr>
                </a:p>
              </p:txBody>
            </p:sp>
            <p:sp>
              <p:nvSpPr>
                <p:cNvPr id="40" name="직사각형 39">
                  <a:extLst>
                    <a:ext uri="{FF2B5EF4-FFF2-40B4-BE49-F238E27FC236}">
                      <a16:creationId xmlns:a16="http://schemas.microsoft.com/office/drawing/2014/main" id="{AB933562-F282-4E89-AE2E-434A47C06BAF}"/>
                    </a:ext>
                  </a:extLst>
                </p:cNvPr>
                <p:cNvSpPr/>
                <p:nvPr/>
              </p:nvSpPr>
              <p:spPr>
                <a:xfrm>
                  <a:off x="2479733" y="2601038"/>
                  <a:ext cx="611299" cy="19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bg1"/>
                    </a:solidFill>
                    <a:latin typeface="SamsungOne 400" panose="020B0503030303020204" pitchFamily="34" charset="0"/>
                  </a:endParaRPr>
                </a:p>
              </p:txBody>
            </p:sp>
            <p:sp>
              <p:nvSpPr>
                <p:cNvPr id="41" name="직사각형 40">
                  <a:extLst>
                    <a:ext uri="{FF2B5EF4-FFF2-40B4-BE49-F238E27FC236}">
                      <a16:creationId xmlns:a16="http://schemas.microsoft.com/office/drawing/2014/main" id="{94095BA6-984B-4188-A2DB-060DF05F083B}"/>
                    </a:ext>
                  </a:extLst>
                </p:cNvPr>
                <p:cNvSpPr/>
                <p:nvPr/>
              </p:nvSpPr>
              <p:spPr>
                <a:xfrm>
                  <a:off x="3295736" y="2799038"/>
                  <a:ext cx="611299" cy="19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bg1"/>
                    </a:solidFill>
                    <a:latin typeface="SamsungOne 400" panose="020B0503030303020204" pitchFamily="34" charset="0"/>
                  </a:endParaRPr>
                </a:p>
              </p:txBody>
            </p:sp>
            <p:sp>
              <p:nvSpPr>
                <p:cNvPr id="42" name="직사각형 41">
                  <a:extLst>
                    <a:ext uri="{FF2B5EF4-FFF2-40B4-BE49-F238E27FC236}">
                      <a16:creationId xmlns:a16="http://schemas.microsoft.com/office/drawing/2014/main" id="{338E54FE-05EF-4232-9F5F-B52179C51A53}"/>
                    </a:ext>
                  </a:extLst>
                </p:cNvPr>
                <p:cNvSpPr/>
                <p:nvPr/>
              </p:nvSpPr>
              <p:spPr>
                <a:xfrm>
                  <a:off x="4111743" y="2997038"/>
                  <a:ext cx="611299" cy="19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bg1"/>
                    </a:solidFill>
                    <a:latin typeface="SamsungOne 400" panose="020B0503030303020204" pitchFamily="34" charset="0"/>
                  </a:endParaRPr>
                </a:p>
              </p:txBody>
            </p:sp>
            <p:sp>
              <p:nvSpPr>
                <p:cNvPr id="43" name="직사각형 42">
                  <a:extLst>
                    <a:ext uri="{FF2B5EF4-FFF2-40B4-BE49-F238E27FC236}">
                      <a16:creationId xmlns:a16="http://schemas.microsoft.com/office/drawing/2014/main" id="{CD5B3989-F8CA-42B6-B32C-8BE76E958742}"/>
                    </a:ext>
                  </a:extLst>
                </p:cNvPr>
                <p:cNvSpPr/>
                <p:nvPr/>
              </p:nvSpPr>
              <p:spPr>
                <a:xfrm>
                  <a:off x="4927746" y="3195038"/>
                  <a:ext cx="611299" cy="19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bg1"/>
                    </a:solidFill>
                    <a:latin typeface="SamsungOne 400" panose="020B0503030303020204" pitchFamily="34" charset="0"/>
                  </a:endParaRPr>
                </a:p>
              </p:txBody>
            </p:sp>
            <p:sp>
              <p:nvSpPr>
                <p:cNvPr id="44" name="직사각형 43">
                  <a:extLst>
                    <a:ext uri="{FF2B5EF4-FFF2-40B4-BE49-F238E27FC236}">
                      <a16:creationId xmlns:a16="http://schemas.microsoft.com/office/drawing/2014/main" id="{E34AC372-EC82-4672-A83A-15F0AC736D7F}"/>
                    </a:ext>
                  </a:extLst>
                </p:cNvPr>
                <p:cNvSpPr/>
                <p:nvPr/>
              </p:nvSpPr>
              <p:spPr>
                <a:xfrm>
                  <a:off x="5743747" y="3393038"/>
                  <a:ext cx="611299" cy="19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bg1"/>
                    </a:solidFill>
                    <a:latin typeface="SamsungOne 400" panose="020B0503030303020204" pitchFamily="34" charset="0"/>
                  </a:endParaRPr>
                </a:p>
              </p:txBody>
            </p:sp>
            <p:sp>
              <p:nvSpPr>
                <p:cNvPr id="45" name="직사각형 44">
                  <a:extLst>
                    <a:ext uri="{FF2B5EF4-FFF2-40B4-BE49-F238E27FC236}">
                      <a16:creationId xmlns:a16="http://schemas.microsoft.com/office/drawing/2014/main" id="{58FCE26B-B46A-4E82-AF98-54CA3895B1E2}"/>
                    </a:ext>
                  </a:extLst>
                </p:cNvPr>
                <p:cNvSpPr/>
                <p:nvPr/>
              </p:nvSpPr>
              <p:spPr>
                <a:xfrm>
                  <a:off x="6559750" y="3591038"/>
                  <a:ext cx="611299" cy="19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solidFill>
                      <a:schemeClr val="bg1"/>
                    </a:solidFill>
                    <a:latin typeface="SamsungOne 400" panose="020B0503030303020204" pitchFamily="34" charset="0"/>
                  </a:endParaRPr>
                </a:p>
              </p:txBody>
            </p:sp>
            <p:sp>
              <p:nvSpPr>
                <p:cNvPr id="46" name="직사각형 45">
                  <a:extLst>
                    <a:ext uri="{FF2B5EF4-FFF2-40B4-BE49-F238E27FC236}">
                      <a16:creationId xmlns:a16="http://schemas.microsoft.com/office/drawing/2014/main" id="{B428B48E-8108-4FC1-935E-4A2459578F5B}"/>
                    </a:ext>
                  </a:extLst>
                </p:cNvPr>
                <p:cNvSpPr/>
                <p:nvPr/>
              </p:nvSpPr>
              <p:spPr>
                <a:xfrm>
                  <a:off x="7375765" y="3789038"/>
                  <a:ext cx="611299" cy="19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bg1"/>
                    </a:solidFill>
                    <a:latin typeface="SamsungOne 400" panose="020B0503030303020204" pitchFamily="34" charset="0"/>
                  </a:endParaRPr>
                </a:p>
              </p:txBody>
            </p:sp>
            <p:sp>
              <p:nvSpPr>
                <p:cNvPr id="47" name="직사각형 46">
                  <a:extLst>
                    <a:ext uri="{FF2B5EF4-FFF2-40B4-BE49-F238E27FC236}">
                      <a16:creationId xmlns:a16="http://schemas.microsoft.com/office/drawing/2014/main" id="{D5EA5C8B-8C38-4096-9405-50AAB02C8E9F}"/>
                    </a:ext>
                  </a:extLst>
                </p:cNvPr>
                <p:cNvSpPr/>
                <p:nvPr/>
              </p:nvSpPr>
              <p:spPr>
                <a:xfrm>
                  <a:off x="8191768" y="3987038"/>
                  <a:ext cx="611299" cy="19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bg1"/>
                    </a:solidFill>
                    <a:latin typeface="SamsungOne 400" panose="020B0503030303020204" pitchFamily="34" charset="0"/>
                  </a:endParaRPr>
                </a:p>
              </p:txBody>
            </p:sp>
          </p:grpSp>
          <p:sp>
            <p:nvSpPr>
              <p:cNvPr id="58" name="TextBox 57">
                <a:extLst>
                  <a:ext uri="{FF2B5EF4-FFF2-40B4-BE49-F238E27FC236}">
                    <a16:creationId xmlns:a16="http://schemas.microsoft.com/office/drawing/2014/main" id="{BE331CDA-3FC2-4040-9E58-35CFAA010FC3}"/>
                  </a:ext>
                </a:extLst>
              </p:cNvPr>
              <p:cNvSpPr txBox="1"/>
              <p:nvPr/>
            </p:nvSpPr>
            <p:spPr>
              <a:xfrm>
                <a:off x="1385750" y="4869697"/>
                <a:ext cx="333425"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b="1" dirty="0">
                    <a:latin typeface="SamsungOne 400" panose="020B0503030303020204" pitchFamily="34" charset="0"/>
                    <a:ea typeface="SamsungOne 400" panose="020B0503030303020204" pitchFamily="34" charset="0"/>
                  </a:rPr>
                  <a:t>93%</a:t>
                </a:r>
                <a:endParaRPr lang="en-US" sz="1300" b="1" dirty="0">
                  <a:latin typeface="SamsungOne 400" panose="020B0503030303020204" pitchFamily="34" charset="0"/>
                  <a:ea typeface="SamsungOne 400" panose="020B0503030303020204" pitchFamily="34" charset="0"/>
                </a:endParaRPr>
              </a:p>
            </p:txBody>
          </p:sp>
          <p:sp>
            <p:nvSpPr>
              <p:cNvPr id="59" name="TextBox 58">
                <a:extLst>
                  <a:ext uri="{FF2B5EF4-FFF2-40B4-BE49-F238E27FC236}">
                    <a16:creationId xmlns:a16="http://schemas.microsoft.com/office/drawing/2014/main" id="{1D8E3379-0FC8-4083-8498-4D3BA000D05D}"/>
                  </a:ext>
                </a:extLst>
              </p:cNvPr>
              <p:cNvSpPr txBox="1"/>
              <p:nvPr/>
            </p:nvSpPr>
            <p:spPr>
              <a:xfrm>
                <a:off x="2200871" y="4869697"/>
                <a:ext cx="34304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b="1" dirty="0">
                    <a:latin typeface="SamsungOne 400" panose="020B0503030303020204" pitchFamily="34" charset="0"/>
                    <a:ea typeface="SamsungOne 400" panose="020B0503030303020204" pitchFamily="34" charset="0"/>
                  </a:rPr>
                  <a:t>90%</a:t>
                </a:r>
                <a:endParaRPr lang="en-US" sz="1300" b="1" dirty="0">
                  <a:latin typeface="SamsungOne 400" panose="020B0503030303020204" pitchFamily="34" charset="0"/>
                  <a:ea typeface="SamsungOne 400" panose="020B0503030303020204" pitchFamily="34" charset="0"/>
                </a:endParaRPr>
              </a:p>
            </p:txBody>
          </p:sp>
          <p:sp>
            <p:nvSpPr>
              <p:cNvPr id="60" name="TextBox 59">
                <a:extLst>
                  <a:ext uri="{FF2B5EF4-FFF2-40B4-BE49-F238E27FC236}">
                    <a16:creationId xmlns:a16="http://schemas.microsoft.com/office/drawing/2014/main" id="{63DAEB91-AC20-4461-B38C-892FEF8CDC76}"/>
                  </a:ext>
                </a:extLst>
              </p:cNvPr>
              <p:cNvSpPr txBox="1"/>
              <p:nvPr/>
            </p:nvSpPr>
            <p:spPr>
              <a:xfrm>
                <a:off x="3041293" y="4869697"/>
                <a:ext cx="31579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b="1" dirty="0">
                    <a:latin typeface="SamsungOne 400" panose="020B0503030303020204" pitchFamily="34" charset="0"/>
                    <a:ea typeface="SamsungOne 400" panose="020B0503030303020204" pitchFamily="34" charset="0"/>
                  </a:rPr>
                  <a:t>91%</a:t>
                </a:r>
                <a:endParaRPr lang="en-US" sz="1300" b="1" dirty="0">
                  <a:latin typeface="SamsungOne 400" panose="020B0503030303020204" pitchFamily="34" charset="0"/>
                  <a:ea typeface="SamsungOne 400" panose="020B0503030303020204" pitchFamily="34" charset="0"/>
                </a:endParaRPr>
              </a:p>
            </p:txBody>
          </p:sp>
          <p:sp>
            <p:nvSpPr>
              <p:cNvPr id="67" name="TextBox 66">
                <a:extLst>
                  <a:ext uri="{FF2B5EF4-FFF2-40B4-BE49-F238E27FC236}">
                    <a16:creationId xmlns:a16="http://schemas.microsoft.com/office/drawing/2014/main" id="{4751B95D-01E0-47F3-89E2-692ABBD48178}"/>
                  </a:ext>
                </a:extLst>
              </p:cNvPr>
              <p:cNvSpPr txBox="1"/>
              <p:nvPr/>
            </p:nvSpPr>
            <p:spPr>
              <a:xfrm>
                <a:off x="8775540" y="4869697"/>
                <a:ext cx="33182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b="1" dirty="0">
                    <a:latin typeface="SamsungOne 400" panose="020B0503030303020204" pitchFamily="34" charset="0"/>
                    <a:ea typeface="SamsungOne 400" panose="020B0503030303020204" pitchFamily="34" charset="0"/>
                  </a:rPr>
                  <a:t>95%</a:t>
                </a:r>
                <a:endParaRPr lang="en-US" sz="1300" b="1" dirty="0">
                  <a:latin typeface="SamsungOne 400" panose="020B0503030303020204" pitchFamily="34" charset="0"/>
                  <a:ea typeface="SamsungOne 400" panose="020B0503030303020204" pitchFamily="34" charset="0"/>
                </a:endParaRPr>
              </a:p>
            </p:txBody>
          </p:sp>
          <p:sp>
            <p:nvSpPr>
              <p:cNvPr id="68" name="TextBox 67">
                <a:extLst>
                  <a:ext uri="{FF2B5EF4-FFF2-40B4-BE49-F238E27FC236}">
                    <a16:creationId xmlns:a16="http://schemas.microsoft.com/office/drawing/2014/main" id="{BCB8836E-A844-4353-8678-25D8A5E88ECB}"/>
                  </a:ext>
                </a:extLst>
              </p:cNvPr>
              <p:cNvSpPr txBox="1"/>
              <p:nvPr/>
            </p:nvSpPr>
            <p:spPr>
              <a:xfrm>
                <a:off x="601327" y="4863563"/>
                <a:ext cx="753941"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300" dirty="0" err="1">
                    <a:latin typeface="SamsungOne 400" panose="020B0503030303020204" pitchFamily="34" charset="0"/>
                    <a:ea typeface="SamsungOne 400" panose="020B0503030303020204" pitchFamily="34" charset="0"/>
                  </a:rPr>
                  <a:t>Chính</a:t>
                </a:r>
                <a:r>
                  <a:rPr lang="en-US" sz="1300" dirty="0">
                    <a:latin typeface="SamsungOne 400" panose="020B0503030303020204" pitchFamily="34" charset="0"/>
                    <a:ea typeface="SamsungOne 400" panose="020B0503030303020204" pitchFamily="34" charset="0"/>
                  </a:rPr>
                  <a:t> </a:t>
                </a:r>
                <a:r>
                  <a:rPr lang="en-US" sz="1300" dirty="0" err="1">
                    <a:latin typeface="SamsungOne 400" panose="020B0503030303020204" pitchFamily="34" charset="0"/>
                    <a:ea typeface="SamsungOne 400" panose="020B0503030303020204" pitchFamily="34" charset="0"/>
                  </a:rPr>
                  <a:t>xác</a:t>
                </a:r>
                <a:endParaRPr lang="en-US" sz="1300" dirty="0">
                  <a:latin typeface="SamsungOne 400" panose="020B0503030303020204" pitchFamily="34" charset="0"/>
                  <a:ea typeface="SamsungOne 400" panose="020B0503030303020204" pitchFamily="34" charset="0"/>
                </a:endParaRPr>
              </a:p>
            </p:txBody>
          </p:sp>
          <p:sp>
            <p:nvSpPr>
              <p:cNvPr id="48" name="TextBox 47">
                <a:extLst>
                  <a:ext uri="{FF2B5EF4-FFF2-40B4-BE49-F238E27FC236}">
                    <a16:creationId xmlns:a16="http://schemas.microsoft.com/office/drawing/2014/main" id="{8A0C792F-8590-4AFB-A2EF-1DF90BBC6165}"/>
                  </a:ext>
                </a:extLst>
              </p:cNvPr>
              <p:cNvSpPr txBox="1"/>
              <p:nvPr/>
            </p:nvSpPr>
            <p:spPr>
              <a:xfrm>
                <a:off x="1280753" y="2621712"/>
                <a:ext cx="408766"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vi-VN" altLang="ko-KR" sz="1300" b="1" dirty="0">
                    <a:latin typeface="SamsungOne 400" panose="020B0503030303020204" pitchFamily="34" charset="0"/>
                    <a:ea typeface="SamsungOne 400" panose="020B0503030303020204" pitchFamily="34" charset="0"/>
                  </a:rPr>
                  <a:t>lượt</a:t>
                </a:r>
                <a:r>
                  <a:rPr lang="en-US" altLang="ko-KR" sz="1300" b="1" dirty="0">
                    <a:latin typeface="SamsungOne 400" panose="020B0503030303020204" pitchFamily="34" charset="0"/>
                    <a:ea typeface="SamsungOne 400" panose="020B0503030303020204" pitchFamily="34" charset="0"/>
                  </a:rPr>
                  <a:t> 1</a:t>
                </a:r>
                <a:endParaRPr lang="en-US" sz="1300" b="1" dirty="0">
                  <a:latin typeface="SamsungOne 400" panose="020B0503030303020204" pitchFamily="34" charset="0"/>
                  <a:ea typeface="SamsungOne 400" panose="020B0503030303020204" pitchFamily="34" charset="0"/>
                </a:endParaRPr>
              </a:p>
            </p:txBody>
          </p:sp>
          <p:sp>
            <p:nvSpPr>
              <p:cNvPr id="49" name="TextBox 48">
                <a:extLst>
                  <a:ext uri="{FF2B5EF4-FFF2-40B4-BE49-F238E27FC236}">
                    <a16:creationId xmlns:a16="http://schemas.microsoft.com/office/drawing/2014/main" id="{3833ED30-FFF4-415A-BF43-5DA5C40DA7D9}"/>
                  </a:ext>
                </a:extLst>
              </p:cNvPr>
              <p:cNvSpPr txBox="1"/>
              <p:nvPr/>
            </p:nvSpPr>
            <p:spPr>
              <a:xfrm>
                <a:off x="2091867" y="2621712"/>
                <a:ext cx="421590"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vi-VN" altLang="ko-KR" sz="1300" b="1" dirty="0">
                    <a:latin typeface="SamsungOne 400" panose="020B0503030303020204" pitchFamily="34" charset="0"/>
                    <a:ea typeface="SamsungOne 400" panose="020B0503030303020204" pitchFamily="34" charset="0"/>
                  </a:rPr>
                  <a:t>lượt</a:t>
                </a:r>
                <a:r>
                  <a:rPr lang="en-US" altLang="ko-KR" sz="1300" b="1" dirty="0">
                    <a:latin typeface="SamsungOne 400" panose="020B0503030303020204" pitchFamily="34" charset="0"/>
                    <a:ea typeface="SamsungOne 400" panose="020B0503030303020204" pitchFamily="34" charset="0"/>
                  </a:rPr>
                  <a:t> 2</a:t>
                </a:r>
                <a:endParaRPr lang="en-US" sz="1300" b="1" dirty="0">
                  <a:latin typeface="SamsungOne 400" panose="020B0503030303020204" pitchFamily="34" charset="0"/>
                  <a:ea typeface="SamsungOne 400" panose="020B0503030303020204" pitchFamily="34" charset="0"/>
                </a:endParaRPr>
              </a:p>
            </p:txBody>
          </p:sp>
          <p:sp>
            <p:nvSpPr>
              <p:cNvPr id="50" name="TextBox 49">
                <a:extLst>
                  <a:ext uri="{FF2B5EF4-FFF2-40B4-BE49-F238E27FC236}">
                    <a16:creationId xmlns:a16="http://schemas.microsoft.com/office/drawing/2014/main" id="{31F3F5FB-78F1-4E6D-A66D-ECAC2A7AB4F2}"/>
                  </a:ext>
                </a:extLst>
              </p:cNvPr>
              <p:cNvSpPr txBox="1"/>
              <p:nvPr/>
            </p:nvSpPr>
            <p:spPr>
              <a:xfrm>
                <a:off x="2916258" y="2621712"/>
                <a:ext cx="426399"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vi-VN" altLang="ko-KR" sz="1300" b="1" dirty="0">
                    <a:latin typeface="SamsungOne 400" panose="020B0503030303020204" pitchFamily="34" charset="0"/>
                    <a:ea typeface="SamsungOne 400" panose="020B0503030303020204" pitchFamily="34" charset="0"/>
                  </a:rPr>
                  <a:t>lượt</a:t>
                </a:r>
                <a:r>
                  <a:rPr lang="en-US" altLang="ko-KR" sz="1300" b="1" dirty="0">
                    <a:latin typeface="SamsungOne 400" panose="020B0503030303020204" pitchFamily="34" charset="0"/>
                    <a:ea typeface="SamsungOne 400" panose="020B0503030303020204" pitchFamily="34" charset="0"/>
                  </a:rPr>
                  <a:t> 3</a:t>
                </a:r>
                <a:endParaRPr lang="en-US" sz="1300" b="1" dirty="0">
                  <a:latin typeface="SamsungOne 400" panose="020B0503030303020204" pitchFamily="34" charset="0"/>
                  <a:ea typeface="SamsungOne 400" panose="020B0503030303020204" pitchFamily="34" charset="0"/>
                </a:endParaRPr>
              </a:p>
            </p:txBody>
          </p:sp>
          <p:sp>
            <p:nvSpPr>
              <p:cNvPr id="51" name="TextBox 50">
                <a:extLst>
                  <a:ext uri="{FF2B5EF4-FFF2-40B4-BE49-F238E27FC236}">
                    <a16:creationId xmlns:a16="http://schemas.microsoft.com/office/drawing/2014/main" id="{12AC0430-065E-468C-BF55-A25DD27C8A62}"/>
                  </a:ext>
                </a:extLst>
              </p:cNvPr>
              <p:cNvSpPr txBox="1"/>
              <p:nvPr/>
            </p:nvSpPr>
            <p:spPr>
              <a:xfrm>
                <a:off x="3727372" y="2621712"/>
                <a:ext cx="429605"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vi-VN" altLang="ko-KR" sz="1300" b="1" dirty="0">
                    <a:latin typeface="SamsungOne 400" panose="020B0503030303020204" pitchFamily="34" charset="0"/>
                    <a:ea typeface="SamsungOne 400" panose="020B0503030303020204" pitchFamily="34" charset="0"/>
                  </a:rPr>
                  <a:t>lượt</a:t>
                </a:r>
                <a:r>
                  <a:rPr lang="en-US" altLang="ko-KR" sz="1300" b="1" dirty="0">
                    <a:latin typeface="SamsungOne 400" panose="020B0503030303020204" pitchFamily="34" charset="0"/>
                    <a:ea typeface="SamsungOne 400" panose="020B0503030303020204" pitchFamily="34" charset="0"/>
                  </a:rPr>
                  <a:t> 4</a:t>
                </a:r>
                <a:endParaRPr lang="en-US" sz="1300" b="1" dirty="0">
                  <a:latin typeface="SamsungOne 400" panose="020B0503030303020204" pitchFamily="34" charset="0"/>
                  <a:ea typeface="SamsungOne 400" panose="020B0503030303020204" pitchFamily="34" charset="0"/>
                </a:endParaRPr>
              </a:p>
            </p:txBody>
          </p:sp>
          <p:sp>
            <p:nvSpPr>
              <p:cNvPr id="52" name="TextBox 51">
                <a:extLst>
                  <a:ext uri="{FF2B5EF4-FFF2-40B4-BE49-F238E27FC236}">
                    <a16:creationId xmlns:a16="http://schemas.microsoft.com/office/drawing/2014/main" id="{808BAFC2-0B16-4032-8A64-DD429A1E6073}"/>
                  </a:ext>
                </a:extLst>
              </p:cNvPr>
              <p:cNvSpPr txBox="1"/>
              <p:nvPr/>
            </p:nvSpPr>
            <p:spPr>
              <a:xfrm>
                <a:off x="4546084" y="2621712"/>
                <a:ext cx="424796"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vi-VN" altLang="ko-KR" sz="1300" b="1" dirty="0">
                    <a:latin typeface="SamsungOne 400" panose="020B0503030303020204" pitchFamily="34" charset="0"/>
                    <a:ea typeface="SamsungOne 400" panose="020B0503030303020204" pitchFamily="34" charset="0"/>
                  </a:rPr>
                  <a:t>lượt</a:t>
                </a:r>
                <a:r>
                  <a:rPr lang="en-US" altLang="ko-KR" sz="1300" b="1" dirty="0">
                    <a:latin typeface="SamsungOne 400" panose="020B0503030303020204" pitchFamily="34" charset="0"/>
                    <a:ea typeface="SamsungOne 400" panose="020B0503030303020204" pitchFamily="34" charset="0"/>
                  </a:rPr>
                  <a:t> 5</a:t>
                </a:r>
                <a:endParaRPr lang="en-US" sz="1300" b="1" dirty="0">
                  <a:latin typeface="SamsungOne 400" panose="020B0503030303020204" pitchFamily="34" charset="0"/>
                  <a:ea typeface="SamsungOne 400" panose="020B0503030303020204" pitchFamily="34" charset="0"/>
                </a:endParaRPr>
              </a:p>
            </p:txBody>
          </p:sp>
          <p:sp>
            <p:nvSpPr>
              <p:cNvPr id="53" name="TextBox 52">
                <a:extLst>
                  <a:ext uri="{FF2B5EF4-FFF2-40B4-BE49-F238E27FC236}">
                    <a16:creationId xmlns:a16="http://schemas.microsoft.com/office/drawing/2014/main" id="{75A249A8-45C4-482C-8119-87A89F260455}"/>
                  </a:ext>
                </a:extLst>
              </p:cNvPr>
              <p:cNvSpPr txBox="1"/>
              <p:nvPr/>
            </p:nvSpPr>
            <p:spPr>
              <a:xfrm>
                <a:off x="5357198" y="2621712"/>
                <a:ext cx="426399"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vi-VN" altLang="ko-KR" sz="1300" b="1" dirty="0">
                    <a:latin typeface="SamsungOne 400" panose="020B0503030303020204" pitchFamily="34" charset="0"/>
                    <a:ea typeface="SamsungOne 400" panose="020B0503030303020204" pitchFamily="34" charset="0"/>
                  </a:rPr>
                  <a:t>lượt</a:t>
                </a:r>
                <a:r>
                  <a:rPr lang="en-US" altLang="ko-KR" sz="1300" b="1" dirty="0">
                    <a:latin typeface="SamsungOne 400" panose="020B0503030303020204" pitchFamily="34" charset="0"/>
                    <a:ea typeface="SamsungOne 400" panose="020B0503030303020204" pitchFamily="34" charset="0"/>
                  </a:rPr>
                  <a:t> 6</a:t>
                </a:r>
                <a:endParaRPr lang="en-US" sz="1300" b="1" dirty="0">
                  <a:latin typeface="SamsungOne 400" panose="020B0503030303020204" pitchFamily="34" charset="0"/>
                  <a:ea typeface="SamsungOne 400" panose="020B0503030303020204" pitchFamily="34" charset="0"/>
                </a:endParaRPr>
              </a:p>
            </p:txBody>
          </p:sp>
          <p:sp>
            <p:nvSpPr>
              <p:cNvPr id="54" name="TextBox 53">
                <a:extLst>
                  <a:ext uri="{FF2B5EF4-FFF2-40B4-BE49-F238E27FC236}">
                    <a16:creationId xmlns:a16="http://schemas.microsoft.com/office/drawing/2014/main" id="{3F661CF2-B2F0-4ECD-9BCE-04F340A8B11D}"/>
                  </a:ext>
                </a:extLst>
              </p:cNvPr>
              <p:cNvSpPr txBox="1"/>
              <p:nvPr/>
            </p:nvSpPr>
            <p:spPr>
              <a:xfrm>
                <a:off x="6175902" y="2621712"/>
                <a:ext cx="41517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vi-VN" altLang="ko-KR" sz="1300" b="1" dirty="0">
                    <a:latin typeface="SamsungOne 400" panose="020B0503030303020204" pitchFamily="34" charset="0"/>
                    <a:ea typeface="SamsungOne 400" panose="020B0503030303020204" pitchFamily="34" charset="0"/>
                  </a:rPr>
                  <a:t>lượt</a:t>
                </a:r>
                <a:r>
                  <a:rPr lang="en-US" altLang="ko-KR" sz="1300" b="1" dirty="0">
                    <a:latin typeface="SamsungOne 400" panose="020B0503030303020204" pitchFamily="34" charset="0"/>
                    <a:ea typeface="SamsungOne 400" panose="020B0503030303020204" pitchFamily="34" charset="0"/>
                  </a:rPr>
                  <a:t> 7</a:t>
                </a:r>
                <a:endParaRPr lang="en-US" sz="1300" b="1" dirty="0">
                  <a:latin typeface="SamsungOne 400" panose="020B0503030303020204" pitchFamily="34" charset="0"/>
                  <a:ea typeface="SamsungOne 400" panose="020B0503030303020204" pitchFamily="34" charset="0"/>
                </a:endParaRPr>
              </a:p>
            </p:txBody>
          </p:sp>
          <p:sp>
            <p:nvSpPr>
              <p:cNvPr id="55" name="TextBox 54">
                <a:extLst>
                  <a:ext uri="{FF2B5EF4-FFF2-40B4-BE49-F238E27FC236}">
                    <a16:creationId xmlns:a16="http://schemas.microsoft.com/office/drawing/2014/main" id="{5B8E5264-2644-4CE9-893F-752BAC8D6094}"/>
                  </a:ext>
                </a:extLst>
              </p:cNvPr>
              <p:cNvSpPr txBox="1"/>
              <p:nvPr/>
            </p:nvSpPr>
            <p:spPr>
              <a:xfrm>
                <a:off x="6987016" y="2621712"/>
                <a:ext cx="429605"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vi-VN" altLang="ko-KR" sz="1300" b="1" dirty="0">
                    <a:latin typeface="SamsungOne 400" panose="020B0503030303020204" pitchFamily="34" charset="0"/>
                    <a:ea typeface="SamsungOne 400" panose="020B0503030303020204" pitchFamily="34" charset="0"/>
                  </a:rPr>
                  <a:t>lượt</a:t>
                </a:r>
                <a:r>
                  <a:rPr lang="en-US" altLang="ko-KR" sz="1300" b="1" dirty="0">
                    <a:latin typeface="SamsungOne 400" panose="020B0503030303020204" pitchFamily="34" charset="0"/>
                    <a:ea typeface="SamsungOne 400" panose="020B0503030303020204" pitchFamily="34" charset="0"/>
                  </a:rPr>
                  <a:t> 8</a:t>
                </a:r>
                <a:endParaRPr lang="en-US" sz="1300" b="1" dirty="0">
                  <a:latin typeface="SamsungOne 400" panose="020B0503030303020204" pitchFamily="34" charset="0"/>
                  <a:ea typeface="SamsungOne 400" panose="020B0503030303020204" pitchFamily="34" charset="0"/>
                </a:endParaRPr>
              </a:p>
            </p:txBody>
          </p:sp>
          <p:sp>
            <p:nvSpPr>
              <p:cNvPr id="56" name="TextBox 55">
                <a:extLst>
                  <a:ext uri="{FF2B5EF4-FFF2-40B4-BE49-F238E27FC236}">
                    <a16:creationId xmlns:a16="http://schemas.microsoft.com/office/drawing/2014/main" id="{239C31DA-07C3-4C2B-8EF7-C359E62557DF}"/>
                  </a:ext>
                </a:extLst>
              </p:cNvPr>
              <p:cNvSpPr txBox="1"/>
              <p:nvPr/>
            </p:nvSpPr>
            <p:spPr>
              <a:xfrm>
                <a:off x="7805728" y="2621712"/>
                <a:ext cx="424796"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vi-VN" altLang="ko-KR" sz="1300" b="1" dirty="0">
                    <a:latin typeface="SamsungOne 400" panose="020B0503030303020204" pitchFamily="34" charset="0"/>
                    <a:ea typeface="SamsungOne 400" panose="020B0503030303020204" pitchFamily="34" charset="0"/>
                  </a:rPr>
                  <a:t>lượt</a:t>
                </a:r>
                <a:r>
                  <a:rPr lang="en-US" altLang="ko-KR" sz="1300" b="1" dirty="0">
                    <a:latin typeface="SamsungOne 400" panose="020B0503030303020204" pitchFamily="34" charset="0"/>
                    <a:ea typeface="SamsungOne 400" panose="020B0503030303020204" pitchFamily="34" charset="0"/>
                  </a:rPr>
                  <a:t> 9</a:t>
                </a:r>
                <a:endParaRPr lang="en-US" sz="1300" b="1" dirty="0">
                  <a:latin typeface="SamsungOne 400" panose="020B0503030303020204" pitchFamily="34" charset="0"/>
                  <a:ea typeface="SamsungOne 400" panose="020B0503030303020204" pitchFamily="34" charset="0"/>
                </a:endParaRPr>
              </a:p>
            </p:txBody>
          </p:sp>
          <p:sp>
            <p:nvSpPr>
              <p:cNvPr id="57" name="TextBox 56">
                <a:extLst>
                  <a:ext uri="{FF2B5EF4-FFF2-40B4-BE49-F238E27FC236}">
                    <a16:creationId xmlns:a16="http://schemas.microsoft.com/office/drawing/2014/main" id="{6FB9C70E-01D4-4967-8DD9-9E088C6F28BC}"/>
                  </a:ext>
                </a:extLst>
              </p:cNvPr>
              <p:cNvSpPr txBox="1"/>
              <p:nvPr/>
            </p:nvSpPr>
            <p:spPr>
              <a:xfrm>
                <a:off x="8616842" y="2621712"/>
                <a:ext cx="509755"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vi-VN" altLang="ko-KR" sz="1300" b="1" dirty="0">
                    <a:latin typeface="SamsungOne 400" panose="020B0503030303020204" pitchFamily="34" charset="0"/>
                    <a:ea typeface="SamsungOne 400" panose="020B0503030303020204" pitchFamily="34" charset="0"/>
                  </a:rPr>
                  <a:t>lượt</a:t>
                </a:r>
                <a:r>
                  <a:rPr lang="en-US" altLang="ko-KR" sz="1300" b="1" dirty="0">
                    <a:latin typeface="SamsungOne 400" panose="020B0503030303020204" pitchFamily="34" charset="0"/>
                    <a:ea typeface="SamsungOne 400" panose="020B0503030303020204" pitchFamily="34" charset="0"/>
                  </a:rPr>
                  <a:t> 10</a:t>
                </a:r>
                <a:endParaRPr lang="en-US" sz="1300" b="1" dirty="0">
                  <a:latin typeface="SamsungOne 400" panose="020B0503030303020204" pitchFamily="34" charset="0"/>
                  <a:ea typeface="SamsungOne 400" panose="020B0503030303020204" pitchFamily="34" charset="0"/>
                </a:endParaRPr>
              </a:p>
            </p:txBody>
          </p:sp>
          <p:sp>
            <p:nvSpPr>
              <p:cNvPr id="69" name="TextBox 68">
                <a:extLst>
                  <a:ext uri="{FF2B5EF4-FFF2-40B4-BE49-F238E27FC236}">
                    <a16:creationId xmlns:a16="http://schemas.microsoft.com/office/drawing/2014/main" id="{DB1A142E-4B11-49D5-BD8F-DC8B8916CE30}"/>
                  </a:ext>
                </a:extLst>
              </p:cNvPr>
              <p:cNvSpPr txBox="1"/>
              <p:nvPr/>
            </p:nvSpPr>
            <p:spPr>
              <a:xfrm>
                <a:off x="1280753" y="2418418"/>
                <a:ext cx="44403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300" b="1" dirty="0">
                    <a:latin typeface="SamsungOne 400" panose="020B0503030303020204" pitchFamily="34" charset="0"/>
                    <a:ea typeface="SamsungOne 400" panose="020B0503030303020204" pitchFamily="34" charset="0"/>
                  </a:rPr>
                  <a:t>epoch</a:t>
                </a:r>
              </a:p>
            </p:txBody>
          </p:sp>
          <p:grpSp>
            <p:nvGrpSpPr>
              <p:cNvPr id="13" name="그룹 12">
                <a:extLst>
                  <a:ext uri="{FF2B5EF4-FFF2-40B4-BE49-F238E27FC236}">
                    <a16:creationId xmlns:a16="http://schemas.microsoft.com/office/drawing/2014/main" id="{78D8900B-AB6D-4196-B631-473FA48158A6}"/>
                  </a:ext>
                </a:extLst>
              </p:cNvPr>
              <p:cNvGrpSpPr/>
              <p:nvPr/>
            </p:nvGrpSpPr>
            <p:grpSpPr>
              <a:xfrm>
                <a:off x="1264842" y="2863996"/>
                <a:ext cx="8043054" cy="1879944"/>
                <a:chOff x="1264842" y="2639898"/>
                <a:chExt cx="8043054" cy="1879944"/>
              </a:xfrm>
            </p:grpSpPr>
            <p:sp>
              <p:nvSpPr>
                <p:cNvPr id="70" name="TextBox 69">
                  <a:extLst>
                    <a:ext uri="{FF2B5EF4-FFF2-40B4-BE49-F238E27FC236}">
                      <a16:creationId xmlns:a16="http://schemas.microsoft.com/office/drawing/2014/main" id="{0CFD0D13-204D-4757-BD31-59F19734FEE9}"/>
                    </a:ext>
                  </a:extLst>
                </p:cNvPr>
                <p:cNvSpPr txBox="1"/>
                <p:nvPr/>
              </p:nvSpPr>
              <p:spPr>
                <a:xfrm>
                  <a:off x="1264842" y="2639898"/>
                  <a:ext cx="6985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b="1" dirty="0" err="1">
                      <a:latin typeface="SamsungOne 400" panose="020B0503030303020204" pitchFamily="34" charset="0"/>
                      <a:ea typeface="SamsungOne 400" panose="020B0503030303020204" pitchFamily="34" charset="0"/>
                    </a:rPr>
                    <a:t>bộ</a:t>
                  </a:r>
                  <a:r>
                    <a:rPr lang="en-US" sz="900" b="1" dirty="0">
                      <a:latin typeface="SamsungOne 400" panose="020B0503030303020204" pitchFamily="34" charset="0"/>
                      <a:ea typeface="SamsungOne 400" panose="020B0503030303020204" pitchFamily="34" charset="0"/>
                    </a:rPr>
                    <a:t> </a:t>
                  </a:r>
                  <a:r>
                    <a:rPr lang="en-US" sz="900" b="1" dirty="0" err="1">
                      <a:latin typeface="SamsungOne 400" panose="020B0503030303020204" pitchFamily="34" charset="0"/>
                      <a:ea typeface="SamsungOne 400" panose="020B0503030303020204" pitchFamily="34" charset="0"/>
                    </a:rPr>
                    <a:t>xác</a:t>
                  </a:r>
                  <a:r>
                    <a:rPr lang="en-US" sz="900" b="1" dirty="0">
                      <a:latin typeface="SamsungOne 400" panose="020B0503030303020204" pitchFamily="34" charset="0"/>
                      <a:ea typeface="SamsungOne 400" panose="020B0503030303020204" pitchFamily="34" charset="0"/>
                    </a:rPr>
                    <a:t> </a:t>
                  </a:r>
                  <a:r>
                    <a:rPr lang="en-US" sz="900" b="1" dirty="0" err="1">
                      <a:latin typeface="SamsungOne 400" panose="020B0503030303020204" pitchFamily="34" charset="0"/>
                      <a:ea typeface="SamsungOne 400" panose="020B0503030303020204" pitchFamily="34" charset="0"/>
                    </a:rPr>
                    <a:t>thực</a:t>
                  </a:r>
                  <a:endParaRPr lang="en-US" sz="900" b="1" dirty="0">
                    <a:latin typeface="SamsungOne 400" panose="020B0503030303020204" pitchFamily="34" charset="0"/>
                    <a:ea typeface="SamsungOne 400" panose="020B0503030303020204" pitchFamily="34" charset="0"/>
                  </a:endParaRPr>
                </a:p>
              </p:txBody>
            </p:sp>
            <p:sp>
              <p:nvSpPr>
                <p:cNvPr id="71" name="TextBox 70">
                  <a:extLst>
                    <a:ext uri="{FF2B5EF4-FFF2-40B4-BE49-F238E27FC236}">
                      <a16:creationId xmlns:a16="http://schemas.microsoft.com/office/drawing/2014/main" id="{E055A90E-AF5D-4070-AA03-283818271269}"/>
                    </a:ext>
                  </a:extLst>
                </p:cNvPr>
                <p:cNvSpPr txBox="1"/>
                <p:nvPr/>
              </p:nvSpPr>
              <p:spPr>
                <a:xfrm>
                  <a:off x="2076829" y="2846003"/>
                  <a:ext cx="64009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b="1" dirty="0" err="1">
                      <a:latin typeface="SamsungOne 400" panose="020B0503030303020204" pitchFamily="34" charset="0"/>
                      <a:ea typeface="SamsungOne 400" panose="020B0503030303020204" pitchFamily="34" charset="0"/>
                    </a:rPr>
                    <a:t>bộ</a:t>
                  </a:r>
                  <a:r>
                    <a:rPr lang="en-US" sz="900" b="1" dirty="0">
                      <a:latin typeface="SamsungOne 400" panose="020B0503030303020204" pitchFamily="34" charset="0"/>
                      <a:ea typeface="SamsungOne 400" panose="020B0503030303020204" pitchFamily="34" charset="0"/>
                    </a:rPr>
                    <a:t> </a:t>
                  </a:r>
                  <a:r>
                    <a:rPr lang="en-US" sz="900" b="1" dirty="0" err="1">
                      <a:latin typeface="SamsungOne 400" panose="020B0503030303020204" pitchFamily="34" charset="0"/>
                      <a:ea typeface="SamsungOne 400" panose="020B0503030303020204" pitchFamily="34" charset="0"/>
                    </a:rPr>
                    <a:t>xác</a:t>
                  </a:r>
                  <a:r>
                    <a:rPr lang="en-US" sz="900" b="1" dirty="0">
                      <a:latin typeface="SamsungOne 400" panose="020B0503030303020204" pitchFamily="34" charset="0"/>
                      <a:ea typeface="SamsungOne 400" panose="020B0503030303020204" pitchFamily="34" charset="0"/>
                    </a:rPr>
                    <a:t> </a:t>
                  </a:r>
                  <a:r>
                    <a:rPr lang="en-US" sz="900" b="1" dirty="0" err="1">
                      <a:latin typeface="SamsungOne 400" panose="020B0503030303020204" pitchFamily="34" charset="0"/>
                      <a:ea typeface="SamsungOne 400" panose="020B0503030303020204" pitchFamily="34" charset="0"/>
                    </a:rPr>
                    <a:t>thực</a:t>
                  </a:r>
                  <a:endParaRPr lang="en-US" sz="900" b="1" dirty="0">
                    <a:latin typeface="SamsungOne 400" panose="020B0503030303020204" pitchFamily="34" charset="0"/>
                    <a:ea typeface="SamsungOne 400" panose="020B0503030303020204" pitchFamily="34" charset="0"/>
                  </a:endParaRPr>
                </a:p>
              </p:txBody>
            </p:sp>
            <p:sp>
              <p:nvSpPr>
                <p:cNvPr id="72" name="TextBox 71">
                  <a:extLst>
                    <a:ext uri="{FF2B5EF4-FFF2-40B4-BE49-F238E27FC236}">
                      <a16:creationId xmlns:a16="http://schemas.microsoft.com/office/drawing/2014/main" id="{ED6BB1A3-7B30-4831-99F3-D4BC97E18C80}"/>
                    </a:ext>
                  </a:extLst>
                </p:cNvPr>
                <p:cNvSpPr txBox="1"/>
                <p:nvPr/>
              </p:nvSpPr>
              <p:spPr>
                <a:xfrm>
                  <a:off x="2843993" y="3033941"/>
                  <a:ext cx="76296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b="1" dirty="0" err="1">
                      <a:latin typeface="SamsungOne 400" panose="020B0503030303020204" pitchFamily="34" charset="0"/>
                      <a:ea typeface="SamsungOne 400" panose="020B0503030303020204" pitchFamily="34" charset="0"/>
                    </a:rPr>
                    <a:t>bộ</a:t>
                  </a:r>
                  <a:r>
                    <a:rPr lang="en-US" sz="900" b="1" dirty="0">
                      <a:latin typeface="SamsungOne 400" panose="020B0503030303020204" pitchFamily="34" charset="0"/>
                      <a:ea typeface="SamsungOne 400" panose="020B0503030303020204" pitchFamily="34" charset="0"/>
                    </a:rPr>
                    <a:t> </a:t>
                  </a:r>
                  <a:r>
                    <a:rPr lang="en-US" sz="900" b="1" dirty="0" err="1">
                      <a:latin typeface="SamsungOne 400" panose="020B0503030303020204" pitchFamily="34" charset="0"/>
                      <a:ea typeface="SamsungOne 400" panose="020B0503030303020204" pitchFamily="34" charset="0"/>
                    </a:rPr>
                    <a:t>xác</a:t>
                  </a:r>
                  <a:r>
                    <a:rPr lang="en-US" sz="900" b="1" dirty="0">
                      <a:latin typeface="SamsungOne 400" panose="020B0503030303020204" pitchFamily="34" charset="0"/>
                      <a:ea typeface="SamsungOne 400" panose="020B0503030303020204" pitchFamily="34" charset="0"/>
                    </a:rPr>
                    <a:t> </a:t>
                  </a:r>
                  <a:r>
                    <a:rPr lang="en-US" sz="900" b="1" dirty="0" err="1">
                      <a:latin typeface="SamsungOne 400" panose="020B0503030303020204" pitchFamily="34" charset="0"/>
                      <a:ea typeface="SamsungOne 400" panose="020B0503030303020204" pitchFamily="34" charset="0"/>
                    </a:rPr>
                    <a:t>thực</a:t>
                  </a:r>
                  <a:endParaRPr lang="en-US" sz="900" b="1" dirty="0">
                    <a:latin typeface="SamsungOne 400" panose="020B0503030303020204" pitchFamily="34" charset="0"/>
                    <a:ea typeface="SamsungOne 400" panose="020B0503030303020204" pitchFamily="34" charset="0"/>
                  </a:endParaRPr>
                </a:p>
              </p:txBody>
            </p:sp>
            <p:sp>
              <p:nvSpPr>
                <p:cNvPr id="73" name="TextBox 72">
                  <a:extLst>
                    <a:ext uri="{FF2B5EF4-FFF2-40B4-BE49-F238E27FC236}">
                      <a16:creationId xmlns:a16="http://schemas.microsoft.com/office/drawing/2014/main" id="{BADEA0A4-4DC5-43F0-92AE-633CE30AE3A2}"/>
                    </a:ext>
                  </a:extLst>
                </p:cNvPr>
                <p:cNvSpPr txBox="1"/>
                <p:nvPr/>
              </p:nvSpPr>
              <p:spPr>
                <a:xfrm>
                  <a:off x="3640230" y="3226561"/>
                  <a:ext cx="76296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b="1" dirty="0" err="1">
                      <a:latin typeface="SamsungOne 400" panose="020B0503030303020204" pitchFamily="34" charset="0"/>
                      <a:ea typeface="SamsungOne 400" panose="020B0503030303020204" pitchFamily="34" charset="0"/>
                    </a:rPr>
                    <a:t>bộ</a:t>
                  </a:r>
                  <a:r>
                    <a:rPr lang="en-US" sz="900" b="1" dirty="0">
                      <a:latin typeface="SamsungOne 400" panose="020B0503030303020204" pitchFamily="34" charset="0"/>
                      <a:ea typeface="SamsungOne 400" panose="020B0503030303020204" pitchFamily="34" charset="0"/>
                    </a:rPr>
                    <a:t> </a:t>
                  </a:r>
                  <a:r>
                    <a:rPr lang="en-US" sz="900" b="1" dirty="0" err="1">
                      <a:latin typeface="SamsungOne 400" panose="020B0503030303020204" pitchFamily="34" charset="0"/>
                      <a:ea typeface="SamsungOne 400" panose="020B0503030303020204" pitchFamily="34" charset="0"/>
                    </a:rPr>
                    <a:t>xác</a:t>
                  </a:r>
                  <a:r>
                    <a:rPr lang="en-US" sz="900" b="1" dirty="0">
                      <a:latin typeface="SamsungOne 400" panose="020B0503030303020204" pitchFamily="34" charset="0"/>
                      <a:ea typeface="SamsungOne 400" panose="020B0503030303020204" pitchFamily="34" charset="0"/>
                    </a:rPr>
                    <a:t> </a:t>
                  </a:r>
                  <a:r>
                    <a:rPr lang="en-US" sz="900" b="1" dirty="0" err="1">
                      <a:latin typeface="SamsungOne 400" panose="020B0503030303020204" pitchFamily="34" charset="0"/>
                      <a:ea typeface="SamsungOne 400" panose="020B0503030303020204" pitchFamily="34" charset="0"/>
                    </a:rPr>
                    <a:t>thực</a:t>
                  </a:r>
                  <a:endParaRPr lang="en-US" sz="900" b="1" dirty="0">
                    <a:latin typeface="SamsungOne 400" panose="020B0503030303020204" pitchFamily="34" charset="0"/>
                    <a:ea typeface="SamsungOne 400" panose="020B0503030303020204" pitchFamily="34" charset="0"/>
                  </a:endParaRPr>
                </a:p>
              </p:txBody>
            </p:sp>
            <p:sp>
              <p:nvSpPr>
                <p:cNvPr id="74" name="TextBox 73">
                  <a:extLst>
                    <a:ext uri="{FF2B5EF4-FFF2-40B4-BE49-F238E27FC236}">
                      <a16:creationId xmlns:a16="http://schemas.microsoft.com/office/drawing/2014/main" id="{3398C53E-1F5C-4F19-B096-2271832BE96B}"/>
                    </a:ext>
                  </a:extLst>
                </p:cNvPr>
                <p:cNvSpPr txBox="1"/>
                <p:nvPr/>
              </p:nvSpPr>
              <p:spPr>
                <a:xfrm>
                  <a:off x="4548170" y="3424657"/>
                  <a:ext cx="66554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b="1" dirty="0" err="1">
                      <a:latin typeface="SamsungOne 400" panose="020B0503030303020204" pitchFamily="34" charset="0"/>
                      <a:ea typeface="SamsungOne 400" panose="020B0503030303020204" pitchFamily="34" charset="0"/>
                    </a:rPr>
                    <a:t>bộ</a:t>
                  </a:r>
                  <a:r>
                    <a:rPr lang="en-US" sz="900" b="1" dirty="0">
                      <a:latin typeface="SamsungOne 400" panose="020B0503030303020204" pitchFamily="34" charset="0"/>
                      <a:ea typeface="SamsungOne 400" panose="020B0503030303020204" pitchFamily="34" charset="0"/>
                    </a:rPr>
                    <a:t> </a:t>
                  </a:r>
                  <a:r>
                    <a:rPr lang="en-US" sz="900" b="1" dirty="0" err="1">
                      <a:latin typeface="SamsungOne 400" panose="020B0503030303020204" pitchFamily="34" charset="0"/>
                      <a:ea typeface="SamsungOne 400" panose="020B0503030303020204" pitchFamily="34" charset="0"/>
                    </a:rPr>
                    <a:t>xác</a:t>
                  </a:r>
                  <a:r>
                    <a:rPr lang="en-US" sz="900" b="1" dirty="0">
                      <a:latin typeface="SamsungOne 400" panose="020B0503030303020204" pitchFamily="34" charset="0"/>
                      <a:ea typeface="SamsungOne 400" panose="020B0503030303020204" pitchFamily="34" charset="0"/>
                    </a:rPr>
                    <a:t> </a:t>
                  </a:r>
                  <a:r>
                    <a:rPr lang="en-US" sz="900" b="1" dirty="0" err="1">
                      <a:latin typeface="SamsungOne 400" panose="020B0503030303020204" pitchFamily="34" charset="0"/>
                      <a:ea typeface="SamsungOne 400" panose="020B0503030303020204" pitchFamily="34" charset="0"/>
                    </a:rPr>
                    <a:t>thực</a:t>
                  </a:r>
                  <a:endParaRPr lang="en-US" sz="900" b="1" dirty="0">
                    <a:latin typeface="SamsungOne 400" panose="020B0503030303020204" pitchFamily="34" charset="0"/>
                    <a:ea typeface="SamsungOne 400" panose="020B0503030303020204" pitchFamily="34" charset="0"/>
                  </a:endParaRPr>
                </a:p>
              </p:txBody>
            </p:sp>
            <p:sp>
              <p:nvSpPr>
                <p:cNvPr id="75" name="TextBox 74">
                  <a:extLst>
                    <a:ext uri="{FF2B5EF4-FFF2-40B4-BE49-F238E27FC236}">
                      <a16:creationId xmlns:a16="http://schemas.microsoft.com/office/drawing/2014/main" id="{3AF395FB-BA38-4AAC-A142-35E2F25320F3}"/>
                    </a:ext>
                  </a:extLst>
                </p:cNvPr>
                <p:cNvSpPr txBox="1"/>
                <p:nvPr/>
              </p:nvSpPr>
              <p:spPr>
                <a:xfrm>
                  <a:off x="5349052" y="3637300"/>
                  <a:ext cx="69628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b="1" dirty="0" err="1">
                      <a:latin typeface="SamsungOne 400" panose="020B0503030303020204" pitchFamily="34" charset="0"/>
                      <a:ea typeface="SamsungOne 400" panose="020B0503030303020204" pitchFamily="34" charset="0"/>
                    </a:rPr>
                    <a:t>bộ</a:t>
                  </a:r>
                  <a:r>
                    <a:rPr lang="en-US" sz="900" b="1" dirty="0">
                      <a:latin typeface="SamsungOne 400" panose="020B0503030303020204" pitchFamily="34" charset="0"/>
                      <a:ea typeface="SamsungOne 400" panose="020B0503030303020204" pitchFamily="34" charset="0"/>
                    </a:rPr>
                    <a:t> </a:t>
                  </a:r>
                  <a:r>
                    <a:rPr lang="en-US" sz="900" b="1" dirty="0" err="1">
                      <a:latin typeface="SamsungOne 400" panose="020B0503030303020204" pitchFamily="34" charset="0"/>
                      <a:ea typeface="SamsungOne 400" panose="020B0503030303020204" pitchFamily="34" charset="0"/>
                    </a:rPr>
                    <a:t>xác</a:t>
                  </a:r>
                  <a:r>
                    <a:rPr lang="en-US" sz="900" b="1" dirty="0">
                      <a:latin typeface="SamsungOne 400" panose="020B0503030303020204" pitchFamily="34" charset="0"/>
                      <a:ea typeface="SamsungOne 400" panose="020B0503030303020204" pitchFamily="34" charset="0"/>
                    </a:rPr>
                    <a:t> </a:t>
                  </a:r>
                  <a:r>
                    <a:rPr lang="en-US" sz="900" b="1" dirty="0" err="1">
                      <a:latin typeface="SamsungOne 400" panose="020B0503030303020204" pitchFamily="34" charset="0"/>
                      <a:ea typeface="SamsungOne 400" panose="020B0503030303020204" pitchFamily="34" charset="0"/>
                    </a:rPr>
                    <a:t>thực</a:t>
                  </a:r>
                  <a:endParaRPr lang="en-US" sz="900" b="1" dirty="0">
                    <a:latin typeface="SamsungOne 400" panose="020B0503030303020204" pitchFamily="34" charset="0"/>
                    <a:ea typeface="SamsungOne 400" panose="020B0503030303020204" pitchFamily="34" charset="0"/>
                  </a:endParaRPr>
                </a:p>
              </p:txBody>
            </p:sp>
            <p:sp>
              <p:nvSpPr>
                <p:cNvPr id="76" name="TextBox 75">
                  <a:extLst>
                    <a:ext uri="{FF2B5EF4-FFF2-40B4-BE49-F238E27FC236}">
                      <a16:creationId xmlns:a16="http://schemas.microsoft.com/office/drawing/2014/main" id="{A216118C-71E9-4420-8F9D-AF37C1EF412B}"/>
                    </a:ext>
                  </a:extLst>
                </p:cNvPr>
                <p:cNvSpPr txBox="1"/>
                <p:nvPr/>
              </p:nvSpPr>
              <p:spPr>
                <a:xfrm>
                  <a:off x="6161742" y="3801619"/>
                  <a:ext cx="68998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b="1" dirty="0" err="1">
                      <a:latin typeface="SamsungOne 400" panose="020B0503030303020204" pitchFamily="34" charset="0"/>
                      <a:ea typeface="SamsungOne 400" panose="020B0503030303020204" pitchFamily="34" charset="0"/>
                    </a:rPr>
                    <a:t>bộ</a:t>
                  </a:r>
                  <a:r>
                    <a:rPr lang="en-US" sz="900" b="1" dirty="0">
                      <a:latin typeface="SamsungOne 400" panose="020B0503030303020204" pitchFamily="34" charset="0"/>
                      <a:ea typeface="SamsungOne 400" panose="020B0503030303020204" pitchFamily="34" charset="0"/>
                    </a:rPr>
                    <a:t> </a:t>
                  </a:r>
                  <a:r>
                    <a:rPr lang="en-US" sz="900" b="1" dirty="0" err="1">
                      <a:latin typeface="SamsungOne 400" panose="020B0503030303020204" pitchFamily="34" charset="0"/>
                      <a:ea typeface="SamsungOne 400" panose="020B0503030303020204" pitchFamily="34" charset="0"/>
                    </a:rPr>
                    <a:t>xác</a:t>
                  </a:r>
                  <a:r>
                    <a:rPr lang="en-US" sz="900" b="1" dirty="0">
                      <a:latin typeface="SamsungOne 400" panose="020B0503030303020204" pitchFamily="34" charset="0"/>
                      <a:ea typeface="SamsungOne 400" panose="020B0503030303020204" pitchFamily="34" charset="0"/>
                    </a:rPr>
                    <a:t> </a:t>
                  </a:r>
                  <a:r>
                    <a:rPr lang="en-US" sz="900" b="1" dirty="0" err="1">
                      <a:latin typeface="SamsungOne 400" panose="020B0503030303020204" pitchFamily="34" charset="0"/>
                      <a:ea typeface="SamsungOne 400" panose="020B0503030303020204" pitchFamily="34" charset="0"/>
                    </a:rPr>
                    <a:t>thực</a:t>
                  </a:r>
                  <a:endParaRPr lang="en-US" sz="900" b="1" dirty="0">
                    <a:latin typeface="SamsungOne 400" panose="020B0503030303020204" pitchFamily="34" charset="0"/>
                    <a:ea typeface="SamsungOne 400" panose="020B0503030303020204" pitchFamily="34" charset="0"/>
                  </a:endParaRPr>
                </a:p>
              </p:txBody>
            </p:sp>
            <p:sp>
              <p:nvSpPr>
                <p:cNvPr id="77" name="TextBox 76">
                  <a:extLst>
                    <a:ext uri="{FF2B5EF4-FFF2-40B4-BE49-F238E27FC236}">
                      <a16:creationId xmlns:a16="http://schemas.microsoft.com/office/drawing/2014/main" id="{2D837F7D-5599-4A81-A44B-56BEF0C582B6}"/>
                    </a:ext>
                  </a:extLst>
                </p:cNvPr>
                <p:cNvSpPr txBox="1"/>
                <p:nvPr/>
              </p:nvSpPr>
              <p:spPr>
                <a:xfrm>
                  <a:off x="6971978" y="4018127"/>
                  <a:ext cx="70536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b="1" dirty="0" err="1">
                      <a:latin typeface="SamsungOne 400" panose="020B0503030303020204" pitchFamily="34" charset="0"/>
                      <a:ea typeface="SamsungOne 400" panose="020B0503030303020204" pitchFamily="34" charset="0"/>
                    </a:rPr>
                    <a:t>bộ</a:t>
                  </a:r>
                  <a:r>
                    <a:rPr lang="en-US" sz="1000" b="1" dirty="0">
                      <a:latin typeface="SamsungOne 400" panose="020B0503030303020204" pitchFamily="34" charset="0"/>
                      <a:ea typeface="SamsungOne 400" panose="020B0503030303020204" pitchFamily="34" charset="0"/>
                    </a:rPr>
                    <a:t> </a:t>
                  </a:r>
                  <a:r>
                    <a:rPr lang="en-US" sz="1000" b="1" dirty="0" err="1">
                      <a:latin typeface="SamsungOne 400" panose="020B0503030303020204" pitchFamily="34" charset="0"/>
                      <a:ea typeface="SamsungOne 400" panose="020B0503030303020204" pitchFamily="34" charset="0"/>
                    </a:rPr>
                    <a:t>xác</a:t>
                  </a:r>
                  <a:r>
                    <a:rPr lang="en-US" sz="1000" b="1" dirty="0">
                      <a:latin typeface="SamsungOne 400" panose="020B0503030303020204" pitchFamily="34" charset="0"/>
                      <a:ea typeface="SamsungOne 400" panose="020B0503030303020204" pitchFamily="34" charset="0"/>
                    </a:rPr>
                    <a:t> </a:t>
                  </a:r>
                  <a:r>
                    <a:rPr lang="en-US" sz="1000" b="1" dirty="0" err="1">
                      <a:latin typeface="SamsungOne 400" panose="020B0503030303020204" pitchFamily="34" charset="0"/>
                      <a:ea typeface="SamsungOne 400" panose="020B0503030303020204" pitchFamily="34" charset="0"/>
                    </a:rPr>
                    <a:t>thực</a:t>
                  </a:r>
                  <a:endParaRPr lang="en-US" sz="1000" b="1" dirty="0">
                    <a:latin typeface="SamsungOne 400" panose="020B0503030303020204" pitchFamily="34" charset="0"/>
                    <a:ea typeface="SamsungOne 400" panose="020B0503030303020204" pitchFamily="34" charset="0"/>
                  </a:endParaRPr>
                </a:p>
              </p:txBody>
            </p:sp>
            <p:sp>
              <p:nvSpPr>
                <p:cNvPr id="78" name="TextBox 77">
                  <a:extLst>
                    <a:ext uri="{FF2B5EF4-FFF2-40B4-BE49-F238E27FC236}">
                      <a16:creationId xmlns:a16="http://schemas.microsoft.com/office/drawing/2014/main" id="{C6B507CA-53FD-4567-8156-2C1FEBC2FFA8}"/>
                    </a:ext>
                  </a:extLst>
                </p:cNvPr>
                <p:cNvSpPr txBox="1"/>
                <p:nvPr/>
              </p:nvSpPr>
              <p:spPr>
                <a:xfrm>
                  <a:off x="7790690" y="4227971"/>
                  <a:ext cx="68932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b="1" dirty="0" err="1">
                      <a:latin typeface="SamsungOne 400" panose="020B0503030303020204" pitchFamily="34" charset="0"/>
                      <a:ea typeface="SamsungOne 400" panose="020B0503030303020204" pitchFamily="34" charset="0"/>
                    </a:rPr>
                    <a:t>bộ</a:t>
                  </a:r>
                  <a:r>
                    <a:rPr lang="en-US" sz="900" b="1" dirty="0">
                      <a:latin typeface="SamsungOne 400" panose="020B0503030303020204" pitchFamily="34" charset="0"/>
                      <a:ea typeface="SamsungOne 400" panose="020B0503030303020204" pitchFamily="34" charset="0"/>
                    </a:rPr>
                    <a:t> </a:t>
                  </a:r>
                  <a:r>
                    <a:rPr lang="en-US" sz="900" b="1" dirty="0" err="1">
                      <a:latin typeface="SamsungOne 400" panose="020B0503030303020204" pitchFamily="34" charset="0"/>
                      <a:ea typeface="SamsungOne 400" panose="020B0503030303020204" pitchFamily="34" charset="0"/>
                    </a:rPr>
                    <a:t>xác</a:t>
                  </a:r>
                  <a:r>
                    <a:rPr lang="en-US" sz="900" b="1" dirty="0">
                      <a:latin typeface="SamsungOne 400" panose="020B0503030303020204" pitchFamily="34" charset="0"/>
                      <a:ea typeface="SamsungOne 400" panose="020B0503030303020204" pitchFamily="34" charset="0"/>
                    </a:rPr>
                    <a:t> </a:t>
                  </a:r>
                  <a:r>
                    <a:rPr lang="en-US" sz="900" b="1" dirty="0" err="1">
                      <a:latin typeface="SamsungOne 400" panose="020B0503030303020204" pitchFamily="34" charset="0"/>
                      <a:ea typeface="SamsungOne 400" panose="020B0503030303020204" pitchFamily="34" charset="0"/>
                    </a:rPr>
                    <a:t>thực</a:t>
                  </a:r>
                  <a:endParaRPr lang="en-US" sz="900" b="1" dirty="0">
                    <a:latin typeface="SamsungOne 400" panose="020B0503030303020204" pitchFamily="34" charset="0"/>
                    <a:ea typeface="SamsungOne 400" panose="020B0503030303020204" pitchFamily="34" charset="0"/>
                  </a:endParaRPr>
                </a:p>
              </p:txBody>
            </p:sp>
            <p:sp>
              <p:nvSpPr>
                <p:cNvPr id="79" name="TextBox 78">
                  <a:extLst>
                    <a:ext uri="{FF2B5EF4-FFF2-40B4-BE49-F238E27FC236}">
                      <a16:creationId xmlns:a16="http://schemas.microsoft.com/office/drawing/2014/main" id="{6A157878-A187-4F80-8619-104F775C0E0F}"/>
                    </a:ext>
                  </a:extLst>
                </p:cNvPr>
                <p:cNvSpPr txBox="1"/>
                <p:nvPr/>
              </p:nvSpPr>
              <p:spPr>
                <a:xfrm>
                  <a:off x="8608885" y="4381343"/>
                  <a:ext cx="69901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b="1" dirty="0" err="1">
                      <a:latin typeface="SamsungOne 400" panose="020B0503030303020204" pitchFamily="34" charset="0"/>
                      <a:ea typeface="SamsungOne 400" panose="020B0503030303020204" pitchFamily="34" charset="0"/>
                    </a:rPr>
                    <a:t>bộ</a:t>
                  </a:r>
                  <a:r>
                    <a:rPr lang="en-US" sz="900" b="1" dirty="0">
                      <a:latin typeface="SamsungOne 400" panose="020B0503030303020204" pitchFamily="34" charset="0"/>
                      <a:ea typeface="SamsungOne 400" panose="020B0503030303020204" pitchFamily="34" charset="0"/>
                    </a:rPr>
                    <a:t> </a:t>
                  </a:r>
                  <a:r>
                    <a:rPr lang="en-US" sz="900" b="1" dirty="0" err="1">
                      <a:latin typeface="SamsungOne 400" panose="020B0503030303020204" pitchFamily="34" charset="0"/>
                      <a:ea typeface="SamsungOne 400" panose="020B0503030303020204" pitchFamily="34" charset="0"/>
                    </a:rPr>
                    <a:t>xác</a:t>
                  </a:r>
                  <a:r>
                    <a:rPr lang="en-US" sz="900" b="1" dirty="0">
                      <a:latin typeface="SamsungOne 400" panose="020B0503030303020204" pitchFamily="34" charset="0"/>
                      <a:ea typeface="SamsungOne 400" panose="020B0503030303020204" pitchFamily="34" charset="0"/>
                    </a:rPr>
                    <a:t> </a:t>
                  </a:r>
                  <a:r>
                    <a:rPr lang="en-US" sz="900" b="1" dirty="0" err="1">
                      <a:latin typeface="SamsungOne 400" panose="020B0503030303020204" pitchFamily="34" charset="0"/>
                      <a:ea typeface="SamsungOne 400" panose="020B0503030303020204" pitchFamily="34" charset="0"/>
                    </a:rPr>
                    <a:t>thực</a:t>
                  </a:r>
                  <a:endParaRPr lang="en-US" sz="900" b="1" dirty="0">
                    <a:latin typeface="SamsungOne 400" panose="020B0503030303020204" pitchFamily="34" charset="0"/>
                    <a:ea typeface="SamsungOne 400" panose="020B0503030303020204" pitchFamily="34" charset="0"/>
                  </a:endParaRPr>
                </a:p>
              </p:txBody>
            </p:sp>
          </p:grpSp>
          <p:grpSp>
            <p:nvGrpSpPr>
              <p:cNvPr id="14" name="그룹 13">
                <a:extLst>
                  <a:ext uri="{FF2B5EF4-FFF2-40B4-BE49-F238E27FC236}">
                    <a16:creationId xmlns:a16="http://schemas.microsoft.com/office/drawing/2014/main" id="{50BB2A2B-CC23-4313-9B60-F7C60315FEFE}"/>
                  </a:ext>
                </a:extLst>
              </p:cNvPr>
              <p:cNvGrpSpPr/>
              <p:nvPr/>
            </p:nvGrpSpPr>
            <p:grpSpPr>
              <a:xfrm>
                <a:off x="1195414" y="3369470"/>
                <a:ext cx="8102314" cy="1067752"/>
                <a:chOff x="1195414" y="3145372"/>
                <a:chExt cx="8102314" cy="1067752"/>
              </a:xfrm>
            </p:grpSpPr>
            <p:sp>
              <p:nvSpPr>
                <p:cNvPr id="80" name="TextBox 79">
                  <a:extLst>
                    <a:ext uri="{FF2B5EF4-FFF2-40B4-BE49-F238E27FC236}">
                      <a16:creationId xmlns:a16="http://schemas.microsoft.com/office/drawing/2014/main" id="{F3200B39-88D3-499C-85C4-9BFEA136D8F7}"/>
                    </a:ext>
                  </a:extLst>
                </p:cNvPr>
                <p:cNvSpPr txBox="1"/>
                <p:nvPr/>
              </p:nvSpPr>
              <p:spPr>
                <a:xfrm>
                  <a:off x="1195414" y="3531766"/>
                  <a:ext cx="76296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b="1" dirty="0" err="1">
                      <a:latin typeface="SamsungOne 400" panose="020B0503030303020204" pitchFamily="34" charset="0"/>
                      <a:ea typeface="SamsungOne 400" panose="020B0503030303020204" pitchFamily="34" charset="0"/>
                    </a:rPr>
                    <a:t>bộ</a:t>
                  </a:r>
                  <a:r>
                    <a:rPr lang="en-US" sz="1000" b="1" dirty="0">
                      <a:latin typeface="SamsungOne 400" panose="020B0503030303020204" pitchFamily="34" charset="0"/>
                      <a:ea typeface="SamsungOne 400" panose="020B0503030303020204" pitchFamily="34" charset="0"/>
                    </a:rPr>
                    <a:t> </a:t>
                  </a:r>
                  <a:r>
                    <a:rPr lang="en-US" sz="1000" b="1" dirty="0" err="1">
                      <a:latin typeface="SamsungOne 400" panose="020B0503030303020204" pitchFamily="34" charset="0"/>
                      <a:ea typeface="SamsungOne 400" panose="020B0503030303020204" pitchFamily="34" charset="0"/>
                    </a:rPr>
                    <a:t>huấn</a:t>
                  </a:r>
                  <a:r>
                    <a:rPr lang="en-US" sz="1000" b="1" dirty="0">
                      <a:latin typeface="SamsungOne 400" panose="020B0503030303020204" pitchFamily="34" charset="0"/>
                      <a:ea typeface="SamsungOne 400" panose="020B0503030303020204" pitchFamily="34" charset="0"/>
                    </a:rPr>
                    <a:t> </a:t>
                  </a:r>
                  <a:r>
                    <a:rPr lang="en-US" sz="1000" b="1" dirty="0" err="1">
                      <a:latin typeface="SamsungOne 400" panose="020B0503030303020204" pitchFamily="34" charset="0"/>
                      <a:ea typeface="SamsungOne 400" panose="020B0503030303020204" pitchFamily="34" charset="0"/>
                    </a:rPr>
                    <a:t>luyện</a:t>
                  </a:r>
                  <a:endParaRPr lang="en-US" sz="1000" b="1" dirty="0">
                    <a:latin typeface="SamsungOne 400" panose="020B0503030303020204" pitchFamily="34" charset="0"/>
                    <a:ea typeface="SamsungOne 400" panose="020B0503030303020204" pitchFamily="34" charset="0"/>
                  </a:endParaRPr>
                </a:p>
              </p:txBody>
            </p:sp>
            <p:sp>
              <p:nvSpPr>
                <p:cNvPr id="81" name="TextBox 80">
                  <a:extLst>
                    <a:ext uri="{FF2B5EF4-FFF2-40B4-BE49-F238E27FC236}">
                      <a16:creationId xmlns:a16="http://schemas.microsoft.com/office/drawing/2014/main" id="{3BF76ECE-2ED3-47D2-B02E-E8DD0709E02F}"/>
                    </a:ext>
                  </a:extLst>
                </p:cNvPr>
                <p:cNvSpPr txBox="1"/>
                <p:nvPr/>
              </p:nvSpPr>
              <p:spPr>
                <a:xfrm>
                  <a:off x="2034177" y="3531766"/>
                  <a:ext cx="76296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b="1" dirty="0" err="1">
                      <a:latin typeface="SamsungOne 400" panose="020B0503030303020204" pitchFamily="34" charset="0"/>
                      <a:ea typeface="SamsungOne 400" panose="020B0503030303020204" pitchFamily="34" charset="0"/>
                    </a:rPr>
                    <a:t>bộ</a:t>
                  </a:r>
                  <a:r>
                    <a:rPr lang="en-US" sz="1000" b="1" dirty="0">
                      <a:latin typeface="SamsungOne 400" panose="020B0503030303020204" pitchFamily="34" charset="0"/>
                      <a:ea typeface="SamsungOne 400" panose="020B0503030303020204" pitchFamily="34" charset="0"/>
                    </a:rPr>
                    <a:t> </a:t>
                  </a:r>
                  <a:r>
                    <a:rPr lang="en-US" sz="1000" b="1" dirty="0" err="1">
                      <a:latin typeface="SamsungOne 400" panose="020B0503030303020204" pitchFamily="34" charset="0"/>
                      <a:ea typeface="SamsungOne 400" panose="020B0503030303020204" pitchFamily="34" charset="0"/>
                    </a:rPr>
                    <a:t>huấn</a:t>
                  </a:r>
                  <a:r>
                    <a:rPr lang="en-US" sz="1000" b="1" dirty="0">
                      <a:latin typeface="SamsungOne 400" panose="020B0503030303020204" pitchFamily="34" charset="0"/>
                      <a:ea typeface="SamsungOne 400" panose="020B0503030303020204" pitchFamily="34" charset="0"/>
                    </a:rPr>
                    <a:t> </a:t>
                  </a:r>
                  <a:r>
                    <a:rPr lang="en-US" sz="1000" b="1" dirty="0" err="1">
                      <a:latin typeface="SamsungOne 400" panose="020B0503030303020204" pitchFamily="34" charset="0"/>
                      <a:ea typeface="SamsungOne 400" panose="020B0503030303020204" pitchFamily="34" charset="0"/>
                    </a:rPr>
                    <a:t>luyện</a:t>
                  </a:r>
                  <a:endParaRPr lang="en-US" sz="1000" b="1" dirty="0">
                    <a:latin typeface="SamsungOne 400" panose="020B0503030303020204" pitchFamily="34" charset="0"/>
                    <a:ea typeface="SamsungOne 400" panose="020B0503030303020204" pitchFamily="34" charset="0"/>
                  </a:endParaRPr>
                </a:p>
              </p:txBody>
            </p:sp>
            <p:sp>
              <p:nvSpPr>
                <p:cNvPr id="82" name="TextBox 81">
                  <a:extLst>
                    <a:ext uri="{FF2B5EF4-FFF2-40B4-BE49-F238E27FC236}">
                      <a16:creationId xmlns:a16="http://schemas.microsoft.com/office/drawing/2014/main" id="{CB9E663A-BFE9-4FF3-AD85-999222DD23F6}"/>
                    </a:ext>
                  </a:extLst>
                </p:cNvPr>
                <p:cNvSpPr txBox="1"/>
                <p:nvPr/>
              </p:nvSpPr>
              <p:spPr>
                <a:xfrm>
                  <a:off x="2861954" y="3531766"/>
                  <a:ext cx="76296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b="1" dirty="0" err="1">
                      <a:latin typeface="SamsungOne 400" panose="020B0503030303020204" pitchFamily="34" charset="0"/>
                      <a:ea typeface="SamsungOne 400" panose="020B0503030303020204" pitchFamily="34" charset="0"/>
                    </a:rPr>
                    <a:t>bộ</a:t>
                  </a:r>
                  <a:r>
                    <a:rPr lang="en-US" sz="1000" b="1" dirty="0">
                      <a:latin typeface="SamsungOne 400" panose="020B0503030303020204" pitchFamily="34" charset="0"/>
                      <a:ea typeface="SamsungOne 400" panose="020B0503030303020204" pitchFamily="34" charset="0"/>
                    </a:rPr>
                    <a:t> </a:t>
                  </a:r>
                  <a:r>
                    <a:rPr lang="en-US" sz="1000" b="1" dirty="0" err="1">
                      <a:latin typeface="SamsungOne 400" panose="020B0503030303020204" pitchFamily="34" charset="0"/>
                      <a:ea typeface="SamsungOne 400" panose="020B0503030303020204" pitchFamily="34" charset="0"/>
                    </a:rPr>
                    <a:t>huấn</a:t>
                  </a:r>
                  <a:r>
                    <a:rPr lang="en-US" sz="1000" b="1" dirty="0">
                      <a:latin typeface="SamsungOne 400" panose="020B0503030303020204" pitchFamily="34" charset="0"/>
                      <a:ea typeface="SamsungOne 400" panose="020B0503030303020204" pitchFamily="34" charset="0"/>
                    </a:rPr>
                    <a:t> </a:t>
                  </a:r>
                  <a:r>
                    <a:rPr lang="en-US" sz="1000" b="1" dirty="0" err="1">
                      <a:latin typeface="SamsungOne 400" panose="020B0503030303020204" pitchFamily="34" charset="0"/>
                      <a:ea typeface="SamsungOne 400" panose="020B0503030303020204" pitchFamily="34" charset="0"/>
                    </a:rPr>
                    <a:t>luyện</a:t>
                  </a:r>
                  <a:endParaRPr lang="en-US" sz="1000" b="1" dirty="0">
                    <a:latin typeface="SamsungOne 400" panose="020B0503030303020204" pitchFamily="34" charset="0"/>
                    <a:ea typeface="SamsungOne 400" panose="020B0503030303020204" pitchFamily="34" charset="0"/>
                  </a:endParaRPr>
                </a:p>
              </p:txBody>
            </p:sp>
            <p:sp>
              <p:nvSpPr>
                <p:cNvPr id="83" name="TextBox 82">
                  <a:extLst>
                    <a:ext uri="{FF2B5EF4-FFF2-40B4-BE49-F238E27FC236}">
                      <a16:creationId xmlns:a16="http://schemas.microsoft.com/office/drawing/2014/main" id="{91C6D3DC-3766-4613-83D9-459C6EBCE2FE}"/>
                    </a:ext>
                  </a:extLst>
                </p:cNvPr>
                <p:cNvSpPr txBox="1"/>
                <p:nvPr/>
              </p:nvSpPr>
              <p:spPr>
                <a:xfrm>
                  <a:off x="3658039" y="3531766"/>
                  <a:ext cx="76296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b="1" dirty="0" err="1">
                      <a:latin typeface="SamsungOne 400" panose="020B0503030303020204" pitchFamily="34" charset="0"/>
                      <a:ea typeface="SamsungOne 400" panose="020B0503030303020204" pitchFamily="34" charset="0"/>
                    </a:rPr>
                    <a:t>bộ</a:t>
                  </a:r>
                  <a:r>
                    <a:rPr lang="en-US" sz="1000" b="1" dirty="0">
                      <a:latin typeface="SamsungOne 400" panose="020B0503030303020204" pitchFamily="34" charset="0"/>
                      <a:ea typeface="SamsungOne 400" panose="020B0503030303020204" pitchFamily="34" charset="0"/>
                    </a:rPr>
                    <a:t> </a:t>
                  </a:r>
                  <a:r>
                    <a:rPr lang="en-US" sz="1000" b="1" dirty="0" err="1">
                      <a:latin typeface="SamsungOne 400" panose="020B0503030303020204" pitchFamily="34" charset="0"/>
                      <a:ea typeface="SamsungOne 400" panose="020B0503030303020204" pitchFamily="34" charset="0"/>
                    </a:rPr>
                    <a:t>huấn</a:t>
                  </a:r>
                  <a:r>
                    <a:rPr lang="en-US" sz="1000" b="1" dirty="0">
                      <a:latin typeface="SamsungOne 400" panose="020B0503030303020204" pitchFamily="34" charset="0"/>
                      <a:ea typeface="SamsungOne 400" panose="020B0503030303020204" pitchFamily="34" charset="0"/>
                    </a:rPr>
                    <a:t> </a:t>
                  </a:r>
                  <a:r>
                    <a:rPr lang="en-US" sz="1000" b="1" dirty="0" err="1">
                      <a:latin typeface="SamsungOne 400" panose="020B0503030303020204" pitchFamily="34" charset="0"/>
                      <a:ea typeface="SamsungOne 400" panose="020B0503030303020204" pitchFamily="34" charset="0"/>
                    </a:rPr>
                    <a:t>luyện</a:t>
                  </a:r>
                  <a:endParaRPr lang="en-US" sz="1000" b="1" dirty="0">
                    <a:latin typeface="SamsungOne 400" panose="020B0503030303020204" pitchFamily="34" charset="0"/>
                    <a:ea typeface="SamsungOne 400" panose="020B0503030303020204" pitchFamily="34" charset="0"/>
                  </a:endParaRPr>
                </a:p>
              </p:txBody>
            </p:sp>
            <p:sp>
              <p:nvSpPr>
                <p:cNvPr id="84" name="TextBox 83">
                  <a:extLst>
                    <a:ext uri="{FF2B5EF4-FFF2-40B4-BE49-F238E27FC236}">
                      <a16:creationId xmlns:a16="http://schemas.microsoft.com/office/drawing/2014/main" id="{F9514269-9A99-422E-84F9-CC71886A03D6}"/>
                    </a:ext>
                  </a:extLst>
                </p:cNvPr>
                <p:cNvSpPr txBox="1"/>
                <p:nvPr/>
              </p:nvSpPr>
              <p:spPr>
                <a:xfrm>
                  <a:off x="6098258" y="3145372"/>
                  <a:ext cx="76296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b="1" dirty="0" err="1">
                      <a:latin typeface="SamsungOne 400" panose="020B0503030303020204" pitchFamily="34" charset="0"/>
                      <a:ea typeface="SamsungOne 400" panose="020B0503030303020204" pitchFamily="34" charset="0"/>
                    </a:rPr>
                    <a:t>bộ</a:t>
                  </a:r>
                  <a:r>
                    <a:rPr lang="en-US" sz="1000" b="1" dirty="0">
                      <a:latin typeface="SamsungOne 400" panose="020B0503030303020204" pitchFamily="34" charset="0"/>
                      <a:ea typeface="SamsungOne 400" panose="020B0503030303020204" pitchFamily="34" charset="0"/>
                    </a:rPr>
                    <a:t> </a:t>
                  </a:r>
                  <a:r>
                    <a:rPr lang="en-US" sz="1000" b="1" dirty="0" err="1">
                      <a:latin typeface="SamsungOne 400" panose="020B0503030303020204" pitchFamily="34" charset="0"/>
                      <a:ea typeface="SamsungOne 400" panose="020B0503030303020204" pitchFamily="34" charset="0"/>
                    </a:rPr>
                    <a:t>huấn</a:t>
                  </a:r>
                  <a:r>
                    <a:rPr lang="en-US" sz="1000" b="1" dirty="0">
                      <a:latin typeface="SamsungOne 400" panose="020B0503030303020204" pitchFamily="34" charset="0"/>
                      <a:ea typeface="SamsungOne 400" panose="020B0503030303020204" pitchFamily="34" charset="0"/>
                    </a:rPr>
                    <a:t> </a:t>
                  </a:r>
                  <a:r>
                    <a:rPr lang="en-US" sz="1000" b="1" dirty="0" err="1">
                      <a:latin typeface="SamsungOne 400" panose="020B0503030303020204" pitchFamily="34" charset="0"/>
                      <a:ea typeface="SamsungOne 400" panose="020B0503030303020204" pitchFamily="34" charset="0"/>
                    </a:rPr>
                    <a:t>luyện</a:t>
                  </a:r>
                  <a:endParaRPr lang="en-US" sz="1000" b="1" dirty="0">
                    <a:latin typeface="SamsungOne 400" panose="020B0503030303020204" pitchFamily="34" charset="0"/>
                    <a:ea typeface="SamsungOne 400" panose="020B0503030303020204" pitchFamily="34" charset="0"/>
                  </a:endParaRPr>
                </a:p>
              </p:txBody>
            </p:sp>
            <p:sp>
              <p:nvSpPr>
                <p:cNvPr id="85" name="TextBox 84">
                  <a:extLst>
                    <a:ext uri="{FF2B5EF4-FFF2-40B4-BE49-F238E27FC236}">
                      <a16:creationId xmlns:a16="http://schemas.microsoft.com/office/drawing/2014/main" id="{F0EF1D7A-2594-4EBD-880D-72D545A1F7D5}"/>
                    </a:ext>
                  </a:extLst>
                </p:cNvPr>
                <p:cNvSpPr txBox="1"/>
                <p:nvPr/>
              </p:nvSpPr>
              <p:spPr>
                <a:xfrm>
                  <a:off x="6929409" y="3149183"/>
                  <a:ext cx="76296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b="1" dirty="0" err="1">
                      <a:latin typeface="SamsungOne 400" panose="020B0503030303020204" pitchFamily="34" charset="0"/>
                      <a:ea typeface="SamsungOne 400" panose="020B0503030303020204" pitchFamily="34" charset="0"/>
                    </a:rPr>
                    <a:t>bộ</a:t>
                  </a:r>
                  <a:r>
                    <a:rPr lang="en-US" sz="1000" b="1" dirty="0">
                      <a:latin typeface="SamsungOne 400" panose="020B0503030303020204" pitchFamily="34" charset="0"/>
                      <a:ea typeface="SamsungOne 400" panose="020B0503030303020204" pitchFamily="34" charset="0"/>
                    </a:rPr>
                    <a:t> </a:t>
                  </a:r>
                  <a:r>
                    <a:rPr lang="en-US" sz="1000" b="1" dirty="0" err="1">
                      <a:latin typeface="SamsungOne 400" panose="020B0503030303020204" pitchFamily="34" charset="0"/>
                      <a:ea typeface="SamsungOne 400" panose="020B0503030303020204" pitchFamily="34" charset="0"/>
                    </a:rPr>
                    <a:t>huấn</a:t>
                  </a:r>
                  <a:r>
                    <a:rPr lang="en-US" sz="1000" b="1" dirty="0">
                      <a:latin typeface="SamsungOne 400" panose="020B0503030303020204" pitchFamily="34" charset="0"/>
                      <a:ea typeface="SamsungOne 400" panose="020B0503030303020204" pitchFamily="34" charset="0"/>
                    </a:rPr>
                    <a:t> </a:t>
                  </a:r>
                  <a:r>
                    <a:rPr lang="en-US" sz="1000" b="1" dirty="0" err="1">
                      <a:latin typeface="SamsungOne 400" panose="020B0503030303020204" pitchFamily="34" charset="0"/>
                      <a:ea typeface="SamsungOne 400" panose="020B0503030303020204" pitchFamily="34" charset="0"/>
                    </a:rPr>
                    <a:t>luyện</a:t>
                  </a:r>
                  <a:endParaRPr lang="en-US" sz="1000" b="1" dirty="0">
                    <a:latin typeface="SamsungOne 400" panose="020B0503030303020204" pitchFamily="34" charset="0"/>
                    <a:ea typeface="SamsungOne 400" panose="020B0503030303020204" pitchFamily="34" charset="0"/>
                  </a:endParaRPr>
                </a:p>
              </p:txBody>
            </p:sp>
            <p:sp>
              <p:nvSpPr>
                <p:cNvPr id="86" name="TextBox 85">
                  <a:extLst>
                    <a:ext uri="{FF2B5EF4-FFF2-40B4-BE49-F238E27FC236}">
                      <a16:creationId xmlns:a16="http://schemas.microsoft.com/office/drawing/2014/main" id="{B6594A07-2AA6-4542-A90C-7DA038B4563C}"/>
                    </a:ext>
                  </a:extLst>
                </p:cNvPr>
                <p:cNvSpPr txBox="1"/>
                <p:nvPr/>
              </p:nvSpPr>
              <p:spPr>
                <a:xfrm>
                  <a:off x="7732084" y="3152902"/>
                  <a:ext cx="76296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b="1" dirty="0" err="1">
                      <a:latin typeface="SamsungOne 400" panose="020B0503030303020204" pitchFamily="34" charset="0"/>
                      <a:ea typeface="SamsungOne 400" panose="020B0503030303020204" pitchFamily="34" charset="0"/>
                    </a:rPr>
                    <a:t>bộ</a:t>
                  </a:r>
                  <a:r>
                    <a:rPr lang="en-US" sz="1000" b="1" dirty="0">
                      <a:latin typeface="SamsungOne 400" panose="020B0503030303020204" pitchFamily="34" charset="0"/>
                      <a:ea typeface="SamsungOne 400" panose="020B0503030303020204" pitchFamily="34" charset="0"/>
                    </a:rPr>
                    <a:t> </a:t>
                  </a:r>
                  <a:r>
                    <a:rPr lang="en-US" sz="1000" b="1" dirty="0" err="1">
                      <a:latin typeface="SamsungOne 400" panose="020B0503030303020204" pitchFamily="34" charset="0"/>
                      <a:ea typeface="SamsungOne 400" panose="020B0503030303020204" pitchFamily="34" charset="0"/>
                    </a:rPr>
                    <a:t>huấn</a:t>
                  </a:r>
                  <a:r>
                    <a:rPr lang="en-US" sz="1000" b="1" dirty="0">
                      <a:latin typeface="SamsungOne 400" panose="020B0503030303020204" pitchFamily="34" charset="0"/>
                      <a:ea typeface="SamsungOne 400" panose="020B0503030303020204" pitchFamily="34" charset="0"/>
                    </a:rPr>
                    <a:t> </a:t>
                  </a:r>
                  <a:r>
                    <a:rPr lang="en-US" sz="1000" b="1" dirty="0" err="1">
                      <a:latin typeface="SamsungOne 400" panose="020B0503030303020204" pitchFamily="34" charset="0"/>
                      <a:ea typeface="SamsungOne 400" panose="020B0503030303020204" pitchFamily="34" charset="0"/>
                    </a:rPr>
                    <a:t>luyện</a:t>
                  </a:r>
                  <a:endParaRPr lang="en-US" sz="1000" b="1" dirty="0">
                    <a:latin typeface="SamsungOne 400" panose="020B0503030303020204" pitchFamily="34" charset="0"/>
                    <a:ea typeface="SamsungOne 400" panose="020B0503030303020204" pitchFamily="34" charset="0"/>
                  </a:endParaRPr>
                </a:p>
              </p:txBody>
            </p:sp>
            <p:sp>
              <p:nvSpPr>
                <p:cNvPr id="87" name="TextBox 86">
                  <a:extLst>
                    <a:ext uri="{FF2B5EF4-FFF2-40B4-BE49-F238E27FC236}">
                      <a16:creationId xmlns:a16="http://schemas.microsoft.com/office/drawing/2014/main" id="{E012CBBE-B630-4BA9-83FD-C70731A3BCAF}"/>
                    </a:ext>
                  </a:extLst>
                </p:cNvPr>
                <p:cNvSpPr txBox="1"/>
                <p:nvPr/>
              </p:nvSpPr>
              <p:spPr>
                <a:xfrm>
                  <a:off x="8534759" y="3152902"/>
                  <a:ext cx="76296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b="1" dirty="0" err="1">
                      <a:latin typeface="SamsungOne 400" panose="020B0503030303020204" pitchFamily="34" charset="0"/>
                      <a:ea typeface="SamsungOne 400" panose="020B0503030303020204" pitchFamily="34" charset="0"/>
                    </a:rPr>
                    <a:t>bộ</a:t>
                  </a:r>
                  <a:r>
                    <a:rPr lang="en-US" sz="1000" b="1" dirty="0">
                      <a:latin typeface="SamsungOne 400" panose="020B0503030303020204" pitchFamily="34" charset="0"/>
                      <a:ea typeface="SamsungOne 400" panose="020B0503030303020204" pitchFamily="34" charset="0"/>
                    </a:rPr>
                    <a:t> </a:t>
                  </a:r>
                  <a:r>
                    <a:rPr lang="en-US" sz="1000" b="1" dirty="0" err="1">
                      <a:latin typeface="SamsungOne 400" panose="020B0503030303020204" pitchFamily="34" charset="0"/>
                      <a:ea typeface="SamsungOne 400" panose="020B0503030303020204" pitchFamily="34" charset="0"/>
                    </a:rPr>
                    <a:t>huấn</a:t>
                  </a:r>
                  <a:r>
                    <a:rPr lang="en-US" sz="1000" b="1" dirty="0">
                      <a:latin typeface="SamsungOne 400" panose="020B0503030303020204" pitchFamily="34" charset="0"/>
                      <a:ea typeface="SamsungOne 400" panose="020B0503030303020204" pitchFamily="34" charset="0"/>
                    </a:rPr>
                    <a:t> </a:t>
                  </a:r>
                  <a:r>
                    <a:rPr lang="en-US" sz="1000" b="1" dirty="0" err="1">
                      <a:latin typeface="SamsungOne 400" panose="020B0503030303020204" pitchFamily="34" charset="0"/>
                      <a:ea typeface="SamsungOne 400" panose="020B0503030303020204" pitchFamily="34" charset="0"/>
                    </a:rPr>
                    <a:t>luyện</a:t>
                  </a:r>
                  <a:endParaRPr lang="en-US" sz="1000" b="1" dirty="0">
                    <a:latin typeface="SamsungOne 400" panose="020B0503030303020204" pitchFamily="34" charset="0"/>
                    <a:ea typeface="SamsungOne 400" panose="020B0503030303020204" pitchFamily="34" charset="0"/>
                  </a:endParaRPr>
                </a:p>
              </p:txBody>
            </p:sp>
            <p:sp>
              <p:nvSpPr>
                <p:cNvPr id="88" name="TextBox 87">
                  <a:extLst>
                    <a:ext uri="{FF2B5EF4-FFF2-40B4-BE49-F238E27FC236}">
                      <a16:creationId xmlns:a16="http://schemas.microsoft.com/office/drawing/2014/main" id="{428051A1-F6CE-4BEC-BA64-E142809DC4F9}"/>
                    </a:ext>
                  </a:extLst>
                </p:cNvPr>
                <p:cNvSpPr txBox="1"/>
                <p:nvPr/>
              </p:nvSpPr>
              <p:spPr>
                <a:xfrm>
                  <a:off x="4472247" y="3706906"/>
                  <a:ext cx="76296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b="1" dirty="0" err="1">
                      <a:latin typeface="SamsungOne 400" panose="020B0503030303020204" pitchFamily="34" charset="0"/>
                      <a:ea typeface="SamsungOne 400" panose="020B0503030303020204" pitchFamily="34" charset="0"/>
                    </a:rPr>
                    <a:t>bộ</a:t>
                  </a:r>
                  <a:r>
                    <a:rPr lang="en-US" sz="1000" b="1" dirty="0">
                      <a:latin typeface="SamsungOne 400" panose="020B0503030303020204" pitchFamily="34" charset="0"/>
                      <a:ea typeface="SamsungOne 400" panose="020B0503030303020204" pitchFamily="34" charset="0"/>
                    </a:rPr>
                    <a:t> </a:t>
                  </a:r>
                  <a:r>
                    <a:rPr lang="en-US" sz="1000" b="1" dirty="0" err="1">
                      <a:latin typeface="SamsungOne 400" panose="020B0503030303020204" pitchFamily="34" charset="0"/>
                      <a:ea typeface="SamsungOne 400" panose="020B0503030303020204" pitchFamily="34" charset="0"/>
                    </a:rPr>
                    <a:t>huấn</a:t>
                  </a:r>
                  <a:r>
                    <a:rPr lang="en-US" sz="1000" b="1" dirty="0">
                      <a:latin typeface="SamsungOne 400" panose="020B0503030303020204" pitchFamily="34" charset="0"/>
                      <a:ea typeface="SamsungOne 400" panose="020B0503030303020204" pitchFamily="34" charset="0"/>
                    </a:rPr>
                    <a:t> </a:t>
                  </a:r>
                  <a:r>
                    <a:rPr lang="en-US" sz="1000" b="1" dirty="0" err="1">
                      <a:latin typeface="SamsungOne 400" panose="020B0503030303020204" pitchFamily="34" charset="0"/>
                      <a:ea typeface="SamsungOne 400" panose="020B0503030303020204" pitchFamily="34" charset="0"/>
                    </a:rPr>
                    <a:t>luyện</a:t>
                  </a:r>
                  <a:endParaRPr lang="en-US" sz="1000" b="1" dirty="0">
                    <a:latin typeface="SamsungOne 400" panose="020B0503030303020204" pitchFamily="34" charset="0"/>
                    <a:ea typeface="SamsungOne 400" panose="020B0503030303020204" pitchFamily="34" charset="0"/>
                  </a:endParaRPr>
                </a:p>
              </p:txBody>
            </p:sp>
            <p:sp>
              <p:nvSpPr>
                <p:cNvPr id="89" name="TextBox 88">
                  <a:extLst>
                    <a:ext uri="{FF2B5EF4-FFF2-40B4-BE49-F238E27FC236}">
                      <a16:creationId xmlns:a16="http://schemas.microsoft.com/office/drawing/2014/main" id="{77B24D12-C0B4-4939-ABAE-0E0943B504EF}"/>
                    </a:ext>
                  </a:extLst>
                </p:cNvPr>
                <p:cNvSpPr txBox="1"/>
                <p:nvPr/>
              </p:nvSpPr>
              <p:spPr>
                <a:xfrm>
                  <a:off x="5282655" y="3905347"/>
                  <a:ext cx="76296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lgn="ctr">
                    <a:defRPr sz="1100">
                      <a:solidFill>
                        <a:schemeClr val="tx1">
                          <a:lumMod val="85000"/>
                          <a:lumOff val="15000"/>
                        </a:schemeClr>
                      </a:solidFill>
                      <a:latin typeface="SamsungOne 700" panose="020B0803030303020204" pitchFamily="34" charset="0"/>
                      <a:ea typeface="SamsungOne 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b="1" dirty="0" err="1">
                      <a:latin typeface="SamsungOne 400" panose="020B0503030303020204" pitchFamily="34" charset="0"/>
                      <a:ea typeface="SamsungOne 400" panose="020B0503030303020204" pitchFamily="34" charset="0"/>
                    </a:rPr>
                    <a:t>bộ</a:t>
                  </a:r>
                  <a:r>
                    <a:rPr lang="en-US" sz="1000" b="1" dirty="0">
                      <a:latin typeface="SamsungOne 400" panose="020B0503030303020204" pitchFamily="34" charset="0"/>
                      <a:ea typeface="SamsungOne 400" panose="020B0503030303020204" pitchFamily="34" charset="0"/>
                    </a:rPr>
                    <a:t> </a:t>
                  </a:r>
                  <a:r>
                    <a:rPr lang="en-US" sz="1000" b="1" dirty="0" err="1">
                      <a:latin typeface="SamsungOne 400" panose="020B0503030303020204" pitchFamily="34" charset="0"/>
                      <a:ea typeface="SamsungOne 400" panose="020B0503030303020204" pitchFamily="34" charset="0"/>
                    </a:rPr>
                    <a:t>huấn</a:t>
                  </a:r>
                  <a:r>
                    <a:rPr lang="en-US" sz="1000" b="1" dirty="0">
                      <a:latin typeface="SamsungOne 400" panose="020B0503030303020204" pitchFamily="34" charset="0"/>
                      <a:ea typeface="SamsungOne 400" panose="020B0503030303020204" pitchFamily="34" charset="0"/>
                    </a:rPr>
                    <a:t> </a:t>
                  </a:r>
                  <a:r>
                    <a:rPr lang="en-US" sz="1000" b="1" dirty="0" err="1">
                      <a:latin typeface="SamsungOne 400" panose="020B0503030303020204" pitchFamily="34" charset="0"/>
                      <a:ea typeface="SamsungOne 400" panose="020B0503030303020204" pitchFamily="34" charset="0"/>
                    </a:rPr>
                    <a:t>luyện</a:t>
                  </a:r>
                  <a:endParaRPr lang="en-US" sz="1000" b="1" dirty="0">
                    <a:latin typeface="SamsungOne 400" panose="020B0503030303020204" pitchFamily="34" charset="0"/>
                    <a:ea typeface="SamsungOne 400" panose="020B0503030303020204" pitchFamily="34" charset="0"/>
                  </a:endParaRPr>
                </a:p>
              </p:txBody>
            </p:sp>
          </p:grpSp>
          <p:sp>
            <p:nvSpPr>
              <p:cNvPr id="98" name="직사각형 97">
                <a:extLst>
                  <a:ext uri="{FF2B5EF4-FFF2-40B4-BE49-F238E27FC236}">
                    <a16:creationId xmlns:a16="http://schemas.microsoft.com/office/drawing/2014/main" id="{FD750C8D-2D38-4961-9155-F94E9E52EBAC}"/>
                  </a:ext>
                </a:extLst>
              </p:cNvPr>
              <p:cNvSpPr/>
              <p:nvPr/>
            </p:nvSpPr>
            <p:spPr>
              <a:xfrm>
                <a:off x="4643503" y="2347383"/>
                <a:ext cx="1972833"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lặp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lại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sp>
            <p:nvSpPr>
              <p:cNvPr id="99" name="직사각형 98">
                <a:extLst>
                  <a:ext uri="{FF2B5EF4-FFF2-40B4-BE49-F238E27FC236}">
                    <a16:creationId xmlns:a16="http://schemas.microsoft.com/office/drawing/2014/main" id="{31B5FF43-A3E4-48FD-AF97-DB87D460A31F}"/>
                  </a:ext>
                </a:extLst>
              </p:cNvPr>
              <p:cNvSpPr/>
              <p:nvPr/>
            </p:nvSpPr>
            <p:spPr>
              <a:xfrm>
                <a:off x="4870641" y="2111024"/>
                <a:ext cx="411766"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n=k</a:t>
                </a:r>
              </a:p>
            </p:txBody>
          </p:sp>
          <p:sp>
            <p:nvSpPr>
              <p:cNvPr id="100" name="직사각형 99">
                <a:extLst>
                  <a:ext uri="{FF2B5EF4-FFF2-40B4-BE49-F238E27FC236}">
                    <a16:creationId xmlns:a16="http://schemas.microsoft.com/office/drawing/2014/main" id="{468715D7-AE64-44F4-AD1A-3000D0AC42B3}"/>
                  </a:ext>
                </a:extLst>
              </p:cNvPr>
              <p:cNvSpPr/>
              <p:nvPr/>
            </p:nvSpPr>
            <p:spPr>
              <a:xfrm>
                <a:off x="5349988" y="2108559"/>
                <a:ext cx="175983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n=10 most of the time</a:t>
                </a:r>
              </a:p>
            </p:txBody>
          </p:sp>
        </p:grpSp>
        <p:sp>
          <p:nvSpPr>
            <p:cNvPr id="96" name="직사각형 95">
              <a:extLst>
                <a:ext uri="{FF2B5EF4-FFF2-40B4-BE49-F238E27FC236}">
                  <a16:creationId xmlns:a16="http://schemas.microsoft.com/office/drawing/2014/main" id="{207A0BDC-18F4-43CB-A178-A560C10DC076}"/>
                </a:ext>
              </a:extLst>
            </p:cNvPr>
            <p:cNvSpPr/>
            <p:nvPr/>
          </p:nvSpPr>
          <p:spPr>
            <a:xfrm>
              <a:off x="4249549" y="1830216"/>
              <a:ext cx="1405668" cy="215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800"/>
                </a:spcAft>
                <a:buClr>
                  <a:srgbClr val="193EB0"/>
                </a:buClr>
              </a:pPr>
              <a:r>
                <a:rPr lang="en-US" altLang="ko-KR" sz="1400" b="1" dirty="0">
                  <a:solidFill>
                    <a:schemeClr val="tx1"/>
                  </a:solidFill>
                  <a:latin typeface="SamsungOne 400" panose="020B0503030303020204" pitchFamily="34" charset="0"/>
                  <a:ea typeface="SamsungOne 400" panose="020B0503030303020204" pitchFamily="34" charset="0"/>
                </a:rPr>
                <a:t>k-cross folding</a:t>
              </a:r>
              <a:endParaRPr lang="en-US" altLang="ko-KR" sz="1400" b="1"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773541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Phân</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tích</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dữ</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liệu</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dựa</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trên</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học</a:t>
            </a:r>
            <a:r>
              <a:rPr kumimoji="1" lang="en-US" altLang="ko-KR" sz="3200" dirty="0">
                <a:solidFill>
                  <a:prstClr val="black"/>
                </a:solidFill>
                <a:latin typeface="iCiel Samsung Sharp Sans Regula" pitchFamily="2" charset="0"/>
                <a:ea typeface="맑은 고딕" panose="020B0503020000020004" pitchFamily="50" charset="-127"/>
                <a:cs typeface="iCiel Samsung Sharp Sans Regula" pitchFamily="2" charset="0"/>
              </a:rPr>
              <a:t> </a:t>
            </a:r>
            <a:r>
              <a:rPr kumimoji="1" lang="en-US" altLang="ko-KR" sz="3200" dirty="0" err="1">
                <a:solidFill>
                  <a:prstClr val="black"/>
                </a:solidFill>
                <a:latin typeface="iCiel Samsung Sharp Sans Regula" pitchFamily="2" charset="0"/>
                <a:ea typeface="맑은 고딕" panose="020B0503020000020004" pitchFamily="50" charset="-127"/>
                <a:cs typeface="iCiel Samsung Sharp Sans Regula" pitchFamily="2" charset="0"/>
              </a:rPr>
              <a:t>máy</a:t>
            </a:r>
            <a:endParaRPr kumimoji="1" lang="ko-KR" altLang="en-US" sz="3200" dirty="0">
              <a:solidFill>
                <a:prstClr val="black"/>
              </a:solidFill>
              <a:latin typeface="iCiel Samsung Sharp Sans Regula" pitchFamily="2" charset="0"/>
              <a:ea typeface="맑은 고딕" panose="020B0503020000020004" pitchFamily="50" charset="-127"/>
              <a:cs typeface="iCiel Samsung Sharp Sans Regula" pitchFamily="2" charset="0"/>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a:solidFill>
                  <a:prstClr val="white">
                    <a:lumMod val="50000"/>
                  </a:prstClr>
                </a:solidFill>
                <a:latin typeface="iCiel Samsung Sharp Sans Regula" pitchFamily="2" charset="0"/>
                <a:ea typeface="iCiel Samsung Sharp Sans Regula" pitchFamily="2" charset="0"/>
                <a:cs typeface="iCiel Samsung Sharp Sans Regula" pitchFamily="2" charset="0"/>
              </a:rPr>
              <a:t>Bài </a:t>
            </a:r>
            <a:r>
              <a:rPr kumimoji="1" lang="en-US" altLang="ko-KR" sz="1999" dirty="0">
                <a:solidFill>
                  <a:prstClr val="white">
                    <a:lumMod val="50000"/>
                  </a:prstClr>
                </a:solidFill>
                <a:latin typeface="iCiel Samsung Sharp Sans Regula" pitchFamily="2" charset="0"/>
                <a:ea typeface="iCiel Samsung Sharp Sans Regula" pitchFamily="2" charset="0"/>
                <a:cs typeface="iCiel Samsung Sharp Sans Regula" pitchFamily="2" charset="0"/>
              </a:rPr>
              <a:t>1. </a:t>
            </a:r>
            <a:endParaRPr kumimoji="1" lang="en-US" altLang="ko-KR" sz="5398" dirty="0">
              <a:solidFill>
                <a:prstClr val="white">
                  <a:lumMod val="50000"/>
                </a:prstClr>
              </a:solidFill>
              <a:latin typeface="iCiel Samsung Sharp Sans Regula" pitchFamily="2" charset="0"/>
              <a:ea typeface="iCiel Samsung Sharp Sans Regula" pitchFamily="2" charset="0"/>
              <a:cs typeface="iCiel Samsung Sharp Sans Regula" pitchFamily="2" charset="0"/>
            </a:endParaRPr>
          </a:p>
        </p:txBody>
      </p:sp>
      <p:sp>
        <p:nvSpPr>
          <p:cNvPr id="17" name="직사각형 16">
            <a:extLst>
              <a:ext uri="{FF2B5EF4-FFF2-40B4-BE49-F238E27FC236}">
                <a16:creationId xmlns:a16="http://schemas.microsoft.com/office/drawing/2014/main" id="{88522452-0F25-4CFF-B4F1-4F97F94CF66D}"/>
              </a:ext>
            </a:extLst>
          </p:cNvPr>
          <p:cNvSpPr/>
          <p:nvPr/>
        </p:nvSpPr>
        <p:spPr>
          <a:xfrm>
            <a:off x="1054111" y="3929021"/>
            <a:ext cx="8613825"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rPr>
              <a:t>1.1. </a:t>
            </a:r>
            <a:r>
              <a:rPr lang="en-US" altLang="ko-KR" dirty="0" err="1">
                <a:solidFill>
                  <a:srgbClr val="A6A6A6"/>
                </a:solidFill>
                <a:latin typeface="SamsungOne 400" panose="020B0503030303020204" pitchFamily="34" charset="0"/>
              </a:rPr>
              <a:t>Học</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máy</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là</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gì</a:t>
            </a:r>
            <a:r>
              <a:rPr lang="en-US" altLang="ko-KR" dirty="0">
                <a:solidFill>
                  <a:srgbClr val="A6A6A6"/>
                </a:solidFill>
                <a:latin typeface="SamsungOne 400" panose="020B0503030303020204" pitchFamily="34" charset="0"/>
              </a:rPr>
              <a:t>?</a:t>
            </a:r>
          </a:p>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rPr>
              <a:t>1.2. </a:t>
            </a:r>
            <a:r>
              <a:rPr lang="vi-VN" altLang="ko-KR" dirty="0">
                <a:solidFill>
                  <a:srgbClr val="A6A6A6"/>
                </a:solidFill>
                <a:latin typeface="SamsungOne 400" panose="020B0503030303020204" pitchFamily="34" charset="0"/>
              </a:rPr>
              <a:t>Thư viện Python scikit-learn cho Học máy</a:t>
            </a:r>
            <a:r>
              <a:rPr lang="en-US" altLang="ko-KR" dirty="0">
                <a:solidFill>
                  <a:srgbClr val="A6A6A6"/>
                </a:solidFill>
                <a:latin typeface="SamsungOne 400" panose="020B0503030303020204" pitchFamily="34" charset="0"/>
              </a:rPr>
              <a:t> </a:t>
            </a: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 400" panose="020B0503030303020204" pitchFamily="34" charset="0"/>
              </a:rPr>
              <a:t>1.3. </a:t>
            </a:r>
            <a:r>
              <a:rPr lang="en-US" altLang="ko-KR" dirty="0" err="1">
                <a:solidFill>
                  <a:srgbClr val="A6A6A6"/>
                </a:solidFill>
                <a:latin typeface="SamsungOne 400" panose="020B0503030303020204" pitchFamily="34" charset="0"/>
              </a:rPr>
              <a:t>Khởi</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tạo</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và</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phân</a:t>
            </a:r>
            <a:r>
              <a:rPr lang="en-US" altLang="ko-KR" dirty="0">
                <a:solidFill>
                  <a:srgbClr val="A6A6A6"/>
                </a:solidFill>
                <a:latin typeface="SamsungOne 400" panose="020B0503030303020204" pitchFamily="34" charset="0"/>
              </a:rPr>
              <a:t> chia </a:t>
            </a:r>
            <a:r>
              <a:rPr lang="en-US" altLang="ko-KR" dirty="0" err="1">
                <a:solidFill>
                  <a:srgbClr val="A6A6A6"/>
                </a:solidFill>
                <a:latin typeface="SamsungOne 400" panose="020B0503030303020204" pitchFamily="34" charset="0"/>
              </a:rPr>
              <a:t>Bộ</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dữ</a:t>
            </a:r>
            <a:r>
              <a:rPr lang="en-US" altLang="ko-KR" dirty="0">
                <a:solidFill>
                  <a:srgbClr val="A6A6A6"/>
                </a:solidFill>
                <a:latin typeface="SamsungOne 400" panose="020B0503030303020204" pitchFamily="34" charset="0"/>
              </a:rPr>
              <a:t> </a:t>
            </a:r>
            <a:r>
              <a:rPr lang="en-US" altLang="ko-KR" dirty="0" err="1">
                <a:solidFill>
                  <a:srgbClr val="A6A6A6"/>
                </a:solidFill>
                <a:latin typeface="SamsungOne 400" panose="020B0503030303020204" pitchFamily="34" charset="0"/>
              </a:rPr>
              <a:t>liệu</a:t>
            </a:r>
            <a:endParaRPr lang="ko-KR" altLang="en-US" dirty="0">
              <a:solidFill>
                <a:srgbClr val="A6A6A6"/>
              </a:solidFill>
              <a:latin typeface="SamsungOne 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1.4. </a:t>
            </a:r>
            <a:r>
              <a:rPr kumimoji="1" lang="vi-VN" altLang="ko-KR" dirty="0">
                <a:solidFill>
                  <a:prstClr val="black">
                    <a:lumMod val="75000"/>
                    <a:lumOff val="25000"/>
                  </a:prstClr>
                </a:solidFill>
                <a:latin typeface="SamsungOne-700" panose="020B0803030303020204" pitchFamily="34" charset="0"/>
                <a:ea typeface="SamsungOne-700" panose="020B0803030303020204" pitchFamily="34" charset="0"/>
              </a:rPr>
              <a:t>Tiền xử lý dữ liệu để tạo bộ dữ liệu huấn luyện tối ưu</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p>
          <a:p>
            <a:pPr marL="176213" indent="-176213" fontAlgn="base">
              <a:spcBef>
                <a:spcPct val="0"/>
              </a:spcBef>
              <a:spcAft>
                <a:spcPts val="1000"/>
              </a:spcAft>
              <a:buSzPct val="120000"/>
              <a:buBlip>
                <a:blip r:embed="rId3"/>
              </a:buBlip>
              <a:defRPr/>
            </a:pPr>
            <a:r>
              <a:rPr lang="en-US" altLang="ko-KR" dirty="0">
                <a:solidFill>
                  <a:srgbClr val="A6A6A6"/>
                </a:solidFill>
                <a:latin typeface="SamsungOne 400" panose="020B0503030303020204" pitchFamily="34" charset="0"/>
              </a:rPr>
              <a:t>1.5. </a:t>
            </a:r>
            <a:r>
              <a:rPr lang="vi-VN" altLang="ko-KR" dirty="0">
                <a:solidFill>
                  <a:srgbClr val="A6A6A6"/>
                </a:solidFill>
                <a:latin typeface="SamsungOne 400" panose="020B0503030303020204" pitchFamily="34" charset="0"/>
              </a:rPr>
              <a:t>Thực hành tìm phương thức tối ưu để giải quyết vấn đề với scikit-learn</a:t>
            </a:r>
            <a:endParaRPr lang="ko-KR" altLang="en-US" dirty="0">
              <a:solidFill>
                <a:srgbClr val="A6A6A6"/>
              </a:solidFill>
              <a:latin typeface="SamsungOne 400" panose="020B0503030303020204" pitchFamily="34" charset="0"/>
            </a:endParaRPr>
          </a:p>
        </p:txBody>
      </p:sp>
    </p:spTree>
    <p:extLst>
      <p:ext uri="{BB962C8B-B14F-4D97-AF65-F5344CB8AC3E}">
        <p14:creationId xmlns:p14="http://schemas.microsoft.com/office/powerpoint/2010/main" val="784271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gì</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Định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nghĩa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của</a:t>
            </a:r>
            <a:r>
              <a:rPr lang="en-US" altLang="ko-KR" sz="1400" dirty="0">
                <a:solidFill>
                  <a:schemeClr val="tx1"/>
                </a:solidFill>
                <a:latin typeface="SamsungOne 400" panose="020B0503030303020204" pitchFamily="34" charset="0"/>
                <a:ea typeface="SamsungOne 400" panose="020B0503030303020204" pitchFamily="34" charset="0"/>
              </a:rPr>
              <a:t> Samuel </a:t>
            </a:r>
            <a:r>
              <a:rPr lang="en-US" altLang="ko-KR" sz="1400" dirty="0" err="1">
                <a:solidFill>
                  <a:schemeClr val="tx1"/>
                </a:solidFill>
                <a:latin typeface="SamsungOne 400" panose="020B0503030303020204" pitchFamily="34" charset="0"/>
                <a:ea typeface="SamsungOne 400" panose="020B0503030303020204" pitchFamily="34" charset="0"/>
              </a:rPr>
              <a:t>trong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giai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đoạn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đầu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của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tuệ</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nhân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tạo</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15" name="직사각형 14">
            <a:extLst>
              <a:ext uri="{FF2B5EF4-FFF2-40B4-BE49-F238E27FC236}">
                <a16:creationId xmlns:a16="http://schemas.microsoft.com/office/drawing/2014/main" id="{8E02D1CE-2859-45A1-90B6-A62349DC71E3}"/>
              </a:ext>
            </a:extLst>
          </p:cNvPr>
          <p:cNvSpPr/>
          <p:nvPr/>
        </p:nvSpPr>
        <p:spPr>
          <a:xfrm>
            <a:off x="671261"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Việc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Lập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m</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áy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tính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có thể tự học từ</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kinh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nghiệm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sẽ tạo ra những phần mềm không thể nắm bắt được chi tiết cụ thể từ chính người tạo ra nó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 Samuel, 1959</a:t>
            </a:r>
          </a:p>
        </p:txBody>
      </p:sp>
      <p:sp>
        <p:nvSpPr>
          <p:cNvPr id="26" name="직사각형 25">
            <a:extLst>
              <a:ext uri="{FF2B5EF4-FFF2-40B4-BE49-F238E27FC236}">
                <a16:creationId xmlns:a16="http://schemas.microsoft.com/office/drawing/2014/main" id="{6AD4E377-BD70-4EE5-BB0D-D9F8403C4448}"/>
              </a:ext>
            </a:extLst>
          </p:cNvPr>
          <p:cNvSpPr/>
          <p:nvPr/>
        </p:nvSpPr>
        <p:spPr>
          <a:xfrm>
            <a:off x="558924" y="2454144"/>
            <a:ext cx="890907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Định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nghĩa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hiện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đại</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27" name="직사각형 26">
            <a:extLst>
              <a:ext uri="{FF2B5EF4-FFF2-40B4-BE49-F238E27FC236}">
                <a16:creationId xmlns:a16="http://schemas.microsoft.com/office/drawing/2014/main" id="{7C273948-3293-403B-B531-723D90051955}"/>
              </a:ext>
            </a:extLst>
          </p:cNvPr>
          <p:cNvSpPr/>
          <p:nvPr/>
        </p:nvSpPr>
        <p:spPr>
          <a:xfrm>
            <a:off x="671261" y="2726208"/>
            <a:ext cx="8672764" cy="1951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Một chương trình máy tính được cho là học hỏi từ kinh nghiệm E đối với một số lớp nhiệm vụ T và được xác định bằng hiệu năng P, nếu hiệu năng của nó tại các nhiệm vụ trong T, được đo bằng P, được cải thiện theo kinh nghiệm 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 Mitchell, 1997 (p.2)</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Lập trình máy tính để tối ưu hóa tiêu chí hiệu năng bằng cách sử dụng dữ liệu mẫu hoặc kinh nghiệm trong quá khứ</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Alpaydin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2010</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Các phương pháp tính toán sử dụng kinh nghiệm để cải thiện hiệu năng hoặc để đưa ra dự đoán chính xác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Mohri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2012</a:t>
            </a:r>
          </a:p>
        </p:txBody>
      </p:sp>
    </p:spTree>
    <p:extLst>
      <p:ext uri="{BB962C8B-B14F-4D97-AF65-F5344CB8AC3E}">
        <p14:creationId xmlns:p14="http://schemas.microsoft.com/office/powerpoint/2010/main" val="31315953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7" name="직사각형 26">
            <a:extLst>
              <a:ext uri="{FF2B5EF4-FFF2-40B4-BE49-F238E27FC236}">
                <a16:creationId xmlns:a16="http://schemas.microsoft.com/office/drawing/2014/main" id="{27404FC2-DE98-4D13-B8E1-FD41E93BAF8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Thiếu</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xử</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lý</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giá</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trị</a:t>
            </a:r>
            <a:endParaRPr lang="ko-KR" altLang="en-US" sz="2400" dirty="0">
              <a:solidFill>
                <a:schemeClr val="tx1">
                  <a:lumMod val="95000"/>
                  <a:lumOff val="5000"/>
                </a:schemeClr>
              </a:solidFill>
              <a:latin typeface="iCiel Samsung Sharp Sans Regula" pitchFamily="2" charset="0"/>
              <a:ea typeface="Samsung Sharp Sans" pitchFamily="2" charset="0"/>
              <a:cs typeface="iCiel Samsung Sharp Sans Regula" pitchFamily="2" charset="0"/>
            </a:endParaRPr>
          </a:p>
        </p:txBody>
      </p:sp>
      <p:sp>
        <p:nvSpPr>
          <p:cNvPr id="28" name="직사각형 27">
            <a:extLst>
              <a:ext uri="{FF2B5EF4-FFF2-40B4-BE49-F238E27FC236}">
                <a16:creationId xmlns:a16="http://schemas.microsoft.com/office/drawing/2014/main" id="{1ADC1D4B-BEE0-431F-83C7-77A5B95E0E0C}"/>
              </a:ext>
            </a:extLst>
          </p:cNvPr>
          <p:cNvSpPr/>
          <p:nvPr/>
        </p:nvSpPr>
        <p:spPr>
          <a:xfrm>
            <a:off x="558800" y="1902172"/>
            <a:ext cx="876363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Làm sạch dữ liệu cho phân tích dữ liệu dựa trên học máy sử dụng giá trị bị thiếu và xử lý nhiễu để loại bỏ sự khác biệt trong dữ liệu thu thập được</a:t>
            </a:r>
            <a:r>
              <a:rPr lang="en-US" altLang="ko-KR" sz="1400" dirty="0">
                <a:solidFill>
                  <a:schemeClr val="tx1"/>
                </a:solidFill>
                <a:latin typeface="SamsungOne 400" panose="020B0503030303020204" pitchFamily="34" charset="0"/>
                <a:ea typeface="SamsungOne 400" panose="020B0503030303020204" pitchFamily="34" charset="0"/>
              </a:rPr>
              <a:t>.</a:t>
            </a:r>
          </a:p>
        </p:txBody>
      </p:sp>
      <p:sp>
        <p:nvSpPr>
          <p:cNvPr id="30" name="직사각형 29">
            <a:extLst>
              <a:ext uri="{FF2B5EF4-FFF2-40B4-BE49-F238E27FC236}">
                <a16:creationId xmlns:a16="http://schemas.microsoft.com/office/drawing/2014/main" id="{BD56C405-6DBF-4B19-BB5D-730EB11C9453}"/>
              </a:ext>
            </a:extLst>
          </p:cNvPr>
          <p:cNvSpPr/>
          <p:nvPr/>
        </p:nvSpPr>
        <p:spPr>
          <a:xfrm>
            <a:off x="672080" y="236736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Quá trình xử lý giá trị bị thiếu được thực hiện như sau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Đầu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tiên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nhập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dữ</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thực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vật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kiểm</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nhanh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2" name="그룹 1"/>
          <p:cNvGrpSpPr/>
          <p:nvPr/>
        </p:nvGrpSpPr>
        <p:grpSpPr>
          <a:xfrm>
            <a:off x="666749" y="3058173"/>
            <a:ext cx="8677277" cy="3208607"/>
            <a:chOff x="666749" y="3100118"/>
            <a:chExt cx="8677277" cy="3208607"/>
          </a:xfrm>
        </p:grpSpPr>
        <p:sp>
          <p:nvSpPr>
            <p:cNvPr id="32" name="모서리가 둥근 직사각형 4">
              <a:extLst>
                <a:ext uri="{FF2B5EF4-FFF2-40B4-BE49-F238E27FC236}">
                  <a16:creationId xmlns:a16="http://schemas.microsoft.com/office/drawing/2014/main" id="{935CB238-DDBF-4639-9CA8-D76F59314EEA}"/>
                </a:ext>
              </a:extLst>
            </p:cNvPr>
            <p:cNvSpPr/>
            <p:nvPr/>
          </p:nvSpPr>
          <p:spPr>
            <a:xfrm>
              <a:off x="666749" y="3100118"/>
              <a:ext cx="8677276" cy="320860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3" name="그림 32">
              <a:extLst>
                <a:ext uri="{FF2B5EF4-FFF2-40B4-BE49-F238E27FC236}">
                  <a16:creationId xmlns:a16="http://schemas.microsoft.com/office/drawing/2014/main" id="{DEFF22BB-247F-413A-B211-B3634190FFA4}"/>
                </a:ext>
              </a:extLst>
            </p:cNvPr>
            <p:cNvPicPr>
              <a:picLocks noChangeAspect="1"/>
            </p:cNvPicPr>
            <p:nvPr/>
          </p:nvPicPr>
          <p:blipFill rotWithShape="1">
            <a:blip r:embed="rId4"/>
            <a:srcRect l="2257" t="-1" r="24254" b="939"/>
            <a:stretch/>
          </p:blipFill>
          <p:spPr>
            <a:xfrm>
              <a:off x="847726" y="3176973"/>
              <a:ext cx="8496300" cy="3010467"/>
            </a:xfrm>
            <a:prstGeom prst="rect">
              <a:avLst/>
            </a:prstGeom>
            <a:ln>
              <a:noFill/>
            </a:ln>
          </p:spPr>
        </p:pic>
      </p:grpSp>
    </p:spTree>
    <p:extLst>
      <p:ext uri="{BB962C8B-B14F-4D97-AF65-F5344CB8AC3E}">
        <p14:creationId xmlns:p14="http://schemas.microsoft.com/office/powerpoint/2010/main" val="23960188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thiếu</a:t>
            </a:r>
            <a:endParaRPr lang="ko-KR" altLang="en-US" sz="1400" dirty="0">
              <a:solidFill>
                <a:schemeClr val="tx1"/>
              </a:solidFill>
              <a:latin typeface="SamsungOne 400" panose="020B0503030303020204" pitchFamily="34" charset="0"/>
              <a:ea typeface="SamsungOne 400" panose="020B0503030303020204" pitchFamily="34" charset="0"/>
            </a:endParaRPr>
          </a:p>
        </p:txBody>
      </p:sp>
      <p:grpSp>
        <p:nvGrpSpPr>
          <p:cNvPr id="3" name="그룹 2"/>
          <p:cNvGrpSpPr/>
          <p:nvPr/>
        </p:nvGrpSpPr>
        <p:grpSpPr>
          <a:xfrm>
            <a:off x="557950" y="1737828"/>
            <a:ext cx="8857958" cy="4535488"/>
            <a:chOff x="557950" y="1737828"/>
            <a:chExt cx="8857958" cy="4535488"/>
          </a:xfrm>
        </p:grpSpPr>
        <p:sp>
          <p:nvSpPr>
            <p:cNvPr id="11" name="모서리가 둥근 직사각형 4">
              <a:extLst>
                <a:ext uri="{FF2B5EF4-FFF2-40B4-BE49-F238E27FC236}">
                  <a16:creationId xmlns:a16="http://schemas.microsoft.com/office/drawing/2014/main" id="{4009F7B0-D47D-49DA-AE37-578FBA7736B4}"/>
                </a:ext>
              </a:extLst>
            </p:cNvPr>
            <p:cNvSpPr/>
            <p:nvPr/>
          </p:nvSpPr>
          <p:spPr>
            <a:xfrm>
              <a:off x="557950" y="1737828"/>
              <a:ext cx="8857958" cy="45354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그림 11">
              <a:extLst>
                <a:ext uri="{FF2B5EF4-FFF2-40B4-BE49-F238E27FC236}">
                  <a16:creationId xmlns:a16="http://schemas.microsoft.com/office/drawing/2014/main" id="{361390D5-3A5C-4576-A78A-0F44406AA9B5}"/>
                </a:ext>
              </a:extLst>
            </p:cNvPr>
            <p:cNvPicPr>
              <a:picLocks noChangeAspect="1"/>
            </p:cNvPicPr>
            <p:nvPr/>
          </p:nvPicPr>
          <p:blipFill rotWithShape="1">
            <a:blip r:embed="rId4"/>
            <a:srcRect l="1484" t="931" r="27370"/>
            <a:stretch/>
          </p:blipFill>
          <p:spPr>
            <a:xfrm>
              <a:off x="738926" y="1869541"/>
              <a:ext cx="8676982" cy="4272061"/>
            </a:xfrm>
            <a:prstGeom prst="rect">
              <a:avLst/>
            </a:prstGeom>
            <a:ln>
              <a:noFill/>
            </a:ln>
          </p:spPr>
        </p:pic>
      </p:grpSp>
    </p:spTree>
    <p:extLst>
      <p:ext uri="{BB962C8B-B14F-4D97-AF65-F5344CB8AC3E}">
        <p14:creationId xmlns:p14="http://schemas.microsoft.com/office/powerpoint/2010/main" val="10144727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thiếu</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3CC33E21-CB2E-4A86-BD53-4A9A8776B571}"/>
              </a:ext>
            </a:extLst>
          </p:cNvPr>
          <p:cNvSpPr/>
          <p:nvPr/>
        </p:nvSpPr>
        <p:spPr>
          <a:xfrm>
            <a:off x="671261"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Bỏ</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qua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bản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ghi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hàng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 400" panose="020B0503030303020204" pitchFamily="34" charset="0"/>
              </a:rPr>
              <a:t>Trong phân loại dữ liệu, hãy bỏ qua bản ghi nếu nhãn của lớp không nhận biết được</a:t>
            </a:r>
            <a:r>
              <a:rPr lang="en-US" altLang="ko-KR" sz="1300" dirty="0">
                <a:solidFill>
                  <a:prstClr val="black">
                    <a:lumMod val="85000"/>
                    <a:lumOff val="15000"/>
                  </a:prstClr>
                </a:solidFill>
                <a:latin typeface="SamsungOne 400" panose="020B0503030303020204" pitchFamily="34" charset="0"/>
              </a:rPr>
              <a:t>.</a:t>
            </a:r>
          </a:p>
        </p:txBody>
      </p:sp>
      <p:grpSp>
        <p:nvGrpSpPr>
          <p:cNvPr id="2" name="그룹 1">
            <a:extLst>
              <a:ext uri="{FF2B5EF4-FFF2-40B4-BE49-F238E27FC236}">
                <a16:creationId xmlns:a16="http://schemas.microsoft.com/office/drawing/2014/main" id="{6D8C8243-F288-441D-B7F8-49BA212885EA}"/>
              </a:ext>
            </a:extLst>
          </p:cNvPr>
          <p:cNvGrpSpPr/>
          <p:nvPr/>
        </p:nvGrpSpPr>
        <p:grpSpPr>
          <a:xfrm>
            <a:off x="846956" y="2343262"/>
            <a:ext cx="7236804" cy="345461"/>
            <a:chOff x="846956" y="3582236"/>
            <a:chExt cx="7236804" cy="345461"/>
          </a:xfrm>
        </p:grpSpPr>
        <p:sp>
          <p:nvSpPr>
            <p:cNvPr id="9" name="사각형: 둥근 모서리 2">
              <a:extLst>
                <a:ext uri="{FF2B5EF4-FFF2-40B4-BE49-F238E27FC236}">
                  <a16:creationId xmlns:a16="http://schemas.microsoft.com/office/drawing/2014/main" id="{9123D876-6205-40C8-A20D-FCA71E68C196}"/>
                </a:ext>
              </a:extLst>
            </p:cNvPr>
            <p:cNvSpPr/>
            <p:nvPr/>
          </p:nvSpPr>
          <p:spPr>
            <a:xfrm>
              <a:off x="846956" y="3643133"/>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3" name="직사각형 12">
              <a:extLst>
                <a:ext uri="{FF2B5EF4-FFF2-40B4-BE49-F238E27FC236}">
                  <a16:creationId xmlns:a16="http://schemas.microsoft.com/office/drawing/2014/main" id="{A202934D-7E40-4FDF-82B7-91F685A3BE87}"/>
                </a:ext>
              </a:extLst>
            </p:cNvPr>
            <p:cNvSpPr/>
            <p:nvPr/>
          </p:nvSpPr>
          <p:spPr>
            <a:xfrm>
              <a:off x="1222454" y="3582236"/>
              <a:ext cx="6861306"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Trong trường hợp dữ liệu thực vật, hãy bỏ qua hàng thứ tư như thể hiện trên bảng bên dưới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sp>
        <p:nvSpPr>
          <p:cNvPr id="14" name="직사각형 13">
            <a:extLst>
              <a:ext uri="{FF2B5EF4-FFF2-40B4-BE49-F238E27FC236}">
                <a16:creationId xmlns:a16="http://schemas.microsoft.com/office/drawing/2014/main" id="{F4288644-92DD-4386-B5CE-FF10FFCE9AA6}"/>
              </a:ext>
            </a:extLst>
          </p:cNvPr>
          <p:cNvSpPr/>
          <p:nvPr/>
        </p:nvSpPr>
        <p:spPr>
          <a:xfrm>
            <a:off x="671261" y="485268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t>
            </a:r>
            <a:r>
              <a:rPr lang="en-US" altLang="ko-KR" sz="1300" dirty="0" err="1">
                <a:solidFill>
                  <a:prstClr val="black">
                    <a:lumMod val="85000"/>
                    <a:lumOff val="15000"/>
                  </a:prstClr>
                </a:solidFill>
                <a:latin typeface="SamsungOne 400" panose="020B0503030303020204" pitchFamily="34" charset="0"/>
              </a:rPr>
              <a:t>Bỏ</a:t>
            </a:r>
            <a:r>
              <a:rPr lang="en-US" altLang="ko-KR" sz="1300" dirty="0">
                <a:solidFill>
                  <a:prstClr val="black">
                    <a:lumMod val="85000"/>
                    <a:lumOff val="15000"/>
                  </a:prstClr>
                </a:solidFill>
                <a:latin typeface="SamsungOne 400" panose="020B0503030303020204" pitchFamily="34" charset="0"/>
              </a:rPr>
              <a:t> qua </a:t>
            </a:r>
            <a:r>
              <a:rPr lang="en-US" altLang="ko-KR" sz="1300" dirty="0" err="1">
                <a:solidFill>
                  <a:prstClr val="black">
                    <a:lumMod val="85000"/>
                    <a:lumOff val="15000"/>
                  </a:prstClr>
                </a:solidFill>
                <a:latin typeface="SamsungOne 400" panose="020B0503030303020204" pitchFamily="34" charset="0"/>
              </a:rPr>
              <a:t>bản</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ghi</a:t>
            </a:r>
            <a:r>
              <a:rPr lang="en-US" altLang="ko-KR" sz="1300" dirty="0">
                <a:solidFill>
                  <a:prstClr val="black">
                    <a:lumMod val="85000"/>
                    <a:lumOff val="15000"/>
                  </a:prstClr>
                </a:solidFill>
                <a:latin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rPr>
              <a:t>cực kỳ kém hiệu quả nếu thường xuyên xảy ra thiếu giá trị</a:t>
            </a:r>
            <a:r>
              <a:rPr lang="en-US" altLang="ko-KR" sz="1300" dirty="0">
                <a:solidFill>
                  <a:prstClr val="black">
                    <a:lumMod val="85000"/>
                    <a:lumOff val="15000"/>
                  </a:prstClr>
                </a:solidFill>
                <a:latin typeface="SamsungOne 400" panose="020B0503030303020204" pitchFamily="34" charset="0"/>
              </a:rPr>
              <a:t>.</a:t>
            </a:r>
          </a:p>
        </p:txBody>
      </p:sp>
      <p:graphicFrame>
        <p:nvGraphicFramePr>
          <p:cNvPr id="3" name="표 3">
            <a:extLst>
              <a:ext uri="{FF2B5EF4-FFF2-40B4-BE49-F238E27FC236}">
                <a16:creationId xmlns:a16="http://schemas.microsoft.com/office/drawing/2014/main" id="{EB52B5E6-3F88-46BE-9680-9D035E1E38A0}"/>
              </a:ext>
            </a:extLst>
          </p:cNvPr>
          <p:cNvGraphicFramePr>
            <a:graphicFrameLocks noGrp="1"/>
          </p:cNvGraphicFramePr>
          <p:nvPr>
            <p:extLst>
              <p:ext uri="{D42A27DB-BD31-4B8C-83A1-F6EECF244321}">
                <p14:modId xmlns:p14="http://schemas.microsoft.com/office/powerpoint/2010/main" val="4160084334"/>
              </p:ext>
            </p:extLst>
          </p:nvPr>
        </p:nvGraphicFramePr>
        <p:xfrm>
          <a:off x="1222122" y="2760778"/>
          <a:ext cx="5399999" cy="1917120"/>
        </p:xfrm>
        <a:graphic>
          <a:graphicData uri="http://schemas.openxmlformats.org/drawingml/2006/table">
            <a:tbl>
              <a:tblPr firstRow="1" bandRow="1">
                <a:tableStyleId>{5C22544A-7EE6-4342-B048-85BDC9FD1C3A}</a:tableStyleId>
              </a:tblPr>
              <a:tblGrid>
                <a:gridCol w="428396">
                  <a:extLst>
                    <a:ext uri="{9D8B030D-6E8A-4147-A177-3AD203B41FA5}">
                      <a16:colId xmlns:a16="http://schemas.microsoft.com/office/drawing/2014/main" val="2802731657"/>
                    </a:ext>
                  </a:extLst>
                </a:gridCol>
                <a:gridCol w="1038713">
                  <a:extLst>
                    <a:ext uri="{9D8B030D-6E8A-4147-A177-3AD203B41FA5}">
                      <a16:colId xmlns:a16="http://schemas.microsoft.com/office/drawing/2014/main" val="1044611708"/>
                    </a:ext>
                  </a:extLst>
                </a:gridCol>
                <a:gridCol w="1038713">
                  <a:extLst>
                    <a:ext uri="{9D8B030D-6E8A-4147-A177-3AD203B41FA5}">
                      <a16:colId xmlns:a16="http://schemas.microsoft.com/office/drawing/2014/main" val="1288837626"/>
                    </a:ext>
                  </a:extLst>
                </a:gridCol>
                <a:gridCol w="1038713">
                  <a:extLst>
                    <a:ext uri="{9D8B030D-6E8A-4147-A177-3AD203B41FA5}">
                      <a16:colId xmlns:a16="http://schemas.microsoft.com/office/drawing/2014/main" val="1537072357"/>
                    </a:ext>
                  </a:extLst>
                </a:gridCol>
                <a:gridCol w="1038713">
                  <a:extLst>
                    <a:ext uri="{9D8B030D-6E8A-4147-A177-3AD203B41FA5}">
                      <a16:colId xmlns:a16="http://schemas.microsoft.com/office/drawing/2014/main" val="558924247"/>
                    </a:ext>
                  </a:extLst>
                </a:gridCol>
                <a:gridCol w="816751">
                  <a:extLst>
                    <a:ext uri="{9D8B030D-6E8A-4147-A177-3AD203B41FA5}">
                      <a16:colId xmlns:a16="http://schemas.microsoft.com/office/drawing/2014/main" val="2754753095"/>
                    </a:ext>
                  </a:extLst>
                </a:gridCol>
              </a:tblGrid>
              <a:tr h="167211">
                <a:tc>
                  <a:txBody>
                    <a:bodyPr/>
                    <a:lstStyle/>
                    <a:p>
                      <a:pPr latinLnBrk="1"/>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x1</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x2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x3</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x4</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y</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7846415"/>
                  </a:ext>
                </a:extLst>
              </a:tr>
              <a:tr h="167211">
                <a:tc>
                  <a:txBody>
                    <a:bodyPr/>
                    <a:lstStyle/>
                    <a:p>
                      <a:pPr latinLnBrk="1"/>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err="1">
                          <a:solidFill>
                            <a:schemeClr val="tx1"/>
                          </a:solidFill>
                          <a:latin typeface="SamsungOne 400" panose="020B0503030303020204" pitchFamily="34" charset="0"/>
                        </a:rPr>
                        <a:t>Sepal.Length</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err="1">
                          <a:solidFill>
                            <a:schemeClr val="tx1"/>
                          </a:solidFill>
                          <a:latin typeface="SamsungOne 400" panose="020B0503030303020204" pitchFamily="34" charset="0"/>
                        </a:rPr>
                        <a:t>Sepal.Width</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err="1">
                          <a:solidFill>
                            <a:schemeClr val="tx1"/>
                          </a:solidFill>
                          <a:latin typeface="SamsungOne 400" panose="020B0503030303020204" pitchFamily="34" charset="0"/>
                        </a:rPr>
                        <a:t>Petal.Length</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err="1">
                          <a:solidFill>
                            <a:schemeClr val="tx1"/>
                          </a:solidFill>
                          <a:latin typeface="SamsungOne 400" panose="020B0503030303020204" pitchFamily="34" charset="0"/>
                        </a:rPr>
                        <a:t>Petal.Width</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Species</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57602625"/>
                  </a:ext>
                </a:extLst>
              </a:tr>
              <a:tr h="167211">
                <a:tc>
                  <a:txBody>
                    <a:bodyPr/>
                    <a:lstStyle/>
                    <a:p>
                      <a:pPr algn="r" latinLnBrk="1"/>
                      <a:r>
                        <a:rPr lang="en-US" altLang="ko-KR" sz="1100" b="0" dirty="0">
                          <a:solidFill>
                            <a:schemeClr val="tx1"/>
                          </a:solidFill>
                          <a:latin typeface="SamsungOne 400" panose="020B0503030303020204" pitchFamily="34" charset="0"/>
                          <a:ea typeface="SamsungOne 400" panose="020B0503030303020204" pitchFamily="34" charset="0"/>
                        </a:rPr>
                        <a:t>1</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5.1</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3.5</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1.4</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0.2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setosa</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36656663"/>
                  </a:ext>
                </a:extLst>
              </a:tr>
              <a:tr h="167211">
                <a:tc>
                  <a:txBody>
                    <a:bodyPr/>
                    <a:lstStyle/>
                    <a:p>
                      <a:pPr algn="r" latinLnBrk="1"/>
                      <a:r>
                        <a:rPr lang="en-US" altLang="ko-KR" sz="1100" b="0" dirty="0">
                          <a:solidFill>
                            <a:schemeClr val="tx1"/>
                          </a:solidFill>
                          <a:latin typeface="SamsungOne 400" panose="020B0503030303020204" pitchFamily="34" charset="0"/>
                        </a:rPr>
                        <a:t>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4.9</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3</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1.4</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0.2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setosa</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54053847"/>
                  </a:ext>
                </a:extLst>
              </a:tr>
              <a:tr h="167211">
                <a:tc>
                  <a:txBody>
                    <a:bodyPr/>
                    <a:lstStyle/>
                    <a:p>
                      <a:pPr algn="r" latinLnBrk="1"/>
                      <a:r>
                        <a:rPr lang="en-US" altLang="ko-KR" sz="1100" b="0" dirty="0">
                          <a:solidFill>
                            <a:schemeClr val="tx1"/>
                          </a:solidFill>
                          <a:latin typeface="SamsungOne 400" panose="020B0503030303020204" pitchFamily="34" charset="0"/>
                        </a:rPr>
                        <a:t>3</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9050" cap="flat" cmpd="sng" algn="ctr">
                      <a:solidFill>
                        <a:schemeClr val="accent6">
                          <a:lumMod val="7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4.7</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9050" cap="flat" cmpd="sng" algn="ctr">
                      <a:solidFill>
                        <a:schemeClr val="accent6">
                          <a:lumMod val="7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3.2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9050" cap="flat" cmpd="sng" algn="ctr">
                      <a:solidFill>
                        <a:schemeClr val="accent6">
                          <a:lumMod val="7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1.3</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9050" cap="flat" cmpd="sng" algn="ctr">
                      <a:solidFill>
                        <a:schemeClr val="accent6">
                          <a:lumMod val="7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0.2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9050" cap="flat" cmpd="sng" algn="ctr">
                      <a:solidFill>
                        <a:schemeClr val="accent6">
                          <a:lumMod val="7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setosa</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9050" cap="flat" cmpd="sng" algn="ctr">
                      <a:solidFill>
                        <a:schemeClr val="accent6">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06834140"/>
                  </a:ext>
                </a:extLst>
              </a:tr>
              <a:tr h="167211">
                <a:tc>
                  <a:txBody>
                    <a:bodyPr/>
                    <a:lstStyle/>
                    <a:p>
                      <a:pPr algn="r" latinLnBrk="1"/>
                      <a:r>
                        <a:rPr lang="en-US" altLang="ko-KR" sz="1100" b="0" dirty="0">
                          <a:solidFill>
                            <a:schemeClr val="tx1"/>
                          </a:solidFill>
                          <a:latin typeface="SamsungOne 400" panose="020B0503030303020204" pitchFamily="34" charset="0"/>
                        </a:rPr>
                        <a:t>4</a:t>
                      </a:r>
                      <a:endParaRPr lang="ko-KR" altLang="en-US" sz="1100" b="0" dirty="0">
                        <a:solidFill>
                          <a:schemeClr val="tx1"/>
                        </a:solidFill>
                        <a:latin typeface="SamsungOne 400" panose="020B0503030303020204" pitchFamily="34" charset="0"/>
                      </a:endParaRPr>
                    </a:p>
                  </a:txBody>
                  <a:tcPr marL="72000" marR="72000" marT="36000" marB="36000" anchor="ctr">
                    <a:lnL w="19050" cap="flat" cmpd="sng" algn="ctr">
                      <a:solidFill>
                        <a:schemeClr val="accent6">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chemeClr val="accent6">
                          <a:lumMod val="75000"/>
                        </a:schemeClr>
                      </a:solidFill>
                      <a:prstDash val="solid"/>
                      <a:round/>
                      <a:headEnd type="none" w="med" len="med"/>
                      <a:tailEnd type="none" w="med" len="med"/>
                    </a:lnT>
                    <a:lnB w="19050" cap="flat" cmpd="sng" algn="ctr">
                      <a:solidFill>
                        <a:schemeClr val="accent6">
                          <a:lumMod val="75000"/>
                        </a:schemeClr>
                      </a:solidFill>
                      <a:prstDash val="solid"/>
                      <a:round/>
                      <a:headEnd type="none" w="med" len="med"/>
                      <a:tailEnd type="none" w="med" len="med"/>
                    </a:lnB>
                    <a:solidFill>
                      <a:schemeClr val="bg1">
                        <a:lumMod val="85000"/>
                      </a:schemeClr>
                    </a:solidFill>
                  </a:tcPr>
                </a:tc>
                <a:tc>
                  <a:txBody>
                    <a:bodyPr/>
                    <a:lstStyle/>
                    <a:p>
                      <a:pPr algn="r" latinLnBrk="1"/>
                      <a:r>
                        <a:rPr lang="en-US" altLang="ko-KR" sz="1100" b="0" dirty="0">
                          <a:solidFill>
                            <a:schemeClr val="tx1"/>
                          </a:solidFill>
                          <a:latin typeface="SamsungOne 400" panose="020B0503030303020204" pitchFamily="34" charset="0"/>
                        </a:rPr>
                        <a:t>4.6</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chemeClr val="accent6">
                          <a:lumMod val="75000"/>
                        </a:schemeClr>
                      </a:solidFill>
                      <a:prstDash val="solid"/>
                      <a:round/>
                      <a:headEnd type="none" w="med" len="med"/>
                      <a:tailEnd type="none" w="med" len="med"/>
                    </a:lnT>
                    <a:lnB w="19050" cap="flat" cmpd="sng" algn="ctr">
                      <a:solidFill>
                        <a:schemeClr val="accent6">
                          <a:lumMod val="75000"/>
                        </a:schemeClr>
                      </a:solidFill>
                      <a:prstDash val="solid"/>
                      <a:round/>
                      <a:headEnd type="none" w="med" len="med"/>
                      <a:tailEnd type="none" w="med" len="med"/>
                    </a:lnB>
                    <a:solidFill>
                      <a:schemeClr val="bg1">
                        <a:lumMod val="85000"/>
                      </a:schemeClr>
                    </a:solidFill>
                  </a:tcPr>
                </a:tc>
                <a:tc>
                  <a:txBody>
                    <a:bodyPr/>
                    <a:lstStyle/>
                    <a:p>
                      <a:pPr algn="r" latinLnBrk="1"/>
                      <a:r>
                        <a:rPr lang="en-US" altLang="ko-KR" sz="1100" b="0" dirty="0">
                          <a:solidFill>
                            <a:schemeClr val="tx1"/>
                          </a:solidFill>
                          <a:latin typeface="SamsungOne 400" panose="020B0503030303020204" pitchFamily="34" charset="0"/>
                        </a:rPr>
                        <a:t>3.1</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chemeClr val="accent6">
                          <a:lumMod val="75000"/>
                        </a:schemeClr>
                      </a:solidFill>
                      <a:prstDash val="solid"/>
                      <a:round/>
                      <a:headEnd type="none" w="med" len="med"/>
                      <a:tailEnd type="none" w="med" len="med"/>
                    </a:lnT>
                    <a:lnB w="19050" cap="flat" cmpd="sng" algn="ctr">
                      <a:solidFill>
                        <a:schemeClr val="accent6">
                          <a:lumMod val="75000"/>
                        </a:schemeClr>
                      </a:solidFill>
                      <a:prstDash val="solid"/>
                      <a:round/>
                      <a:headEnd type="none" w="med" len="med"/>
                      <a:tailEnd type="none" w="med" len="med"/>
                    </a:lnB>
                    <a:solidFill>
                      <a:schemeClr val="bg1">
                        <a:lumMod val="85000"/>
                      </a:schemeClr>
                    </a:solidFill>
                  </a:tcPr>
                </a:tc>
                <a:tc>
                  <a:txBody>
                    <a:bodyPr/>
                    <a:lstStyle/>
                    <a:p>
                      <a:pPr algn="r" latinLnBrk="1"/>
                      <a:r>
                        <a:rPr lang="en-US" altLang="ko-KR" sz="1100" b="0" dirty="0">
                          <a:solidFill>
                            <a:schemeClr val="tx1"/>
                          </a:solidFill>
                          <a:latin typeface="SamsungOne 400" panose="020B0503030303020204" pitchFamily="34" charset="0"/>
                        </a:rPr>
                        <a:t>1.5</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chemeClr val="accent6">
                          <a:lumMod val="75000"/>
                        </a:schemeClr>
                      </a:solidFill>
                      <a:prstDash val="solid"/>
                      <a:round/>
                      <a:headEnd type="none" w="med" len="med"/>
                      <a:tailEnd type="none" w="med" len="med"/>
                    </a:lnT>
                    <a:lnB w="19050" cap="flat" cmpd="sng" algn="ctr">
                      <a:solidFill>
                        <a:schemeClr val="accent6">
                          <a:lumMod val="75000"/>
                        </a:schemeClr>
                      </a:solidFill>
                      <a:prstDash val="solid"/>
                      <a:round/>
                      <a:headEnd type="none" w="med" len="med"/>
                      <a:tailEnd type="none" w="med" len="med"/>
                    </a:lnB>
                    <a:solidFill>
                      <a:schemeClr val="bg1">
                        <a:lumMod val="85000"/>
                      </a:schemeClr>
                    </a:solidFill>
                  </a:tcPr>
                </a:tc>
                <a:tc>
                  <a:txBody>
                    <a:bodyPr/>
                    <a:lstStyle/>
                    <a:p>
                      <a:pPr algn="r" latinLnBrk="1"/>
                      <a:r>
                        <a:rPr lang="en-US" altLang="ko-KR" sz="1100" b="0" dirty="0">
                          <a:solidFill>
                            <a:schemeClr val="tx1"/>
                          </a:solidFill>
                          <a:latin typeface="SamsungOne 400" panose="020B0503030303020204" pitchFamily="34" charset="0"/>
                        </a:rPr>
                        <a:t>0.2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chemeClr val="accent6">
                          <a:lumMod val="75000"/>
                        </a:schemeClr>
                      </a:solidFill>
                      <a:prstDash val="solid"/>
                      <a:round/>
                      <a:headEnd type="none" w="med" len="med"/>
                      <a:tailEnd type="none" w="med" len="med"/>
                    </a:lnT>
                    <a:lnB w="19050" cap="flat" cmpd="sng" algn="ctr">
                      <a:solidFill>
                        <a:schemeClr val="accent6">
                          <a:lumMod val="75000"/>
                        </a:schemeClr>
                      </a:solidFill>
                      <a:prstDash val="solid"/>
                      <a:round/>
                      <a:headEnd type="none" w="med" len="med"/>
                      <a:tailEnd type="none" w="med" len="med"/>
                    </a:lnB>
                    <a:solidFill>
                      <a:schemeClr val="bg1">
                        <a:lumMod val="85000"/>
                      </a:schemeClr>
                    </a:solidFill>
                  </a:tcPr>
                </a:tc>
                <a:tc>
                  <a:txBody>
                    <a:bodyPr/>
                    <a:lstStyle/>
                    <a:p>
                      <a:pPr latinLnBrk="1"/>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9050" cap="flat" cmpd="sng" algn="ctr">
                      <a:solidFill>
                        <a:schemeClr val="accent6">
                          <a:lumMod val="75000"/>
                        </a:schemeClr>
                      </a:solidFill>
                      <a:prstDash val="solid"/>
                      <a:round/>
                      <a:headEnd type="none" w="med" len="med"/>
                      <a:tailEnd type="none" w="med" len="med"/>
                    </a:lnR>
                    <a:lnT w="19050" cap="flat" cmpd="sng" algn="ctr">
                      <a:solidFill>
                        <a:schemeClr val="accent6">
                          <a:lumMod val="75000"/>
                        </a:schemeClr>
                      </a:solidFill>
                      <a:prstDash val="solid"/>
                      <a:round/>
                      <a:headEnd type="none" w="med" len="med"/>
                      <a:tailEnd type="none" w="med" len="med"/>
                    </a:lnT>
                    <a:lnB w="19050" cap="flat" cmpd="sng" algn="ctr">
                      <a:solidFill>
                        <a:schemeClr val="accent6">
                          <a:lumMod val="7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3536193724"/>
                  </a:ext>
                </a:extLst>
              </a:tr>
              <a:tr h="167211">
                <a:tc>
                  <a:txBody>
                    <a:bodyPr/>
                    <a:lstStyle/>
                    <a:p>
                      <a:pPr algn="r" latinLnBrk="1"/>
                      <a:r>
                        <a:rPr lang="en-US" altLang="ko-KR" sz="1100" b="0" dirty="0">
                          <a:solidFill>
                            <a:schemeClr val="tx1"/>
                          </a:solidFill>
                          <a:latin typeface="SamsungOne 400" panose="020B0503030303020204" pitchFamily="34" charset="0"/>
                        </a:rPr>
                        <a:t>5</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chemeClr val="accent6">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5</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chemeClr val="accent6">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3.6</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chemeClr val="accent6">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1.4</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chemeClr val="accent6">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0.2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chemeClr val="accent6">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setosa</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9050" cap="flat" cmpd="sng" algn="ctr">
                      <a:solidFill>
                        <a:schemeClr val="accent6">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67613953"/>
                  </a:ext>
                </a:extLst>
              </a:tr>
              <a:tr h="167211">
                <a:tc>
                  <a:txBody>
                    <a:bodyPr/>
                    <a:lstStyle/>
                    <a:p>
                      <a:pPr algn="r" latinLnBrk="1"/>
                      <a:r>
                        <a:rPr lang="en-US" altLang="ko-KR" sz="1100" b="0" dirty="0">
                          <a:solidFill>
                            <a:schemeClr val="tx1"/>
                          </a:solidFill>
                          <a:latin typeface="SamsungOne 400" panose="020B0503030303020204" pitchFamily="34" charset="0"/>
                        </a:rPr>
                        <a:t>6</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5.4</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3.9</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1.7</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0.4</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setosa</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4899085"/>
                  </a:ext>
                </a:extLst>
              </a:tr>
            </a:tbl>
          </a:graphicData>
        </a:graphic>
      </p:graphicFrame>
    </p:spTree>
    <p:extLst>
      <p:ext uri="{BB962C8B-B14F-4D97-AF65-F5344CB8AC3E}">
        <p14:creationId xmlns:p14="http://schemas.microsoft.com/office/powerpoint/2010/main" val="37328132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thiếu</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3CC33E21-CB2E-4A86-BD53-4A9A8776B571}"/>
              </a:ext>
            </a:extLst>
          </p:cNvPr>
          <p:cNvSpPr/>
          <p:nvPr/>
        </p:nvSpPr>
        <p:spPr>
          <a:xfrm>
            <a:off x="671261" y="170080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Chèn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giá</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thiếu</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 400" panose="020B0503030303020204" pitchFamily="34" charset="0"/>
              </a:rPr>
              <a:t>Nhập một giá trị nhất định như</a:t>
            </a:r>
            <a:r>
              <a:rPr lang="en-US" altLang="ko-KR" sz="1300" dirty="0">
                <a:solidFill>
                  <a:prstClr val="black">
                    <a:lumMod val="85000"/>
                    <a:lumOff val="15000"/>
                  </a:prstClr>
                </a:solidFill>
                <a:latin typeface="SamsungOne 400" panose="020B0503030303020204" pitchFamily="34" charset="0"/>
              </a:rPr>
              <a:t> ‘unknown’ </a:t>
            </a:r>
            <a:r>
              <a:rPr lang="en-US" altLang="ko-KR" sz="1300" dirty="0" err="1">
                <a:solidFill>
                  <a:prstClr val="black">
                    <a:lumMod val="85000"/>
                    <a:lumOff val="15000"/>
                  </a:prstClr>
                </a:solidFill>
                <a:latin typeface="SamsungOne 400" panose="020B0503030303020204" pitchFamily="34" charset="0"/>
              </a:rPr>
              <a:t>cho</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giá</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trị</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bị</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thiếu</a:t>
            </a:r>
            <a:r>
              <a:rPr lang="en-US" altLang="ko-KR" sz="1300" dirty="0">
                <a:solidFill>
                  <a:prstClr val="black">
                    <a:lumMod val="85000"/>
                    <a:lumOff val="15000"/>
                  </a:prstClr>
                </a:solidFill>
                <a:latin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rPr>
              <a:t>Hoặc nhập giá trị trung bình của dữ liệu, chẳng hạn như giá trị trung bình tổng thể, giá trị trung vị hoặc lớp thuộc cùng một bản ghi</a:t>
            </a:r>
            <a:r>
              <a:rPr lang="en-US" altLang="ko-KR" sz="1300" dirty="0">
                <a:solidFill>
                  <a:prstClr val="black">
                    <a:lumMod val="85000"/>
                    <a:lumOff val="15000"/>
                  </a:prstClr>
                </a:solidFill>
                <a:latin typeface="SamsungOne 400" panose="020B0503030303020204" pitchFamily="34" charset="0"/>
              </a:rPr>
              <a:t>.</a:t>
            </a:r>
          </a:p>
        </p:txBody>
      </p:sp>
      <p:graphicFrame>
        <p:nvGraphicFramePr>
          <p:cNvPr id="3" name="표 3">
            <a:extLst>
              <a:ext uri="{FF2B5EF4-FFF2-40B4-BE49-F238E27FC236}">
                <a16:creationId xmlns:a16="http://schemas.microsoft.com/office/drawing/2014/main" id="{EB52B5E6-3F88-46BE-9680-9D035E1E38A0}"/>
              </a:ext>
            </a:extLst>
          </p:cNvPr>
          <p:cNvGraphicFramePr>
            <a:graphicFrameLocks noGrp="1"/>
          </p:cNvGraphicFramePr>
          <p:nvPr>
            <p:extLst>
              <p:ext uri="{D42A27DB-BD31-4B8C-83A1-F6EECF244321}">
                <p14:modId xmlns:p14="http://schemas.microsoft.com/office/powerpoint/2010/main" val="146402406"/>
              </p:ext>
            </p:extLst>
          </p:nvPr>
        </p:nvGraphicFramePr>
        <p:xfrm>
          <a:off x="1026976" y="2605590"/>
          <a:ext cx="5400000" cy="1917120"/>
        </p:xfrm>
        <a:graphic>
          <a:graphicData uri="http://schemas.openxmlformats.org/drawingml/2006/table">
            <a:tbl>
              <a:tblPr firstRow="1" bandRow="1">
                <a:tableStyleId>{5C22544A-7EE6-4342-B048-85BDC9FD1C3A}</a:tableStyleId>
              </a:tblPr>
              <a:tblGrid>
                <a:gridCol w="428396">
                  <a:extLst>
                    <a:ext uri="{9D8B030D-6E8A-4147-A177-3AD203B41FA5}">
                      <a16:colId xmlns:a16="http://schemas.microsoft.com/office/drawing/2014/main" val="2802731657"/>
                    </a:ext>
                  </a:extLst>
                </a:gridCol>
                <a:gridCol w="1038713">
                  <a:extLst>
                    <a:ext uri="{9D8B030D-6E8A-4147-A177-3AD203B41FA5}">
                      <a16:colId xmlns:a16="http://schemas.microsoft.com/office/drawing/2014/main" val="1044611708"/>
                    </a:ext>
                  </a:extLst>
                </a:gridCol>
                <a:gridCol w="1038713">
                  <a:extLst>
                    <a:ext uri="{9D8B030D-6E8A-4147-A177-3AD203B41FA5}">
                      <a16:colId xmlns:a16="http://schemas.microsoft.com/office/drawing/2014/main" val="1288837626"/>
                    </a:ext>
                  </a:extLst>
                </a:gridCol>
                <a:gridCol w="1038713">
                  <a:extLst>
                    <a:ext uri="{9D8B030D-6E8A-4147-A177-3AD203B41FA5}">
                      <a16:colId xmlns:a16="http://schemas.microsoft.com/office/drawing/2014/main" val="1537072357"/>
                    </a:ext>
                  </a:extLst>
                </a:gridCol>
                <a:gridCol w="1038713">
                  <a:extLst>
                    <a:ext uri="{9D8B030D-6E8A-4147-A177-3AD203B41FA5}">
                      <a16:colId xmlns:a16="http://schemas.microsoft.com/office/drawing/2014/main" val="558924247"/>
                    </a:ext>
                  </a:extLst>
                </a:gridCol>
                <a:gridCol w="816752">
                  <a:extLst>
                    <a:ext uri="{9D8B030D-6E8A-4147-A177-3AD203B41FA5}">
                      <a16:colId xmlns:a16="http://schemas.microsoft.com/office/drawing/2014/main" val="2754753095"/>
                    </a:ext>
                  </a:extLst>
                </a:gridCol>
              </a:tblGrid>
              <a:tr h="201937">
                <a:tc>
                  <a:txBody>
                    <a:bodyPr/>
                    <a:lstStyle/>
                    <a:p>
                      <a:pPr latinLnBrk="1"/>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x1</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x2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x3</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x4</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y</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7846415"/>
                  </a:ext>
                </a:extLst>
              </a:tr>
              <a:tr h="201937">
                <a:tc>
                  <a:txBody>
                    <a:bodyPr/>
                    <a:lstStyle/>
                    <a:p>
                      <a:pPr latinLnBrk="1"/>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err="1">
                          <a:solidFill>
                            <a:schemeClr val="tx1"/>
                          </a:solidFill>
                          <a:latin typeface="SamsungOne 400" panose="020B0503030303020204" pitchFamily="34" charset="0"/>
                        </a:rPr>
                        <a:t>Sepal.Length</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err="1">
                          <a:solidFill>
                            <a:schemeClr val="tx1"/>
                          </a:solidFill>
                          <a:latin typeface="SamsungOne 400" panose="020B0503030303020204" pitchFamily="34" charset="0"/>
                        </a:rPr>
                        <a:t>Sepal.Width</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err="1">
                          <a:solidFill>
                            <a:schemeClr val="tx1"/>
                          </a:solidFill>
                          <a:latin typeface="SamsungOne 400" panose="020B0503030303020204" pitchFamily="34" charset="0"/>
                        </a:rPr>
                        <a:t>Petal.Length</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err="1">
                          <a:solidFill>
                            <a:schemeClr val="tx1"/>
                          </a:solidFill>
                          <a:latin typeface="SamsungOne 400" panose="020B0503030303020204" pitchFamily="34" charset="0"/>
                        </a:rPr>
                        <a:t>Petal.Width</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Species</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57602625"/>
                  </a:ext>
                </a:extLst>
              </a:tr>
              <a:tr h="201937">
                <a:tc>
                  <a:txBody>
                    <a:bodyPr/>
                    <a:lstStyle/>
                    <a:p>
                      <a:pPr algn="r" latinLnBrk="1"/>
                      <a:r>
                        <a:rPr lang="en-US" altLang="ko-KR" sz="1100" b="0" dirty="0">
                          <a:solidFill>
                            <a:schemeClr val="tx1"/>
                          </a:solidFill>
                          <a:latin typeface="SamsungOne 400" panose="020B0503030303020204" pitchFamily="34" charset="0"/>
                          <a:ea typeface="SamsungOne 400" panose="020B0503030303020204" pitchFamily="34" charset="0"/>
                        </a:rPr>
                        <a:t>1</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5.1</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3.5</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1.4</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0.2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setosa</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36656663"/>
                  </a:ext>
                </a:extLst>
              </a:tr>
              <a:tr h="201937">
                <a:tc>
                  <a:txBody>
                    <a:bodyPr/>
                    <a:lstStyle/>
                    <a:p>
                      <a:pPr algn="r" latinLnBrk="1"/>
                      <a:r>
                        <a:rPr lang="en-US" altLang="ko-KR" sz="1100" b="0" dirty="0">
                          <a:solidFill>
                            <a:schemeClr val="tx1"/>
                          </a:solidFill>
                          <a:latin typeface="SamsungOne 400" panose="020B0503030303020204" pitchFamily="34" charset="0"/>
                        </a:rPr>
                        <a:t>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4.9</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3</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1.4</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0.2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setosa</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54053847"/>
                  </a:ext>
                </a:extLst>
              </a:tr>
              <a:tr h="201937">
                <a:tc>
                  <a:txBody>
                    <a:bodyPr/>
                    <a:lstStyle/>
                    <a:p>
                      <a:pPr algn="r" latinLnBrk="1"/>
                      <a:r>
                        <a:rPr lang="en-US" altLang="ko-KR" sz="1100" b="0" dirty="0">
                          <a:solidFill>
                            <a:schemeClr val="tx1"/>
                          </a:solidFill>
                          <a:latin typeface="SamsungOne 400" panose="020B0503030303020204" pitchFamily="34" charset="0"/>
                        </a:rPr>
                        <a:t>3</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9050" cap="flat" cmpd="sng" algn="ctr">
                      <a:solidFill>
                        <a:schemeClr val="accent6">
                          <a:lumMod val="7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4.7</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9050" cap="flat" cmpd="sng" algn="ctr">
                      <a:solidFill>
                        <a:schemeClr val="accent6">
                          <a:lumMod val="7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3.2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9050" cap="flat" cmpd="sng" algn="ctr">
                      <a:solidFill>
                        <a:schemeClr val="accent6">
                          <a:lumMod val="7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1.3</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9050" cap="flat" cmpd="sng" algn="ctr">
                      <a:solidFill>
                        <a:schemeClr val="accent6">
                          <a:lumMod val="7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0.2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9050" cap="flat" cmpd="sng" algn="ctr">
                      <a:solidFill>
                        <a:schemeClr val="accent6">
                          <a:lumMod val="7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setosa</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9050" cap="flat" cmpd="sng" algn="ctr">
                      <a:solidFill>
                        <a:schemeClr val="accent6">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06834140"/>
                  </a:ext>
                </a:extLst>
              </a:tr>
              <a:tr h="201937">
                <a:tc>
                  <a:txBody>
                    <a:bodyPr/>
                    <a:lstStyle/>
                    <a:p>
                      <a:pPr algn="r" latinLnBrk="1"/>
                      <a:r>
                        <a:rPr lang="en-US" altLang="ko-KR" sz="1100" b="0" dirty="0">
                          <a:solidFill>
                            <a:schemeClr val="tx1"/>
                          </a:solidFill>
                          <a:latin typeface="SamsungOne 400" panose="020B0503030303020204" pitchFamily="34" charset="0"/>
                        </a:rPr>
                        <a:t>4</a:t>
                      </a:r>
                      <a:endParaRPr lang="ko-KR" altLang="en-US" sz="1100" b="0" dirty="0">
                        <a:solidFill>
                          <a:schemeClr val="tx1"/>
                        </a:solidFill>
                        <a:latin typeface="SamsungOne 400" panose="020B0503030303020204" pitchFamily="34" charset="0"/>
                      </a:endParaRPr>
                    </a:p>
                  </a:txBody>
                  <a:tcPr marL="72000" marR="72000" marT="36000" marB="36000" anchor="ctr">
                    <a:lnL w="19050" cap="flat" cmpd="sng" algn="ctr">
                      <a:solidFill>
                        <a:schemeClr val="accent6">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chemeClr val="accent6">
                          <a:lumMod val="75000"/>
                        </a:schemeClr>
                      </a:solidFill>
                      <a:prstDash val="solid"/>
                      <a:round/>
                      <a:headEnd type="none" w="med" len="med"/>
                      <a:tailEnd type="none" w="med" len="med"/>
                    </a:lnT>
                    <a:lnB w="19050" cap="flat" cmpd="sng" algn="ctr">
                      <a:solidFill>
                        <a:schemeClr val="accent6">
                          <a:lumMod val="75000"/>
                        </a:schemeClr>
                      </a:solidFill>
                      <a:prstDash val="solid"/>
                      <a:round/>
                      <a:headEnd type="none" w="med" len="med"/>
                      <a:tailEnd type="none" w="med" len="med"/>
                    </a:lnB>
                    <a:solidFill>
                      <a:schemeClr val="bg1">
                        <a:lumMod val="85000"/>
                      </a:schemeClr>
                    </a:solidFill>
                  </a:tcPr>
                </a:tc>
                <a:tc>
                  <a:txBody>
                    <a:bodyPr/>
                    <a:lstStyle/>
                    <a:p>
                      <a:pPr algn="r" latinLnBrk="1"/>
                      <a:r>
                        <a:rPr lang="en-US" altLang="ko-KR" sz="1100" b="0" dirty="0">
                          <a:solidFill>
                            <a:schemeClr val="tx1"/>
                          </a:solidFill>
                          <a:latin typeface="SamsungOne 400" panose="020B0503030303020204" pitchFamily="34" charset="0"/>
                        </a:rPr>
                        <a:t>4.6</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chemeClr val="accent6">
                          <a:lumMod val="75000"/>
                        </a:schemeClr>
                      </a:solidFill>
                      <a:prstDash val="solid"/>
                      <a:round/>
                      <a:headEnd type="none" w="med" len="med"/>
                      <a:tailEnd type="none" w="med" len="med"/>
                    </a:lnT>
                    <a:lnB w="19050" cap="flat" cmpd="sng" algn="ctr">
                      <a:solidFill>
                        <a:schemeClr val="accent6">
                          <a:lumMod val="75000"/>
                        </a:schemeClr>
                      </a:solidFill>
                      <a:prstDash val="solid"/>
                      <a:round/>
                      <a:headEnd type="none" w="med" len="med"/>
                      <a:tailEnd type="none" w="med" len="med"/>
                    </a:lnB>
                    <a:solidFill>
                      <a:schemeClr val="bg1">
                        <a:lumMod val="85000"/>
                      </a:schemeClr>
                    </a:solidFill>
                  </a:tcPr>
                </a:tc>
                <a:tc>
                  <a:txBody>
                    <a:bodyPr/>
                    <a:lstStyle/>
                    <a:p>
                      <a:pPr algn="r" latinLnBrk="1"/>
                      <a:r>
                        <a:rPr lang="en-US" altLang="ko-KR" sz="1100" b="0" dirty="0">
                          <a:solidFill>
                            <a:schemeClr val="tx1"/>
                          </a:solidFill>
                          <a:latin typeface="SamsungOne 400" panose="020B0503030303020204" pitchFamily="34" charset="0"/>
                        </a:rPr>
                        <a:t>3.1</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chemeClr val="accent6">
                          <a:lumMod val="75000"/>
                        </a:schemeClr>
                      </a:solidFill>
                      <a:prstDash val="solid"/>
                      <a:round/>
                      <a:headEnd type="none" w="med" len="med"/>
                      <a:tailEnd type="none" w="med" len="med"/>
                    </a:lnT>
                    <a:lnB w="19050" cap="flat" cmpd="sng" algn="ctr">
                      <a:solidFill>
                        <a:schemeClr val="accent6">
                          <a:lumMod val="75000"/>
                        </a:schemeClr>
                      </a:solidFill>
                      <a:prstDash val="solid"/>
                      <a:round/>
                      <a:headEnd type="none" w="med" len="med"/>
                      <a:tailEnd type="none" w="med" len="med"/>
                    </a:lnB>
                    <a:solidFill>
                      <a:schemeClr val="bg1">
                        <a:lumMod val="85000"/>
                      </a:schemeClr>
                    </a:solidFill>
                  </a:tcPr>
                </a:tc>
                <a:tc>
                  <a:txBody>
                    <a:bodyPr/>
                    <a:lstStyle/>
                    <a:p>
                      <a:pPr algn="r" latinLnBrk="1"/>
                      <a:r>
                        <a:rPr lang="en-US" altLang="ko-KR" sz="1100" b="0" dirty="0">
                          <a:solidFill>
                            <a:schemeClr val="tx1"/>
                          </a:solidFill>
                          <a:latin typeface="SamsungOne 400" panose="020B0503030303020204" pitchFamily="34" charset="0"/>
                        </a:rPr>
                        <a:t>1.5</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chemeClr val="accent6">
                          <a:lumMod val="75000"/>
                        </a:schemeClr>
                      </a:solidFill>
                      <a:prstDash val="solid"/>
                      <a:round/>
                      <a:headEnd type="none" w="med" len="med"/>
                      <a:tailEnd type="none" w="med" len="med"/>
                    </a:lnT>
                    <a:lnB w="19050" cap="flat" cmpd="sng" algn="ctr">
                      <a:solidFill>
                        <a:schemeClr val="accent6">
                          <a:lumMod val="75000"/>
                        </a:schemeClr>
                      </a:solidFill>
                      <a:prstDash val="solid"/>
                      <a:round/>
                      <a:headEnd type="none" w="med" len="med"/>
                      <a:tailEnd type="none" w="med" len="med"/>
                    </a:lnB>
                    <a:solidFill>
                      <a:schemeClr val="bg1">
                        <a:lumMod val="85000"/>
                      </a:schemeClr>
                    </a:solidFill>
                  </a:tcPr>
                </a:tc>
                <a:tc>
                  <a:txBody>
                    <a:bodyPr/>
                    <a:lstStyle/>
                    <a:p>
                      <a:pPr algn="r" latinLnBrk="1"/>
                      <a:r>
                        <a:rPr lang="en-US" altLang="ko-KR" sz="1100" b="0" dirty="0">
                          <a:solidFill>
                            <a:schemeClr val="tx1"/>
                          </a:solidFill>
                          <a:latin typeface="SamsungOne 400" panose="020B0503030303020204" pitchFamily="34" charset="0"/>
                        </a:rPr>
                        <a:t>0.2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chemeClr val="accent6">
                          <a:lumMod val="75000"/>
                        </a:schemeClr>
                      </a:solidFill>
                      <a:prstDash val="solid"/>
                      <a:round/>
                      <a:headEnd type="none" w="med" len="med"/>
                      <a:tailEnd type="none" w="med" len="med"/>
                    </a:lnT>
                    <a:lnB w="19050" cap="flat" cmpd="sng" algn="ctr">
                      <a:solidFill>
                        <a:schemeClr val="accent6">
                          <a:lumMod val="75000"/>
                        </a:schemeClr>
                      </a:solidFill>
                      <a:prstDash val="solid"/>
                      <a:round/>
                      <a:headEnd type="none" w="med" len="med"/>
                      <a:tailEnd type="none" w="med" len="med"/>
                    </a:lnB>
                    <a:solidFill>
                      <a:schemeClr val="bg1">
                        <a:lumMod val="85000"/>
                      </a:schemeClr>
                    </a:solidFill>
                  </a:tcPr>
                </a:tc>
                <a:tc>
                  <a:txBody>
                    <a:bodyPr/>
                    <a:lstStyle/>
                    <a:p>
                      <a:pPr latinLnBrk="1"/>
                      <a:r>
                        <a:rPr lang="en-US" altLang="ko-KR" sz="1100" b="0" dirty="0">
                          <a:solidFill>
                            <a:schemeClr val="tx1"/>
                          </a:solidFill>
                          <a:latin typeface="SamsungOne 400" panose="020B0503030303020204" pitchFamily="34" charset="0"/>
                        </a:rPr>
                        <a:t>unknown</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9050" cap="flat" cmpd="sng" algn="ctr">
                      <a:solidFill>
                        <a:schemeClr val="accent6">
                          <a:lumMod val="75000"/>
                        </a:schemeClr>
                      </a:solidFill>
                      <a:prstDash val="solid"/>
                      <a:round/>
                      <a:headEnd type="none" w="med" len="med"/>
                      <a:tailEnd type="none" w="med" len="med"/>
                    </a:lnR>
                    <a:lnT w="19050" cap="flat" cmpd="sng" algn="ctr">
                      <a:solidFill>
                        <a:schemeClr val="accent6">
                          <a:lumMod val="75000"/>
                        </a:schemeClr>
                      </a:solidFill>
                      <a:prstDash val="solid"/>
                      <a:round/>
                      <a:headEnd type="none" w="med" len="med"/>
                      <a:tailEnd type="none" w="med" len="med"/>
                    </a:lnT>
                    <a:lnB w="19050" cap="flat" cmpd="sng" algn="ctr">
                      <a:solidFill>
                        <a:schemeClr val="accent6">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36193724"/>
                  </a:ext>
                </a:extLst>
              </a:tr>
              <a:tr h="201937">
                <a:tc>
                  <a:txBody>
                    <a:bodyPr/>
                    <a:lstStyle/>
                    <a:p>
                      <a:pPr algn="r" latinLnBrk="1"/>
                      <a:r>
                        <a:rPr lang="en-US" altLang="ko-KR" sz="1100" b="0" dirty="0">
                          <a:solidFill>
                            <a:schemeClr val="tx1"/>
                          </a:solidFill>
                          <a:latin typeface="SamsungOne 400" panose="020B0503030303020204" pitchFamily="34" charset="0"/>
                        </a:rPr>
                        <a:t>5</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chemeClr val="accent6">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5</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chemeClr val="accent6">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3.6</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chemeClr val="accent6">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1.4</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chemeClr val="accent6">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0.2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chemeClr val="accent6">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setosa</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9050" cap="flat" cmpd="sng" algn="ctr">
                      <a:solidFill>
                        <a:schemeClr val="accent6">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67613953"/>
                  </a:ext>
                </a:extLst>
              </a:tr>
              <a:tr h="201937">
                <a:tc>
                  <a:txBody>
                    <a:bodyPr/>
                    <a:lstStyle/>
                    <a:p>
                      <a:pPr algn="r" latinLnBrk="1"/>
                      <a:r>
                        <a:rPr lang="en-US" altLang="ko-KR" sz="1100" b="0" dirty="0">
                          <a:solidFill>
                            <a:schemeClr val="tx1"/>
                          </a:solidFill>
                          <a:latin typeface="SamsungOne 400" panose="020B0503030303020204" pitchFamily="34" charset="0"/>
                        </a:rPr>
                        <a:t>6</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5.4</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3.9</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1.7</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0.4</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setosa</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4899085"/>
                  </a:ext>
                </a:extLst>
              </a:tr>
            </a:tbl>
          </a:graphicData>
        </a:graphic>
      </p:graphicFrame>
    </p:spTree>
    <p:extLst>
      <p:ext uri="{BB962C8B-B14F-4D97-AF65-F5344CB8AC3E}">
        <p14:creationId xmlns:p14="http://schemas.microsoft.com/office/powerpoint/2010/main" val="12866209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thiếu</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3CC33E21-CB2E-4A86-BD53-4A9A8776B571}"/>
              </a:ext>
            </a:extLst>
          </p:cNvPr>
          <p:cNvSpPr/>
          <p:nvPr/>
        </p:nvSpPr>
        <p:spPr>
          <a:xfrm>
            <a:off x="671261"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Chèn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giá</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thiếu</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 400" panose="020B0503030303020204" pitchFamily="34" charset="0"/>
              </a:rPr>
              <a:t>Giá</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trị</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trung</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bình</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của</a:t>
            </a:r>
            <a:r>
              <a:rPr lang="en-US" altLang="ko-KR" sz="1300" dirty="0">
                <a:solidFill>
                  <a:prstClr val="black">
                    <a:lumMod val="85000"/>
                    <a:lumOff val="15000"/>
                  </a:prstClr>
                </a:solidFill>
                <a:latin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rPr>
              <a:t>Sepal.Length</a:t>
            </a:r>
            <a:r>
              <a:rPr lang="en-US" altLang="ko-KR" sz="1300" dirty="0">
                <a:solidFill>
                  <a:prstClr val="black">
                    <a:lumMod val="85000"/>
                    <a:lumOff val="15000"/>
                  </a:prstClr>
                </a:solidFill>
                <a:latin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rPr>
              <a:t>đối với thực vật là 5.843 như được cung cấp trước đó, vì vậy hãy chèn 5.843</a:t>
            </a:r>
            <a:r>
              <a:rPr lang="en-US" altLang="ko-KR" sz="1300" dirty="0">
                <a:solidFill>
                  <a:prstClr val="black">
                    <a:lumMod val="85000"/>
                    <a:lumOff val="15000"/>
                  </a:prstClr>
                </a:solidFill>
                <a:latin typeface="SamsungOne 400" panose="020B0503030303020204" pitchFamily="34" charset="0"/>
              </a:rPr>
              <a:t>.</a:t>
            </a:r>
          </a:p>
        </p:txBody>
      </p:sp>
      <p:graphicFrame>
        <p:nvGraphicFramePr>
          <p:cNvPr id="3" name="표 3">
            <a:extLst>
              <a:ext uri="{FF2B5EF4-FFF2-40B4-BE49-F238E27FC236}">
                <a16:creationId xmlns:a16="http://schemas.microsoft.com/office/drawing/2014/main" id="{EB52B5E6-3F88-46BE-9680-9D035E1E38A0}"/>
              </a:ext>
            </a:extLst>
          </p:cNvPr>
          <p:cNvGraphicFramePr>
            <a:graphicFrameLocks noGrp="1"/>
          </p:cNvGraphicFramePr>
          <p:nvPr>
            <p:extLst>
              <p:ext uri="{D42A27DB-BD31-4B8C-83A1-F6EECF244321}">
                <p14:modId xmlns:p14="http://schemas.microsoft.com/office/powerpoint/2010/main" val="439309692"/>
              </p:ext>
            </p:extLst>
          </p:nvPr>
        </p:nvGraphicFramePr>
        <p:xfrm>
          <a:off x="1026976" y="2384884"/>
          <a:ext cx="5400000" cy="1917120"/>
        </p:xfrm>
        <a:graphic>
          <a:graphicData uri="http://schemas.openxmlformats.org/drawingml/2006/table">
            <a:tbl>
              <a:tblPr firstRow="1" bandRow="1">
                <a:tableStyleId>{5C22544A-7EE6-4342-B048-85BDC9FD1C3A}</a:tableStyleId>
              </a:tblPr>
              <a:tblGrid>
                <a:gridCol w="428396">
                  <a:extLst>
                    <a:ext uri="{9D8B030D-6E8A-4147-A177-3AD203B41FA5}">
                      <a16:colId xmlns:a16="http://schemas.microsoft.com/office/drawing/2014/main" val="2802731657"/>
                    </a:ext>
                  </a:extLst>
                </a:gridCol>
                <a:gridCol w="1038713">
                  <a:extLst>
                    <a:ext uri="{9D8B030D-6E8A-4147-A177-3AD203B41FA5}">
                      <a16:colId xmlns:a16="http://schemas.microsoft.com/office/drawing/2014/main" val="1044611708"/>
                    </a:ext>
                  </a:extLst>
                </a:gridCol>
                <a:gridCol w="1038713">
                  <a:extLst>
                    <a:ext uri="{9D8B030D-6E8A-4147-A177-3AD203B41FA5}">
                      <a16:colId xmlns:a16="http://schemas.microsoft.com/office/drawing/2014/main" val="1288837626"/>
                    </a:ext>
                  </a:extLst>
                </a:gridCol>
                <a:gridCol w="1038713">
                  <a:extLst>
                    <a:ext uri="{9D8B030D-6E8A-4147-A177-3AD203B41FA5}">
                      <a16:colId xmlns:a16="http://schemas.microsoft.com/office/drawing/2014/main" val="1537072357"/>
                    </a:ext>
                  </a:extLst>
                </a:gridCol>
                <a:gridCol w="1038713">
                  <a:extLst>
                    <a:ext uri="{9D8B030D-6E8A-4147-A177-3AD203B41FA5}">
                      <a16:colId xmlns:a16="http://schemas.microsoft.com/office/drawing/2014/main" val="558924247"/>
                    </a:ext>
                  </a:extLst>
                </a:gridCol>
                <a:gridCol w="816752">
                  <a:extLst>
                    <a:ext uri="{9D8B030D-6E8A-4147-A177-3AD203B41FA5}">
                      <a16:colId xmlns:a16="http://schemas.microsoft.com/office/drawing/2014/main" val="2754753095"/>
                    </a:ext>
                  </a:extLst>
                </a:gridCol>
              </a:tblGrid>
              <a:tr h="201937">
                <a:tc>
                  <a:txBody>
                    <a:bodyPr/>
                    <a:lstStyle/>
                    <a:p>
                      <a:pPr latinLnBrk="1"/>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x1</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x2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x3</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x4</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y</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7846415"/>
                  </a:ext>
                </a:extLst>
              </a:tr>
              <a:tr h="201937">
                <a:tc>
                  <a:txBody>
                    <a:bodyPr/>
                    <a:lstStyle/>
                    <a:p>
                      <a:pPr latinLnBrk="1"/>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err="1">
                          <a:solidFill>
                            <a:schemeClr val="tx1"/>
                          </a:solidFill>
                          <a:latin typeface="SamsungOne 400" panose="020B0503030303020204" pitchFamily="34" charset="0"/>
                        </a:rPr>
                        <a:t>Sepal.Length</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err="1">
                          <a:solidFill>
                            <a:schemeClr val="tx1"/>
                          </a:solidFill>
                          <a:latin typeface="SamsungOne 400" panose="020B0503030303020204" pitchFamily="34" charset="0"/>
                        </a:rPr>
                        <a:t>Sepal.Width</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err="1">
                          <a:solidFill>
                            <a:schemeClr val="tx1"/>
                          </a:solidFill>
                          <a:latin typeface="SamsungOne 400" panose="020B0503030303020204" pitchFamily="34" charset="0"/>
                        </a:rPr>
                        <a:t>Petal.Length</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err="1">
                          <a:solidFill>
                            <a:schemeClr val="tx1"/>
                          </a:solidFill>
                          <a:latin typeface="SamsungOne 400" panose="020B0503030303020204" pitchFamily="34" charset="0"/>
                        </a:rPr>
                        <a:t>Petal.Width</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Species</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57602625"/>
                  </a:ext>
                </a:extLst>
              </a:tr>
              <a:tr h="201937">
                <a:tc>
                  <a:txBody>
                    <a:bodyPr/>
                    <a:lstStyle/>
                    <a:p>
                      <a:pPr algn="r" latinLnBrk="1"/>
                      <a:r>
                        <a:rPr lang="en-US" altLang="ko-KR" sz="1100" b="0" dirty="0">
                          <a:solidFill>
                            <a:schemeClr val="tx1"/>
                          </a:solidFill>
                          <a:latin typeface="SamsungOne 400" panose="020B0503030303020204" pitchFamily="34" charset="0"/>
                          <a:ea typeface="SamsungOne 400" panose="020B0503030303020204" pitchFamily="34" charset="0"/>
                        </a:rPr>
                        <a:t>1</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5.1</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3.5</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1.4</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0.2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setosa</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36656663"/>
                  </a:ext>
                </a:extLst>
              </a:tr>
              <a:tr h="201937">
                <a:tc>
                  <a:txBody>
                    <a:bodyPr/>
                    <a:lstStyle/>
                    <a:p>
                      <a:pPr algn="r" latinLnBrk="1"/>
                      <a:r>
                        <a:rPr lang="en-US" altLang="ko-KR" sz="1100" b="0" dirty="0">
                          <a:solidFill>
                            <a:schemeClr val="tx1"/>
                          </a:solidFill>
                          <a:latin typeface="SamsungOne 400" panose="020B0503030303020204" pitchFamily="34" charset="0"/>
                        </a:rPr>
                        <a:t>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4.9</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3</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1.4</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0.2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setosa</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54053847"/>
                  </a:ext>
                </a:extLst>
              </a:tr>
              <a:tr h="201937">
                <a:tc>
                  <a:txBody>
                    <a:bodyPr/>
                    <a:lstStyle/>
                    <a:p>
                      <a:pPr algn="r" latinLnBrk="1"/>
                      <a:r>
                        <a:rPr lang="en-US" altLang="ko-KR" sz="1100" b="0" dirty="0">
                          <a:solidFill>
                            <a:schemeClr val="tx1"/>
                          </a:solidFill>
                          <a:latin typeface="SamsungOne 400" panose="020B0503030303020204" pitchFamily="34" charset="0"/>
                        </a:rPr>
                        <a:t>3</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4.7</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9050" cap="flat" cmpd="sng" algn="ctr">
                      <a:solidFill>
                        <a:schemeClr val="accent6">
                          <a:lumMod val="7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3.2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1.3</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0.2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setosa</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06834140"/>
                  </a:ext>
                </a:extLst>
              </a:tr>
              <a:tr h="201937">
                <a:tc>
                  <a:txBody>
                    <a:bodyPr/>
                    <a:lstStyle/>
                    <a:p>
                      <a:pPr algn="r" latinLnBrk="1"/>
                      <a:r>
                        <a:rPr lang="en-US" altLang="ko-KR" sz="1100" b="0" dirty="0">
                          <a:solidFill>
                            <a:schemeClr val="tx1"/>
                          </a:solidFill>
                          <a:latin typeface="SamsungOne 400" panose="020B0503030303020204" pitchFamily="34" charset="0"/>
                        </a:rPr>
                        <a:t>4</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9050" cap="flat" cmpd="sng" algn="ctr">
                      <a:solidFill>
                        <a:schemeClr val="accent6">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algn="r" latinLnBrk="1"/>
                      <a:endParaRPr lang="ko-KR" altLang="en-US" sz="1100" b="0" dirty="0">
                        <a:solidFill>
                          <a:schemeClr val="tx1"/>
                        </a:solidFill>
                        <a:latin typeface="SamsungOne 400" panose="020B0503030303020204" pitchFamily="34" charset="0"/>
                      </a:endParaRPr>
                    </a:p>
                  </a:txBody>
                  <a:tcPr marL="72000" marR="72000" marT="36000" marB="36000" anchor="ctr">
                    <a:lnL w="19050" cap="flat" cmpd="sng" algn="ctr">
                      <a:solidFill>
                        <a:schemeClr val="accent6">
                          <a:lumMod val="75000"/>
                        </a:schemeClr>
                      </a:solidFill>
                      <a:prstDash val="solid"/>
                      <a:round/>
                      <a:headEnd type="none" w="med" len="med"/>
                      <a:tailEnd type="none" w="med" len="med"/>
                    </a:lnL>
                    <a:lnR w="19050" cap="flat" cmpd="sng" algn="ctr">
                      <a:solidFill>
                        <a:schemeClr val="accent6">
                          <a:lumMod val="75000"/>
                        </a:schemeClr>
                      </a:solidFill>
                      <a:prstDash val="solid"/>
                      <a:round/>
                      <a:headEnd type="none" w="med" len="med"/>
                      <a:tailEnd type="none" w="med" len="med"/>
                    </a:lnR>
                    <a:lnT w="19050" cap="flat" cmpd="sng" algn="ctr">
                      <a:solidFill>
                        <a:schemeClr val="accent6">
                          <a:lumMod val="75000"/>
                        </a:schemeClr>
                      </a:solidFill>
                      <a:prstDash val="solid"/>
                      <a:round/>
                      <a:headEnd type="none" w="med" len="med"/>
                      <a:tailEnd type="none" w="med" len="med"/>
                    </a:lnT>
                    <a:lnB w="19050" cap="flat" cmpd="sng" algn="ctr">
                      <a:solidFill>
                        <a:schemeClr val="accent6">
                          <a:lumMod val="75000"/>
                        </a:schemeClr>
                      </a:solidFill>
                      <a:prstDash val="solid"/>
                      <a:round/>
                      <a:headEnd type="none" w="med" len="med"/>
                      <a:tailEnd type="none" w="med" len="med"/>
                    </a:lnB>
                    <a:solidFill>
                      <a:schemeClr val="bg1">
                        <a:lumMod val="85000"/>
                      </a:schemeClr>
                    </a:solidFill>
                  </a:tcPr>
                </a:tc>
                <a:tc>
                  <a:txBody>
                    <a:bodyPr/>
                    <a:lstStyle/>
                    <a:p>
                      <a:pPr algn="r" latinLnBrk="1"/>
                      <a:r>
                        <a:rPr lang="en-US" altLang="ko-KR" sz="1100" b="0" dirty="0">
                          <a:solidFill>
                            <a:schemeClr val="tx1"/>
                          </a:solidFill>
                          <a:latin typeface="SamsungOne 400" panose="020B0503030303020204" pitchFamily="34" charset="0"/>
                        </a:rPr>
                        <a:t>3.1</a:t>
                      </a:r>
                      <a:endParaRPr lang="ko-KR" altLang="en-US" sz="1100" b="0" dirty="0">
                        <a:solidFill>
                          <a:schemeClr val="tx1"/>
                        </a:solidFill>
                        <a:latin typeface="SamsungOne 400" panose="020B0503030303020204" pitchFamily="34" charset="0"/>
                      </a:endParaRPr>
                    </a:p>
                  </a:txBody>
                  <a:tcPr marL="72000" marR="72000" marT="36000" marB="36000" anchor="ctr">
                    <a:lnL w="19050" cap="flat" cmpd="sng" algn="ctr">
                      <a:solidFill>
                        <a:schemeClr val="accent6">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algn="r" latinLnBrk="1"/>
                      <a:r>
                        <a:rPr lang="en-US" altLang="ko-KR" sz="1100" b="0" dirty="0">
                          <a:solidFill>
                            <a:schemeClr val="tx1"/>
                          </a:solidFill>
                          <a:latin typeface="SamsungOne 400" panose="020B0503030303020204" pitchFamily="34" charset="0"/>
                        </a:rPr>
                        <a:t>1.5</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algn="r" latinLnBrk="1"/>
                      <a:r>
                        <a:rPr lang="en-US" altLang="ko-KR" sz="1100" b="0" dirty="0">
                          <a:solidFill>
                            <a:schemeClr val="tx1"/>
                          </a:solidFill>
                          <a:latin typeface="SamsungOne 400" panose="020B0503030303020204" pitchFamily="34" charset="0"/>
                        </a:rPr>
                        <a:t>0.2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latinLnBrk="1"/>
                      <a:r>
                        <a:rPr lang="en-US" altLang="ko-KR" sz="1100" b="0" dirty="0">
                          <a:solidFill>
                            <a:schemeClr val="tx1"/>
                          </a:solidFill>
                          <a:latin typeface="SamsungOne 400" panose="020B0503030303020204" pitchFamily="34" charset="0"/>
                        </a:rPr>
                        <a:t>setosa</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36193724"/>
                  </a:ext>
                </a:extLst>
              </a:tr>
              <a:tr h="201937">
                <a:tc>
                  <a:txBody>
                    <a:bodyPr/>
                    <a:lstStyle/>
                    <a:p>
                      <a:pPr algn="r" latinLnBrk="1"/>
                      <a:r>
                        <a:rPr lang="en-US" altLang="ko-KR" sz="1100" b="0" dirty="0">
                          <a:solidFill>
                            <a:schemeClr val="tx1"/>
                          </a:solidFill>
                          <a:latin typeface="SamsungOne 400" panose="020B0503030303020204" pitchFamily="34" charset="0"/>
                        </a:rPr>
                        <a:t>5</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5</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9050" cap="flat" cmpd="sng" algn="ctr">
                      <a:solidFill>
                        <a:schemeClr val="accent6">
                          <a:lumMod val="7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3.6</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1.4</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0.2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setosa</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67613953"/>
                  </a:ext>
                </a:extLst>
              </a:tr>
              <a:tr h="201937">
                <a:tc>
                  <a:txBody>
                    <a:bodyPr/>
                    <a:lstStyle/>
                    <a:p>
                      <a:pPr algn="r" latinLnBrk="1"/>
                      <a:r>
                        <a:rPr lang="en-US" altLang="ko-KR" sz="1100" b="0" dirty="0">
                          <a:solidFill>
                            <a:schemeClr val="tx1"/>
                          </a:solidFill>
                          <a:latin typeface="SamsungOne 400" panose="020B0503030303020204" pitchFamily="34" charset="0"/>
                        </a:rPr>
                        <a:t>6</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5.4</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3.9</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1.7</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0.4</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setosa</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4899085"/>
                  </a:ext>
                </a:extLst>
              </a:tr>
            </a:tbl>
          </a:graphicData>
        </a:graphic>
      </p:graphicFrame>
      <p:graphicFrame>
        <p:nvGraphicFramePr>
          <p:cNvPr id="9" name="표 3">
            <a:extLst>
              <a:ext uri="{FF2B5EF4-FFF2-40B4-BE49-F238E27FC236}">
                <a16:creationId xmlns:a16="http://schemas.microsoft.com/office/drawing/2014/main" id="{2410616A-AE6E-431D-8038-91C58DE704AD}"/>
              </a:ext>
            </a:extLst>
          </p:cNvPr>
          <p:cNvGraphicFramePr>
            <a:graphicFrameLocks noGrp="1"/>
          </p:cNvGraphicFramePr>
          <p:nvPr>
            <p:extLst>
              <p:ext uri="{D42A27DB-BD31-4B8C-83A1-F6EECF244321}">
                <p14:modId xmlns:p14="http://schemas.microsoft.com/office/powerpoint/2010/main" val="2741649867"/>
              </p:ext>
            </p:extLst>
          </p:nvPr>
        </p:nvGraphicFramePr>
        <p:xfrm>
          <a:off x="1026976" y="4399380"/>
          <a:ext cx="5400000" cy="1917120"/>
        </p:xfrm>
        <a:graphic>
          <a:graphicData uri="http://schemas.openxmlformats.org/drawingml/2006/table">
            <a:tbl>
              <a:tblPr firstRow="1" bandRow="1">
                <a:tableStyleId>{5C22544A-7EE6-4342-B048-85BDC9FD1C3A}</a:tableStyleId>
              </a:tblPr>
              <a:tblGrid>
                <a:gridCol w="428396">
                  <a:extLst>
                    <a:ext uri="{9D8B030D-6E8A-4147-A177-3AD203B41FA5}">
                      <a16:colId xmlns:a16="http://schemas.microsoft.com/office/drawing/2014/main" val="2802731657"/>
                    </a:ext>
                  </a:extLst>
                </a:gridCol>
                <a:gridCol w="1038713">
                  <a:extLst>
                    <a:ext uri="{9D8B030D-6E8A-4147-A177-3AD203B41FA5}">
                      <a16:colId xmlns:a16="http://schemas.microsoft.com/office/drawing/2014/main" val="1044611708"/>
                    </a:ext>
                  </a:extLst>
                </a:gridCol>
                <a:gridCol w="1038713">
                  <a:extLst>
                    <a:ext uri="{9D8B030D-6E8A-4147-A177-3AD203B41FA5}">
                      <a16:colId xmlns:a16="http://schemas.microsoft.com/office/drawing/2014/main" val="1288837626"/>
                    </a:ext>
                  </a:extLst>
                </a:gridCol>
                <a:gridCol w="1038713">
                  <a:extLst>
                    <a:ext uri="{9D8B030D-6E8A-4147-A177-3AD203B41FA5}">
                      <a16:colId xmlns:a16="http://schemas.microsoft.com/office/drawing/2014/main" val="1537072357"/>
                    </a:ext>
                  </a:extLst>
                </a:gridCol>
                <a:gridCol w="1038713">
                  <a:extLst>
                    <a:ext uri="{9D8B030D-6E8A-4147-A177-3AD203B41FA5}">
                      <a16:colId xmlns:a16="http://schemas.microsoft.com/office/drawing/2014/main" val="558924247"/>
                    </a:ext>
                  </a:extLst>
                </a:gridCol>
                <a:gridCol w="816752">
                  <a:extLst>
                    <a:ext uri="{9D8B030D-6E8A-4147-A177-3AD203B41FA5}">
                      <a16:colId xmlns:a16="http://schemas.microsoft.com/office/drawing/2014/main" val="2754753095"/>
                    </a:ext>
                  </a:extLst>
                </a:gridCol>
              </a:tblGrid>
              <a:tr h="201937">
                <a:tc>
                  <a:txBody>
                    <a:bodyPr/>
                    <a:lstStyle/>
                    <a:p>
                      <a:pPr latinLnBrk="1"/>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x1</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x2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x3</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x4</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y</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7846415"/>
                  </a:ext>
                </a:extLst>
              </a:tr>
              <a:tr h="201937">
                <a:tc>
                  <a:txBody>
                    <a:bodyPr/>
                    <a:lstStyle/>
                    <a:p>
                      <a:pPr latinLnBrk="1"/>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err="1">
                          <a:solidFill>
                            <a:schemeClr val="tx1"/>
                          </a:solidFill>
                          <a:latin typeface="SamsungOne 400" panose="020B0503030303020204" pitchFamily="34" charset="0"/>
                        </a:rPr>
                        <a:t>Sepal.Length</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err="1">
                          <a:solidFill>
                            <a:schemeClr val="tx1"/>
                          </a:solidFill>
                          <a:latin typeface="SamsungOne 400" panose="020B0503030303020204" pitchFamily="34" charset="0"/>
                        </a:rPr>
                        <a:t>Sepal.Width</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err="1">
                          <a:solidFill>
                            <a:schemeClr val="tx1"/>
                          </a:solidFill>
                          <a:latin typeface="SamsungOne 400" panose="020B0503030303020204" pitchFamily="34" charset="0"/>
                        </a:rPr>
                        <a:t>Petal.Length</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err="1">
                          <a:solidFill>
                            <a:schemeClr val="tx1"/>
                          </a:solidFill>
                          <a:latin typeface="SamsungOne 400" panose="020B0503030303020204" pitchFamily="34" charset="0"/>
                        </a:rPr>
                        <a:t>Petal.Width</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Species</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57602625"/>
                  </a:ext>
                </a:extLst>
              </a:tr>
              <a:tr h="201937">
                <a:tc>
                  <a:txBody>
                    <a:bodyPr/>
                    <a:lstStyle/>
                    <a:p>
                      <a:pPr algn="r" latinLnBrk="1"/>
                      <a:r>
                        <a:rPr lang="en-US" altLang="ko-KR" sz="1100" b="0" dirty="0">
                          <a:solidFill>
                            <a:schemeClr val="tx1"/>
                          </a:solidFill>
                          <a:latin typeface="SamsungOne 400" panose="020B0503030303020204" pitchFamily="34" charset="0"/>
                          <a:ea typeface="SamsungOne 400" panose="020B0503030303020204" pitchFamily="34" charset="0"/>
                        </a:rPr>
                        <a:t>1</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5.1</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3.5</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1.4</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0.2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setosa</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36656663"/>
                  </a:ext>
                </a:extLst>
              </a:tr>
              <a:tr h="201937">
                <a:tc>
                  <a:txBody>
                    <a:bodyPr/>
                    <a:lstStyle/>
                    <a:p>
                      <a:pPr algn="r" latinLnBrk="1"/>
                      <a:r>
                        <a:rPr lang="en-US" altLang="ko-KR" sz="1100" b="0" dirty="0">
                          <a:solidFill>
                            <a:schemeClr val="tx1"/>
                          </a:solidFill>
                          <a:latin typeface="SamsungOne 400" panose="020B0503030303020204" pitchFamily="34" charset="0"/>
                        </a:rPr>
                        <a:t>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4.9</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3</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1.4</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0.2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setosa</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54053847"/>
                  </a:ext>
                </a:extLst>
              </a:tr>
              <a:tr h="201937">
                <a:tc>
                  <a:txBody>
                    <a:bodyPr/>
                    <a:lstStyle/>
                    <a:p>
                      <a:pPr algn="r" latinLnBrk="1"/>
                      <a:r>
                        <a:rPr lang="en-US" altLang="ko-KR" sz="1100" b="0" dirty="0">
                          <a:solidFill>
                            <a:schemeClr val="tx1"/>
                          </a:solidFill>
                          <a:latin typeface="SamsungOne 400" panose="020B0503030303020204" pitchFamily="34" charset="0"/>
                        </a:rPr>
                        <a:t>3</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4.7</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3.2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1.3</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0.2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setosa</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06834140"/>
                  </a:ext>
                </a:extLst>
              </a:tr>
              <a:tr h="201937">
                <a:tc>
                  <a:txBody>
                    <a:bodyPr/>
                    <a:lstStyle/>
                    <a:p>
                      <a:pPr algn="r" latinLnBrk="1"/>
                      <a:r>
                        <a:rPr lang="en-US" altLang="ko-KR" sz="1100" b="0" dirty="0">
                          <a:solidFill>
                            <a:schemeClr val="tx1"/>
                          </a:solidFill>
                          <a:latin typeface="SamsungOne 400" panose="020B0503030303020204" pitchFamily="34" charset="0"/>
                        </a:rPr>
                        <a:t>4</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algn="r" latinLnBrk="1"/>
                      <a:r>
                        <a:rPr lang="en-US" altLang="ko-KR" sz="1100" b="0" dirty="0">
                          <a:solidFill>
                            <a:schemeClr val="tx1"/>
                          </a:solidFill>
                          <a:latin typeface="SamsungOne 400" panose="020B0503030303020204" pitchFamily="34" charset="0"/>
                        </a:rPr>
                        <a:t>5.843</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r" latinLnBrk="1"/>
                      <a:r>
                        <a:rPr lang="en-US" altLang="ko-KR" sz="1100" b="0" dirty="0">
                          <a:solidFill>
                            <a:schemeClr val="tx1"/>
                          </a:solidFill>
                          <a:latin typeface="SamsungOne 400" panose="020B0503030303020204" pitchFamily="34" charset="0"/>
                        </a:rPr>
                        <a:t>3.1</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rgbClr val="FF0000"/>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algn="r" latinLnBrk="1"/>
                      <a:r>
                        <a:rPr lang="en-US" altLang="ko-KR" sz="1100" b="0" dirty="0">
                          <a:solidFill>
                            <a:schemeClr val="tx1"/>
                          </a:solidFill>
                          <a:latin typeface="SamsungOne 400" panose="020B0503030303020204" pitchFamily="34" charset="0"/>
                        </a:rPr>
                        <a:t>1.5</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algn="r" latinLnBrk="1"/>
                      <a:r>
                        <a:rPr lang="en-US" altLang="ko-KR" sz="1100" b="0" dirty="0">
                          <a:solidFill>
                            <a:schemeClr val="tx1"/>
                          </a:solidFill>
                          <a:latin typeface="SamsungOne 400" panose="020B0503030303020204" pitchFamily="34" charset="0"/>
                        </a:rPr>
                        <a:t>0.2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latinLnBrk="1"/>
                      <a:r>
                        <a:rPr lang="en-US" altLang="ko-KR" sz="1100" b="0" dirty="0">
                          <a:solidFill>
                            <a:schemeClr val="tx1"/>
                          </a:solidFill>
                          <a:latin typeface="SamsungOne 400" panose="020B0503030303020204" pitchFamily="34" charset="0"/>
                        </a:rPr>
                        <a:t>setosa</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36193724"/>
                  </a:ext>
                </a:extLst>
              </a:tr>
              <a:tr h="201937">
                <a:tc>
                  <a:txBody>
                    <a:bodyPr/>
                    <a:lstStyle/>
                    <a:p>
                      <a:pPr algn="r" latinLnBrk="1"/>
                      <a:r>
                        <a:rPr lang="en-US" altLang="ko-KR" sz="1100" b="0" dirty="0">
                          <a:solidFill>
                            <a:schemeClr val="tx1"/>
                          </a:solidFill>
                          <a:latin typeface="SamsungOne 400" panose="020B0503030303020204" pitchFamily="34" charset="0"/>
                        </a:rPr>
                        <a:t>5</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5</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3.6</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1.4</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0.2</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setosa</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67613953"/>
                  </a:ext>
                </a:extLst>
              </a:tr>
              <a:tr h="201937">
                <a:tc>
                  <a:txBody>
                    <a:bodyPr/>
                    <a:lstStyle/>
                    <a:p>
                      <a:pPr algn="r" latinLnBrk="1"/>
                      <a:r>
                        <a:rPr lang="en-US" altLang="ko-KR" sz="1100" b="0" dirty="0">
                          <a:solidFill>
                            <a:schemeClr val="tx1"/>
                          </a:solidFill>
                          <a:latin typeface="SamsungOne 400" panose="020B0503030303020204" pitchFamily="34" charset="0"/>
                        </a:rPr>
                        <a:t>6</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5.4</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3.9</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1.7</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r" latinLnBrk="1"/>
                      <a:r>
                        <a:rPr lang="en-US" altLang="ko-KR" sz="1100" b="0" dirty="0">
                          <a:solidFill>
                            <a:schemeClr val="tx1"/>
                          </a:solidFill>
                          <a:latin typeface="SamsungOne 400" panose="020B0503030303020204" pitchFamily="34" charset="0"/>
                        </a:rPr>
                        <a:t>0.4</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latinLnBrk="1"/>
                      <a:r>
                        <a:rPr lang="en-US" altLang="ko-KR" sz="1100" b="0" dirty="0">
                          <a:solidFill>
                            <a:schemeClr val="tx1"/>
                          </a:solidFill>
                          <a:latin typeface="SamsungOne 400" panose="020B0503030303020204" pitchFamily="34" charset="0"/>
                        </a:rPr>
                        <a:t>setosa</a:t>
                      </a:r>
                      <a:endParaRPr lang="ko-KR" altLang="en-US" sz="1100" b="0" dirty="0">
                        <a:solidFill>
                          <a:schemeClr val="tx1"/>
                        </a:solidFill>
                        <a:latin typeface="SamsungOne 400" panose="020B0503030303020204" pitchFamily="34" charset="0"/>
                      </a:endParaRP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4899085"/>
                  </a:ext>
                </a:extLst>
              </a:tr>
            </a:tbl>
          </a:graphicData>
        </a:graphic>
      </p:graphicFrame>
    </p:spTree>
    <p:extLst>
      <p:ext uri="{BB962C8B-B14F-4D97-AF65-F5344CB8AC3E}">
        <p14:creationId xmlns:p14="http://schemas.microsoft.com/office/powerpoint/2010/main" val="13047477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thiếu</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3CC33E21-CB2E-4A86-BD53-4A9A8776B571}"/>
              </a:ext>
            </a:extLst>
          </p:cNvPr>
          <p:cNvSpPr/>
          <p:nvPr/>
        </p:nvSpPr>
        <p:spPr>
          <a:xfrm>
            <a:off x="671261"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Nhập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thủ</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công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 400" panose="020B0503030303020204" pitchFamily="34" charset="0"/>
              </a:rPr>
              <a:t>Một người phụ trách (hoặc một chuyên gia) nên kiểm tra dữ liệu và sửa đổi nó thành một giá trị thích hợp.
Nó đòi hỏi rất nhiều thời gian nhưng cung cấp độ tin cậy cao</a:t>
            </a:r>
            <a:r>
              <a:rPr lang="en-US" altLang="ko-KR" sz="1300" dirty="0">
                <a:solidFill>
                  <a:prstClr val="black">
                    <a:lumMod val="85000"/>
                    <a:lumOff val="15000"/>
                  </a:prstClr>
                </a:solidFill>
                <a:latin typeface="SamsungOne 400" panose="020B0503030303020204" pitchFamily="34" charset="0"/>
              </a:rPr>
              <a:t>.</a:t>
            </a:r>
          </a:p>
        </p:txBody>
      </p:sp>
    </p:spTree>
    <p:extLst>
      <p:ext uri="{BB962C8B-B14F-4D97-AF65-F5344CB8AC3E}">
        <p14:creationId xmlns:p14="http://schemas.microsoft.com/office/powerpoint/2010/main" val="23881511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thiếu</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3CC33E21-CB2E-4A86-BD53-4A9A8776B571}"/>
              </a:ext>
            </a:extLst>
          </p:cNvPr>
          <p:cNvSpPr/>
          <p:nvPr/>
        </p:nvSpPr>
        <p:spPr>
          <a:xfrm>
            <a:off x="671261"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Xác định giá trị bị thiếu từ loại dữ liệu bảng bên dưới và thực hiện xử lý thích hợp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 400" panose="020B0503030303020204" pitchFamily="34" charset="0"/>
              </a:rPr>
              <a:t>Trong python, giá trị bị thiếu được chỉ định là giá trị np.nan hoặc null</a:t>
            </a:r>
            <a:r>
              <a:rPr lang="en-US" altLang="ko-KR" sz="1300" dirty="0">
                <a:solidFill>
                  <a:prstClr val="black">
                    <a:lumMod val="85000"/>
                    <a:lumOff val="15000"/>
                  </a:prstClr>
                </a:solidFill>
                <a:latin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’nan’ </a:t>
            </a:r>
            <a:r>
              <a:rPr lang="fr-FR" altLang="ko-KR" sz="1300" dirty="0">
                <a:solidFill>
                  <a:prstClr val="black">
                    <a:lumMod val="85000"/>
                    <a:lumOff val="15000"/>
                  </a:prstClr>
                </a:solidFill>
                <a:latin typeface="SamsungOne 400" panose="020B0503030303020204" pitchFamily="34" charset="0"/>
              </a:rPr>
              <a:t>là </a:t>
            </a:r>
            <a:r>
              <a:rPr lang="fr-FR" altLang="ko-KR" sz="1300" dirty="0" err="1">
                <a:solidFill>
                  <a:prstClr val="black">
                    <a:lumMod val="85000"/>
                    <a:lumOff val="15000"/>
                  </a:prstClr>
                </a:solidFill>
                <a:latin typeface="SamsungOne 400" panose="020B0503030303020204" pitchFamily="34" charset="0"/>
              </a:rPr>
              <a:t>tên</a:t>
            </a:r>
            <a:r>
              <a:rPr lang="fr-FR" altLang="ko-KR" sz="1300" dirty="0">
                <a:solidFill>
                  <a:prstClr val="black">
                    <a:lumMod val="85000"/>
                    <a:lumOff val="15000"/>
                  </a:prstClr>
                </a:solidFill>
                <a:latin typeface="SamsungOne 400" panose="020B0503030303020204" pitchFamily="34" charset="0"/>
              </a:rPr>
              <a:t> </a:t>
            </a:r>
            <a:r>
              <a:rPr lang="fr-FR" altLang="ko-KR" sz="1300" dirty="0" err="1">
                <a:solidFill>
                  <a:prstClr val="black">
                    <a:lumMod val="85000"/>
                    <a:lumOff val="15000"/>
                  </a:prstClr>
                </a:solidFill>
                <a:latin typeface="SamsungOne 400" panose="020B0503030303020204" pitchFamily="34" charset="0"/>
              </a:rPr>
              <a:t>viết</a:t>
            </a:r>
            <a:r>
              <a:rPr lang="fr-FR" altLang="ko-KR" sz="1300" dirty="0">
                <a:solidFill>
                  <a:prstClr val="black">
                    <a:lumMod val="85000"/>
                    <a:lumOff val="15000"/>
                  </a:prstClr>
                </a:solidFill>
                <a:latin typeface="SamsungOne 400" panose="020B0503030303020204" pitchFamily="34" charset="0"/>
              </a:rPr>
              <a:t> </a:t>
            </a:r>
            <a:r>
              <a:rPr lang="fr-FR" altLang="ko-KR" sz="1300" dirty="0" err="1">
                <a:solidFill>
                  <a:prstClr val="black">
                    <a:lumMod val="85000"/>
                    <a:lumOff val="15000"/>
                  </a:prstClr>
                </a:solidFill>
                <a:latin typeface="SamsungOne 400" panose="020B0503030303020204" pitchFamily="34" charset="0"/>
              </a:rPr>
              <a:t>tắt</a:t>
            </a:r>
            <a:r>
              <a:rPr lang="fr-FR" altLang="ko-KR" sz="1300" dirty="0">
                <a:solidFill>
                  <a:prstClr val="black">
                    <a:lumMod val="85000"/>
                    <a:lumOff val="15000"/>
                  </a:prstClr>
                </a:solidFill>
                <a:latin typeface="SamsungOne 400" panose="020B0503030303020204" pitchFamily="34" charset="0"/>
              </a:rPr>
              <a:t> </a:t>
            </a:r>
            <a:r>
              <a:rPr lang="fr-FR" altLang="ko-KR" sz="1300" dirty="0" err="1">
                <a:solidFill>
                  <a:prstClr val="black">
                    <a:lumMod val="85000"/>
                    <a:lumOff val="15000"/>
                  </a:prstClr>
                </a:solidFill>
                <a:latin typeface="SamsungOne 400" panose="020B0503030303020204" pitchFamily="34" charset="0"/>
              </a:rPr>
              <a:t>của</a:t>
            </a:r>
            <a:r>
              <a:rPr lang="en-US" altLang="ko-KR" sz="1300" dirty="0">
                <a:solidFill>
                  <a:prstClr val="black">
                    <a:lumMod val="85000"/>
                    <a:lumOff val="15000"/>
                  </a:prstClr>
                </a:solidFill>
                <a:latin typeface="SamsungOne 400" panose="020B0503030303020204" pitchFamily="34" charset="0"/>
              </a:rPr>
              <a:t> Not a Number</a:t>
            </a:r>
            <a:r>
              <a:rPr lang="vi-VN" altLang="ko-KR" sz="1300" dirty="0">
                <a:solidFill>
                  <a:prstClr val="black">
                    <a:lumMod val="85000"/>
                    <a:lumOff val="15000"/>
                  </a:prstClr>
                </a:solidFill>
                <a:latin typeface="SamsungOne 400" panose="020B0503030303020204" pitchFamily="34" charset="0"/>
              </a:rPr>
              <a:t> (không phải chữ số)</a:t>
            </a:r>
            <a:r>
              <a:rPr lang="en-US" altLang="ko-KR" sz="1300" dirty="0">
                <a:solidFill>
                  <a:prstClr val="black">
                    <a:lumMod val="85000"/>
                    <a:lumOff val="15000"/>
                  </a:prstClr>
                </a:solidFill>
                <a:latin typeface="SamsungOne 400" panose="020B0503030303020204" pitchFamily="34" charset="0"/>
              </a:rPr>
              <a:t>.</a:t>
            </a:r>
          </a:p>
        </p:txBody>
      </p:sp>
      <p:sp>
        <p:nvSpPr>
          <p:cNvPr id="7" name="모서리가 둥근 직사각형 4">
            <a:extLst>
              <a:ext uri="{FF2B5EF4-FFF2-40B4-BE49-F238E27FC236}">
                <a16:creationId xmlns:a16="http://schemas.microsoft.com/office/drawing/2014/main" id="{39E97CD2-E626-4A82-9B42-F7BD06FCB768}"/>
              </a:ext>
            </a:extLst>
          </p:cNvPr>
          <p:cNvSpPr/>
          <p:nvPr/>
        </p:nvSpPr>
        <p:spPr>
          <a:xfrm>
            <a:off x="666749" y="2708183"/>
            <a:ext cx="8677276" cy="149825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 name="그림 8">
            <a:extLst>
              <a:ext uri="{FF2B5EF4-FFF2-40B4-BE49-F238E27FC236}">
                <a16:creationId xmlns:a16="http://schemas.microsoft.com/office/drawing/2014/main" id="{8ED08024-3E1A-444E-A848-A9B453D0A3F3}"/>
              </a:ext>
            </a:extLst>
          </p:cNvPr>
          <p:cNvPicPr>
            <a:picLocks noChangeAspect="1"/>
          </p:cNvPicPr>
          <p:nvPr/>
        </p:nvPicPr>
        <p:blipFill rotWithShape="1">
          <a:blip r:embed="rId4"/>
          <a:srcRect l="2272" t="5662" r="23840"/>
          <a:stretch/>
        </p:blipFill>
        <p:spPr>
          <a:xfrm>
            <a:off x="847725" y="2772602"/>
            <a:ext cx="8496300" cy="1340474"/>
          </a:xfrm>
          <a:prstGeom prst="rect">
            <a:avLst/>
          </a:prstGeom>
          <a:ln>
            <a:noFill/>
          </a:ln>
        </p:spPr>
      </p:pic>
    </p:spTree>
    <p:extLst>
      <p:ext uri="{BB962C8B-B14F-4D97-AF65-F5344CB8AC3E}">
        <p14:creationId xmlns:p14="http://schemas.microsoft.com/office/powerpoint/2010/main" val="20748523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thiếu</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3CC33E21-CB2E-4A86-BD53-4A9A8776B571}"/>
              </a:ext>
            </a:extLst>
          </p:cNvPr>
          <p:cNvSpPr/>
          <p:nvPr/>
        </p:nvSpPr>
        <p:spPr>
          <a:xfrm>
            <a:off x="671261" y="4710177"/>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Giá trị bị bỏ qua được thay đổi thành NaN. Trong trường hợp này, không có vấn đề gì do số lượng dữ liệu thấp, nhưng cực kỳ bất tiện khi tìm thủ công các giá trị bị thiếu từ một khung dữ liệu khổng lồ</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7" name="모서리가 둥근 직사각형 4">
            <a:extLst>
              <a:ext uri="{FF2B5EF4-FFF2-40B4-BE49-F238E27FC236}">
                <a16:creationId xmlns:a16="http://schemas.microsoft.com/office/drawing/2014/main" id="{39E97CD2-E626-4A82-9B42-F7BD06FCB768}"/>
              </a:ext>
            </a:extLst>
          </p:cNvPr>
          <p:cNvSpPr/>
          <p:nvPr/>
        </p:nvSpPr>
        <p:spPr>
          <a:xfrm>
            <a:off x="666749" y="1773238"/>
            <a:ext cx="8677276" cy="280789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1" name="그림 10">
            <a:extLst>
              <a:ext uri="{FF2B5EF4-FFF2-40B4-BE49-F238E27FC236}">
                <a16:creationId xmlns:a16="http://schemas.microsoft.com/office/drawing/2014/main" id="{F9859968-5B01-4303-8E89-42B3F2A0AF8B}"/>
              </a:ext>
            </a:extLst>
          </p:cNvPr>
          <p:cNvPicPr>
            <a:picLocks noChangeAspect="1"/>
          </p:cNvPicPr>
          <p:nvPr/>
        </p:nvPicPr>
        <p:blipFill rotWithShape="1">
          <a:blip r:embed="rId4"/>
          <a:srcRect l="2212" t="1791" r="24180"/>
          <a:stretch/>
        </p:blipFill>
        <p:spPr>
          <a:xfrm>
            <a:off x="847725" y="1864805"/>
            <a:ext cx="8496300" cy="2574858"/>
          </a:xfrm>
          <a:prstGeom prst="rect">
            <a:avLst/>
          </a:prstGeom>
          <a:ln>
            <a:noFill/>
          </a:ln>
        </p:spPr>
      </p:pic>
    </p:spTree>
    <p:extLst>
      <p:ext uri="{BB962C8B-B14F-4D97-AF65-F5344CB8AC3E}">
        <p14:creationId xmlns:p14="http://schemas.microsoft.com/office/powerpoint/2010/main" val="42795223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thiếu</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3CC33E21-CB2E-4A86-BD53-4A9A8776B571}"/>
              </a:ext>
            </a:extLst>
          </p:cNvPr>
          <p:cNvSpPr/>
          <p:nvPr/>
        </p:nvSpPr>
        <p:spPr>
          <a:xfrm>
            <a:off x="671261" y="170080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isnull</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trả về khung dữ liệu bằng Boolean, hiển thị nếu ô có giá trị số (False) hoặc bị bỏ qua với giá trị số (True). Sau đó, sum() được sử dụng để lấy số thiếu sót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Bắt buộc phải kiểm tra số lượng giá trị bị thiếu khi nhập dữ liệu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7" name="모서리가 둥근 직사각형 4">
            <a:extLst>
              <a:ext uri="{FF2B5EF4-FFF2-40B4-BE49-F238E27FC236}">
                <a16:creationId xmlns:a16="http://schemas.microsoft.com/office/drawing/2014/main" id="{39E97CD2-E626-4A82-9B42-F7BD06FCB768}"/>
              </a:ext>
            </a:extLst>
          </p:cNvPr>
          <p:cNvSpPr/>
          <p:nvPr/>
        </p:nvSpPr>
        <p:spPr>
          <a:xfrm>
            <a:off x="666749" y="2630322"/>
            <a:ext cx="8677276" cy="279893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1" name="그림 10">
            <a:extLst>
              <a:ext uri="{FF2B5EF4-FFF2-40B4-BE49-F238E27FC236}">
                <a16:creationId xmlns:a16="http://schemas.microsoft.com/office/drawing/2014/main" id="{DCF1A382-1138-4E22-86B0-684B48808E39}"/>
              </a:ext>
            </a:extLst>
          </p:cNvPr>
          <p:cNvPicPr>
            <a:picLocks noChangeAspect="1"/>
          </p:cNvPicPr>
          <p:nvPr/>
        </p:nvPicPr>
        <p:blipFill rotWithShape="1">
          <a:blip r:embed="rId4"/>
          <a:srcRect l="2147" t="2475" r="5489"/>
          <a:stretch/>
        </p:blipFill>
        <p:spPr>
          <a:xfrm>
            <a:off x="847725" y="2720898"/>
            <a:ext cx="8496300" cy="2640068"/>
          </a:xfrm>
          <a:prstGeom prst="rect">
            <a:avLst/>
          </a:prstGeom>
          <a:ln>
            <a:noFill/>
          </a:ln>
        </p:spPr>
      </p:pic>
      <p:grpSp>
        <p:nvGrpSpPr>
          <p:cNvPr id="12" name="그룹 11">
            <a:extLst>
              <a:ext uri="{FF2B5EF4-FFF2-40B4-BE49-F238E27FC236}">
                <a16:creationId xmlns:a16="http://schemas.microsoft.com/office/drawing/2014/main" id="{5ED6A188-B203-4450-B432-79AFAA70B9D1}"/>
              </a:ext>
            </a:extLst>
          </p:cNvPr>
          <p:cNvGrpSpPr/>
          <p:nvPr/>
        </p:nvGrpSpPr>
        <p:grpSpPr>
          <a:xfrm>
            <a:off x="666750" y="5517232"/>
            <a:ext cx="8677275" cy="755579"/>
            <a:chOff x="559817" y="3081410"/>
            <a:chExt cx="8677275" cy="755579"/>
          </a:xfrm>
        </p:grpSpPr>
        <p:sp>
          <p:nvSpPr>
            <p:cNvPr id="13" name="모서리가 둥근 직사각형 4">
              <a:extLst>
                <a:ext uri="{FF2B5EF4-FFF2-40B4-BE49-F238E27FC236}">
                  <a16:creationId xmlns:a16="http://schemas.microsoft.com/office/drawing/2014/main" id="{A5BDF88D-363B-443E-B7AC-B53ADD6AE766}"/>
                </a:ext>
              </a:extLst>
            </p:cNvPr>
            <p:cNvSpPr/>
            <p:nvPr/>
          </p:nvSpPr>
          <p:spPr>
            <a:xfrm>
              <a:off x="559817" y="3081410"/>
              <a:ext cx="8677275" cy="7555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id="{802B9CB2-F872-4308-83B5-9701154EE364}"/>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195CE42-23A8-42F6-997B-7648519F9CFC}"/>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17</a:t>
              </a:r>
            </a:p>
          </p:txBody>
        </p:sp>
        <p:sp>
          <p:nvSpPr>
            <p:cNvPr id="16" name="TextBox 15">
              <a:extLst>
                <a:ext uri="{FF2B5EF4-FFF2-40B4-BE49-F238E27FC236}">
                  <a16:creationId xmlns:a16="http://schemas.microsoft.com/office/drawing/2014/main" id="{4CF12A5C-C944-4A90-8D35-7928D38496B7}"/>
                </a:ext>
              </a:extLst>
            </p:cNvPr>
            <p:cNvSpPr txBox="1"/>
            <p:nvPr/>
          </p:nvSpPr>
          <p:spPr>
            <a:xfrm>
              <a:off x="1036273" y="3467475"/>
              <a:ext cx="8167303" cy="21544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400" dirty="0">
                  <a:solidFill>
                    <a:prstClr val="black">
                      <a:lumMod val="85000"/>
                      <a:lumOff val="15000"/>
                    </a:prstClr>
                  </a:solidFill>
                  <a:latin typeface="SamsungOne 400" panose="020B0503030303020204" pitchFamily="34" charset="0"/>
                </a:rPr>
                <a:t>Số lượng giá trị bị thiếu có thể được tính</a:t>
              </a:r>
              <a:r>
                <a:rPr lang="en-US" altLang="ko-KR" sz="1400" dirty="0">
                  <a:solidFill>
                    <a:prstClr val="black">
                      <a:lumMod val="85000"/>
                      <a:lumOff val="15000"/>
                    </a:prstClr>
                  </a:solidFill>
                  <a:latin typeface="SamsungOne 400" panose="020B0503030303020204" pitchFamily="34" charset="0"/>
                  <a:ea typeface="+mn-ea"/>
                  <a:cs typeface="+mn-cs"/>
                </a:rPr>
                <a:t>.</a:t>
              </a:r>
            </a:p>
          </p:txBody>
        </p:sp>
      </p:grpSp>
      <p:sp>
        <p:nvSpPr>
          <p:cNvPr id="17" name="직사각형 16">
            <a:extLst>
              <a:ext uri="{FF2B5EF4-FFF2-40B4-BE49-F238E27FC236}">
                <a16:creationId xmlns:a16="http://schemas.microsoft.com/office/drawing/2014/main" id="{5BFAEC7C-AED0-417E-93E1-8AAF8BF54FF7}"/>
              </a:ext>
            </a:extLst>
          </p:cNvPr>
          <p:cNvSpPr/>
          <p:nvPr/>
        </p:nvSpPr>
        <p:spPr>
          <a:xfrm>
            <a:off x="2647156" y="4509120"/>
            <a:ext cx="2196244" cy="19587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79563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Loại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bỏ</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mẫu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huấn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luyện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hoặc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tính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năng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có</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thiếu</a:t>
            </a:r>
            <a:r>
              <a:rPr lang="en-US" altLang="ko-KR" sz="1400" dirty="0">
                <a:solidFill>
                  <a:schemeClr val="tx1"/>
                </a:solidFill>
                <a:latin typeface="SamsungOne 400" panose="020B0503030303020204" pitchFamily="34" charset="0"/>
                <a:ea typeface="SamsungOne 400" panose="020B0503030303020204" pitchFamily="34" charset="0"/>
              </a:rPr>
              <a:t>  </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3CC33E21-CB2E-4A86-BD53-4A9A8776B571}"/>
              </a:ext>
            </a:extLst>
          </p:cNvPr>
          <p:cNvSpPr/>
          <p:nvPr/>
        </p:nvSpPr>
        <p:spPr>
          <a:xfrm>
            <a:off x="671261"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Sử</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dụng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dropna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xóa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hoàn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toàn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mẫu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huấn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luyện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hàng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hoặc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tính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năng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nào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help(</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df.dropna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h</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iển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axis=0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là</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mặc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định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7" name="모서리가 둥근 직사각형 4">
            <a:extLst>
              <a:ext uri="{FF2B5EF4-FFF2-40B4-BE49-F238E27FC236}">
                <a16:creationId xmlns:a16="http://schemas.microsoft.com/office/drawing/2014/main" id="{39E97CD2-E626-4A82-9B42-F7BD06FCB768}"/>
              </a:ext>
            </a:extLst>
          </p:cNvPr>
          <p:cNvSpPr/>
          <p:nvPr/>
        </p:nvSpPr>
        <p:spPr>
          <a:xfrm>
            <a:off x="666749" y="2435583"/>
            <a:ext cx="8677276" cy="164149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12" name="그룹 11">
            <a:extLst>
              <a:ext uri="{FF2B5EF4-FFF2-40B4-BE49-F238E27FC236}">
                <a16:creationId xmlns:a16="http://schemas.microsoft.com/office/drawing/2014/main" id="{5ED6A188-B203-4450-B432-79AFAA70B9D1}"/>
              </a:ext>
            </a:extLst>
          </p:cNvPr>
          <p:cNvGrpSpPr/>
          <p:nvPr/>
        </p:nvGrpSpPr>
        <p:grpSpPr>
          <a:xfrm>
            <a:off x="666750" y="4185084"/>
            <a:ext cx="8677275" cy="755579"/>
            <a:chOff x="559817" y="3081410"/>
            <a:chExt cx="8677275" cy="755579"/>
          </a:xfrm>
        </p:grpSpPr>
        <p:sp>
          <p:nvSpPr>
            <p:cNvPr id="13" name="모서리가 둥근 직사각형 4">
              <a:extLst>
                <a:ext uri="{FF2B5EF4-FFF2-40B4-BE49-F238E27FC236}">
                  <a16:creationId xmlns:a16="http://schemas.microsoft.com/office/drawing/2014/main" id="{A5BDF88D-363B-443E-B7AC-B53ADD6AE766}"/>
                </a:ext>
              </a:extLst>
            </p:cNvPr>
            <p:cNvSpPr/>
            <p:nvPr/>
          </p:nvSpPr>
          <p:spPr>
            <a:xfrm>
              <a:off x="559817" y="3081410"/>
              <a:ext cx="8677275" cy="7555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id="{802B9CB2-F872-4308-83B5-9701154EE364}"/>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195CE42-23A8-42F6-997B-7648519F9CFC}"/>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18</a:t>
              </a:r>
            </a:p>
          </p:txBody>
        </p:sp>
        <p:sp>
          <p:nvSpPr>
            <p:cNvPr id="16" name="TextBox 15">
              <a:extLst>
                <a:ext uri="{FF2B5EF4-FFF2-40B4-BE49-F238E27FC236}">
                  <a16:creationId xmlns:a16="http://schemas.microsoft.com/office/drawing/2014/main" id="{4CF12A5C-C944-4A90-8D35-7928D38496B7}"/>
                </a:ext>
              </a:extLst>
            </p:cNvPr>
            <p:cNvSpPr txBox="1"/>
            <p:nvPr/>
          </p:nvSpPr>
          <p:spPr>
            <a:xfrm>
              <a:off x="1036273" y="3467475"/>
              <a:ext cx="8167303" cy="21544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400" dirty="0">
                  <a:solidFill>
                    <a:prstClr val="black">
                      <a:lumMod val="85000"/>
                      <a:lumOff val="15000"/>
                    </a:prstClr>
                  </a:solidFill>
                  <a:latin typeface="SamsungOne 400" panose="020B0503030303020204" pitchFamily="34" charset="0"/>
                </a:rPr>
                <a:t>axis=0 </a:t>
              </a:r>
              <a:r>
                <a:rPr lang="en-US" altLang="ko-KR" sz="1400" dirty="0" err="1">
                  <a:solidFill>
                    <a:prstClr val="black">
                      <a:lumMod val="85000"/>
                      <a:lumOff val="15000"/>
                    </a:prstClr>
                  </a:solidFill>
                  <a:latin typeface="SamsungOne 400" panose="020B0503030303020204" pitchFamily="34" charset="0"/>
                </a:rPr>
                <a:t>là</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mặc</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định</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vì</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vậy</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hàng</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có</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giá</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trị</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NaN</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sẽ</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bị</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xóa</a:t>
              </a:r>
              <a:r>
                <a:rPr lang="en-US" altLang="ko-KR" sz="1400" dirty="0">
                  <a:solidFill>
                    <a:prstClr val="black">
                      <a:lumMod val="85000"/>
                      <a:lumOff val="15000"/>
                    </a:prstClr>
                  </a:solidFill>
                  <a:latin typeface="SamsungOne 400" panose="020B0503030303020204" pitchFamily="34" charset="0"/>
                </a:rPr>
                <a:t>. </a:t>
              </a:r>
              <a:endParaRPr lang="en-US" altLang="ko-KR" sz="1400" dirty="0">
                <a:solidFill>
                  <a:prstClr val="black">
                    <a:lumMod val="85000"/>
                    <a:lumOff val="15000"/>
                  </a:prstClr>
                </a:solidFill>
                <a:latin typeface="SamsungOne 400" panose="020B0503030303020204" pitchFamily="34" charset="0"/>
                <a:ea typeface="+mn-ea"/>
                <a:cs typeface="+mn-cs"/>
              </a:endParaRPr>
            </a:p>
          </p:txBody>
        </p:sp>
      </p:grpSp>
      <p:pic>
        <p:nvPicPr>
          <p:cNvPr id="19" name="그림 18">
            <a:extLst>
              <a:ext uri="{FF2B5EF4-FFF2-40B4-BE49-F238E27FC236}">
                <a16:creationId xmlns:a16="http://schemas.microsoft.com/office/drawing/2014/main" id="{65F2B252-77B1-494E-B6BA-E9C74FAE23B8}"/>
              </a:ext>
            </a:extLst>
          </p:cNvPr>
          <p:cNvPicPr>
            <a:picLocks noChangeAspect="1"/>
          </p:cNvPicPr>
          <p:nvPr/>
        </p:nvPicPr>
        <p:blipFill rotWithShape="1">
          <a:blip r:embed="rId5"/>
          <a:srcRect l="2317" t="4932" r="26294"/>
          <a:stretch/>
        </p:blipFill>
        <p:spPr>
          <a:xfrm>
            <a:off x="847726" y="2518055"/>
            <a:ext cx="8496300" cy="1487009"/>
          </a:xfrm>
          <a:prstGeom prst="rect">
            <a:avLst/>
          </a:prstGeom>
          <a:ln>
            <a:noFill/>
          </a:ln>
        </p:spPr>
      </p:pic>
      <p:sp>
        <p:nvSpPr>
          <p:cNvPr id="17" name="직사각형 16">
            <a:extLst>
              <a:ext uri="{FF2B5EF4-FFF2-40B4-BE49-F238E27FC236}">
                <a16:creationId xmlns:a16="http://schemas.microsoft.com/office/drawing/2014/main" id="{5BFAEC7C-AED0-417E-93E1-8AAF8BF54FF7}"/>
              </a:ext>
            </a:extLst>
          </p:cNvPr>
          <p:cNvSpPr/>
          <p:nvPr/>
        </p:nvSpPr>
        <p:spPr>
          <a:xfrm>
            <a:off x="2647156" y="2639677"/>
            <a:ext cx="4752528" cy="19587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3448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gì</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Định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nghĩa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toán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học</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15" name="직사각형 14">
            <a:extLst>
              <a:ext uri="{FF2B5EF4-FFF2-40B4-BE49-F238E27FC236}">
                <a16:creationId xmlns:a16="http://schemas.microsoft.com/office/drawing/2014/main" id="{8E02D1CE-2859-45A1-90B6-A62349DC71E3}"/>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Giả sử trục x thể hiện chi phí đầu tự cho quảng cáo trong khi trục y là doanh số bán hàng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0" name="직사각형 9">
            <a:extLst>
              <a:ext uri="{FF2B5EF4-FFF2-40B4-BE49-F238E27FC236}">
                <a16:creationId xmlns:a16="http://schemas.microsoft.com/office/drawing/2014/main" id="{7969B200-44D3-427D-ACD4-4A5B77153C98}"/>
              </a:ext>
            </a:extLst>
          </p:cNvPr>
          <p:cNvSpPr/>
          <p:nvPr/>
        </p:nvSpPr>
        <p:spPr>
          <a:xfrm>
            <a:off x="3989031" y="2176020"/>
            <a:ext cx="5478969" cy="1997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800"/>
              </a:spcAft>
              <a:buClr>
                <a:srgbClr val="193EB0"/>
              </a:buClr>
              <a:buFont typeface="SamsungOne 400" panose="020B0503030303020204" pitchFamily="34" charset="0"/>
              <a:buChar char="‣"/>
            </a:pPr>
            <a:r>
              <a:rPr lang="vi-VN" altLang="ko-KR" sz="1200" dirty="0">
                <a:solidFill>
                  <a:prstClr val="black">
                    <a:lumMod val="85000"/>
                    <a:lumOff val="15000"/>
                  </a:prstClr>
                </a:solidFill>
                <a:latin typeface="SamsungOne 400" panose="020B0503030303020204" pitchFamily="34" charset="0"/>
              </a:rPr>
              <a:t>Câu hỏi về dự đoán - Doanh số bán hàng là bao nhiêu khi chi phí quảng cáo ngẫu nhiên được đưa ra</a:t>
            </a:r>
            <a:r>
              <a:rPr lang="en-US" altLang="ko-KR" sz="1200" dirty="0">
                <a:solidFill>
                  <a:prstClr val="black">
                    <a:lumMod val="85000"/>
                    <a:lumOff val="15000"/>
                  </a:prstClr>
                </a:solidFill>
                <a:latin typeface="SamsungOne 400" panose="020B0503030303020204" pitchFamily="34" charset="0"/>
              </a:rPr>
              <a:t>?</a:t>
            </a:r>
          </a:p>
          <a:p>
            <a:pPr marL="182563" lvl="1" indent="-182563">
              <a:spcAft>
                <a:spcPts val="800"/>
              </a:spcAft>
              <a:buClr>
                <a:srgbClr val="193EB0"/>
              </a:buClr>
              <a:buFont typeface="SamsungOne 400" panose="020B0503030303020204" pitchFamily="34" charset="0"/>
              <a:buChar char="‣"/>
            </a:pPr>
            <a:r>
              <a:rPr lang="en-US" altLang="ko-KR" sz="1200" dirty="0" err="1">
                <a:solidFill>
                  <a:prstClr val="black">
                    <a:lumMod val="85000"/>
                    <a:lumOff val="15000"/>
                  </a:prstClr>
                </a:solidFill>
                <a:latin typeface="SamsungOne 400" panose="020B0503030303020204" pitchFamily="34" charset="0"/>
              </a:rPr>
              <a:t>Hồi</a:t>
            </a:r>
            <a:r>
              <a:rPr lang="en-US" altLang="ko-KR" sz="1200" dirty="0">
                <a:solidFill>
                  <a:prstClr val="black">
                    <a:lumMod val="85000"/>
                    <a:lumOff val="15000"/>
                  </a:prstClr>
                </a:solidFill>
                <a:latin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rPr>
              <a:t>quy</a:t>
            </a:r>
            <a:r>
              <a:rPr lang="en-US" altLang="ko-KR" sz="1200" dirty="0">
                <a:solidFill>
                  <a:prstClr val="black">
                    <a:lumMod val="85000"/>
                    <a:lumOff val="15000"/>
                  </a:prstClr>
                </a:solidFill>
                <a:latin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rPr>
              <a:t>tuyến</a:t>
            </a:r>
            <a:r>
              <a:rPr lang="en-US" altLang="ko-KR" sz="1200" dirty="0">
                <a:solidFill>
                  <a:prstClr val="black">
                    <a:lumMod val="85000"/>
                    <a:lumOff val="15000"/>
                  </a:prstClr>
                </a:solidFill>
                <a:latin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rPr>
              <a:t>tính</a:t>
            </a:r>
            <a:endParaRPr lang="ko-KR" altLang="en-US" sz="1200" dirty="0">
              <a:solidFill>
                <a:prstClr val="black">
                  <a:lumMod val="85000"/>
                  <a:lumOff val="15000"/>
                </a:prstClr>
              </a:solidFill>
              <a:latin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w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và</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b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làm</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tham</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số</a:t>
            </a: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endParaRPr lang="en-US" altLang="ko-KR" sz="1300" dirty="0">
              <a:solidFill>
                <a:prstClr val="black">
                  <a:lumMod val="85000"/>
                  <a:lumOff val="15000"/>
                </a:prstClr>
              </a:solidFill>
              <a:latin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thường được sử dụng như một từ viết tắt của ‘trọng số - weigh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1" name="직사각형 10">
            <a:extLst>
              <a:ext uri="{FF2B5EF4-FFF2-40B4-BE49-F238E27FC236}">
                <a16:creationId xmlns:a16="http://schemas.microsoft.com/office/drawing/2014/main" id="{F2558FEA-EEF5-46F3-8275-9F4A93371FA3}"/>
              </a:ext>
            </a:extLst>
          </p:cNvPr>
          <p:cNvSpPr/>
          <p:nvPr/>
        </p:nvSpPr>
        <p:spPr>
          <a:xfrm>
            <a:off x="671261" y="4576839"/>
            <a:ext cx="8632825" cy="1150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Vì giá trị tối ưu chưa được biết ngay từ đầu, hãy bắt đầu với một giá trị tùy ý và sau đó đạt được giá trị tối ưu bằng cách dần dần nâng cao hiệu suất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 400" panose="020B0503030303020204" pitchFamily="34" charset="0"/>
              </a:rPr>
              <a:t>Từ biểu đồ, bắt đầu từ f1 để tiếp tục là f1 → f2 → f3.
Giá trị tối ưu là f3 trong đó w = 0,5 và b = 2,0</a:t>
            </a:r>
            <a:r>
              <a:rPr lang="en-US" altLang="ko-KR" sz="1300" dirty="0">
                <a:solidFill>
                  <a:prstClr val="black">
                    <a:lumMod val="85000"/>
                    <a:lumOff val="15000"/>
                  </a:prstClr>
                </a:solidFill>
                <a:latin typeface="SamsungOne 400" panose="020B0503030303020204" pitchFamily="34" charset="0"/>
              </a:rPr>
              <a:t>.</a:t>
            </a:r>
          </a:p>
        </p:txBody>
      </p:sp>
      <p:sp>
        <p:nvSpPr>
          <p:cNvPr id="73" name="직사각형 72">
            <a:extLst>
              <a:ext uri="{FF2B5EF4-FFF2-40B4-BE49-F238E27FC236}">
                <a16:creationId xmlns:a16="http://schemas.microsoft.com/office/drawing/2014/main" id="{8A0921B7-F3FE-4F4B-B84F-5E1B147E5590}"/>
              </a:ext>
            </a:extLst>
          </p:cNvPr>
          <p:cNvSpPr/>
          <p:nvPr/>
        </p:nvSpPr>
        <p:spPr>
          <a:xfrm>
            <a:off x="666750" y="2096852"/>
            <a:ext cx="3240546" cy="23317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grpSp>
        <p:nvGrpSpPr>
          <p:cNvPr id="72" name="그룹 71">
            <a:extLst>
              <a:ext uri="{FF2B5EF4-FFF2-40B4-BE49-F238E27FC236}">
                <a16:creationId xmlns:a16="http://schemas.microsoft.com/office/drawing/2014/main" id="{E372C92D-2CDE-4401-B1A9-6C77BC4302F0}"/>
              </a:ext>
            </a:extLst>
          </p:cNvPr>
          <p:cNvGrpSpPr/>
          <p:nvPr/>
        </p:nvGrpSpPr>
        <p:grpSpPr>
          <a:xfrm>
            <a:off x="918964" y="2259859"/>
            <a:ext cx="3070065" cy="1995420"/>
            <a:chOff x="1078230" y="2273775"/>
            <a:chExt cx="3070065" cy="1995420"/>
          </a:xfrm>
        </p:grpSpPr>
        <p:grpSp>
          <p:nvGrpSpPr>
            <p:cNvPr id="14" name="그룹 13">
              <a:extLst>
                <a:ext uri="{FF2B5EF4-FFF2-40B4-BE49-F238E27FC236}">
                  <a16:creationId xmlns:a16="http://schemas.microsoft.com/office/drawing/2014/main" id="{00EFBF20-E7FD-4105-ADCB-ED2C466B7E59}"/>
                </a:ext>
              </a:extLst>
            </p:cNvPr>
            <p:cNvGrpSpPr/>
            <p:nvPr/>
          </p:nvGrpSpPr>
          <p:grpSpPr>
            <a:xfrm>
              <a:off x="1078230" y="2492896"/>
              <a:ext cx="1912620" cy="1584176"/>
              <a:chOff x="1078230" y="2492896"/>
              <a:chExt cx="1912620" cy="1584176"/>
            </a:xfrm>
          </p:grpSpPr>
          <p:cxnSp>
            <p:nvCxnSpPr>
              <p:cNvPr id="3" name="직선 화살표 연결선 2">
                <a:extLst>
                  <a:ext uri="{FF2B5EF4-FFF2-40B4-BE49-F238E27FC236}">
                    <a16:creationId xmlns:a16="http://schemas.microsoft.com/office/drawing/2014/main" id="{9803BB89-3BC0-4468-A5E3-9821AF6340BF}"/>
                  </a:ext>
                </a:extLst>
              </p:cNvPr>
              <p:cNvCxnSpPr/>
              <p:nvPr/>
            </p:nvCxnSpPr>
            <p:spPr>
              <a:xfrm flipV="1">
                <a:off x="1142608" y="2492896"/>
                <a:ext cx="0" cy="15121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직선 화살표 연결선 4">
                <a:extLst>
                  <a:ext uri="{FF2B5EF4-FFF2-40B4-BE49-F238E27FC236}">
                    <a16:creationId xmlns:a16="http://schemas.microsoft.com/office/drawing/2014/main" id="{1556595B-B76F-460D-B7F8-0BBAC33E50D9}"/>
                  </a:ext>
                </a:extLst>
              </p:cNvPr>
              <p:cNvCxnSpPr/>
              <p:nvPr/>
            </p:nvCxnSpPr>
            <p:spPr>
              <a:xfrm>
                <a:off x="1142608" y="4005064"/>
                <a:ext cx="184824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8722D41B-A422-4D5B-81B8-8B34B44D0C65}"/>
                  </a:ext>
                </a:extLst>
              </p:cNvPr>
              <p:cNvCxnSpPr>
                <a:cxnSpLocks/>
              </p:cNvCxnSpPr>
              <p:nvPr/>
            </p:nvCxnSpPr>
            <p:spPr>
              <a:xfrm>
                <a:off x="1078230" y="2672715"/>
                <a:ext cx="64378" cy="2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4663235-47D3-4AB7-A125-69831C1C9D6B}"/>
                  </a:ext>
                </a:extLst>
              </p:cNvPr>
              <p:cNvCxnSpPr>
                <a:cxnSpLocks/>
              </p:cNvCxnSpPr>
              <p:nvPr/>
            </p:nvCxnSpPr>
            <p:spPr>
              <a:xfrm>
                <a:off x="1078230" y="2834640"/>
                <a:ext cx="64378" cy="2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10BDF578-2E28-4E0B-914E-EDD7543F8BC5}"/>
                  </a:ext>
                </a:extLst>
              </p:cNvPr>
              <p:cNvCxnSpPr>
                <a:cxnSpLocks/>
              </p:cNvCxnSpPr>
              <p:nvPr/>
            </p:nvCxnSpPr>
            <p:spPr>
              <a:xfrm>
                <a:off x="1078230" y="3002280"/>
                <a:ext cx="64378" cy="2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E70DA7A3-CFAA-439D-B3D2-0A503D73A5B0}"/>
                  </a:ext>
                </a:extLst>
              </p:cNvPr>
              <p:cNvCxnSpPr>
                <a:cxnSpLocks/>
              </p:cNvCxnSpPr>
              <p:nvPr/>
            </p:nvCxnSpPr>
            <p:spPr>
              <a:xfrm>
                <a:off x="1078230" y="3168015"/>
                <a:ext cx="64378" cy="2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DD97B5B5-3C1B-468E-97BE-4AB43466B720}"/>
                  </a:ext>
                </a:extLst>
              </p:cNvPr>
              <p:cNvCxnSpPr>
                <a:cxnSpLocks/>
              </p:cNvCxnSpPr>
              <p:nvPr/>
            </p:nvCxnSpPr>
            <p:spPr>
              <a:xfrm>
                <a:off x="1078230" y="3329940"/>
                <a:ext cx="64378" cy="2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64D6E4C2-78C8-4AB0-88E4-EE565D760F67}"/>
                  </a:ext>
                </a:extLst>
              </p:cNvPr>
              <p:cNvCxnSpPr>
                <a:cxnSpLocks/>
              </p:cNvCxnSpPr>
              <p:nvPr/>
            </p:nvCxnSpPr>
            <p:spPr>
              <a:xfrm>
                <a:off x="1078230" y="3497580"/>
                <a:ext cx="64378" cy="2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604FC51B-33BE-41C4-943A-2F3A2A1F7E9C}"/>
                  </a:ext>
                </a:extLst>
              </p:cNvPr>
              <p:cNvCxnSpPr>
                <a:cxnSpLocks/>
              </p:cNvCxnSpPr>
              <p:nvPr/>
            </p:nvCxnSpPr>
            <p:spPr>
              <a:xfrm>
                <a:off x="1078230" y="3669784"/>
                <a:ext cx="64378" cy="2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53177A8D-9951-4F51-A8BA-417CF76FD13F}"/>
                  </a:ext>
                </a:extLst>
              </p:cNvPr>
              <p:cNvCxnSpPr>
                <a:cxnSpLocks/>
              </p:cNvCxnSpPr>
              <p:nvPr/>
            </p:nvCxnSpPr>
            <p:spPr>
              <a:xfrm>
                <a:off x="1078230" y="3837424"/>
                <a:ext cx="64378" cy="2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87153C92-CF9F-468B-9DA7-692037047E4C}"/>
                  </a:ext>
                </a:extLst>
              </p:cNvPr>
              <p:cNvCxnSpPr/>
              <p:nvPr/>
            </p:nvCxnSpPr>
            <p:spPr>
              <a:xfrm>
                <a:off x="1315008" y="4005064"/>
                <a:ext cx="0" cy="72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7A52AEA9-BA26-41B9-9464-4ECB461E91F3}"/>
                  </a:ext>
                </a:extLst>
              </p:cNvPr>
              <p:cNvCxnSpPr/>
              <p:nvPr/>
            </p:nvCxnSpPr>
            <p:spPr>
              <a:xfrm>
                <a:off x="1484553" y="4005064"/>
                <a:ext cx="0" cy="72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BE9162D3-7B88-405E-BF44-9D3826695F3D}"/>
                  </a:ext>
                </a:extLst>
              </p:cNvPr>
              <p:cNvCxnSpPr/>
              <p:nvPr/>
            </p:nvCxnSpPr>
            <p:spPr>
              <a:xfrm>
                <a:off x="1654098" y="4005064"/>
                <a:ext cx="0" cy="72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149397A-4044-4F41-9047-7E6602CB6C5C}"/>
                  </a:ext>
                </a:extLst>
              </p:cNvPr>
              <p:cNvCxnSpPr/>
              <p:nvPr/>
            </p:nvCxnSpPr>
            <p:spPr>
              <a:xfrm>
                <a:off x="1823643" y="4005064"/>
                <a:ext cx="0" cy="72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EDA3256F-7929-40D8-AC1B-660B4179FD21}"/>
                  </a:ext>
                </a:extLst>
              </p:cNvPr>
              <p:cNvCxnSpPr/>
              <p:nvPr/>
            </p:nvCxnSpPr>
            <p:spPr>
              <a:xfrm>
                <a:off x="1983663" y="4005064"/>
                <a:ext cx="0" cy="72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36869068-B760-4B90-A3BB-1EEE9A186603}"/>
                  </a:ext>
                </a:extLst>
              </p:cNvPr>
              <p:cNvCxnSpPr/>
              <p:nvPr/>
            </p:nvCxnSpPr>
            <p:spPr>
              <a:xfrm>
                <a:off x="2153208" y="4005064"/>
                <a:ext cx="0" cy="72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47922A43-CB2C-4A18-82EC-BF9FCB007C9A}"/>
                  </a:ext>
                </a:extLst>
              </p:cNvPr>
              <p:cNvCxnSpPr/>
              <p:nvPr/>
            </p:nvCxnSpPr>
            <p:spPr>
              <a:xfrm>
                <a:off x="2322753" y="4005064"/>
                <a:ext cx="0" cy="72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9741098E-5113-49AA-A288-671663F71080}"/>
                  </a:ext>
                </a:extLst>
              </p:cNvPr>
              <p:cNvCxnSpPr/>
              <p:nvPr/>
            </p:nvCxnSpPr>
            <p:spPr>
              <a:xfrm>
                <a:off x="2492298" y="4005064"/>
                <a:ext cx="0" cy="72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D94B2854-DABA-43D7-A602-7A90D1246274}"/>
                  </a:ext>
                </a:extLst>
              </p:cNvPr>
              <p:cNvCxnSpPr/>
              <p:nvPr/>
            </p:nvCxnSpPr>
            <p:spPr>
              <a:xfrm>
                <a:off x="2648508" y="4005064"/>
                <a:ext cx="0" cy="72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CD8E0468-F854-4C79-9D36-EC8272AB4F98}"/>
                  </a:ext>
                </a:extLst>
              </p:cNvPr>
              <p:cNvCxnSpPr/>
              <p:nvPr/>
            </p:nvCxnSpPr>
            <p:spPr>
              <a:xfrm>
                <a:off x="2818053" y="4005064"/>
                <a:ext cx="0" cy="72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B5494257-E3CB-431E-9BB1-23DB6D193159}"/>
                </a:ext>
              </a:extLst>
            </p:cNvPr>
            <p:cNvGrpSpPr/>
            <p:nvPr/>
          </p:nvGrpSpPr>
          <p:grpSpPr>
            <a:xfrm>
              <a:off x="1142608" y="2672715"/>
              <a:ext cx="1681620" cy="1332349"/>
              <a:chOff x="1142608" y="2672715"/>
              <a:chExt cx="1681620" cy="1332349"/>
            </a:xfrm>
          </p:grpSpPr>
          <p:cxnSp>
            <p:nvCxnSpPr>
              <p:cNvPr id="17" name="직선 연결선 16">
                <a:extLst>
                  <a:ext uri="{FF2B5EF4-FFF2-40B4-BE49-F238E27FC236}">
                    <a16:creationId xmlns:a16="http://schemas.microsoft.com/office/drawing/2014/main" id="{0CD19736-801A-4BA1-8B35-DAF6ED67FDC9}"/>
                  </a:ext>
                </a:extLst>
              </p:cNvPr>
              <p:cNvCxnSpPr/>
              <p:nvPr/>
            </p:nvCxnSpPr>
            <p:spPr>
              <a:xfrm flipV="1">
                <a:off x="1142608" y="2672715"/>
                <a:ext cx="1675445" cy="13323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4A0CFA87-70A4-47DF-B58D-D8737813CEE1}"/>
                  </a:ext>
                </a:extLst>
              </p:cNvPr>
              <p:cNvCxnSpPr/>
              <p:nvPr/>
            </p:nvCxnSpPr>
            <p:spPr>
              <a:xfrm flipV="1">
                <a:off x="1142608" y="2834640"/>
                <a:ext cx="1675445" cy="8351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FD64A33B-9433-44A2-B894-FF025342A8BE}"/>
                  </a:ext>
                </a:extLst>
              </p:cNvPr>
              <p:cNvCxnSpPr>
                <a:cxnSpLocks/>
              </p:cNvCxnSpPr>
              <p:nvPr/>
            </p:nvCxnSpPr>
            <p:spPr>
              <a:xfrm flipH="1">
                <a:off x="1150228" y="3168015"/>
                <a:ext cx="1674000" cy="17087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타원 55">
                <a:extLst>
                  <a:ext uri="{FF2B5EF4-FFF2-40B4-BE49-F238E27FC236}">
                    <a16:creationId xmlns:a16="http://schemas.microsoft.com/office/drawing/2014/main" id="{965682DF-3BCC-44BB-9CD8-CF1F56655057}"/>
                  </a:ext>
                </a:extLst>
              </p:cNvPr>
              <p:cNvSpPr/>
              <p:nvPr/>
            </p:nvSpPr>
            <p:spPr>
              <a:xfrm>
                <a:off x="1466553" y="348633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타원 56">
                <a:extLst>
                  <a:ext uri="{FF2B5EF4-FFF2-40B4-BE49-F238E27FC236}">
                    <a16:creationId xmlns:a16="http://schemas.microsoft.com/office/drawing/2014/main" id="{1108545C-4F2D-4DF1-8943-818155C72FDA}"/>
                  </a:ext>
                </a:extLst>
              </p:cNvPr>
              <p:cNvSpPr/>
              <p:nvPr/>
            </p:nvSpPr>
            <p:spPr>
              <a:xfrm>
                <a:off x="1798023" y="331869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a:extLst>
                  <a:ext uri="{FF2B5EF4-FFF2-40B4-BE49-F238E27FC236}">
                    <a16:creationId xmlns:a16="http://schemas.microsoft.com/office/drawing/2014/main" id="{5F4AF352-24CB-4029-935B-CC4692520BD5}"/>
                  </a:ext>
                </a:extLst>
              </p:cNvPr>
              <p:cNvSpPr/>
              <p:nvPr/>
            </p:nvSpPr>
            <p:spPr>
              <a:xfrm>
                <a:off x="2135208" y="3151056"/>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타원 58">
                <a:extLst>
                  <a:ext uri="{FF2B5EF4-FFF2-40B4-BE49-F238E27FC236}">
                    <a16:creationId xmlns:a16="http://schemas.microsoft.com/office/drawing/2014/main" id="{9FEADAAF-E766-4464-AFEE-DA9AFFF2827A}"/>
                  </a:ext>
                </a:extLst>
              </p:cNvPr>
              <p:cNvSpPr/>
              <p:nvPr/>
            </p:nvSpPr>
            <p:spPr>
              <a:xfrm>
                <a:off x="2466678" y="2989131"/>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1" name="직사각형 60">
              <a:extLst>
                <a:ext uri="{FF2B5EF4-FFF2-40B4-BE49-F238E27FC236}">
                  <a16:creationId xmlns:a16="http://schemas.microsoft.com/office/drawing/2014/main" id="{6FEC9FA0-8181-4506-B000-844EF664A62D}"/>
                </a:ext>
              </a:extLst>
            </p:cNvPr>
            <p:cNvSpPr/>
            <p:nvPr/>
          </p:nvSpPr>
          <p:spPr>
            <a:xfrm>
              <a:off x="1444478" y="4084529"/>
              <a:ext cx="80150"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800"/>
                </a:spcAft>
                <a:buClr>
                  <a:srgbClr val="193EB0"/>
                </a:buCl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2</a:t>
              </a:r>
              <a:endParaRPr lang="en-US" altLang="ko-KR" sz="1200" dirty="0">
                <a:solidFill>
                  <a:prstClr val="black">
                    <a:lumMod val="85000"/>
                    <a:lumOff val="15000"/>
                  </a:prstClr>
                </a:solidFill>
                <a:latin typeface="SamsungOne 400" panose="020B0503030303020204" pitchFamily="34" charset="0"/>
              </a:endParaRPr>
            </a:p>
          </p:txBody>
        </p:sp>
        <p:sp>
          <p:nvSpPr>
            <p:cNvPr id="62" name="직사각형 61">
              <a:extLst>
                <a:ext uri="{FF2B5EF4-FFF2-40B4-BE49-F238E27FC236}">
                  <a16:creationId xmlns:a16="http://schemas.microsoft.com/office/drawing/2014/main" id="{73569E77-CD47-4872-A10A-D430557F1FF0}"/>
                </a:ext>
              </a:extLst>
            </p:cNvPr>
            <p:cNvSpPr/>
            <p:nvPr/>
          </p:nvSpPr>
          <p:spPr>
            <a:xfrm>
              <a:off x="1775948" y="4084529"/>
              <a:ext cx="8656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800"/>
                </a:spcAft>
                <a:buClr>
                  <a:srgbClr val="193EB0"/>
                </a:buCl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4</a:t>
              </a:r>
              <a:endParaRPr lang="en-US" altLang="ko-KR" sz="1200" dirty="0">
                <a:solidFill>
                  <a:prstClr val="black">
                    <a:lumMod val="85000"/>
                    <a:lumOff val="15000"/>
                  </a:prstClr>
                </a:solidFill>
                <a:latin typeface="SamsungOne 400" panose="020B0503030303020204" pitchFamily="34" charset="0"/>
              </a:endParaRPr>
            </a:p>
          </p:txBody>
        </p:sp>
        <p:sp>
          <p:nvSpPr>
            <p:cNvPr id="64" name="직사각형 63">
              <a:extLst>
                <a:ext uri="{FF2B5EF4-FFF2-40B4-BE49-F238E27FC236}">
                  <a16:creationId xmlns:a16="http://schemas.microsoft.com/office/drawing/2014/main" id="{8B40E459-28BE-4F8B-9F3C-529FB1592987}"/>
                </a:ext>
              </a:extLst>
            </p:cNvPr>
            <p:cNvSpPr/>
            <p:nvPr/>
          </p:nvSpPr>
          <p:spPr>
            <a:xfrm>
              <a:off x="2107418" y="4084529"/>
              <a:ext cx="84960"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800"/>
                </a:spcAft>
                <a:buClr>
                  <a:srgbClr val="193EB0"/>
                </a:buCl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6</a:t>
              </a:r>
              <a:endParaRPr lang="en-US" altLang="ko-KR" sz="1200" dirty="0">
                <a:solidFill>
                  <a:prstClr val="black">
                    <a:lumMod val="85000"/>
                    <a:lumOff val="15000"/>
                  </a:prstClr>
                </a:solidFill>
                <a:latin typeface="SamsungOne 400" panose="020B0503030303020204" pitchFamily="34" charset="0"/>
              </a:endParaRPr>
            </a:p>
          </p:txBody>
        </p:sp>
        <p:sp>
          <p:nvSpPr>
            <p:cNvPr id="65" name="직사각형 64">
              <a:extLst>
                <a:ext uri="{FF2B5EF4-FFF2-40B4-BE49-F238E27FC236}">
                  <a16:creationId xmlns:a16="http://schemas.microsoft.com/office/drawing/2014/main" id="{252332F8-9338-411F-AAAF-73B7A112BF85}"/>
                </a:ext>
              </a:extLst>
            </p:cNvPr>
            <p:cNvSpPr/>
            <p:nvPr/>
          </p:nvSpPr>
          <p:spPr>
            <a:xfrm>
              <a:off x="2438888" y="4084529"/>
              <a:ext cx="8816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800"/>
                </a:spcAft>
                <a:buClr>
                  <a:srgbClr val="193EB0"/>
                </a:buCl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8</a:t>
              </a:r>
              <a:endParaRPr lang="en-US" altLang="ko-KR" sz="1200" dirty="0">
                <a:solidFill>
                  <a:prstClr val="black">
                    <a:lumMod val="85000"/>
                    <a:lumOff val="15000"/>
                  </a:prstClr>
                </a:solidFill>
                <a:latin typeface="SamsungOne 400" panose="020B0503030303020204" pitchFamily="34" charset="0"/>
              </a:endParaRPr>
            </a:p>
          </p:txBody>
        </p:sp>
        <p:sp>
          <p:nvSpPr>
            <p:cNvPr id="66" name="직사각형 65">
              <a:extLst>
                <a:ext uri="{FF2B5EF4-FFF2-40B4-BE49-F238E27FC236}">
                  <a16:creationId xmlns:a16="http://schemas.microsoft.com/office/drawing/2014/main" id="{996104A7-0FC2-4245-B425-13A684876209}"/>
                </a:ext>
              </a:extLst>
            </p:cNvPr>
            <p:cNvSpPr/>
            <p:nvPr/>
          </p:nvSpPr>
          <p:spPr>
            <a:xfrm>
              <a:off x="2741997" y="4084529"/>
              <a:ext cx="160300"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spcAft>
                  <a:spcPts val="800"/>
                </a:spcAft>
                <a:buClr>
                  <a:srgbClr val="193EB0"/>
                </a:buCl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10</a:t>
              </a:r>
              <a:endParaRPr lang="en-US" altLang="ko-KR" sz="1200" dirty="0">
                <a:solidFill>
                  <a:prstClr val="black">
                    <a:lumMod val="85000"/>
                    <a:lumOff val="15000"/>
                  </a:prstClr>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A8985FA7-D754-49F4-ACE1-62B273C361F4}"/>
                    </a:ext>
                  </a:extLst>
                </p:cNvPr>
                <p:cNvSpPr/>
                <p:nvPr/>
              </p:nvSpPr>
              <p:spPr>
                <a:xfrm>
                  <a:off x="3146718" y="3923400"/>
                  <a:ext cx="1001577"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pPr>
                  <a14:m>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rPr>
                        <m:t>𝑥</m:t>
                      </m:r>
                    </m:oMath>
                  </a14:m>
                  <a:r>
                    <a:rPr lang="en-US" altLang="ko-KR" sz="1200" dirty="0">
                      <a:solidFill>
                        <a:prstClr val="black">
                          <a:lumMod val="85000"/>
                          <a:lumOff val="15000"/>
                        </a:prstClr>
                      </a:solidFill>
                      <a:latin typeface="SamsungOne 400" panose="020B0503030303020204" pitchFamily="34" charset="0"/>
                    </a:rPr>
                    <a:t> (</a:t>
                  </a:r>
                  <a:r>
                    <a:rPr lang="vi-VN" altLang="ko-KR" sz="1200" dirty="0">
                      <a:solidFill>
                        <a:prstClr val="black">
                          <a:lumMod val="85000"/>
                          <a:lumOff val="15000"/>
                        </a:prstClr>
                      </a:solidFill>
                      <a:latin typeface="SamsungOne 400" panose="020B0503030303020204" pitchFamily="34" charset="0"/>
                    </a:rPr>
                    <a:t>Đặc điểm</a:t>
                  </a:r>
                  <a:r>
                    <a:rPr lang="en-US" altLang="ko-KR" sz="1200" dirty="0">
                      <a:solidFill>
                        <a:prstClr val="black">
                          <a:lumMod val="85000"/>
                          <a:lumOff val="15000"/>
                        </a:prstClr>
                      </a:solidFill>
                      <a:latin typeface="SamsungOne 400" panose="020B0503030303020204" pitchFamily="34" charset="0"/>
                    </a:rPr>
                    <a:t>)</a:t>
                  </a:r>
                </a:p>
              </p:txBody>
            </p:sp>
          </mc:Choice>
          <mc:Fallback xmlns="">
            <p:sp>
              <p:nvSpPr>
                <p:cNvPr id="67" name="직사각형 66">
                  <a:extLst>
                    <a:ext uri="{FF2B5EF4-FFF2-40B4-BE49-F238E27FC236}">
                      <a16:creationId xmlns:a16="http://schemas.microsoft.com/office/drawing/2014/main" id="{A8985FA7-D754-49F4-ACE1-62B273C361F4}"/>
                    </a:ext>
                  </a:extLst>
                </p:cNvPr>
                <p:cNvSpPr>
                  <a:spLocks noRot="1" noChangeAspect="1" noMove="1" noResize="1" noEditPoints="1" noAdjustHandles="1" noChangeArrowheads="1" noChangeShapeType="1" noTextEdit="1"/>
                </p:cNvSpPr>
                <p:nvPr/>
              </p:nvSpPr>
              <p:spPr>
                <a:xfrm>
                  <a:off x="3146718" y="3923400"/>
                  <a:ext cx="1001577" cy="184666"/>
                </a:xfrm>
                <a:prstGeom prst="rect">
                  <a:avLst/>
                </a:prstGeom>
                <a:blipFill>
                  <a:blip r:embed="rId4"/>
                  <a:stretch>
                    <a:fillRect l="-1220" t="-3226"/>
                  </a:stretch>
                </a:blipFill>
                <a:ln>
                  <a:noFill/>
                </a:ln>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5F89B105-CBF4-48F5-B937-F454E88281FA}"/>
                    </a:ext>
                  </a:extLst>
                </p:cNvPr>
                <p:cNvSpPr/>
                <p:nvPr/>
              </p:nvSpPr>
              <p:spPr>
                <a:xfrm>
                  <a:off x="1132436" y="2273775"/>
                  <a:ext cx="1190317"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pPr>
                  <a14:m>
                    <m:oMath xmlns:m="http://schemas.openxmlformats.org/officeDocument/2006/math">
                      <m:r>
                        <a:rPr lang="en-US" altLang="ko-KR" sz="1200" i="1" dirty="0" smtClean="0">
                          <a:solidFill>
                            <a:prstClr val="black">
                              <a:lumMod val="85000"/>
                              <a:lumOff val="15000"/>
                            </a:prstClr>
                          </a:solidFill>
                          <a:latin typeface="Cambria Math" panose="02040503050406030204" pitchFamily="18" charset="0"/>
                        </a:rPr>
                        <m:t>𝑦</m:t>
                      </m:r>
                    </m:oMath>
                  </a14:m>
                  <a:r>
                    <a:rPr lang="en-US" altLang="ko-KR" sz="1200" dirty="0">
                      <a:solidFill>
                        <a:prstClr val="black">
                          <a:lumMod val="85000"/>
                          <a:lumOff val="15000"/>
                        </a:prstClr>
                      </a:solidFill>
                      <a:latin typeface="SamsungOne 400" panose="020B0503030303020204" pitchFamily="34" charset="0"/>
                    </a:rPr>
                    <a:t> (</a:t>
                  </a:r>
                  <a:r>
                    <a:rPr lang="vi-VN" altLang="ko-KR" sz="1200" dirty="0">
                      <a:solidFill>
                        <a:prstClr val="black">
                          <a:lumMod val="85000"/>
                          <a:lumOff val="15000"/>
                        </a:prstClr>
                      </a:solidFill>
                      <a:latin typeface="SamsungOne 400" panose="020B0503030303020204" pitchFamily="34" charset="0"/>
                    </a:rPr>
                    <a:t>Mục tiêu</a:t>
                  </a:r>
                  <a:r>
                    <a:rPr lang="en-US" altLang="ko-KR" sz="1200" dirty="0">
                      <a:solidFill>
                        <a:prstClr val="black">
                          <a:lumMod val="85000"/>
                          <a:lumOff val="15000"/>
                        </a:prstClr>
                      </a:solidFill>
                      <a:latin typeface="SamsungOne 400" panose="020B0503030303020204" pitchFamily="34" charset="0"/>
                    </a:rPr>
                    <a:t>)</a:t>
                  </a:r>
                </a:p>
              </p:txBody>
            </p:sp>
          </mc:Choice>
          <mc:Fallback xmlns="">
            <p:sp>
              <p:nvSpPr>
                <p:cNvPr id="68" name="직사각형 67">
                  <a:extLst>
                    <a:ext uri="{FF2B5EF4-FFF2-40B4-BE49-F238E27FC236}">
                      <a16:creationId xmlns:a16="http://schemas.microsoft.com/office/drawing/2014/main" id="{5F89B105-CBF4-48F5-B937-F454E88281FA}"/>
                    </a:ext>
                  </a:extLst>
                </p:cNvPr>
                <p:cNvSpPr>
                  <a:spLocks noRot="1" noChangeAspect="1" noMove="1" noResize="1" noEditPoints="1" noAdjustHandles="1" noChangeArrowheads="1" noChangeShapeType="1" noTextEdit="1"/>
                </p:cNvSpPr>
                <p:nvPr/>
              </p:nvSpPr>
              <p:spPr>
                <a:xfrm>
                  <a:off x="1132436" y="2273775"/>
                  <a:ext cx="1190317" cy="184666"/>
                </a:xfrm>
                <a:prstGeom prst="rect">
                  <a:avLst/>
                </a:prstGeom>
                <a:blipFill>
                  <a:blip r:embed="rId5"/>
                  <a:stretch>
                    <a:fillRect l="-1538" b="-3333"/>
                  </a:stretch>
                </a:blipFill>
                <a:ln>
                  <a:noFill/>
                </a:ln>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69" name="직사각형 68">
                  <a:extLst>
                    <a:ext uri="{FF2B5EF4-FFF2-40B4-BE49-F238E27FC236}">
                      <a16:creationId xmlns:a16="http://schemas.microsoft.com/office/drawing/2014/main" id="{0BD75A94-E8F6-414A-8F78-DDEC5C0AF898}"/>
                    </a:ext>
                  </a:extLst>
                </p:cNvPr>
                <p:cNvSpPr/>
                <p:nvPr/>
              </p:nvSpPr>
              <p:spPr>
                <a:xfrm>
                  <a:off x="2875550" y="2529086"/>
                  <a:ext cx="196074" cy="287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pPr>
                  <a14:m>
                    <m:oMathPara xmlns:m="http://schemas.openxmlformats.org/officeDocument/2006/math">
                      <m:oMathParaPr>
                        <m:jc m:val="centerGroup"/>
                      </m:oMathParaPr>
                      <m:oMath xmlns:m="http://schemas.openxmlformats.org/officeDocument/2006/math">
                        <m:sSub>
                          <m:sSubPr>
                            <m:ctrlPr>
                              <a:rPr lang="en-US" altLang="ko-KR" sz="1200" i="1" dirty="0" smtClean="0">
                                <a:solidFill>
                                  <a:prstClr val="black">
                                    <a:lumMod val="85000"/>
                                    <a:lumOff val="15000"/>
                                  </a:prstClr>
                                </a:solidFill>
                                <a:latin typeface="Cambria Math" panose="02040503050406030204" pitchFamily="18" charset="0"/>
                              </a:rPr>
                            </m:ctrlPr>
                          </m:sSubPr>
                          <m:e>
                            <m:r>
                              <a:rPr lang="en-US" altLang="ko-KR" sz="1200" i="1" dirty="0" smtClean="0">
                                <a:solidFill>
                                  <a:prstClr val="black">
                                    <a:lumMod val="85000"/>
                                    <a:lumOff val="15000"/>
                                  </a:prstClr>
                                </a:solidFill>
                                <a:latin typeface="Cambria Math" panose="02040503050406030204" pitchFamily="18" charset="0"/>
                              </a:rPr>
                              <m:t>𝑓</m:t>
                            </m:r>
                          </m:e>
                          <m:sub>
                            <m:r>
                              <a:rPr lang="en-US" altLang="ko-KR" sz="1200" i="1" dirty="0" smtClean="0">
                                <a:solidFill>
                                  <a:prstClr val="black">
                                    <a:lumMod val="85000"/>
                                    <a:lumOff val="15000"/>
                                  </a:prstClr>
                                </a:solidFill>
                                <a:latin typeface="Cambria Math" panose="02040503050406030204" pitchFamily="18" charset="0"/>
                              </a:rPr>
                              <m:t>2</m:t>
                            </m:r>
                          </m:sub>
                        </m:sSub>
                      </m:oMath>
                    </m:oMathPara>
                  </a14:m>
                  <a:endParaRPr lang="en-US" altLang="ko-KR" sz="1200" dirty="0">
                    <a:solidFill>
                      <a:prstClr val="black">
                        <a:lumMod val="85000"/>
                        <a:lumOff val="15000"/>
                      </a:prstClr>
                    </a:solidFill>
                    <a:latin typeface="SamsungOne 400" panose="020B0503030303020204" pitchFamily="34" charset="0"/>
                  </a:endParaRPr>
                </a:p>
              </p:txBody>
            </p:sp>
          </mc:Choice>
          <mc:Fallback xmlns="">
            <p:sp>
              <p:nvSpPr>
                <p:cNvPr id="69" name="직사각형 68">
                  <a:extLst>
                    <a:ext uri="{FF2B5EF4-FFF2-40B4-BE49-F238E27FC236}">
                      <a16:creationId xmlns:a16="http://schemas.microsoft.com/office/drawing/2014/main" id="{0BD75A94-E8F6-414A-8F78-DDEC5C0AF898}"/>
                    </a:ext>
                  </a:extLst>
                </p:cNvPr>
                <p:cNvSpPr>
                  <a:spLocks noRot="1" noChangeAspect="1" noMove="1" noResize="1" noEditPoints="1" noAdjustHandles="1" noChangeArrowheads="1" noChangeShapeType="1" noTextEdit="1"/>
                </p:cNvSpPr>
                <p:nvPr/>
              </p:nvSpPr>
              <p:spPr>
                <a:xfrm>
                  <a:off x="2875550" y="2529086"/>
                  <a:ext cx="196074" cy="287258"/>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A9BBC0EC-1B3A-4C1E-AF93-B6999B989F86}"/>
                    </a:ext>
                  </a:extLst>
                </p:cNvPr>
                <p:cNvSpPr/>
                <p:nvPr/>
              </p:nvSpPr>
              <p:spPr>
                <a:xfrm>
                  <a:off x="2875550" y="2752082"/>
                  <a:ext cx="196074" cy="287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pPr>
                  <a14:m>
                    <m:oMathPara xmlns:m="http://schemas.openxmlformats.org/officeDocument/2006/math">
                      <m:oMathParaPr>
                        <m:jc m:val="centerGroup"/>
                      </m:oMathParaPr>
                      <m:oMath xmlns:m="http://schemas.openxmlformats.org/officeDocument/2006/math">
                        <m:sSub>
                          <m:sSubPr>
                            <m:ctrlPr>
                              <a:rPr lang="en-US" altLang="ko-KR" sz="1200" i="1" dirty="0" smtClean="0">
                                <a:solidFill>
                                  <a:prstClr val="black">
                                    <a:lumMod val="85000"/>
                                    <a:lumOff val="15000"/>
                                  </a:prstClr>
                                </a:solidFill>
                                <a:latin typeface="Cambria Math" panose="02040503050406030204" pitchFamily="18" charset="0"/>
                              </a:rPr>
                            </m:ctrlPr>
                          </m:sSubPr>
                          <m:e>
                            <m:r>
                              <a:rPr lang="en-US" altLang="ko-KR" sz="1200" i="1" dirty="0" smtClean="0">
                                <a:solidFill>
                                  <a:prstClr val="black">
                                    <a:lumMod val="85000"/>
                                    <a:lumOff val="15000"/>
                                  </a:prstClr>
                                </a:solidFill>
                                <a:latin typeface="Cambria Math" panose="02040503050406030204" pitchFamily="18" charset="0"/>
                              </a:rPr>
                              <m:t>𝑓</m:t>
                            </m:r>
                          </m:e>
                          <m:sub>
                            <m:r>
                              <a:rPr lang="en-US" altLang="ko-KR" sz="1200" b="0" i="1" dirty="0" smtClean="0">
                                <a:solidFill>
                                  <a:prstClr val="black">
                                    <a:lumMod val="85000"/>
                                    <a:lumOff val="15000"/>
                                  </a:prstClr>
                                </a:solidFill>
                                <a:latin typeface="Cambria Math" panose="02040503050406030204" pitchFamily="18" charset="0"/>
                              </a:rPr>
                              <m:t>3</m:t>
                            </m:r>
                          </m:sub>
                        </m:sSub>
                      </m:oMath>
                    </m:oMathPara>
                  </a14:m>
                  <a:endParaRPr lang="en-US" altLang="ko-KR" sz="1200" dirty="0">
                    <a:solidFill>
                      <a:prstClr val="black">
                        <a:lumMod val="85000"/>
                        <a:lumOff val="15000"/>
                      </a:prstClr>
                    </a:solidFill>
                    <a:latin typeface="SamsungOne 400" panose="020B0503030303020204" pitchFamily="34" charset="0"/>
                  </a:endParaRPr>
                </a:p>
              </p:txBody>
            </p:sp>
          </mc:Choice>
          <mc:Fallback xmlns="">
            <p:sp>
              <p:nvSpPr>
                <p:cNvPr id="70" name="직사각형 69">
                  <a:extLst>
                    <a:ext uri="{FF2B5EF4-FFF2-40B4-BE49-F238E27FC236}">
                      <a16:creationId xmlns:a16="http://schemas.microsoft.com/office/drawing/2014/main" id="{A9BBC0EC-1B3A-4C1E-AF93-B6999B989F86}"/>
                    </a:ext>
                  </a:extLst>
                </p:cNvPr>
                <p:cNvSpPr>
                  <a:spLocks noRot="1" noChangeAspect="1" noMove="1" noResize="1" noEditPoints="1" noAdjustHandles="1" noChangeArrowheads="1" noChangeShapeType="1" noTextEdit="1"/>
                </p:cNvSpPr>
                <p:nvPr/>
              </p:nvSpPr>
              <p:spPr>
                <a:xfrm>
                  <a:off x="2875550" y="2752082"/>
                  <a:ext cx="196074" cy="287258"/>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09C399E9-5D2C-4D25-A507-CC0B8B335B24}"/>
                    </a:ext>
                  </a:extLst>
                </p:cNvPr>
                <p:cNvSpPr/>
                <p:nvPr/>
              </p:nvSpPr>
              <p:spPr>
                <a:xfrm>
                  <a:off x="2875550" y="3071315"/>
                  <a:ext cx="196074" cy="287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buClr>
                      <a:srgbClr val="193EB0"/>
                    </a:buClr>
                  </a:pPr>
                  <a14:m>
                    <m:oMathPara xmlns:m="http://schemas.openxmlformats.org/officeDocument/2006/math">
                      <m:oMathParaPr>
                        <m:jc m:val="centerGroup"/>
                      </m:oMathParaPr>
                      <m:oMath xmlns:m="http://schemas.openxmlformats.org/officeDocument/2006/math">
                        <m:sSub>
                          <m:sSubPr>
                            <m:ctrlPr>
                              <a:rPr lang="en-US" altLang="ko-KR" sz="1200" i="1" dirty="0" smtClean="0">
                                <a:solidFill>
                                  <a:prstClr val="black">
                                    <a:lumMod val="85000"/>
                                    <a:lumOff val="15000"/>
                                  </a:prstClr>
                                </a:solidFill>
                                <a:latin typeface="Cambria Math" panose="02040503050406030204" pitchFamily="18" charset="0"/>
                              </a:rPr>
                            </m:ctrlPr>
                          </m:sSubPr>
                          <m:e>
                            <m:r>
                              <a:rPr lang="en-US" altLang="ko-KR" sz="1200" i="1" dirty="0" smtClean="0">
                                <a:solidFill>
                                  <a:prstClr val="black">
                                    <a:lumMod val="85000"/>
                                    <a:lumOff val="15000"/>
                                  </a:prstClr>
                                </a:solidFill>
                                <a:latin typeface="Cambria Math" panose="02040503050406030204" pitchFamily="18" charset="0"/>
                              </a:rPr>
                              <m:t>𝑓</m:t>
                            </m:r>
                          </m:e>
                          <m:sub>
                            <m:r>
                              <a:rPr lang="en-US" altLang="ko-KR" sz="1200" b="0" i="1" dirty="0" smtClean="0">
                                <a:solidFill>
                                  <a:prstClr val="black">
                                    <a:lumMod val="85000"/>
                                    <a:lumOff val="15000"/>
                                  </a:prstClr>
                                </a:solidFill>
                                <a:latin typeface="Cambria Math" panose="02040503050406030204" pitchFamily="18" charset="0"/>
                              </a:rPr>
                              <m:t>1</m:t>
                            </m:r>
                          </m:sub>
                        </m:sSub>
                      </m:oMath>
                    </m:oMathPara>
                  </a14:m>
                  <a:endParaRPr lang="en-US" altLang="ko-KR" sz="1200" dirty="0">
                    <a:solidFill>
                      <a:prstClr val="black">
                        <a:lumMod val="85000"/>
                        <a:lumOff val="15000"/>
                      </a:prstClr>
                    </a:solidFill>
                    <a:latin typeface="SamsungOne 400" panose="020B0503030303020204" pitchFamily="34" charset="0"/>
                  </a:endParaRPr>
                </a:p>
              </p:txBody>
            </p:sp>
          </mc:Choice>
          <mc:Fallback xmlns="">
            <p:sp>
              <p:nvSpPr>
                <p:cNvPr id="71" name="직사각형 70">
                  <a:extLst>
                    <a:ext uri="{FF2B5EF4-FFF2-40B4-BE49-F238E27FC236}">
                      <a16:creationId xmlns:a16="http://schemas.microsoft.com/office/drawing/2014/main" id="{09C399E9-5D2C-4D25-A507-CC0B8B335B24}"/>
                    </a:ext>
                  </a:extLst>
                </p:cNvPr>
                <p:cNvSpPr>
                  <a:spLocks noRot="1" noChangeAspect="1" noMove="1" noResize="1" noEditPoints="1" noAdjustHandles="1" noChangeArrowheads="1" noChangeShapeType="1" noTextEdit="1"/>
                </p:cNvSpPr>
                <p:nvPr/>
              </p:nvSpPr>
              <p:spPr>
                <a:xfrm>
                  <a:off x="2875550" y="3071315"/>
                  <a:ext cx="196074" cy="287258"/>
                </a:xfrm>
                <a:prstGeom prst="rect">
                  <a:avLst/>
                </a:prstGeom>
                <a:blipFill>
                  <a:blip r:embed="rId8"/>
                  <a:stretch>
                    <a:fillRect/>
                  </a:stretch>
                </a:blipFill>
                <a:ln>
                  <a:noFill/>
                </a:ln>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74" name="직사각형 73">
                <a:extLst>
                  <a:ext uri="{FF2B5EF4-FFF2-40B4-BE49-F238E27FC236}">
                    <a16:creationId xmlns:a16="http://schemas.microsoft.com/office/drawing/2014/main" id="{0BA3070C-3CDC-4484-8639-00F14A53DCBA}"/>
                  </a:ext>
                </a:extLst>
              </p:cNvPr>
              <p:cNvSpPr/>
              <p:nvPr/>
            </p:nvSpPr>
            <p:spPr>
              <a:xfrm>
                <a:off x="4309557" y="3246043"/>
                <a:ext cx="1356232" cy="4527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14:m>
                  <m:oMathPara xmlns:m="http://schemas.openxmlformats.org/officeDocument/2006/math">
                    <m:oMathParaPr>
                      <m:jc m:val="center"/>
                    </m:oMathParaPr>
                    <m:oMath xmlns:m="http://schemas.openxmlformats.org/officeDocument/2006/math">
                      <m:r>
                        <a:rPr lang="en-US" altLang="ko-KR" sz="1600" i="1" smtClean="0">
                          <a:solidFill>
                            <a:schemeClr val="tx1">
                              <a:lumMod val="85000"/>
                              <a:lumOff val="15000"/>
                            </a:schemeClr>
                          </a:solidFill>
                          <a:latin typeface="Cambria Math" panose="02040503050406030204" pitchFamily="18" charset="0"/>
                        </a:rPr>
                        <m:t>𝑦</m:t>
                      </m:r>
                      <m:r>
                        <a:rPr lang="en-US" altLang="ko-KR" sz="1600" i="0">
                          <a:solidFill>
                            <a:schemeClr val="tx1">
                              <a:lumMod val="85000"/>
                              <a:lumOff val="15000"/>
                            </a:schemeClr>
                          </a:solidFill>
                          <a:latin typeface="Cambria Math" panose="02040503050406030204" pitchFamily="18" charset="0"/>
                        </a:rPr>
                        <m:t>=</m:t>
                      </m:r>
                      <m:bar>
                        <m:barPr>
                          <m:ctrlPr>
                            <a:rPr lang="en-US" altLang="ko-KR" sz="1600" i="1" smtClean="0">
                              <a:solidFill>
                                <a:schemeClr val="tx1">
                                  <a:lumMod val="85000"/>
                                  <a:lumOff val="15000"/>
                                </a:schemeClr>
                              </a:solidFill>
                              <a:latin typeface="Cambria Math" panose="02040503050406030204" pitchFamily="18" charset="0"/>
                            </a:rPr>
                          </m:ctrlPr>
                        </m:barPr>
                        <m:e>
                          <m:r>
                            <a:rPr lang="en-US" altLang="ko-KR" sz="1600" i="1">
                              <a:solidFill>
                                <a:schemeClr val="tx1">
                                  <a:lumMod val="85000"/>
                                  <a:lumOff val="15000"/>
                                </a:schemeClr>
                              </a:solidFill>
                              <a:latin typeface="Cambria Math" panose="02040503050406030204" pitchFamily="18" charset="0"/>
                            </a:rPr>
                            <m:t>𝑤</m:t>
                          </m:r>
                        </m:e>
                      </m:bar>
                      <m:r>
                        <a:rPr lang="en-US" altLang="ko-KR" sz="1600" i="1">
                          <a:solidFill>
                            <a:schemeClr val="tx1">
                              <a:lumMod val="85000"/>
                              <a:lumOff val="15000"/>
                            </a:schemeClr>
                          </a:solidFill>
                          <a:latin typeface="Cambria Math" panose="02040503050406030204" pitchFamily="18" charset="0"/>
                        </a:rPr>
                        <m:t>𝑥</m:t>
                      </m:r>
                      <m:r>
                        <a:rPr lang="en-US" altLang="ko-KR" sz="1600" i="0">
                          <a:solidFill>
                            <a:schemeClr val="tx1">
                              <a:lumMod val="85000"/>
                              <a:lumOff val="15000"/>
                            </a:schemeClr>
                          </a:solidFill>
                          <a:latin typeface="Cambria Math" panose="02040503050406030204" pitchFamily="18" charset="0"/>
                        </a:rPr>
                        <m:t>+</m:t>
                      </m:r>
                      <m:bar>
                        <m:barPr>
                          <m:ctrlPr>
                            <a:rPr lang="en-US" altLang="ko-KR" sz="1600" i="1" smtClean="0">
                              <a:solidFill>
                                <a:schemeClr val="tx1">
                                  <a:lumMod val="85000"/>
                                  <a:lumOff val="15000"/>
                                </a:schemeClr>
                              </a:solidFill>
                              <a:latin typeface="Cambria Math" panose="02040503050406030204" pitchFamily="18" charset="0"/>
                            </a:rPr>
                          </m:ctrlPr>
                        </m:barPr>
                        <m:e>
                          <m:r>
                            <a:rPr lang="en-US" altLang="ko-KR" sz="1600" i="1">
                              <a:solidFill>
                                <a:schemeClr val="tx1">
                                  <a:lumMod val="85000"/>
                                  <a:lumOff val="15000"/>
                                </a:schemeClr>
                              </a:solidFill>
                              <a:latin typeface="Cambria Math" panose="02040503050406030204" pitchFamily="18" charset="0"/>
                            </a:rPr>
                            <m:t>𝑏</m:t>
                          </m:r>
                        </m:e>
                      </m:bar>
                    </m:oMath>
                  </m:oMathPara>
                </a14:m>
                <a:endParaRPr lang="en-US" altLang="ko-KR" sz="1600" dirty="0">
                  <a:solidFill>
                    <a:schemeClr val="tx1">
                      <a:lumMod val="85000"/>
                      <a:lumOff val="15000"/>
                    </a:schemeClr>
                  </a:solidFill>
                  <a:latin typeface="Cambria Math" panose="02040503050406030204" pitchFamily="18" charset="0"/>
                </a:endParaRPr>
              </a:p>
            </p:txBody>
          </p:sp>
        </mc:Choice>
        <mc:Fallback xmlns="">
          <p:sp>
            <p:nvSpPr>
              <p:cNvPr id="74" name="직사각형 73">
                <a:extLst>
                  <a:ext uri="{FF2B5EF4-FFF2-40B4-BE49-F238E27FC236}">
                    <a16:creationId xmlns="" xmlns:a16="http://schemas.microsoft.com/office/drawing/2014/main" xmlns:a14="http://schemas.microsoft.com/office/drawing/2010/main" id="{0BA3070C-3CDC-4484-8639-00F14A53DCBA}"/>
                  </a:ext>
                </a:extLst>
              </p:cNvPr>
              <p:cNvSpPr>
                <a:spLocks noRot="1" noChangeAspect="1" noMove="1" noResize="1" noEditPoints="1" noAdjustHandles="1" noChangeArrowheads="1" noChangeShapeType="1" noTextEdit="1"/>
              </p:cNvSpPr>
              <p:nvPr/>
            </p:nvSpPr>
            <p:spPr>
              <a:xfrm>
                <a:off x="4309557" y="3246043"/>
                <a:ext cx="1356232" cy="452753"/>
              </a:xfrm>
              <a:prstGeom prst="rect">
                <a:avLst/>
              </a:prstGeom>
              <a:blipFill rotWithShape="0">
                <a:blip r:embed="rId9"/>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5527524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Loại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bỏ</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mẫu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huấn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luyện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hoặc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tính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năng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có</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thiếu</a:t>
            </a:r>
            <a:r>
              <a:rPr lang="en-US" altLang="ko-KR" sz="1400" dirty="0">
                <a:solidFill>
                  <a:schemeClr val="tx1"/>
                </a:solidFill>
                <a:latin typeface="SamsungOne 400" panose="020B0503030303020204" pitchFamily="34" charset="0"/>
                <a:ea typeface="SamsungOne 400" panose="020B0503030303020204" pitchFamily="34" charset="0"/>
              </a:rPr>
              <a:t>  </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3CC33E21-CB2E-4A86-BD53-4A9A8776B571}"/>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Khi cố gắng ánh xạ kết quả đã xóa ngay lập tức cho đối tượng, đừng bỏ qua tùy chọn inplace=True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7" name="모서리가 둥근 직사각형 4">
            <a:extLst>
              <a:ext uri="{FF2B5EF4-FFF2-40B4-BE49-F238E27FC236}">
                <a16:creationId xmlns:a16="http://schemas.microsoft.com/office/drawing/2014/main" id="{39E97CD2-E626-4A82-9B42-F7BD06FCB768}"/>
              </a:ext>
            </a:extLst>
          </p:cNvPr>
          <p:cNvSpPr/>
          <p:nvPr/>
        </p:nvSpPr>
        <p:spPr>
          <a:xfrm>
            <a:off x="666749" y="2102888"/>
            <a:ext cx="8677276" cy="204619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그림 17">
            <a:extLst>
              <a:ext uri="{FF2B5EF4-FFF2-40B4-BE49-F238E27FC236}">
                <a16:creationId xmlns:a16="http://schemas.microsoft.com/office/drawing/2014/main" id="{A934C560-4851-4B00-8EBC-712BED2EB432}"/>
              </a:ext>
            </a:extLst>
          </p:cNvPr>
          <p:cNvPicPr>
            <a:picLocks noChangeAspect="1"/>
          </p:cNvPicPr>
          <p:nvPr/>
        </p:nvPicPr>
        <p:blipFill rotWithShape="1">
          <a:blip r:embed="rId4"/>
          <a:srcRect l="2234" r="24293"/>
          <a:stretch/>
        </p:blipFill>
        <p:spPr>
          <a:xfrm>
            <a:off x="847723" y="2169034"/>
            <a:ext cx="8496301" cy="1908038"/>
          </a:xfrm>
          <a:prstGeom prst="rect">
            <a:avLst/>
          </a:prstGeom>
          <a:ln>
            <a:noFill/>
          </a:ln>
        </p:spPr>
      </p:pic>
    </p:spTree>
    <p:extLst>
      <p:ext uri="{BB962C8B-B14F-4D97-AF65-F5344CB8AC3E}">
        <p14:creationId xmlns:p14="http://schemas.microsoft.com/office/powerpoint/2010/main" val="30247885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Loại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bỏ</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mẫu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huấn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luyện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hoặc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tính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năng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có</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thiếu</a:t>
            </a:r>
            <a:r>
              <a:rPr lang="en-US" altLang="ko-KR" sz="1400" dirty="0">
                <a:solidFill>
                  <a:schemeClr val="tx1"/>
                </a:solidFill>
                <a:latin typeface="SamsungOne 400" panose="020B0503030303020204" pitchFamily="34" charset="0"/>
                <a:ea typeface="SamsungOne 400" panose="020B0503030303020204" pitchFamily="34" charset="0"/>
              </a:rPr>
              <a:t>  </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3CC33E21-CB2E-4A86-BD53-4A9A8776B571}"/>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Xóa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bỏ</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hàng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giá</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bị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thiếu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2" name="그룹 1"/>
          <p:cNvGrpSpPr/>
          <p:nvPr/>
        </p:nvGrpSpPr>
        <p:grpSpPr>
          <a:xfrm>
            <a:off x="666749" y="2102888"/>
            <a:ext cx="8677276" cy="2628503"/>
            <a:chOff x="666749" y="2102888"/>
            <a:chExt cx="8677276" cy="2628503"/>
          </a:xfrm>
        </p:grpSpPr>
        <p:sp>
          <p:nvSpPr>
            <p:cNvPr id="7" name="모서리가 둥근 직사각형 4">
              <a:extLst>
                <a:ext uri="{FF2B5EF4-FFF2-40B4-BE49-F238E27FC236}">
                  <a16:creationId xmlns:a16="http://schemas.microsoft.com/office/drawing/2014/main" id="{39E97CD2-E626-4A82-9B42-F7BD06FCB768}"/>
                </a:ext>
              </a:extLst>
            </p:cNvPr>
            <p:cNvSpPr/>
            <p:nvPr/>
          </p:nvSpPr>
          <p:spPr>
            <a:xfrm>
              <a:off x="666749" y="2102888"/>
              <a:ext cx="8677276" cy="262850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 name="그림 8">
              <a:extLst>
                <a:ext uri="{FF2B5EF4-FFF2-40B4-BE49-F238E27FC236}">
                  <a16:creationId xmlns:a16="http://schemas.microsoft.com/office/drawing/2014/main" id="{794E2596-8C92-4513-A330-E57C5C771933}"/>
                </a:ext>
              </a:extLst>
            </p:cNvPr>
            <p:cNvPicPr>
              <a:picLocks noChangeAspect="1"/>
            </p:cNvPicPr>
            <p:nvPr/>
          </p:nvPicPr>
          <p:blipFill rotWithShape="1">
            <a:blip r:embed="rId4"/>
            <a:srcRect l="2238" r="22775"/>
            <a:stretch/>
          </p:blipFill>
          <p:spPr>
            <a:xfrm>
              <a:off x="847723" y="2166467"/>
              <a:ext cx="8496302" cy="2525065"/>
            </a:xfrm>
            <a:prstGeom prst="rect">
              <a:avLst/>
            </a:prstGeom>
            <a:ln>
              <a:noFill/>
            </a:ln>
          </p:spPr>
        </p:pic>
      </p:grpSp>
    </p:spTree>
    <p:extLst>
      <p:ext uri="{BB962C8B-B14F-4D97-AF65-F5344CB8AC3E}">
        <p14:creationId xmlns:p14="http://schemas.microsoft.com/office/powerpoint/2010/main" val="21185671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Loại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bỏ</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mẫu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huấn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luyện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hoặc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tính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năng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có</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thiếu</a:t>
            </a:r>
            <a:r>
              <a:rPr lang="en-US" altLang="ko-KR" sz="1400" dirty="0">
                <a:solidFill>
                  <a:schemeClr val="tx1"/>
                </a:solidFill>
                <a:latin typeface="SamsungOne 400" panose="020B0503030303020204" pitchFamily="34" charset="0"/>
                <a:ea typeface="SamsungOne 400" panose="020B0503030303020204" pitchFamily="34" charset="0"/>
              </a:rPr>
              <a:t>  </a:t>
            </a:r>
            <a:endParaRPr lang="ko-KR" altLang="en-US" sz="1400" dirty="0">
              <a:solidFill>
                <a:schemeClr val="tx1"/>
              </a:solidFill>
              <a:latin typeface="SamsungOne 400" panose="020B0503030303020204" pitchFamily="34" charset="0"/>
              <a:ea typeface="SamsungOne 400" panose="020B0503030303020204" pitchFamily="34" charset="0"/>
            </a:endParaRPr>
          </a:p>
        </p:txBody>
      </p:sp>
      <p:grpSp>
        <p:nvGrpSpPr>
          <p:cNvPr id="2" name="그룹 1"/>
          <p:cNvGrpSpPr/>
          <p:nvPr/>
        </p:nvGrpSpPr>
        <p:grpSpPr>
          <a:xfrm>
            <a:off x="666749" y="1773238"/>
            <a:ext cx="8677276" cy="2709552"/>
            <a:chOff x="666749" y="1773238"/>
            <a:chExt cx="8677276" cy="2709552"/>
          </a:xfrm>
        </p:grpSpPr>
        <p:sp>
          <p:nvSpPr>
            <p:cNvPr id="7" name="모서리가 둥근 직사각형 4">
              <a:extLst>
                <a:ext uri="{FF2B5EF4-FFF2-40B4-BE49-F238E27FC236}">
                  <a16:creationId xmlns:a16="http://schemas.microsoft.com/office/drawing/2014/main" id="{39E97CD2-E626-4A82-9B42-F7BD06FCB768}"/>
                </a:ext>
              </a:extLst>
            </p:cNvPr>
            <p:cNvSpPr/>
            <p:nvPr/>
          </p:nvSpPr>
          <p:spPr>
            <a:xfrm>
              <a:off x="666749" y="1773238"/>
              <a:ext cx="8677276" cy="270955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1" name="그림 10">
              <a:extLst>
                <a:ext uri="{FF2B5EF4-FFF2-40B4-BE49-F238E27FC236}">
                  <a16:creationId xmlns:a16="http://schemas.microsoft.com/office/drawing/2014/main" id="{4AEC8355-58B3-4CB2-AAB0-AC62E19F9BAB}"/>
                </a:ext>
              </a:extLst>
            </p:cNvPr>
            <p:cNvPicPr>
              <a:picLocks noChangeAspect="1"/>
            </p:cNvPicPr>
            <p:nvPr/>
          </p:nvPicPr>
          <p:blipFill rotWithShape="1">
            <a:blip r:embed="rId4"/>
            <a:srcRect l="2233" t="2304" r="22942"/>
            <a:stretch/>
          </p:blipFill>
          <p:spPr>
            <a:xfrm>
              <a:off x="847725" y="1844824"/>
              <a:ext cx="8496300" cy="2575223"/>
            </a:xfrm>
            <a:prstGeom prst="rect">
              <a:avLst/>
            </a:prstGeom>
            <a:ln>
              <a:noFill/>
            </a:ln>
          </p:spPr>
        </p:pic>
      </p:grpSp>
    </p:spTree>
    <p:extLst>
      <p:ext uri="{BB962C8B-B14F-4D97-AF65-F5344CB8AC3E}">
        <p14:creationId xmlns:p14="http://schemas.microsoft.com/office/powerpoint/2010/main" val="12387028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Loại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bỏ</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mẫu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huấn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luyện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hoặc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tính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năng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có</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thiếu</a:t>
            </a:r>
            <a:r>
              <a:rPr lang="en-US" altLang="ko-KR" sz="1400" dirty="0">
                <a:solidFill>
                  <a:schemeClr val="tx1"/>
                </a:solidFill>
                <a:latin typeface="SamsungOne 400" panose="020B0503030303020204" pitchFamily="34" charset="0"/>
                <a:ea typeface="SamsungOne 400" panose="020B0503030303020204" pitchFamily="34" charset="0"/>
              </a:rPr>
              <a:t>  </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3CC33E21-CB2E-4A86-BD53-4A9A8776B571}"/>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Nếu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tất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cả</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các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hàng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đều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NaN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hãy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dùng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how='all'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xóa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grpSp>
        <p:nvGrpSpPr>
          <p:cNvPr id="2" name="그룹 1"/>
          <p:cNvGrpSpPr/>
          <p:nvPr/>
        </p:nvGrpSpPr>
        <p:grpSpPr>
          <a:xfrm>
            <a:off x="666749" y="2102887"/>
            <a:ext cx="8677276" cy="2770195"/>
            <a:chOff x="666749" y="2102887"/>
            <a:chExt cx="8677276" cy="2770195"/>
          </a:xfrm>
        </p:grpSpPr>
        <p:sp>
          <p:nvSpPr>
            <p:cNvPr id="7" name="모서리가 둥근 직사각형 4">
              <a:extLst>
                <a:ext uri="{FF2B5EF4-FFF2-40B4-BE49-F238E27FC236}">
                  <a16:creationId xmlns:a16="http://schemas.microsoft.com/office/drawing/2014/main" id="{39E97CD2-E626-4A82-9B42-F7BD06FCB768}"/>
                </a:ext>
              </a:extLst>
            </p:cNvPr>
            <p:cNvSpPr/>
            <p:nvPr/>
          </p:nvSpPr>
          <p:spPr>
            <a:xfrm>
              <a:off x="666749" y="2102887"/>
              <a:ext cx="8677276" cy="277019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1" name="그림 10">
              <a:extLst>
                <a:ext uri="{FF2B5EF4-FFF2-40B4-BE49-F238E27FC236}">
                  <a16:creationId xmlns:a16="http://schemas.microsoft.com/office/drawing/2014/main" id="{703CE4CF-2B12-4227-AAB2-3CB47D4D5745}"/>
                </a:ext>
              </a:extLst>
            </p:cNvPr>
            <p:cNvPicPr>
              <a:picLocks noChangeAspect="1"/>
            </p:cNvPicPr>
            <p:nvPr/>
          </p:nvPicPr>
          <p:blipFill rotWithShape="1">
            <a:blip r:embed="rId4"/>
            <a:srcRect l="2275" r="23420"/>
            <a:stretch/>
          </p:blipFill>
          <p:spPr>
            <a:xfrm>
              <a:off x="847725" y="2174005"/>
              <a:ext cx="8496300" cy="2613575"/>
            </a:xfrm>
            <a:prstGeom prst="rect">
              <a:avLst/>
            </a:prstGeom>
            <a:ln>
              <a:noFill/>
            </a:ln>
          </p:spPr>
        </p:pic>
      </p:grpSp>
    </p:spTree>
    <p:extLst>
      <p:ext uri="{BB962C8B-B14F-4D97-AF65-F5344CB8AC3E}">
        <p14:creationId xmlns:p14="http://schemas.microsoft.com/office/powerpoint/2010/main" val="30264857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Loại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bỏ</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mẫu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huấn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luyện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hoặc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tính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năng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có</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thiếu</a:t>
            </a:r>
            <a:r>
              <a:rPr lang="en-US" altLang="ko-KR" sz="1400" dirty="0">
                <a:solidFill>
                  <a:schemeClr val="tx1"/>
                </a:solidFill>
                <a:latin typeface="SamsungOne 400" panose="020B0503030303020204" pitchFamily="34" charset="0"/>
                <a:ea typeface="SamsungOne 400" panose="020B0503030303020204" pitchFamily="34" charset="0"/>
              </a:rPr>
              <a:t>  </a:t>
            </a:r>
            <a:endParaRPr lang="ko-KR" altLang="en-US" sz="1400" dirty="0">
              <a:solidFill>
                <a:schemeClr val="tx1"/>
              </a:solidFill>
              <a:latin typeface="SamsungOne 400" panose="020B0503030303020204" pitchFamily="34" charset="0"/>
              <a:ea typeface="SamsungOne 400" panose="020B0503030303020204" pitchFamily="34" charset="0"/>
            </a:endParaRPr>
          </a:p>
        </p:txBody>
      </p:sp>
      <p:grpSp>
        <p:nvGrpSpPr>
          <p:cNvPr id="2" name="그룹 1"/>
          <p:cNvGrpSpPr/>
          <p:nvPr/>
        </p:nvGrpSpPr>
        <p:grpSpPr>
          <a:xfrm>
            <a:off x="666749" y="1773238"/>
            <a:ext cx="8677276" cy="2966030"/>
            <a:chOff x="666749" y="1773238"/>
            <a:chExt cx="8677276" cy="2966030"/>
          </a:xfrm>
        </p:grpSpPr>
        <p:sp>
          <p:nvSpPr>
            <p:cNvPr id="7" name="모서리가 둥근 직사각형 4">
              <a:extLst>
                <a:ext uri="{FF2B5EF4-FFF2-40B4-BE49-F238E27FC236}">
                  <a16:creationId xmlns:a16="http://schemas.microsoft.com/office/drawing/2014/main" id="{39E97CD2-E626-4A82-9B42-F7BD06FCB768}"/>
                </a:ext>
              </a:extLst>
            </p:cNvPr>
            <p:cNvSpPr/>
            <p:nvPr/>
          </p:nvSpPr>
          <p:spPr>
            <a:xfrm>
              <a:off x="666749" y="1773238"/>
              <a:ext cx="8677276" cy="296603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8" name="그림 7">
              <a:extLst>
                <a:ext uri="{FF2B5EF4-FFF2-40B4-BE49-F238E27FC236}">
                  <a16:creationId xmlns:a16="http://schemas.microsoft.com/office/drawing/2014/main" id="{307E2751-47A7-4489-BBFC-B4CDC61432B4}"/>
                </a:ext>
              </a:extLst>
            </p:cNvPr>
            <p:cNvPicPr>
              <a:picLocks noChangeAspect="1"/>
            </p:cNvPicPr>
            <p:nvPr/>
          </p:nvPicPr>
          <p:blipFill rotWithShape="1">
            <a:blip r:embed="rId4"/>
            <a:srcRect l="2226" r="21806"/>
            <a:stretch/>
          </p:blipFill>
          <p:spPr>
            <a:xfrm>
              <a:off x="847725" y="1808820"/>
              <a:ext cx="8496300" cy="2851951"/>
            </a:xfrm>
            <a:prstGeom prst="rect">
              <a:avLst/>
            </a:prstGeom>
            <a:ln>
              <a:noFill/>
            </a:ln>
          </p:spPr>
        </p:pic>
      </p:grpSp>
    </p:spTree>
    <p:extLst>
      <p:ext uri="{BB962C8B-B14F-4D97-AF65-F5344CB8AC3E}">
        <p14:creationId xmlns:p14="http://schemas.microsoft.com/office/powerpoint/2010/main" val="9970533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Loại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bỏ</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mẫu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huấn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luyện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hoặc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tính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năng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có</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thiếu</a:t>
            </a:r>
            <a:r>
              <a:rPr lang="en-US" altLang="ko-KR" sz="1400" dirty="0">
                <a:solidFill>
                  <a:schemeClr val="tx1"/>
                </a:solidFill>
                <a:latin typeface="SamsungOne 400" panose="020B0503030303020204" pitchFamily="34" charset="0"/>
                <a:ea typeface="SamsungOne 400" panose="020B0503030303020204" pitchFamily="34" charset="0"/>
              </a:rPr>
              <a:t>  </a:t>
            </a:r>
            <a:endParaRPr lang="ko-KR" altLang="en-US" sz="1400" dirty="0">
              <a:solidFill>
                <a:schemeClr val="tx1"/>
              </a:solidFill>
              <a:latin typeface="SamsungOne 400" panose="020B0503030303020204" pitchFamily="34" charset="0"/>
              <a:ea typeface="SamsungOne 400" panose="020B0503030303020204" pitchFamily="34" charset="0"/>
            </a:endParaRPr>
          </a:p>
        </p:txBody>
      </p:sp>
      <p:grpSp>
        <p:nvGrpSpPr>
          <p:cNvPr id="2" name="그룹 1"/>
          <p:cNvGrpSpPr/>
          <p:nvPr/>
        </p:nvGrpSpPr>
        <p:grpSpPr>
          <a:xfrm>
            <a:off x="666749" y="1773238"/>
            <a:ext cx="8677277" cy="2771886"/>
            <a:chOff x="666749" y="1773238"/>
            <a:chExt cx="8677277" cy="2771886"/>
          </a:xfrm>
        </p:grpSpPr>
        <p:sp>
          <p:nvSpPr>
            <p:cNvPr id="7" name="모서리가 둥근 직사각형 4">
              <a:extLst>
                <a:ext uri="{FF2B5EF4-FFF2-40B4-BE49-F238E27FC236}">
                  <a16:creationId xmlns:a16="http://schemas.microsoft.com/office/drawing/2014/main" id="{39E97CD2-E626-4A82-9B42-F7BD06FCB768}"/>
                </a:ext>
              </a:extLst>
            </p:cNvPr>
            <p:cNvSpPr/>
            <p:nvPr/>
          </p:nvSpPr>
          <p:spPr>
            <a:xfrm>
              <a:off x="666749" y="1773238"/>
              <a:ext cx="8677276" cy="27718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 name="그림 8">
              <a:extLst>
                <a:ext uri="{FF2B5EF4-FFF2-40B4-BE49-F238E27FC236}">
                  <a16:creationId xmlns:a16="http://schemas.microsoft.com/office/drawing/2014/main" id="{385C307B-ACB2-407F-80BD-BDB8D9E54449}"/>
                </a:ext>
              </a:extLst>
            </p:cNvPr>
            <p:cNvPicPr>
              <a:picLocks noChangeAspect="1"/>
            </p:cNvPicPr>
            <p:nvPr/>
          </p:nvPicPr>
          <p:blipFill rotWithShape="1">
            <a:blip r:embed="rId4"/>
            <a:srcRect l="2223" r="21892"/>
            <a:stretch/>
          </p:blipFill>
          <p:spPr>
            <a:xfrm>
              <a:off x="847726" y="1809941"/>
              <a:ext cx="8496300" cy="2591167"/>
            </a:xfrm>
            <a:prstGeom prst="rect">
              <a:avLst/>
            </a:prstGeom>
            <a:ln>
              <a:noFill/>
            </a:ln>
          </p:spPr>
        </p:pic>
      </p:grpSp>
    </p:spTree>
    <p:extLst>
      <p:ext uri="{BB962C8B-B14F-4D97-AF65-F5344CB8AC3E}">
        <p14:creationId xmlns:p14="http://schemas.microsoft.com/office/powerpoint/2010/main" val="10875777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Loại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bỏ</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mẫu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huấn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luyện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hoặc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tính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năng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có</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thiếu</a:t>
            </a:r>
            <a:r>
              <a:rPr lang="en-US" altLang="ko-KR" sz="1400" dirty="0">
                <a:solidFill>
                  <a:schemeClr val="tx1"/>
                </a:solidFill>
                <a:latin typeface="SamsungOne 400" panose="020B0503030303020204" pitchFamily="34" charset="0"/>
                <a:ea typeface="SamsungOne 400" panose="020B0503030303020204" pitchFamily="34" charset="0"/>
              </a:rPr>
              <a:t>  </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3CC33E21-CB2E-4A86-BD53-4A9A8776B571}"/>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Khi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xóa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3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giá</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NaN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trở</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lên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hãy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sử</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dụng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thresh.</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 name="그룹 1"/>
          <p:cNvGrpSpPr/>
          <p:nvPr/>
        </p:nvGrpSpPr>
        <p:grpSpPr>
          <a:xfrm>
            <a:off x="666749" y="2102887"/>
            <a:ext cx="8677276" cy="3162317"/>
            <a:chOff x="666749" y="2102887"/>
            <a:chExt cx="8677276" cy="3162317"/>
          </a:xfrm>
        </p:grpSpPr>
        <p:sp>
          <p:nvSpPr>
            <p:cNvPr id="7" name="모서리가 둥근 직사각형 4">
              <a:extLst>
                <a:ext uri="{FF2B5EF4-FFF2-40B4-BE49-F238E27FC236}">
                  <a16:creationId xmlns:a16="http://schemas.microsoft.com/office/drawing/2014/main" id="{39E97CD2-E626-4A82-9B42-F7BD06FCB768}"/>
                </a:ext>
              </a:extLst>
            </p:cNvPr>
            <p:cNvSpPr/>
            <p:nvPr/>
          </p:nvSpPr>
          <p:spPr>
            <a:xfrm>
              <a:off x="666749" y="2102887"/>
              <a:ext cx="8677276" cy="316231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 name="그림 8">
              <a:extLst>
                <a:ext uri="{FF2B5EF4-FFF2-40B4-BE49-F238E27FC236}">
                  <a16:creationId xmlns:a16="http://schemas.microsoft.com/office/drawing/2014/main" id="{D3602E42-D964-4408-B773-6823C445D45A}"/>
                </a:ext>
              </a:extLst>
            </p:cNvPr>
            <p:cNvPicPr>
              <a:picLocks noChangeAspect="1"/>
            </p:cNvPicPr>
            <p:nvPr/>
          </p:nvPicPr>
          <p:blipFill rotWithShape="1">
            <a:blip r:embed="rId4"/>
            <a:srcRect l="2255" r="20809"/>
            <a:stretch/>
          </p:blipFill>
          <p:spPr>
            <a:xfrm>
              <a:off x="847724" y="2234149"/>
              <a:ext cx="8496301" cy="2887039"/>
            </a:xfrm>
            <a:prstGeom prst="rect">
              <a:avLst/>
            </a:prstGeom>
            <a:ln>
              <a:noFill/>
            </a:ln>
          </p:spPr>
        </p:pic>
      </p:grpSp>
    </p:spTree>
    <p:extLst>
      <p:ext uri="{BB962C8B-B14F-4D97-AF65-F5344CB8AC3E}">
        <p14:creationId xmlns:p14="http://schemas.microsoft.com/office/powerpoint/2010/main" val="26027313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Loại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bỏ</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mẫu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huấn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luyện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hoặc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tính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năng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có</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thiếu</a:t>
            </a:r>
            <a:r>
              <a:rPr lang="en-US" altLang="ko-KR" sz="1400" dirty="0">
                <a:solidFill>
                  <a:schemeClr val="tx1"/>
                </a:solidFill>
                <a:latin typeface="SamsungOne 400" panose="020B0503030303020204" pitchFamily="34" charset="0"/>
                <a:ea typeface="SamsungOne 400" panose="020B0503030303020204" pitchFamily="34" charset="0"/>
              </a:rPr>
              <a:t>  </a:t>
            </a:r>
            <a:endParaRPr lang="ko-KR" altLang="en-US" sz="1400" dirty="0">
              <a:solidFill>
                <a:schemeClr val="tx1"/>
              </a:solidFill>
              <a:latin typeface="SamsungOne 400" panose="020B0503030303020204" pitchFamily="34" charset="0"/>
              <a:ea typeface="SamsungOne 400" panose="020B0503030303020204" pitchFamily="34" charset="0"/>
            </a:endParaRPr>
          </a:p>
        </p:txBody>
      </p:sp>
      <p:grpSp>
        <p:nvGrpSpPr>
          <p:cNvPr id="2" name="그룹 1"/>
          <p:cNvGrpSpPr/>
          <p:nvPr/>
        </p:nvGrpSpPr>
        <p:grpSpPr>
          <a:xfrm>
            <a:off x="666749" y="1773238"/>
            <a:ext cx="8677276" cy="2879898"/>
            <a:chOff x="666749" y="1773238"/>
            <a:chExt cx="8677276" cy="2879898"/>
          </a:xfrm>
        </p:grpSpPr>
        <p:sp>
          <p:nvSpPr>
            <p:cNvPr id="7" name="모서리가 둥근 직사각형 4">
              <a:extLst>
                <a:ext uri="{FF2B5EF4-FFF2-40B4-BE49-F238E27FC236}">
                  <a16:creationId xmlns:a16="http://schemas.microsoft.com/office/drawing/2014/main" id="{39E97CD2-E626-4A82-9B42-F7BD06FCB768}"/>
                </a:ext>
              </a:extLst>
            </p:cNvPr>
            <p:cNvSpPr/>
            <p:nvPr/>
          </p:nvSpPr>
          <p:spPr>
            <a:xfrm>
              <a:off x="666749" y="1773238"/>
              <a:ext cx="8677276" cy="287989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8" name="그림 7">
              <a:extLst>
                <a:ext uri="{FF2B5EF4-FFF2-40B4-BE49-F238E27FC236}">
                  <a16:creationId xmlns:a16="http://schemas.microsoft.com/office/drawing/2014/main" id="{76FE6860-E0DF-4BDA-8FC4-F5C70DC9570E}"/>
                </a:ext>
              </a:extLst>
            </p:cNvPr>
            <p:cNvPicPr>
              <a:picLocks noChangeAspect="1"/>
            </p:cNvPicPr>
            <p:nvPr/>
          </p:nvPicPr>
          <p:blipFill rotWithShape="1">
            <a:blip r:embed="rId4"/>
            <a:srcRect l="2271" t="1675" r="23345"/>
            <a:stretch/>
          </p:blipFill>
          <p:spPr>
            <a:xfrm>
              <a:off x="847725" y="1945458"/>
              <a:ext cx="8496300" cy="2591167"/>
            </a:xfrm>
            <a:prstGeom prst="rect">
              <a:avLst/>
            </a:prstGeom>
            <a:ln>
              <a:noFill/>
            </a:ln>
          </p:spPr>
        </p:pic>
      </p:grpSp>
    </p:spTree>
    <p:extLst>
      <p:ext uri="{BB962C8B-B14F-4D97-AF65-F5344CB8AC3E}">
        <p14:creationId xmlns:p14="http://schemas.microsoft.com/office/powerpoint/2010/main" val="34398866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Loại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bỏ</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mẫu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huấn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luyện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hoặc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tính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năng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có</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bị</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thiếu</a:t>
            </a:r>
            <a:r>
              <a:rPr lang="en-US" altLang="ko-KR" sz="1400" dirty="0">
                <a:solidFill>
                  <a:schemeClr val="tx1"/>
                </a:solidFill>
                <a:latin typeface="SamsungOne 400" panose="020B0503030303020204" pitchFamily="34" charset="0"/>
                <a:ea typeface="SamsungOne 400" panose="020B0503030303020204" pitchFamily="34" charset="0"/>
              </a:rPr>
              <a:t>  </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3CC33E21-CB2E-4A86-BD53-4A9A8776B571}"/>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Khi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xóa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hàng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NaN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trên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nhất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định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hãy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sử</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dụng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subset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 name="그룹 1"/>
          <p:cNvGrpSpPr/>
          <p:nvPr/>
        </p:nvGrpSpPr>
        <p:grpSpPr>
          <a:xfrm>
            <a:off x="666749" y="2060848"/>
            <a:ext cx="8677276" cy="4205838"/>
            <a:chOff x="666749" y="2102887"/>
            <a:chExt cx="8677276" cy="4205838"/>
          </a:xfrm>
        </p:grpSpPr>
        <p:sp>
          <p:nvSpPr>
            <p:cNvPr id="7" name="모서리가 둥근 직사각형 4">
              <a:extLst>
                <a:ext uri="{FF2B5EF4-FFF2-40B4-BE49-F238E27FC236}">
                  <a16:creationId xmlns:a16="http://schemas.microsoft.com/office/drawing/2014/main" id="{39E97CD2-E626-4A82-9B42-F7BD06FCB768}"/>
                </a:ext>
              </a:extLst>
            </p:cNvPr>
            <p:cNvSpPr/>
            <p:nvPr/>
          </p:nvSpPr>
          <p:spPr>
            <a:xfrm>
              <a:off x="666749" y="2102887"/>
              <a:ext cx="8677276" cy="420583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1" name="그림 10">
              <a:extLst>
                <a:ext uri="{FF2B5EF4-FFF2-40B4-BE49-F238E27FC236}">
                  <a16:creationId xmlns:a16="http://schemas.microsoft.com/office/drawing/2014/main" id="{87B39F24-D6FB-4362-8037-58315643D2F0}"/>
                </a:ext>
              </a:extLst>
            </p:cNvPr>
            <p:cNvPicPr>
              <a:picLocks noChangeAspect="1"/>
            </p:cNvPicPr>
            <p:nvPr/>
          </p:nvPicPr>
          <p:blipFill rotWithShape="1">
            <a:blip r:embed="rId4"/>
            <a:srcRect l="2331" r="19554" b="3198"/>
            <a:stretch/>
          </p:blipFill>
          <p:spPr>
            <a:xfrm>
              <a:off x="847724" y="2201940"/>
              <a:ext cx="8496301" cy="3963364"/>
            </a:xfrm>
            <a:prstGeom prst="rect">
              <a:avLst/>
            </a:prstGeom>
            <a:ln>
              <a:noFill/>
            </a:ln>
          </p:spPr>
        </p:pic>
      </p:grpSp>
    </p:spTree>
    <p:extLst>
      <p:ext uri="{BB962C8B-B14F-4D97-AF65-F5344CB8AC3E}">
        <p14:creationId xmlns:p14="http://schemas.microsoft.com/office/powerpoint/2010/main" val="23284260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Thay thế</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3CC33E21-CB2E-4A86-BD53-4A9A8776B571}"/>
              </a:ext>
            </a:extLst>
          </p:cNvPr>
          <p:cNvSpPr/>
          <p:nvPr/>
        </p:nvSpPr>
        <p:spPr>
          <a:xfrm>
            <a:off x="671261" y="1700808"/>
            <a:ext cx="8632825" cy="94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Đôi khi rất khó để xóa một mẫu huấn luyện hoặc một cột nào đó vì nó mất quá nhiều dữ liệu hữu ích. Nếu vậy, hãy ước tính các giá trị còn thiếu từ các mẫu huấn luyện khác trong bộ dữ liệu bằng cách kriging. Phương thức được sử dụng phổ biến nhất là gán với giá trị trung bình, đó là thay đổi giá trị còn thiếu thành giá trị trung bình tổng thể của một cột nhất định. Trong scikit-learn, sử dụng lớp SimpleImputer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grpSp>
        <p:nvGrpSpPr>
          <p:cNvPr id="3" name="그룹 2"/>
          <p:cNvGrpSpPr/>
          <p:nvPr/>
        </p:nvGrpSpPr>
        <p:grpSpPr>
          <a:xfrm>
            <a:off x="666749" y="2703053"/>
            <a:ext cx="8677276" cy="2886188"/>
            <a:chOff x="666749" y="2703053"/>
            <a:chExt cx="8677276" cy="2886188"/>
          </a:xfrm>
        </p:grpSpPr>
        <p:sp>
          <p:nvSpPr>
            <p:cNvPr id="7" name="모서리가 둥근 직사각형 4">
              <a:extLst>
                <a:ext uri="{FF2B5EF4-FFF2-40B4-BE49-F238E27FC236}">
                  <a16:creationId xmlns:a16="http://schemas.microsoft.com/office/drawing/2014/main" id="{39E97CD2-E626-4A82-9B42-F7BD06FCB768}"/>
                </a:ext>
              </a:extLst>
            </p:cNvPr>
            <p:cNvSpPr/>
            <p:nvPr/>
          </p:nvSpPr>
          <p:spPr>
            <a:xfrm>
              <a:off x="666749" y="2703053"/>
              <a:ext cx="8677276" cy="28861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 name="그림 8">
              <a:extLst>
                <a:ext uri="{FF2B5EF4-FFF2-40B4-BE49-F238E27FC236}">
                  <a16:creationId xmlns:a16="http://schemas.microsoft.com/office/drawing/2014/main" id="{630C7791-8914-4F58-B758-A97A672E5436}"/>
                </a:ext>
              </a:extLst>
            </p:cNvPr>
            <p:cNvPicPr>
              <a:picLocks noChangeAspect="1"/>
            </p:cNvPicPr>
            <p:nvPr/>
          </p:nvPicPr>
          <p:blipFill rotWithShape="1">
            <a:blip r:embed="rId4"/>
            <a:srcRect l="1534" t="2202" r="21634" b="3546"/>
            <a:stretch/>
          </p:blipFill>
          <p:spPr>
            <a:xfrm>
              <a:off x="847724" y="2821258"/>
              <a:ext cx="8496301" cy="2598235"/>
            </a:xfrm>
            <a:prstGeom prst="rect">
              <a:avLst/>
            </a:prstGeom>
            <a:ln>
              <a:noFill/>
            </a:ln>
          </p:spPr>
        </p:pic>
        <p:sp>
          <p:nvSpPr>
            <p:cNvPr id="11" name="직사각형 10">
              <a:extLst>
                <a:ext uri="{FF2B5EF4-FFF2-40B4-BE49-F238E27FC236}">
                  <a16:creationId xmlns:a16="http://schemas.microsoft.com/office/drawing/2014/main" id="{F1C29B38-CDE0-9045-A589-71498EE9E28D}"/>
                </a:ext>
              </a:extLst>
            </p:cNvPr>
            <p:cNvSpPr/>
            <p:nvPr/>
          </p:nvSpPr>
          <p:spPr>
            <a:xfrm>
              <a:off x="1531032" y="4146147"/>
              <a:ext cx="5364596" cy="345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Impute with using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df.values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spTree>
    <p:extLst>
      <p:ext uri="{BB962C8B-B14F-4D97-AF65-F5344CB8AC3E}">
        <p14:creationId xmlns:p14="http://schemas.microsoft.com/office/powerpoint/2010/main" val="4003828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gì</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Thống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kê</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học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máy</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từ</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góc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độ</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phân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tích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28" name="직사각형 27">
            <a:extLst>
              <a:ext uri="{FF2B5EF4-FFF2-40B4-BE49-F238E27FC236}">
                <a16:creationId xmlns:a16="http://schemas.microsoft.com/office/drawing/2014/main" id="{1BAFBB74-3739-4053-9A26-4F71140F8E74}"/>
              </a:ext>
            </a:extLst>
          </p:cNvPr>
          <p:cNvSpPr/>
          <p:nvPr/>
        </p:nvSpPr>
        <p:spPr>
          <a:xfrm>
            <a:off x="2510591" y="5938559"/>
            <a:ext cx="4833374" cy="307777"/>
          </a:xfrm>
          <a:prstGeom prst="rect">
            <a:avLst/>
          </a:prstGeom>
        </p:spPr>
        <p:txBody>
          <a:bodyPr wrap="none">
            <a:spAutoFit/>
          </a:bodyPr>
          <a:lstStyle/>
          <a:p>
            <a:pPr algn="ctr"/>
            <a:r>
              <a:rPr lang="en-US" altLang="ko-KR" sz="1400" dirty="0" err="1">
                <a:latin typeface="SamsungOne 400" panose="020B0503030303020204" pitchFamily="34" charset="0"/>
                <a:ea typeface="SamsungOne 400" panose="020B0503030303020204" pitchFamily="34" charset="0"/>
              </a:rPr>
              <a:t>Kết</a:t>
            </a:r>
            <a:r>
              <a:rPr lang="en-US" altLang="ko-KR" sz="1400" dirty="0">
                <a:latin typeface="SamsungOne 400" panose="020B0503030303020204" pitchFamily="34" charset="0"/>
                <a:ea typeface="SamsungOne 400" panose="020B0503030303020204" pitchFamily="34" charset="0"/>
              </a:rPr>
              <a:t> </a:t>
            </a:r>
            <a:r>
              <a:rPr lang="en-US" altLang="ko-KR" sz="1400" dirty="0" err="1">
                <a:latin typeface="SamsungOne 400" panose="020B0503030303020204" pitchFamily="34" charset="0"/>
                <a:ea typeface="SamsungOne 400" panose="020B0503030303020204" pitchFamily="34" charset="0"/>
              </a:rPr>
              <a:t>nối</a:t>
            </a:r>
            <a:r>
              <a:rPr lang="en-US" altLang="ko-KR" sz="1400" dirty="0">
                <a:latin typeface="SamsungOne 400" panose="020B0503030303020204" pitchFamily="34" charset="0"/>
                <a:ea typeface="SamsungOne 400" panose="020B0503030303020204" pitchFamily="34" charset="0"/>
              </a:rPr>
              <a:t> </a:t>
            </a:r>
            <a:r>
              <a:rPr lang="en-US" altLang="ko-KR" sz="1400" dirty="0" err="1">
                <a:latin typeface="SamsungOne 400" panose="020B0503030303020204" pitchFamily="34" charset="0"/>
                <a:ea typeface="SamsungOne 400" panose="020B0503030303020204" pitchFamily="34" charset="0"/>
              </a:rPr>
              <a:t>giữa</a:t>
            </a:r>
            <a:r>
              <a:rPr lang="en-US" altLang="ko-KR" sz="1400" dirty="0">
                <a:latin typeface="SamsungOne 400" panose="020B0503030303020204" pitchFamily="34" charset="0"/>
                <a:ea typeface="SamsungOne 400" panose="020B0503030303020204" pitchFamily="34" charset="0"/>
              </a:rPr>
              <a:t> </a:t>
            </a:r>
            <a:r>
              <a:rPr lang="en-US" altLang="ko-KR" sz="1400" dirty="0" err="1">
                <a:latin typeface="SamsungOne 400" panose="020B0503030303020204" pitchFamily="34" charset="0"/>
                <a:ea typeface="SamsungOne 400" panose="020B0503030303020204" pitchFamily="34" charset="0"/>
              </a:rPr>
              <a:t>học</a:t>
            </a:r>
            <a:r>
              <a:rPr lang="en-US" altLang="ko-KR" sz="1400" dirty="0">
                <a:latin typeface="SamsungOne 400" panose="020B0503030303020204" pitchFamily="34" charset="0"/>
                <a:ea typeface="SamsungOne 400" panose="020B0503030303020204" pitchFamily="34" charset="0"/>
              </a:rPr>
              <a:t> </a:t>
            </a:r>
            <a:r>
              <a:rPr lang="en-US" altLang="ko-KR" sz="1400" dirty="0" err="1">
                <a:latin typeface="SamsungOne 400" panose="020B0503030303020204" pitchFamily="34" charset="0"/>
                <a:ea typeface="SamsungOne 400" panose="020B0503030303020204" pitchFamily="34" charset="0"/>
              </a:rPr>
              <a:t>máy</a:t>
            </a:r>
            <a:r>
              <a:rPr lang="en-US" altLang="ko-KR" sz="1400" dirty="0">
                <a:latin typeface="SamsungOne 400" panose="020B0503030303020204" pitchFamily="34" charset="0"/>
                <a:ea typeface="SamsungOne 400" panose="020B0503030303020204" pitchFamily="34" charset="0"/>
              </a:rPr>
              <a:t> </a:t>
            </a:r>
            <a:r>
              <a:rPr lang="en-US" altLang="ko-KR" sz="1400" dirty="0" err="1">
                <a:latin typeface="SamsungOne 400" panose="020B0503030303020204" pitchFamily="34" charset="0"/>
                <a:ea typeface="SamsungOne 400" panose="020B0503030303020204" pitchFamily="34" charset="0"/>
              </a:rPr>
              <a:t>và</a:t>
            </a:r>
            <a:r>
              <a:rPr lang="en-US" altLang="ko-KR" sz="1400" dirty="0">
                <a:latin typeface="SamsungOne 400" panose="020B0503030303020204" pitchFamily="34" charset="0"/>
                <a:ea typeface="SamsungOne 400" panose="020B0503030303020204" pitchFamily="34" charset="0"/>
              </a:rPr>
              <a:t> </a:t>
            </a:r>
            <a:r>
              <a:rPr lang="en-US" altLang="ko-KR" sz="1400" dirty="0" err="1">
                <a:latin typeface="SamsungOne 400" panose="020B0503030303020204" pitchFamily="34" charset="0"/>
                <a:ea typeface="SamsungOne 400" panose="020B0503030303020204" pitchFamily="34" charset="0"/>
              </a:rPr>
              <a:t>các</a:t>
            </a:r>
            <a:r>
              <a:rPr lang="en-US" altLang="ko-KR" sz="1400" dirty="0">
                <a:latin typeface="SamsungOne 400" panose="020B0503030303020204" pitchFamily="34" charset="0"/>
                <a:ea typeface="SamsungOne 400" panose="020B0503030303020204" pitchFamily="34" charset="0"/>
              </a:rPr>
              <a:t> </a:t>
            </a:r>
            <a:r>
              <a:rPr lang="en-US" altLang="ko-KR" sz="1400" dirty="0" err="1">
                <a:latin typeface="SamsungOne 400" panose="020B0503030303020204" pitchFamily="34" charset="0"/>
                <a:ea typeface="SamsungOne 400" panose="020B0503030303020204" pitchFamily="34" charset="0"/>
              </a:rPr>
              <a:t>loại</a:t>
            </a:r>
            <a:r>
              <a:rPr lang="en-US" altLang="ko-KR" sz="1400" dirty="0">
                <a:latin typeface="SamsungOne 400" panose="020B0503030303020204" pitchFamily="34" charset="0"/>
                <a:ea typeface="SamsungOne 400" panose="020B0503030303020204" pitchFamily="34" charset="0"/>
              </a:rPr>
              <a:t> </a:t>
            </a:r>
            <a:r>
              <a:rPr lang="en-US" altLang="ko-KR" sz="1400" dirty="0" err="1">
                <a:latin typeface="SamsungOne 400" panose="020B0503030303020204" pitchFamily="34" charset="0"/>
                <a:ea typeface="SamsungOne 400" panose="020B0503030303020204" pitchFamily="34" charset="0"/>
              </a:rPr>
              <a:t>hình</a:t>
            </a:r>
            <a:r>
              <a:rPr lang="en-US" altLang="ko-KR" sz="1400" dirty="0">
                <a:latin typeface="SamsungOne 400" panose="020B0503030303020204" pitchFamily="34" charset="0"/>
                <a:ea typeface="SamsungOne 400" panose="020B0503030303020204" pitchFamily="34" charset="0"/>
              </a:rPr>
              <a:t> </a:t>
            </a:r>
            <a:r>
              <a:rPr lang="en-US" altLang="ko-KR" sz="1400" dirty="0" err="1">
                <a:latin typeface="SamsungOne 400" panose="020B0503030303020204" pitchFamily="34" charset="0"/>
                <a:ea typeface="SamsungOne 400" panose="020B0503030303020204" pitchFamily="34" charset="0"/>
              </a:rPr>
              <a:t>nghiên</a:t>
            </a:r>
            <a:r>
              <a:rPr lang="en-US" altLang="ko-KR" sz="1400" dirty="0">
                <a:latin typeface="SamsungOne 400" panose="020B0503030303020204" pitchFamily="34" charset="0"/>
                <a:ea typeface="SamsungOne 400" panose="020B0503030303020204" pitchFamily="34" charset="0"/>
              </a:rPr>
              <a:t> </a:t>
            </a:r>
            <a:r>
              <a:rPr lang="en-US" altLang="ko-KR" sz="1400" dirty="0" err="1">
                <a:latin typeface="SamsungOne 400" panose="020B0503030303020204" pitchFamily="34" charset="0"/>
                <a:ea typeface="SamsungOne 400" panose="020B0503030303020204" pitchFamily="34" charset="0"/>
              </a:rPr>
              <a:t>cứu</a:t>
            </a:r>
            <a:r>
              <a:rPr lang="en-US" altLang="ko-KR" sz="1400" dirty="0">
                <a:latin typeface="SamsungOne 400" panose="020B0503030303020204" pitchFamily="34" charset="0"/>
                <a:ea typeface="SamsungOne 400" panose="020B0503030303020204" pitchFamily="34" charset="0"/>
              </a:rPr>
              <a:t> </a:t>
            </a:r>
            <a:r>
              <a:rPr lang="en-US" altLang="ko-KR" sz="1400" dirty="0" err="1">
                <a:latin typeface="SamsungOne 400" panose="020B0503030303020204" pitchFamily="34" charset="0"/>
                <a:ea typeface="SamsungOne 400" panose="020B0503030303020204" pitchFamily="34" charset="0"/>
              </a:rPr>
              <a:t>khác</a:t>
            </a:r>
            <a:r>
              <a:rPr lang="en-US" altLang="ko-KR" sz="1400" dirty="0">
                <a:latin typeface="SamsungOne 400" panose="020B0503030303020204" pitchFamily="34" charset="0"/>
                <a:ea typeface="SamsungOne 400" panose="020B0503030303020204" pitchFamily="34" charset="0"/>
              </a:rPr>
              <a:t> </a:t>
            </a:r>
            <a:r>
              <a:rPr lang="en-US" altLang="ko-KR" sz="1400" dirty="0" err="1">
                <a:latin typeface="SamsungOne 400" panose="020B0503030303020204" pitchFamily="34" charset="0"/>
                <a:ea typeface="SamsungOne 400" panose="020B0503030303020204" pitchFamily="34" charset="0"/>
              </a:rPr>
              <a:t>nhau</a:t>
            </a:r>
            <a:endParaRPr lang="ko-KR" altLang="en-US" sz="1400" dirty="0">
              <a:latin typeface="SamsungOne 400" panose="020B0503030303020204" pitchFamily="34" charset="0"/>
            </a:endParaRPr>
          </a:p>
        </p:txBody>
      </p:sp>
      <p:grpSp>
        <p:nvGrpSpPr>
          <p:cNvPr id="2" name="그룹 1"/>
          <p:cNvGrpSpPr/>
          <p:nvPr/>
        </p:nvGrpSpPr>
        <p:grpSpPr>
          <a:xfrm>
            <a:off x="2013812" y="1946507"/>
            <a:ext cx="5657602" cy="3816424"/>
            <a:chOff x="1939735" y="1946507"/>
            <a:chExt cx="5657602" cy="3816424"/>
          </a:xfrm>
        </p:grpSpPr>
        <p:pic>
          <p:nvPicPr>
            <p:cNvPr id="27" name="그림 26">
              <a:extLst>
                <a:ext uri="{FF2B5EF4-FFF2-40B4-BE49-F238E27FC236}">
                  <a16:creationId xmlns:a16="http://schemas.microsoft.com/office/drawing/2014/main" id="{D3731AC9-9BE6-4CB3-BBDF-67A9FADCB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9735" y="1946507"/>
              <a:ext cx="5657602" cy="3816424"/>
            </a:xfrm>
            <a:prstGeom prst="rect">
              <a:avLst/>
            </a:prstGeom>
          </p:spPr>
        </p:pic>
        <p:sp>
          <p:nvSpPr>
            <p:cNvPr id="29" name="TextBox 28">
              <a:extLst>
                <a:ext uri="{FF2B5EF4-FFF2-40B4-BE49-F238E27FC236}">
                  <a16:creationId xmlns:a16="http://schemas.microsoft.com/office/drawing/2014/main" id="{6926EDC9-4C66-4371-889B-64FAEBFD2381}"/>
                </a:ext>
              </a:extLst>
            </p:cNvPr>
            <p:cNvSpPr txBox="1"/>
            <p:nvPr/>
          </p:nvSpPr>
          <p:spPr>
            <a:xfrm>
              <a:off x="2770284" y="2736383"/>
              <a:ext cx="753732" cy="261610"/>
            </a:xfrm>
            <a:prstGeom prst="rect">
              <a:avLst/>
            </a:prstGeom>
            <a:noFill/>
          </p:spPr>
          <p:txBody>
            <a:bodyPr wrap="none" rtlCol="0">
              <a:spAutoFit/>
            </a:bodyPr>
            <a:lstStyle/>
            <a:p>
              <a:pPr algn="ctr"/>
              <a:r>
                <a:rPr lang="en-US" sz="1100" dirty="0" err="1">
                  <a:latin typeface="SamsungOne 400" panose="020B0503030303020204" pitchFamily="34" charset="0"/>
                  <a:ea typeface="SamsungOne 400" panose="020B0503030303020204" pitchFamily="34" charset="0"/>
                </a:rPr>
                <a:t>Thống</a:t>
              </a:r>
              <a:r>
                <a:rPr lang="en-US" sz="1100" dirty="0">
                  <a:latin typeface="SamsungOne 400" panose="020B0503030303020204" pitchFamily="34" charset="0"/>
                  <a:ea typeface="SamsungOne 400" panose="020B0503030303020204" pitchFamily="34" charset="0"/>
                </a:rPr>
                <a:t> </a:t>
              </a:r>
              <a:r>
                <a:rPr lang="en-US" sz="1100" dirty="0" err="1">
                  <a:latin typeface="SamsungOne 400" panose="020B0503030303020204" pitchFamily="34" charset="0"/>
                  <a:ea typeface="SamsungOne 400" panose="020B0503030303020204" pitchFamily="34" charset="0"/>
                </a:rPr>
                <a:t>kê</a:t>
              </a:r>
              <a:endParaRPr lang="en-US" sz="1100" dirty="0">
                <a:latin typeface="SamsungOne 400" panose="020B0503030303020204" pitchFamily="34" charset="0"/>
                <a:ea typeface="SamsungOne 400" panose="020B0503030303020204" pitchFamily="34" charset="0"/>
              </a:endParaRPr>
            </a:p>
          </p:txBody>
        </p:sp>
        <p:sp>
          <p:nvSpPr>
            <p:cNvPr id="30" name="TextBox 29">
              <a:extLst>
                <a:ext uri="{FF2B5EF4-FFF2-40B4-BE49-F238E27FC236}">
                  <a16:creationId xmlns:a16="http://schemas.microsoft.com/office/drawing/2014/main" id="{51984ACA-2E24-43A0-9D70-D669A04FB724}"/>
                </a:ext>
              </a:extLst>
            </p:cNvPr>
            <p:cNvSpPr txBox="1"/>
            <p:nvPr/>
          </p:nvSpPr>
          <p:spPr>
            <a:xfrm>
              <a:off x="5463951" y="2368257"/>
              <a:ext cx="1160895" cy="261610"/>
            </a:xfrm>
            <a:custGeom>
              <a:avLst/>
              <a:gdLst>
                <a:gd name="connsiteX0" fmla="*/ 0 w 1457450"/>
                <a:gd name="connsiteY0" fmla="*/ 0 h 415498"/>
                <a:gd name="connsiteX1" fmla="*/ 1457450 w 1457450"/>
                <a:gd name="connsiteY1" fmla="*/ 0 h 415498"/>
                <a:gd name="connsiteX2" fmla="*/ 1457450 w 1457450"/>
                <a:gd name="connsiteY2" fmla="*/ 415498 h 415498"/>
                <a:gd name="connsiteX3" fmla="*/ 0 w 1457450"/>
                <a:gd name="connsiteY3" fmla="*/ 415498 h 415498"/>
                <a:gd name="connsiteX4" fmla="*/ 0 w 1457450"/>
                <a:gd name="connsiteY4" fmla="*/ 0 h 415498"/>
                <a:gd name="connsiteX0" fmla="*/ 0 w 1457450"/>
                <a:gd name="connsiteY0" fmla="*/ 0 h 415498"/>
                <a:gd name="connsiteX1" fmla="*/ 1255520 w 1457450"/>
                <a:gd name="connsiteY1" fmla="*/ 80010 h 415498"/>
                <a:gd name="connsiteX2" fmla="*/ 1457450 w 1457450"/>
                <a:gd name="connsiteY2" fmla="*/ 415498 h 415498"/>
                <a:gd name="connsiteX3" fmla="*/ 0 w 1457450"/>
                <a:gd name="connsiteY3" fmla="*/ 415498 h 415498"/>
                <a:gd name="connsiteX4" fmla="*/ 0 w 1457450"/>
                <a:gd name="connsiteY4" fmla="*/ 0 h 415498"/>
                <a:gd name="connsiteX0" fmla="*/ 0 w 1457450"/>
                <a:gd name="connsiteY0" fmla="*/ 0 h 415498"/>
                <a:gd name="connsiteX1" fmla="*/ 1339340 w 1457450"/>
                <a:gd name="connsiteY1" fmla="*/ 53340 h 415498"/>
                <a:gd name="connsiteX2" fmla="*/ 1457450 w 1457450"/>
                <a:gd name="connsiteY2" fmla="*/ 415498 h 415498"/>
                <a:gd name="connsiteX3" fmla="*/ 0 w 1457450"/>
                <a:gd name="connsiteY3" fmla="*/ 415498 h 415498"/>
                <a:gd name="connsiteX4" fmla="*/ 0 w 1457450"/>
                <a:gd name="connsiteY4" fmla="*/ 0 h 415498"/>
                <a:gd name="connsiteX0" fmla="*/ 0 w 1518410"/>
                <a:gd name="connsiteY0" fmla="*/ 0 h 415498"/>
                <a:gd name="connsiteX1" fmla="*/ 1339340 w 1518410"/>
                <a:gd name="connsiteY1" fmla="*/ 53340 h 415498"/>
                <a:gd name="connsiteX2" fmla="*/ 1518410 w 1518410"/>
                <a:gd name="connsiteY2" fmla="*/ 411688 h 415498"/>
                <a:gd name="connsiteX3" fmla="*/ 0 w 1518410"/>
                <a:gd name="connsiteY3" fmla="*/ 415498 h 415498"/>
                <a:gd name="connsiteX4" fmla="*/ 0 w 1518410"/>
                <a:gd name="connsiteY4" fmla="*/ 0 h 41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410" h="415498">
                  <a:moveTo>
                    <a:pt x="0" y="0"/>
                  </a:moveTo>
                  <a:lnTo>
                    <a:pt x="1339340" y="53340"/>
                  </a:lnTo>
                  <a:lnTo>
                    <a:pt x="1518410" y="411688"/>
                  </a:lnTo>
                  <a:lnTo>
                    <a:pt x="0" y="415498"/>
                  </a:lnTo>
                  <a:lnTo>
                    <a:pt x="0" y="0"/>
                  </a:lnTo>
                  <a:close/>
                </a:path>
              </a:pathLst>
            </a:custGeom>
            <a:noFill/>
          </p:spPr>
          <p:txBody>
            <a:bodyPr wrap="none" rtlCol="0">
              <a:spAutoFit/>
            </a:bodyPr>
            <a:lstStyle/>
            <a:p>
              <a:pPr algn="ctr"/>
              <a:r>
                <a:rPr lang="en-US" sz="1100" dirty="0" err="1">
                  <a:latin typeface="SamsungOne 400" panose="020B0503030303020204" pitchFamily="34" charset="0"/>
                  <a:ea typeface="SamsungOne 400" panose="020B0503030303020204" pitchFamily="34" charset="0"/>
                </a:rPr>
                <a:t>Trí</a:t>
              </a:r>
              <a:r>
                <a:rPr lang="en-US" sz="1100" dirty="0">
                  <a:latin typeface="SamsungOne 400" panose="020B0503030303020204" pitchFamily="34" charset="0"/>
                  <a:ea typeface="SamsungOne 400" panose="020B0503030303020204" pitchFamily="34" charset="0"/>
                </a:rPr>
                <a:t> </a:t>
              </a:r>
              <a:r>
                <a:rPr lang="en-US" sz="1100" dirty="0" err="1">
                  <a:latin typeface="SamsungOne 400" panose="020B0503030303020204" pitchFamily="34" charset="0"/>
                  <a:ea typeface="SamsungOne 400" panose="020B0503030303020204" pitchFamily="34" charset="0"/>
                </a:rPr>
                <a:t>tuệ</a:t>
              </a:r>
              <a:r>
                <a:rPr lang="en-US" sz="1100" dirty="0">
                  <a:latin typeface="SamsungOne 400" panose="020B0503030303020204" pitchFamily="34" charset="0"/>
                  <a:ea typeface="SamsungOne 400" panose="020B0503030303020204" pitchFamily="34" charset="0"/>
                </a:rPr>
                <a:t> </a:t>
              </a:r>
              <a:r>
                <a:rPr lang="en-US" sz="1100" dirty="0" err="1">
                  <a:latin typeface="SamsungOne 400" panose="020B0503030303020204" pitchFamily="34" charset="0"/>
                  <a:ea typeface="SamsungOne 400" panose="020B0503030303020204" pitchFamily="34" charset="0"/>
                </a:rPr>
                <a:t>nhân</a:t>
              </a:r>
              <a:r>
                <a:rPr lang="en-US" sz="1100" dirty="0">
                  <a:latin typeface="SamsungOne 400" panose="020B0503030303020204" pitchFamily="34" charset="0"/>
                  <a:ea typeface="SamsungOne 400" panose="020B0503030303020204" pitchFamily="34" charset="0"/>
                </a:rPr>
                <a:t> </a:t>
              </a:r>
              <a:r>
                <a:rPr lang="en-US" sz="1100" dirty="0" err="1">
                  <a:latin typeface="SamsungOne 400" panose="020B0503030303020204" pitchFamily="34" charset="0"/>
                  <a:ea typeface="SamsungOne 400" panose="020B0503030303020204" pitchFamily="34" charset="0"/>
                </a:rPr>
                <a:t>tạo</a:t>
              </a:r>
              <a:endParaRPr lang="en-US" sz="1100" dirty="0">
                <a:latin typeface="SamsungOne 400" panose="020B0503030303020204" pitchFamily="34" charset="0"/>
                <a:ea typeface="SamsungOne 400" panose="020B0503030303020204" pitchFamily="34" charset="0"/>
              </a:endParaRPr>
            </a:p>
          </p:txBody>
        </p:sp>
        <p:sp>
          <p:nvSpPr>
            <p:cNvPr id="31" name="TextBox 30">
              <a:extLst>
                <a:ext uri="{FF2B5EF4-FFF2-40B4-BE49-F238E27FC236}">
                  <a16:creationId xmlns:a16="http://schemas.microsoft.com/office/drawing/2014/main" id="{CDA3299D-C7C1-459B-8A59-808DEB476CB5}"/>
                </a:ext>
              </a:extLst>
            </p:cNvPr>
            <p:cNvSpPr txBox="1"/>
            <p:nvPr/>
          </p:nvSpPr>
          <p:spPr>
            <a:xfrm>
              <a:off x="2049083" y="4543506"/>
              <a:ext cx="753732" cy="430887"/>
            </a:xfrm>
            <a:prstGeom prst="rect">
              <a:avLst/>
            </a:prstGeom>
            <a:noFill/>
          </p:spPr>
          <p:txBody>
            <a:bodyPr wrap="none" rtlCol="0">
              <a:spAutoFit/>
            </a:bodyPr>
            <a:lstStyle/>
            <a:p>
              <a:pPr algn="ctr"/>
              <a:r>
                <a:rPr lang="vi-VN" altLang="ko-KR" sz="1100" dirty="0">
                  <a:latin typeface="SamsungOne 400" panose="020B0503030303020204" pitchFamily="34" charset="0"/>
                </a:rPr>
                <a:t>Khoa học</a:t>
              </a:r>
            </a:p>
            <a:p>
              <a:pPr algn="ctr"/>
              <a:r>
                <a:rPr lang="vi-VN" sz="1100" dirty="0">
                  <a:latin typeface="SamsungOne 400" panose="020B0503030303020204" pitchFamily="34" charset="0"/>
                  <a:ea typeface="SamsungOne 400" panose="020B0503030303020204" pitchFamily="34" charset="0"/>
                </a:rPr>
                <a:t>Dữ liệu</a:t>
              </a:r>
              <a:endParaRPr lang="en-US" sz="1100" dirty="0">
                <a:latin typeface="SamsungOne 400" panose="020B0503030303020204" pitchFamily="34" charset="0"/>
                <a:ea typeface="SamsungOne 400" panose="020B0503030303020204" pitchFamily="34" charset="0"/>
              </a:endParaRPr>
            </a:p>
          </p:txBody>
        </p:sp>
        <p:sp>
          <p:nvSpPr>
            <p:cNvPr id="32" name="직사각형 5">
              <a:extLst>
                <a:ext uri="{FF2B5EF4-FFF2-40B4-BE49-F238E27FC236}">
                  <a16:creationId xmlns:a16="http://schemas.microsoft.com/office/drawing/2014/main" id="{E1EEBEBB-33F3-458F-ABBE-21C84064A342}"/>
                </a:ext>
              </a:extLst>
            </p:cNvPr>
            <p:cNvSpPr/>
            <p:nvPr/>
          </p:nvSpPr>
          <p:spPr>
            <a:xfrm>
              <a:off x="3332053" y="4250763"/>
              <a:ext cx="917018" cy="216024"/>
            </a:xfrm>
            <a:custGeom>
              <a:avLst/>
              <a:gdLst>
                <a:gd name="connsiteX0" fmla="*/ 0 w 911938"/>
                <a:gd name="connsiteY0" fmla="*/ 0 h 216024"/>
                <a:gd name="connsiteX1" fmla="*/ 911938 w 911938"/>
                <a:gd name="connsiteY1" fmla="*/ 0 h 216024"/>
                <a:gd name="connsiteX2" fmla="*/ 911938 w 911938"/>
                <a:gd name="connsiteY2" fmla="*/ 216024 h 216024"/>
                <a:gd name="connsiteX3" fmla="*/ 0 w 911938"/>
                <a:gd name="connsiteY3" fmla="*/ 216024 h 216024"/>
                <a:gd name="connsiteX4" fmla="*/ 0 w 911938"/>
                <a:gd name="connsiteY4" fmla="*/ 0 h 216024"/>
                <a:gd name="connsiteX0" fmla="*/ 0 w 911938"/>
                <a:gd name="connsiteY0" fmla="*/ 0 h 216024"/>
                <a:gd name="connsiteX1" fmla="*/ 911938 w 911938"/>
                <a:gd name="connsiteY1" fmla="*/ 40640 h 216024"/>
                <a:gd name="connsiteX2" fmla="*/ 911938 w 911938"/>
                <a:gd name="connsiteY2" fmla="*/ 216024 h 216024"/>
                <a:gd name="connsiteX3" fmla="*/ 0 w 911938"/>
                <a:gd name="connsiteY3" fmla="*/ 216024 h 216024"/>
                <a:gd name="connsiteX4" fmla="*/ 0 w 911938"/>
                <a:gd name="connsiteY4" fmla="*/ 0 h 216024"/>
                <a:gd name="connsiteX0" fmla="*/ 0 w 911938"/>
                <a:gd name="connsiteY0" fmla="*/ 0 h 216024"/>
                <a:gd name="connsiteX1" fmla="*/ 889078 w 911938"/>
                <a:gd name="connsiteY1" fmla="*/ 48260 h 216024"/>
                <a:gd name="connsiteX2" fmla="*/ 911938 w 911938"/>
                <a:gd name="connsiteY2" fmla="*/ 216024 h 216024"/>
                <a:gd name="connsiteX3" fmla="*/ 0 w 911938"/>
                <a:gd name="connsiteY3" fmla="*/ 216024 h 216024"/>
                <a:gd name="connsiteX4" fmla="*/ 0 w 911938"/>
                <a:gd name="connsiteY4" fmla="*/ 0 h 216024"/>
                <a:gd name="connsiteX0" fmla="*/ 0 w 909398"/>
                <a:gd name="connsiteY0" fmla="*/ 0 h 216024"/>
                <a:gd name="connsiteX1" fmla="*/ 889078 w 909398"/>
                <a:gd name="connsiteY1" fmla="*/ 48260 h 216024"/>
                <a:gd name="connsiteX2" fmla="*/ 909398 w 909398"/>
                <a:gd name="connsiteY2" fmla="*/ 175384 h 216024"/>
                <a:gd name="connsiteX3" fmla="*/ 0 w 909398"/>
                <a:gd name="connsiteY3" fmla="*/ 216024 h 216024"/>
                <a:gd name="connsiteX4" fmla="*/ 0 w 909398"/>
                <a:gd name="connsiteY4" fmla="*/ 0 h 216024"/>
                <a:gd name="connsiteX0" fmla="*/ 0 w 889078"/>
                <a:gd name="connsiteY0" fmla="*/ 0 h 216024"/>
                <a:gd name="connsiteX1" fmla="*/ 889078 w 889078"/>
                <a:gd name="connsiteY1" fmla="*/ 48260 h 216024"/>
                <a:gd name="connsiteX2" fmla="*/ 886538 w 889078"/>
                <a:gd name="connsiteY2" fmla="*/ 180464 h 216024"/>
                <a:gd name="connsiteX3" fmla="*/ 0 w 889078"/>
                <a:gd name="connsiteY3" fmla="*/ 216024 h 216024"/>
                <a:gd name="connsiteX4" fmla="*/ 0 w 889078"/>
                <a:gd name="connsiteY4" fmla="*/ 0 h 216024"/>
                <a:gd name="connsiteX0" fmla="*/ 0 w 904348"/>
                <a:gd name="connsiteY0" fmla="*/ 0 h 216024"/>
                <a:gd name="connsiteX1" fmla="*/ 889078 w 904348"/>
                <a:gd name="connsiteY1" fmla="*/ 48260 h 216024"/>
                <a:gd name="connsiteX2" fmla="*/ 904318 w 904348"/>
                <a:gd name="connsiteY2" fmla="*/ 177924 h 216024"/>
                <a:gd name="connsiteX3" fmla="*/ 0 w 904348"/>
                <a:gd name="connsiteY3" fmla="*/ 216024 h 216024"/>
                <a:gd name="connsiteX4" fmla="*/ 0 w 904348"/>
                <a:gd name="connsiteY4" fmla="*/ 0 h 216024"/>
                <a:gd name="connsiteX0" fmla="*/ 0 w 917018"/>
                <a:gd name="connsiteY0" fmla="*/ 0 h 216024"/>
                <a:gd name="connsiteX1" fmla="*/ 917018 w 917018"/>
                <a:gd name="connsiteY1" fmla="*/ 68580 h 216024"/>
                <a:gd name="connsiteX2" fmla="*/ 904318 w 917018"/>
                <a:gd name="connsiteY2" fmla="*/ 177924 h 216024"/>
                <a:gd name="connsiteX3" fmla="*/ 0 w 917018"/>
                <a:gd name="connsiteY3" fmla="*/ 216024 h 216024"/>
                <a:gd name="connsiteX4" fmla="*/ 0 w 917018"/>
                <a:gd name="connsiteY4" fmla="*/ 0 h 216024"/>
                <a:gd name="connsiteX0" fmla="*/ 0 w 922171"/>
                <a:gd name="connsiteY0" fmla="*/ 0 h 216024"/>
                <a:gd name="connsiteX1" fmla="*/ 917018 w 922171"/>
                <a:gd name="connsiteY1" fmla="*/ 68580 h 216024"/>
                <a:gd name="connsiteX2" fmla="*/ 922098 w 922171"/>
                <a:gd name="connsiteY2" fmla="*/ 167764 h 216024"/>
                <a:gd name="connsiteX3" fmla="*/ 0 w 922171"/>
                <a:gd name="connsiteY3" fmla="*/ 216024 h 216024"/>
                <a:gd name="connsiteX4" fmla="*/ 0 w 922171"/>
                <a:gd name="connsiteY4" fmla="*/ 0 h 216024"/>
                <a:gd name="connsiteX0" fmla="*/ 0 w 917018"/>
                <a:gd name="connsiteY0" fmla="*/ 0 h 216024"/>
                <a:gd name="connsiteX1" fmla="*/ 917018 w 917018"/>
                <a:gd name="connsiteY1" fmla="*/ 68580 h 216024"/>
                <a:gd name="connsiteX2" fmla="*/ 894158 w 917018"/>
                <a:gd name="connsiteY2" fmla="*/ 177924 h 216024"/>
                <a:gd name="connsiteX3" fmla="*/ 0 w 917018"/>
                <a:gd name="connsiteY3" fmla="*/ 216024 h 216024"/>
                <a:gd name="connsiteX4" fmla="*/ 0 w 917018"/>
                <a:gd name="connsiteY4" fmla="*/ 0 h 216024"/>
                <a:gd name="connsiteX0" fmla="*/ 0 w 917018"/>
                <a:gd name="connsiteY0" fmla="*/ 0 h 216024"/>
                <a:gd name="connsiteX1" fmla="*/ 917018 w 917018"/>
                <a:gd name="connsiteY1" fmla="*/ 68580 h 216024"/>
                <a:gd name="connsiteX2" fmla="*/ 901778 w 917018"/>
                <a:gd name="connsiteY2" fmla="*/ 177924 h 216024"/>
                <a:gd name="connsiteX3" fmla="*/ 0 w 917018"/>
                <a:gd name="connsiteY3" fmla="*/ 216024 h 216024"/>
                <a:gd name="connsiteX4" fmla="*/ 0 w 917018"/>
                <a:gd name="connsiteY4" fmla="*/ 0 h 21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18" h="216024">
                  <a:moveTo>
                    <a:pt x="0" y="0"/>
                  </a:moveTo>
                  <a:lnTo>
                    <a:pt x="917018" y="68580"/>
                  </a:lnTo>
                  <a:cubicBezTo>
                    <a:pt x="916171" y="112648"/>
                    <a:pt x="902625" y="133856"/>
                    <a:pt x="901778" y="177924"/>
                  </a:cubicBezTo>
                  <a:lnTo>
                    <a:pt x="0" y="216024"/>
                  </a:lnTo>
                  <a:lnTo>
                    <a:pt x="0" y="0"/>
                  </a:lnTo>
                  <a:close/>
                </a:path>
              </a:pathLst>
            </a:custGeom>
            <a:solidFill>
              <a:srgbClr val="E7D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B91335D-44E8-429A-86AE-71EC2AA3B63A}"/>
                </a:ext>
              </a:extLst>
            </p:cNvPr>
            <p:cNvSpPr txBox="1"/>
            <p:nvPr/>
          </p:nvSpPr>
          <p:spPr>
            <a:xfrm>
              <a:off x="2933119" y="4257092"/>
              <a:ext cx="753732" cy="600164"/>
            </a:xfrm>
            <a:prstGeom prst="rect">
              <a:avLst/>
            </a:prstGeom>
            <a:noFill/>
          </p:spPr>
          <p:txBody>
            <a:bodyPr wrap="none" rtlCol="0">
              <a:spAutoFit/>
            </a:bodyPr>
            <a:lstStyle/>
            <a:p>
              <a:pPr algn="ctr"/>
              <a:r>
                <a:rPr lang="en-US" altLang="ko-KR" sz="1100" dirty="0" err="1">
                  <a:latin typeface="SamsungOne 400" panose="020B0503030303020204" pitchFamily="34" charset="0"/>
                </a:rPr>
                <a:t>Khai</a:t>
              </a:r>
              <a:r>
                <a:rPr lang="en-US" altLang="ko-KR" sz="1100" dirty="0">
                  <a:latin typeface="SamsungOne 400" panose="020B0503030303020204" pitchFamily="34" charset="0"/>
                </a:rPr>
                <a:t> </a:t>
              </a:r>
              <a:r>
                <a:rPr lang="vi-VN" altLang="ko-KR" sz="1100" dirty="0">
                  <a:latin typeface="SamsungOne 400" panose="020B0503030303020204" pitchFamily="34" charset="0"/>
                </a:rPr>
                <a:t>phá</a:t>
              </a:r>
              <a:r>
                <a:rPr lang="en-US" altLang="ko-KR" sz="1100" dirty="0">
                  <a:latin typeface="SamsungOne 400" panose="020B0503030303020204" pitchFamily="34" charset="0"/>
                </a:rPr>
                <a:t> </a:t>
              </a:r>
              <a:endParaRPr lang="vi-VN" altLang="ko-KR" sz="1100" dirty="0">
                <a:latin typeface="SamsungOne 400" panose="020B0503030303020204" pitchFamily="34" charset="0"/>
              </a:endParaRPr>
            </a:p>
            <a:p>
              <a:pPr algn="ctr"/>
              <a:r>
                <a:rPr lang="en-US" altLang="ko-KR" sz="1100" dirty="0" err="1">
                  <a:latin typeface="SamsungOne 400" panose="020B0503030303020204" pitchFamily="34" charset="0"/>
                </a:rPr>
                <a:t>dữ</a:t>
              </a:r>
              <a:r>
                <a:rPr lang="en-US" altLang="ko-KR" sz="1100" dirty="0">
                  <a:latin typeface="SamsungOne 400" panose="020B0503030303020204" pitchFamily="34" charset="0"/>
                </a:rPr>
                <a:t> </a:t>
              </a:r>
              <a:r>
                <a:rPr lang="en-US" altLang="ko-KR" sz="1100" dirty="0" err="1">
                  <a:latin typeface="SamsungOne 400" panose="020B0503030303020204" pitchFamily="34" charset="0"/>
                </a:rPr>
                <a:t>liệu</a:t>
              </a:r>
              <a:r>
                <a:rPr lang="en-US" altLang="ko-KR" sz="1100" dirty="0">
                  <a:latin typeface="SamsungOne 400" panose="020B0503030303020204" pitchFamily="34" charset="0"/>
                </a:rPr>
                <a:t>
</a:t>
              </a:r>
              <a:endParaRPr lang="en-US" sz="1100" dirty="0">
                <a:latin typeface="SamsungOne 400" panose="020B0503030303020204" pitchFamily="34" charset="0"/>
                <a:ea typeface="SamsungOne 400" panose="020B0503030303020204" pitchFamily="34" charset="0"/>
              </a:endParaRPr>
            </a:p>
          </p:txBody>
        </p:sp>
        <p:sp>
          <p:nvSpPr>
            <p:cNvPr id="34" name="TextBox 33">
              <a:extLst>
                <a:ext uri="{FF2B5EF4-FFF2-40B4-BE49-F238E27FC236}">
                  <a16:creationId xmlns:a16="http://schemas.microsoft.com/office/drawing/2014/main" id="{5717C4B6-FD2B-45BB-9E1A-563F85E12913}"/>
                </a:ext>
              </a:extLst>
            </p:cNvPr>
            <p:cNvSpPr txBox="1"/>
            <p:nvPr/>
          </p:nvSpPr>
          <p:spPr>
            <a:xfrm>
              <a:off x="3468715" y="4804710"/>
              <a:ext cx="971741" cy="261610"/>
            </a:xfrm>
            <a:prstGeom prst="rect">
              <a:avLst/>
            </a:prstGeom>
            <a:noFill/>
          </p:spPr>
          <p:txBody>
            <a:bodyPr wrap="none" rtlCol="0">
              <a:spAutoFit/>
            </a:bodyPr>
            <a:lstStyle/>
            <a:p>
              <a:pPr algn="ctr"/>
              <a:r>
                <a:rPr lang="vi-VN" altLang="ko-KR" sz="1100" dirty="0">
                  <a:latin typeface="SamsungOne 400" panose="020B0503030303020204" pitchFamily="34" charset="0"/>
                </a:rPr>
                <a:t>Cơ sở dữ liệu</a:t>
              </a:r>
              <a:endParaRPr lang="en-US" sz="1100" dirty="0">
                <a:latin typeface="SamsungOne 400" panose="020B0503030303020204" pitchFamily="34" charset="0"/>
                <a:ea typeface="SamsungOne 400" panose="020B0503030303020204" pitchFamily="34" charset="0"/>
              </a:endParaRPr>
            </a:p>
          </p:txBody>
        </p:sp>
        <p:sp>
          <p:nvSpPr>
            <p:cNvPr id="35" name="TextBox 34">
              <a:extLst>
                <a:ext uri="{FF2B5EF4-FFF2-40B4-BE49-F238E27FC236}">
                  <a16:creationId xmlns:a16="http://schemas.microsoft.com/office/drawing/2014/main" id="{7B6FDDA2-FC16-474A-9EE0-BBDB567A9806}"/>
                </a:ext>
              </a:extLst>
            </p:cNvPr>
            <p:cNvSpPr txBox="1"/>
            <p:nvPr/>
          </p:nvSpPr>
          <p:spPr>
            <a:xfrm>
              <a:off x="3789213" y="2108252"/>
              <a:ext cx="859531" cy="430887"/>
            </a:xfrm>
            <a:prstGeom prst="rect">
              <a:avLst/>
            </a:prstGeom>
            <a:noFill/>
          </p:spPr>
          <p:txBody>
            <a:bodyPr wrap="none" rtlCol="0">
              <a:spAutoFit/>
            </a:bodyPr>
            <a:lstStyle/>
            <a:p>
              <a:pPr algn="ctr"/>
              <a:r>
                <a:rPr lang="vi-VN" altLang="ko-KR" sz="1100" dirty="0">
                  <a:latin typeface="SamsungOne 400" panose="020B0503030303020204" pitchFamily="34" charset="0"/>
                </a:rPr>
                <a:t>Nhận dạng</a:t>
              </a:r>
            </a:p>
            <a:p>
              <a:pPr algn="ctr"/>
              <a:r>
                <a:rPr lang="vi-VN" sz="1100" dirty="0">
                  <a:latin typeface="SamsungOne 400" panose="020B0503030303020204" pitchFamily="34" charset="0"/>
                  <a:ea typeface="SamsungOne 400" panose="020B0503030303020204" pitchFamily="34" charset="0"/>
                </a:rPr>
                <a:t>nét</a:t>
              </a:r>
              <a:endParaRPr lang="en-US" sz="1100" dirty="0">
                <a:latin typeface="SamsungOne 400" panose="020B0503030303020204" pitchFamily="34" charset="0"/>
                <a:ea typeface="SamsungOne 400" panose="020B0503030303020204" pitchFamily="34" charset="0"/>
              </a:endParaRPr>
            </a:p>
          </p:txBody>
        </p:sp>
        <p:sp>
          <p:nvSpPr>
            <p:cNvPr id="36" name="TextBox 35">
              <a:extLst>
                <a:ext uri="{FF2B5EF4-FFF2-40B4-BE49-F238E27FC236}">
                  <a16:creationId xmlns:a16="http://schemas.microsoft.com/office/drawing/2014/main" id="{EE9A593C-0CAE-4CCF-A545-503ABA048E8B}"/>
                </a:ext>
              </a:extLst>
            </p:cNvPr>
            <p:cNvSpPr txBox="1"/>
            <p:nvPr/>
          </p:nvSpPr>
          <p:spPr>
            <a:xfrm>
              <a:off x="5065738" y="3486490"/>
              <a:ext cx="963725" cy="338554"/>
            </a:xfrm>
            <a:prstGeom prst="rect">
              <a:avLst/>
            </a:prstGeom>
            <a:noFill/>
          </p:spPr>
          <p:txBody>
            <a:bodyPr wrap="none" rtlCol="0">
              <a:spAutoFit/>
            </a:bodyPr>
            <a:lstStyle/>
            <a:p>
              <a:r>
                <a:rPr lang="vi-VN" sz="1600" dirty="0">
                  <a:solidFill>
                    <a:schemeClr val="bg1"/>
                  </a:solidFill>
                  <a:latin typeface="SamsungOne 400" panose="020B0503030303020204" pitchFamily="34" charset="0"/>
                  <a:ea typeface="SamsungOne 400" panose="020B0503030303020204" pitchFamily="34" charset="0"/>
                </a:rPr>
                <a:t>Học máy</a:t>
              </a:r>
              <a:endParaRPr lang="en-US" sz="1600" dirty="0">
                <a:solidFill>
                  <a:schemeClr val="bg1"/>
                </a:solidFill>
                <a:latin typeface="SamsungOne 400" panose="020B0503030303020204" pitchFamily="34" charset="0"/>
                <a:ea typeface="SamsungOne 400" panose="020B0503030303020204" pitchFamily="34" charset="0"/>
              </a:endParaRPr>
            </a:p>
          </p:txBody>
        </p:sp>
        <p:sp>
          <p:nvSpPr>
            <p:cNvPr id="37" name="TextBox 36">
              <a:extLst>
                <a:ext uri="{FF2B5EF4-FFF2-40B4-BE49-F238E27FC236}">
                  <a16:creationId xmlns:a16="http://schemas.microsoft.com/office/drawing/2014/main" id="{F1E4E833-E112-4601-A700-86573A7495EB}"/>
                </a:ext>
              </a:extLst>
            </p:cNvPr>
            <p:cNvSpPr txBox="1"/>
            <p:nvPr/>
          </p:nvSpPr>
          <p:spPr>
            <a:xfrm>
              <a:off x="5375755" y="4014835"/>
              <a:ext cx="423513" cy="430887"/>
            </a:xfrm>
            <a:prstGeom prst="rect">
              <a:avLst/>
            </a:prstGeom>
            <a:noFill/>
          </p:spPr>
          <p:txBody>
            <a:bodyPr wrap="none" rtlCol="0">
              <a:spAutoFit/>
            </a:bodyPr>
            <a:lstStyle/>
            <a:p>
              <a:pPr algn="ctr"/>
              <a:r>
                <a:rPr lang="vi-VN" sz="1100" dirty="0">
                  <a:solidFill>
                    <a:schemeClr val="bg1"/>
                  </a:solidFill>
                  <a:latin typeface="SamsungOne 400" panose="020B0503030303020204" pitchFamily="34" charset="0"/>
                  <a:ea typeface="SamsungOne 400" panose="020B0503030303020204" pitchFamily="34" charset="0"/>
                </a:rPr>
                <a:t>Học</a:t>
              </a:r>
            </a:p>
            <a:p>
              <a:pPr algn="ctr"/>
              <a:r>
                <a:rPr lang="vi-VN" sz="1100" dirty="0">
                  <a:solidFill>
                    <a:schemeClr val="bg1"/>
                  </a:solidFill>
                  <a:latin typeface="SamsungOne 400" panose="020B0503030303020204" pitchFamily="34" charset="0"/>
                  <a:ea typeface="SamsungOne 400" panose="020B0503030303020204" pitchFamily="34" charset="0"/>
                </a:rPr>
                <a:t>sâu</a:t>
              </a:r>
              <a:endParaRPr lang="en-US" sz="1100" dirty="0">
                <a:solidFill>
                  <a:schemeClr val="bg1"/>
                </a:solidFill>
                <a:latin typeface="SamsungOne 400" panose="020B0503030303020204" pitchFamily="34" charset="0"/>
                <a:ea typeface="SamsungOne 400" panose="020B0503030303020204" pitchFamily="34" charset="0"/>
              </a:endParaRPr>
            </a:p>
          </p:txBody>
        </p:sp>
        <p:sp>
          <p:nvSpPr>
            <p:cNvPr id="38" name="TextBox 37">
              <a:extLst>
                <a:ext uri="{FF2B5EF4-FFF2-40B4-BE49-F238E27FC236}">
                  <a16:creationId xmlns:a16="http://schemas.microsoft.com/office/drawing/2014/main" id="{EC87C249-9351-4236-8C45-BB9E741B3853}"/>
                </a:ext>
              </a:extLst>
            </p:cNvPr>
            <p:cNvSpPr txBox="1"/>
            <p:nvPr/>
          </p:nvSpPr>
          <p:spPr>
            <a:xfrm>
              <a:off x="5957531" y="4824400"/>
              <a:ext cx="1374094" cy="430887"/>
            </a:xfrm>
            <a:prstGeom prst="rect">
              <a:avLst/>
            </a:prstGeom>
            <a:noFill/>
          </p:spPr>
          <p:txBody>
            <a:bodyPr wrap="none" rtlCol="0">
              <a:spAutoFit/>
            </a:bodyPr>
            <a:lstStyle/>
            <a:p>
              <a:pPr algn="ctr"/>
              <a:r>
                <a:rPr lang="vi-VN" altLang="ko-KR" sz="1100" dirty="0">
                  <a:latin typeface="SamsungOne 400" panose="020B0503030303020204" pitchFamily="34" charset="0"/>
                  <a:ea typeface="SamsungOne 400" panose="020B0503030303020204" pitchFamily="34" charset="0"/>
                </a:rPr>
                <a:t>Điện toán trong</a:t>
              </a:r>
            </a:p>
            <a:p>
              <a:pPr algn="ctr"/>
              <a:r>
                <a:rPr lang="vi-VN" altLang="ko-KR" sz="1100" dirty="0">
                  <a:latin typeface="SamsungOne 400" panose="020B0503030303020204" pitchFamily="34" charset="0"/>
                  <a:ea typeface="SamsungOne 400" panose="020B0503030303020204" pitchFamily="34" charset="0"/>
                </a:rPr>
                <a:t>Khoa học thần kinh</a:t>
              </a:r>
              <a:endParaRPr lang="en-US" sz="1100" dirty="0">
                <a:latin typeface="SamsungOne 400" panose="020B0503030303020204" pitchFamily="34" charset="0"/>
                <a:ea typeface="SamsungOne 400" panose="020B0503030303020204" pitchFamily="34" charset="0"/>
              </a:endParaRPr>
            </a:p>
          </p:txBody>
        </p:sp>
        <p:sp>
          <p:nvSpPr>
            <p:cNvPr id="39" name="타원 38">
              <a:extLst>
                <a:ext uri="{FF2B5EF4-FFF2-40B4-BE49-F238E27FC236}">
                  <a16:creationId xmlns:a16="http://schemas.microsoft.com/office/drawing/2014/main" id="{6255B02C-8712-4603-8A5C-39D75A429207}"/>
                </a:ext>
              </a:extLst>
            </p:cNvPr>
            <p:cNvSpPr/>
            <p:nvPr/>
          </p:nvSpPr>
          <p:spPr>
            <a:xfrm rot="12214037">
              <a:off x="2169664" y="2603888"/>
              <a:ext cx="4334788" cy="19105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789212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Thay thế</a:t>
            </a:r>
            <a:endParaRPr lang="en-US" altLang="ko-KR" sz="1400" dirty="0">
              <a:solidFill>
                <a:schemeClr val="tx1"/>
              </a:solidFill>
              <a:latin typeface="SamsungOne 400" panose="020B0503030303020204" pitchFamily="34" charset="0"/>
              <a:ea typeface="SamsungOne 400" panose="020B0503030303020204" pitchFamily="34" charset="0"/>
            </a:endParaRPr>
          </a:p>
        </p:txBody>
      </p:sp>
      <p:grpSp>
        <p:nvGrpSpPr>
          <p:cNvPr id="2" name="그룹 1"/>
          <p:cNvGrpSpPr/>
          <p:nvPr/>
        </p:nvGrpSpPr>
        <p:grpSpPr>
          <a:xfrm>
            <a:off x="666749" y="1773238"/>
            <a:ext cx="8677276" cy="3534742"/>
            <a:chOff x="666749" y="1773238"/>
            <a:chExt cx="8677276" cy="3534742"/>
          </a:xfrm>
        </p:grpSpPr>
        <p:sp>
          <p:nvSpPr>
            <p:cNvPr id="7" name="모서리가 둥근 직사각형 4">
              <a:extLst>
                <a:ext uri="{FF2B5EF4-FFF2-40B4-BE49-F238E27FC236}">
                  <a16:creationId xmlns:a16="http://schemas.microsoft.com/office/drawing/2014/main" id="{39E97CD2-E626-4A82-9B42-F7BD06FCB768}"/>
                </a:ext>
              </a:extLst>
            </p:cNvPr>
            <p:cNvSpPr/>
            <p:nvPr/>
          </p:nvSpPr>
          <p:spPr>
            <a:xfrm>
              <a:off x="666749" y="1773238"/>
              <a:ext cx="8677276" cy="353474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 name="그림 8">
              <a:extLst>
                <a:ext uri="{FF2B5EF4-FFF2-40B4-BE49-F238E27FC236}">
                  <a16:creationId xmlns:a16="http://schemas.microsoft.com/office/drawing/2014/main" id="{3DE4D4F0-69CF-41A8-BECC-6C5E2F10560A}"/>
                </a:ext>
              </a:extLst>
            </p:cNvPr>
            <p:cNvPicPr>
              <a:picLocks noChangeAspect="1"/>
            </p:cNvPicPr>
            <p:nvPr/>
          </p:nvPicPr>
          <p:blipFill rotWithShape="1">
            <a:blip r:embed="rId4"/>
            <a:srcRect l="1571" t="919" r="24549"/>
            <a:stretch/>
          </p:blipFill>
          <p:spPr>
            <a:xfrm>
              <a:off x="847724" y="1839950"/>
              <a:ext cx="8496301" cy="3353245"/>
            </a:xfrm>
            <a:prstGeom prst="rect">
              <a:avLst/>
            </a:prstGeom>
            <a:ln>
              <a:noFill/>
            </a:ln>
          </p:spPr>
        </p:pic>
      </p:grpSp>
    </p:spTree>
    <p:extLst>
      <p:ext uri="{BB962C8B-B14F-4D97-AF65-F5344CB8AC3E}">
        <p14:creationId xmlns:p14="http://schemas.microsoft.com/office/powerpoint/2010/main" val="9167754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Thay thế</a:t>
            </a:r>
            <a:endParaRPr lang="en-US" altLang="ko-KR" sz="1400" dirty="0">
              <a:solidFill>
                <a:schemeClr val="tx1"/>
              </a:solidFill>
              <a:latin typeface="SamsungOne 400" panose="020B0503030303020204" pitchFamily="34" charset="0"/>
              <a:ea typeface="SamsungOne 400" panose="020B0503030303020204" pitchFamily="34" charset="0"/>
            </a:endParaRPr>
          </a:p>
        </p:txBody>
      </p:sp>
      <p:grpSp>
        <p:nvGrpSpPr>
          <p:cNvPr id="2" name="그룹 1"/>
          <p:cNvGrpSpPr/>
          <p:nvPr/>
        </p:nvGrpSpPr>
        <p:grpSpPr>
          <a:xfrm>
            <a:off x="666749" y="1773238"/>
            <a:ext cx="8677277" cy="2339838"/>
            <a:chOff x="666749" y="1773238"/>
            <a:chExt cx="8677277" cy="2339838"/>
          </a:xfrm>
        </p:grpSpPr>
        <p:sp>
          <p:nvSpPr>
            <p:cNvPr id="7" name="모서리가 둥근 직사각형 4">
              <a:extLst>
                <a:ext uri="{FF2B5EF4-FFF2-40B4-BE49-F238E27FC236}">
                  <a16:creationId xmlns:a16="http://schemas.microsoft.com/office/drawing/2014/main" id="{39E97CD2-E626-4A82-9B42-F7BD06FCB768}"/>
                </a:ext>
              </a:extLst>
            </p:cNvPr>
            <p:cNvSpPr/>
            <p:nvPr/>
          </p:nvSpPr>
          <p:spPr>
            <a:xfrm>
              <a:off x="666749" y="1773238"/>
              <a:ext cx="8677276" cy="233983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8" name="그림 7">
              <a:extLst>
                <a:ext uri="{FF2B5EF4-FFF2-40B4-BE49-F238E27FC236}">
                  <a16:creationId xmlns:a16="http://schemas.microsoft.com/office/drawing/2014/main" id="{36C6CC55-523F-4A38-B863-092BC074837F}"/>
                </a:ext>
              </a:extLst>
            </p:cNvPr>
            <p:cNvPicPr>
              <a:picLocks noChangeAspect="1"/>
            </p:cNvPicPr>
            <p:nvPr/>
          </p:nvPicPr>
          <p:blipFill rotWithShape="1">
            <a:blip r:embed="rId4"/>
            <a:srcRect l="1498" t="2124" r="24323"/>
            <a:stretch/>
          </p:blipFill>
          <p:spPr>
            <a:xfrm>
              <a:off x="847726" y="1851102"/>
              <a:ext cx="8496300" cy="2081954"/>
            </a:xfrm>
            <a:prstGeom prst="rect">
              <a:avLst/>
            </a:prstGeom>
            <a:ln>
              <a:noFill/>
            </a:ln>
          </p:spPr>
        </p:pic>
      </p:grpSp>
      <p:grpSp>
        <p:nvGrpSpPr>
          <p:cNvPr id="11" name="그룹 10">
            <a:extLst>
              <a:ext uri="{FF2B5EF4-FFF2-40B4-BE49-F238E27FC236}">
                <a16:creationId xmlns:a16="http://schemas.microsoft.com/office/drawing/2014/main" id="{553BE242-4799-4FC0-9EB2-9716D13BA503}"/>
              </a:ext>
            </a:extLst>
          </p:cNvPr>
          <p:cNvGrpSpPr/>
          <p:nvPr/>
        </p:nvGrpSpPr>
        <p:grpSpPr>
          <a:xfrm>
            <a:off x="666750" y="4221088"/>
            <a:ext cx="8677275" cy="755579"/>
            <a:chOff x="559817" y="3081410"/>
            <a:chExt cx="8677275" cy="755579"/>
          </a:xfrm>
        </p:grpSpPr>
        <p:sp>
          <p:nvSpPr>
            <p:cNvPr id="12" name="모서리가 둥근 직사각형 4">
              <a:extLst>
                <a:ext uri="{FF2B5EF4-FFF2-40B4-BE49-F238E27FC236}">
                  <a16:creationId xmlns:a16="http://schemas.microsoft.com/office/drawing/2014/main" id="{4694B0F7-DB72-4D21-8547-553D388C50FF}"/>
                </a:ext>
              </a:extLst>
            </p:cNvPr>
            <p:cNvSpPr/>
            <p:nvPr/>
          </p:nvSpPr>
          <p:spPr>
            <a:xfrm>
              <a:off x="559817" y="3081410"/>
              <a:ext cx="8677275" cy="7555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id="{B13929EA-1F6C-48D3-8634-716A3ADCF0CB}"/>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1A38382-F8AC-47A5-9F3F-7E4E5631CD30}"/>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45</a:t>
              </a:r>
            </a:p>
          </p:txBody>
        </p:sp>
        <p:sp>
          <p:nvSpPr>
            <p:cNvPr id="15" name="TextBox 14">
              <a:extLst>
                <a:ext uri="{FF2B5EF4-FFF2-40B4-BE49-F238E27FC236}">
                  <a16:creationId xmlns:a16="http://schemas.microsoft.com/office/drawing/2014/main" id="{750C35FF-832A-4061-8C21-9CE77C766478}"/>
                </a:ext>
              </a:extLst>
            </p:cNvPr>
            <p:cNvSpPr txBox="1"/>
            <p:nvPr/>
          </p:nvSpPr>
          <p:spPr>
            <a:xfrm>
              <a:off x="1036273" y="3467475"/>
              <a:ext cx="8167303" cy="21544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400" dirty="0" err="1">
                  <a:solidFill>
                    <a:prstClr val="black">
                      <a:lumMod val="85000"/>
                      <a:lumOff val="15000"/>
                    </a:prstClr>
                  </a:solidFill>
                  <a:latin typeface="SamsungOne 400" panose="020B0503030303020204" pitchFamily="34" charset="0"/>
                </a:rPr>
                <a:t>Kiểm</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tra</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xem</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nó</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có</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phải</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là</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giá</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trị</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trung</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bình</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của</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cột</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không</a:t>
              </a:r>
              <a:r>
                <a:rPr lang="en-US" altLang="ko-KR" sz="1400" dirty="0">
                  <a:solidFill>
                    <a:prstClr val="black">
                      <a:lumMod val="85000"/>
                      <a:lumOff val="15000"/>
                    </a:prstClr>
                  </a:solidFill>
                  <a:latin typeface="SamsungOne 400" panose="020B0503030303020204" pitchFamily="34" charset="0"/>
                </a:rPr>
                <a:t>.</a:t>
              </a:r>
              <a:endParaRPr lang="en-US" altLang="ko-KR" sz="1400" dirty="0">
                <a:solidFill>
                  <a:prstClr val="black">
                    <a:lumMod val="85000"/>
                    <a:lumOff val="15000"/>
                  </a:prstClr>
                </a:solidFill>
                <a:latin typeface="SamsungOne 400" panose="020B0503030303020204" pitchFamily="34" charset="0"/>
                <a:ea typeface="+mn-ea"/>
                <a:cs typeface="+mn-cs"/>
              </a:endParaRPr>
            </a:p>
          </p:txBody>
        </p:sp>
      </p:grpSp>
      <p:sp>
        <p:nvSpPr>
          <p:cNvPr id="16" name="직사각형 15">
            <a:extLst>
              <a:ext uri="{FF2B5EF4-FFF2-40B4-BE49-F238E27FC236}">
                <a16:creationId xmlns:a16="http://schemas.microsoft.com/office/drawing/2014/main" id="{9B98892A-9960-4B97-9851-F6C168194CBC}"/>
              </a:ext>
            </a:extLst>
          </p:cNvPr>
          <p:cNvSpPr/>
          <p:nvPr/>
        </p:nvSpPr>
        <p:spPr>
          <a:xfrm>
            <a:off x="671261" y="506333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Đối với chiến lược tham số, trung vị và most_frequent cũng có thể được đặt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19661809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Đánh giá về API estimator của scikit-learn</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3CC33E21-CB2E-4A86-BD53-4A9A8776B571}"/>
              </a:ext>
            </a:extLst>
          </p:cNvPr>
          <p:cNvSpPr/>
          <p:nvPr/>
        </p:nvSpPr>
        <p:spPr>
          <a:xfrm>
            <a:off x="671261" y="1700808"/>
            <a:ext cx="8632825" cy="1858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Thay thế giá trị còn thiếu của bộ dữ liệu bằng cách sử dụng lớp SimpleImputer của scikit-learn từ mệnh đề trước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Lớp SimpleImputer là một lớp biến áp của scikit-learn được sử dụng để chuyển đổi dữ liệu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Hai phương thức chính cho công cụ ước tính bao gồm fit và transform.
Sử dụng phương thức fit để tìm hiểu tham số model trong dữ liệu huấn luyện.
Sử dụng phương thức transform để chuyển đổi dữ liệu thành tham số đã học.
Mảng dữ liệu để chuyển đổi phải giống với số lượng tính năng dữ liệu được sử dụng trong học mô hình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10704419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phân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loại</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3CC33E21-CB2E-4A86-BD53-4A9A8776B571}"/>
              </a:ext>
            </a:extLst>
          </p:cNvPr>
          <p:cNvSpPr/>
          <p:nvPr/>
        </p:nvSpPr>
        <p:spPr>
          <a:xfrm>
            <a:off x="671261" y="1700808"/>
            <a:ext cx="8632825" cy="2961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Dữ liệu thường được phân loại thành các thang đo phân loại và liên tục tùy thuộc vào tính năng của chúng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Trong nghệ thuật và khoa học xã hội, bảng câu hỏi chủ yếu được sử dụng để thu thập dữ liệu</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26" indent="-182526">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ea typeface="SamsungOne 400" panose="020B0503030303020204" pitchFamily="34" charset="0"/>
              </a:rPr>
              <a:t>Thang </a:t>
            </a:r>
            <a:r>
              <a:rPr lang="en-US" altLang="ko-KR" sz="1300" b="1" dirty="0" err="1">
                <a:solidFill>
                  <a:srgbClr val="1429A0"/>
                </a:solidFill>
                <a:latin typeface="SamsungOne 400" panose="020B0503030303020204" pitchFamily="34" charset="0"/>
                <a:ea typeface="SamsungOne 400" panose="020B0503030303020204" pitchFamily="34" charset="0"/>
              </a:rPr>
              <a:t>đo</a:t>
            </a:r>
            <a:r>
              <a:rPr lang="en-US" altLang="ko-KR" sz="1300" b="1" dirty="0">
                <a:solidFill>
                  <a:srgbClr val="1429A0"/>
                </a:solidFill>
                <a:latin typeface="SamsungOne 400" panose="020B0503030303020204" pitchFamily="34" charset="0"/>
                <a:ea typeface="SamsungOne 400" panose="020B0503030303020204" pitchFamily="34" charset="0"/>
              </a:rPr>
              <a:t> </a:t>
            </a:r>
            <a:r>
              <a:rPr lang="en-US" altLang="ko-KR" sz="1300" b="1" dirty="0" err="1">
                <a:solidFill>
                  <a:srgbClr val="1429A0"/>
                </a:solidFill>
                <a:latin typeface="SamsungOne 400" panose="020B0503030303020204" pitchFamily="34" charset="0"/>
                <a:ea typeface="SamsungOne 400" panose="020B0503030303020204" pitchFamily="34" charset="0"/>
              </a:rPr>
              <a:t>phân</a:t>
            </a:r>
            <a:r>
              <a:rPr lang="en-US" altLang="ko-KR" sz="1300" b="1" dirty="0">
                <a:solidFill>
                  <a:srgbClr val="1429A0"/>
                </a:solidFill>
                <a:latin typeface="SamsungOne 400" panose="020B0503030303020204" pitchFamily="34" charset="0"/>
                <a:ea typeface="SamsungOne 400" panose="020B0503030303020204" pitchFamily="34" charset="0"/>
              </a:rPr>
              <a:t> </a:t>
            </a:r>
            <a:r>
              <a:rPr lang="en-US" altLang="ko-KR" sz="1300" b="1" dirty="0" err="1">
                <a:solidFill>
                  <a:srgbClr val="1429A0"/>
                </a:solidFill>
                <a:latin typeface="SamsungOne 400" panose="020B0503030303020204" pitchFamily="34" charset="0"/>
                <a:ea typeface="SamsungOne 400" panose="020B0503030303020204" pitchFamily="34" charset="0"/>
              </a:rPr>
              <a:t>loại</a:t>
            </a:r>
            <a:endParaRPr lang="ko-KR" altLang="en-US" sz="1300" b="1" dirty="0">
              <a:solidFill>
                <a:srgbClr val="1429A0"/>
              </a:solidFill>
              <a:latin typeface="SamsungOne 400" panose="020B0503030303020204" pitchFamily="34" charset="0"/>
              <a:ea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 400" panose="020B0503030303020204" pitchFamily="34" charset="0"/>
              </a:rPr>
              <a:t>Nó là một thang đo có thể phân biệt dữ liệu thành các loại khác nhau và được phân loại thành thang đo danh nghĩa và thứ tự</a:t>
            </a:r>
            <a:r>
              <a:rPr lang="en-US" altLang="ko-KR" sz="1300" dirty="0">
                <a:solidFill>
                  <a:prstClr val="black">
                    <a:lumMod val="85000"/>
                    <a:lumOff val="15000"/>
                  </a:prstClr>
                </a:solidFill>
                <a:latin typeface="SamsungOne 400" panose="020B0503030303020204" pitchFamily="34" charset="0"/>
              </a:rPr>
              <a:t>.</a:t>
            </a:r>
          </a:p>
          <a:p>
            <a:pPr marL="182526" lvl="1" indent="-182526">
              <a:spcAft>
                <a:spcPts val="800"/>
              </a:spcAft>
              <a:buClr>
                <a:srgbClr val="193EB0"/>
              </a:buClr>
              <a:buFont typeface="SamsungOne 400" panose="020B0503030303020204" pitchFamily="34" charset="0"/>
              <a:buChar char="‣"/>
            </a:pPr>
            <a:r>
              <a:rPr lang="en-US" altLang="ko-KR" sz="1300" b="1" dirty="0">
                <a:solidFill>
                  <a:srgbClr val="1429A0"/>
                </a:solidFill>
                <a:latin typeface="SamsungOne 400" panose="020B0503030303020204" pitchFamily="34" charset="0"/>
              </a:rPr>
              <a:t>Quy </a:t>
            </a:r>
            <a:r>
              <a:rPr lang="en-US" altLang="ko-KR" sz="1300" b="1" dirty="0" err="1">
                <a:solidFill>
                  <a:srgbClr val="1429A0"/>
                </a:solidFill>
                <a:latin typeface="SamsungOne 400" panose="020B0503030303020204" pitchFamily="34" charset="0"/>
              </a:rPr>
              <a:t>mô</a:t>
            </a:r>
            <a:r>
              <a:rPr lang="en-US" altLang="ko-KR" sz="1300" b="1" dirty="0">
                <a:solidFill>
                  <a:srgbClr val="1429A0"/>
                </a:solidFill>
                <a:latin typeface="SamsungOne 400" panose="020B0503030303020204" pitchFamily="34" charset="0"/>
              </a:rPr>
              <a:t> </a:t>
            </a:r>
            <a:r>
              <a:rPr lang="en-US" altLang="ko-KR" sz="1300" b="1" dirty="0" err="1">
                <a:solidFill>
                  <a:srgbClr val="1429A0"/>
                </a:solidFill>
                <a:latin typeface="SamsungOne 400" panose="020B0503030303020204" pitchFamily="34" charset="0"/>
              </a:rPr>
              <a:t>liên</a:t>
            </a:r>
            <a:r>
              <a:rPr lang="en-US" altLang="ko-KR" sz="1300" b="1" dirty="0">
                <a:solidFill>
                  <a:srgbClr val="1429A0"/>
                </a:solidFill>
                <a:latin typeface="SamsungOne 400" panose="020B0503030303020204" pitchFamily="34" charset="0"/>
              </a:rPr>
              <a:t> </a:t>
            </a:r>
            <a:r>
              <a:rPr lang="en-US" altLang="ko-KR" sz="1300" b="1" dirty="0" err="1">
                <a:solidFill>
                  <a:srgbClr val="1429A0"/>
                </a:solidFill>
                <a:latin typeface="SamsungOne 400" panose="020B0503030303020204" pitchFamily="34" charset="0"/>
              </a:rPr>
              <a:t>tục</a:t>
            </a:r>
            <a:endParaRPr lang="ko-KR" altLang="en-US" sz="1300" b="1" dirty="0">
              <a:solidFill>
                <a:srgbClr val="1429A0"/>
              </a:solidFill>
              <a:latin typeface="SamsungOne 400" panose="020B0503030303020204" pitchFamily="34" charset="0"/>
            </a:endParaRP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 400" panose="020B0503030303020204" pitchFamily="34" charset="0"/>
              </a:rPr>
              <a:t>Đây là thang đo phân chia dữ liệu được liên kết thành mục đích của cuộc khảo sát. Nó được phân loại thành các thang đo khoảng thời gian và tỷ lệ</a:t>
            </a:r>
            <a:r>
              <a:rPr lang="en-US" altLang="ko-KR" sz="1300" dirty="0">
                <a:solidFill>
                  <a:prstClr val="black">
                    <a:lumMod val="85000"/>
                    <a:lumOff val="15000"/>
                  </a:prstClr>
                </a:solidFill>
                <a:latin typeface="SamsungOne 400" panose="020B0503030303020204" pitchFamily="34" charset="0"/>
              </a:rPr>
              <a: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Các bộ dữ liệu thực tế sẽ bao gồm nhiều hơn một tính năng phân loại. Như đã giải thích trước đó, dữ liệu phân loại sẽ phân loại các tính năng tuần tự và không tuần tự. Thang đo thứ tự có thể được gọi là tỷ lệ phân loại tuần tự có thể tạo các đối tượng mảng với các chuỗi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28900433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phân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loại</a:t>
            </a:r>
            <a:endParaRPr lang="ko-KR" altLang="en-US" sz="1400" dirty="0">
              <a:solidFill>
                <a:schemeClr val="tx1"/>
              </a:solidFill>
              <a:latin typeface="SamsungOne 400" panose="020B0503030303020204" pitchFamily="34" charset="0"/>
              <a:ea typeface="SamsungOne 400" panose="020B0503030303020204" pitchFamily="34" charset="0"/>
            </a:endParaRPr>
          </a:p>
        </p:txBody>
      </p:sp>
      <p:grpSp>
        <p:nvGrpSpPr>
          <p:cNvPr id="2" name="그룹 1"/>
          <p:cNvGrpSpPr/>
          <p:nvPr/>
        </p:nvGrpSpPr>
        <p:grpSpPr>
          <a:xfrm>
            <a:off x="666749" y="1773238"/>
            <a:ext cx="8677276" cy="3095922"/>
            <a:chOff x="666749" y="1773238"/>
            <a:chExt cx="8677276" cy="3095922"/>
          </a:xfrm>
        </p:grpSpPr>
        <p:sp>
          <p:nvSpPr>
            <p:cNvPr id="7" name="모서리가 둥근 직사각형 4">
              <a:extLst>
                <a:ext uri="{FF2B5EF4-FFF2-40B4-BE49-F238E27FC236}">
                  <a16:creationId xmlns:a16="http://schemas.microsoft.com/office/drawing/2014/main" id="{39E97CD2-E626-4A82-9B42-F7BD06FCB768}"/>
                </a:ext>
              </a:extLst>
            </p:cNvPr>
            <p:cNvSpPr/>
            <p:nvPr/>
          </p:nvSpPr>
          <p:spPr>
            <a:xfrm>
              <a:off x="666749" y="1773238"/>
              <a:ext cx="8677276" cy="309592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8" name="그림 7">
              <a:extLst>
                <a:ext uri="{FF2B5EF4-FFF2-40B4-BE49-F238E27FC236}">
                  <a16:creationId xmlns:a16="http://schemas.microsoft.com/office/drawing/2014/main" id="{3924DAD8-4A22-4D60-92DA-54CF9A55D6DB}"/>
                </a:ext>
              </a:extLst>
            </p:cNvPr>
            <p:cNvPicPr>
              <a:picLocks noChangeAspect="1"/>
            </p:cNvPicPr>
            <p:nvPr/>
          </p:nvPicPr>
          <p:blipFill rotWithShape="1">
            <a:blip r:embed="rId4"/>
            <a:srcRect l="1580" r="24226"/>
            <a:stretch/>
          </p:blipFill>
          <p:spPr>
            <a:xfrm>
              <a:off x="847725" y="1832810"/>
              <a:ext cx="8496300" cy="2928338"/>
            </a:xfrm>
            <a:prstGeom prst="rect">
              <a:avLst/>
            </a:prstGeom>
            <a:ln>
              <a:noFill/>
            </a:ln>
          </p:spPr>
        </p:pic>
      </p:grpSp>
      <p:sp>
        <p:nvSpPr>
          <p:cNvPr id="11" name="직사각형 10">
            <a:extLst>
              <a:ext uri="{FF2B5EF4-FFF2-40B4-BE49-F238E27FC236}">
                <a16:creationId xmlns:a16="http://schemas.microsoft.com/office/drawing/2014/main" id="{90BADD79-AC72-47DB-B775-13D949C79955}"/>
              </a:ext>
            </a:extLst>
          </p:cNvPr>
          <p:cNvSpPr/>
          <p:nvPr/>
        </p:nvSpPr>
        <p:spPr>
          <a:xfrm>
            <a:off x="671261" y="4977172"/>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Dữ liệu trên bảng có các thuộc tính có đơn đặt hàng và không có đơn đặt hàng. </a:t>
            </a:r>
            <a:b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Kích thước được sắp xếp, nhưng màu sắc không được sắp xếp. Do đó, kích thước được phân loại là thang thứ tự, trong khi màu là thang đo danh nghĩa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13985459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phân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loại</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3CC33E21-CB2E-4A86-BD53-4A9A8776B571}"/>
              </a:ext>
            </a:extLst>
          </p:cNvPr>
          <p:cNvSpPr/>
          <p:nvPr/>
        </p:nvSpPr>
        <p:spPr>
          <a:xfrm>
            <a:off x="671261"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Chuyển đổi dữ liệu được sắp xếp thành các giá trị số. Lý do tại sao thay đổi dữ liệu văn bản thành dữ liệu số là để cho phép máy tính xử lý các phép toán số học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2" name="그룹 1"/>
          <p:cNvGrpSpPr/>
          <p:nvPr/>
        </p:nvGrpSpPr>
        <p:grpSpPr>
          <a:xfrm>
            <a:off x="666749" y="2296215"/>
            <a:ext cx="8677276" cy="3581057"/>
            <a:chOff x="666749" y="2345935"/>
            <a:chExt cx="8677276" cy="3581057"/>
          </a:xfrm>
        </p:grpSpPr>
        <p:sp>
          <p:nvSpPr>
            <p:cNvPr id="7" name="모서리가 둥근 직사각형 4">
              <a:extLst>
                <a:ext uri="{FF2B5EF4-FFF2-40B4-BE49-F238E27FC236}">
                  <a16:creationId xmlns:a16="http://schemas.microsoft.com/office/drawing/2014/main" id="{F19C9F30-03BB-4E48-82DB-E63D4BBFA267}"/>
                </a:ext>
              </a:extLst>
            </p:cNvPr>
            <p:cNvSpPr/>
            <p:nvPr/>
          </p:nvSpPr>
          <p:spPr>
            <a:xfrm>
              <a:off x="666749" y="2345935"/>
              <a:ext cx="8677276" cy="358105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1" name="그림 10">
              <a:extLst>
                <a:ext uri="{FF2B5EF4-FFF2-40B4-BE49-F238E27FC236}">
                  <a16:creationId xmlns:a16="http://schemas.microsoft.com/office/drawing/2014/main" id="{FBB421AE-9604-4B11-A793-7B1F079CF28D}"/>
                </a:ext>
              </a:extLst>
            </p:cNvPr>
            <p:cNvPicPr>
              <a:picLocks noChangeAspect="1"/>
            </p:cNvPicPr>
            <p:nvPr/>
          </p:nvPicPr>
          <p:blipFill rotWithShape="1">
            <a:blip r:embed="rId4"/>
            <a:srcRect l="1614" r="22635"/>
            <a:stretch/>
          </p:blipFill>
          <p:spPr>
            <a:xfrm>
              <a:off x="847725" y="2472640"/>
              <a:ext cx="8496300" cy="3308731"/>
            </a:xfrm>
            <a:prstGeom prst="rect">
              <a:avLst/>
            </a:prstGeom>
            <a:ln>
              <a:noFill/>
            </a:ln>
          </p:spPr>
        </p:pic>
      </p:grpSp>
    </p:spTree>
    <p:extLst>
      <p:ext uri="{BB962C8B-B14F-4D97-AF65-F5344CB8AC3E}">
        <p14:creationId xmlns:p14="http://schemas.microsoft.com/office/powerpoint/2010/main" val="29621830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Xử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lý</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phân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loại</a:t>
            </a:r>
            <a:endParaRPr lang="ko-KR" altLang="en-US" sz="1400" dirty="0">
              <a:solidFill>
                <a:schemeClr val="tx1"/>
              </a:solidFill>
              <a:latin typeface="SamsungOne 400" panose="020B0503030303020204" pitchFamily="34" charset="0"/>
              <a:ea typeface="SamsungOne 400" panose="020B0503030303020204" pitchFamily="34" charset="0"/>
            </a:endParaRPr>
          </a:p>
        </p:txBody>
      </p:sp>
      <p:grpSp>
        <p:nvGrpSpPr>
          <p:cNvPr id="2" name="그룹 1"/>
          <p:cNvGrpSpPr/>
          <p:nvPr/>
        </p:nvGrpSpPr>
        <p:grpSpPr>
          <a:xfrm>
            <a:off x="666749" y="1736812"/>
            <a:ext cx="8677276" cy="4535487"/>
            <a:chOff x="666749" y="1773237"/>
            <a:chExt cx="8677276" cy="4535487"/>
          </a:xfrm>
        </p:grpSpPr>
        <p:sp>
          <p:nvSpPr>
            <p:cNvPr id="7" name="모서리가 둥근 직사각형 4">
              <a:extLst>
                <a:ext uri="{FF2B5EF4-FFF2-40B4-BE49-F238E27FC236}">
                  <a16:creationId xmlns:a16="http://schemas.microsoft.com/office/drawing/2014/main" id="{39E97CD2-E626-4A82-9B42-F7BD06FCB768}"/>
                </a:ext>
              </a:extLst>
            </p:cNvPr>
            <p:cNvSpPr/>
            <p:nvPr/>
          </p:nvSpPr>
          <p:spPr>
            <a:xfrm>
              <a:off x="666749" y="1773237"/>
              <a:ext cx="8677276" cy="45354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 name="그림 8">
              <a:extLst>
                <a:ext uri="{FF2B5EF4-FFF2-40B4-BE49-F238E27FC236}">
                  <a16:creationId xmlns:a16="http://schemas.microsoft.com/office/drawing/2014/main" id="{02089983-C338-4F94-834D-17F985FF56A2}"/>
                </a:ext>
              </a:extLst>
            </p:cNvPr>
            <p:cNvPicPr>
              <a:picLocks noChangeAspect="1"/>
            </p:cNvPicPr>
            <p:nvPr/>
          </p:nvPicPr>
          <p:blipFill rotWithShape="1">
            <a:blip r:embed="rId4"/>
            <a:srcRect l="1497" r="18236"/>
            <a:stretch/>
          </p:blipFill>
          <p:spPr>
            <a:xfrm>
              <a:off x="847724" y="1820250"/>
              <a:ext cx="8496301" cy="4445775"/>
            </a:xfrm>
            <a:prstGeom prst="rect">
              <a:avLst/>
            </a:prstGeom>
            <a:ln>
              <a:noFill/>
            </a:ln>
          </p:spPr>
        </p:pic>
      </p:grpSp>
    </p:spTree>
    <p:extLst>
      <p:ext uri="{BB962C8B-B14F-4D97-AF65-F5344CB8AC3E}">
        <p14:creationId xmlns:p14="http://schemas.microsoft.com/office/powerpoint/2010/main" val="15371376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Mã</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hóa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nhãn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của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lớp</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B32FBCDC-2C13-44BD-9F3D-D320021A9AFF}"/>
              </a:ext>
            </a:extLst>
          </p:cNvPr>
          <p:cNvSpPr/>
          <p:nvPr/>
        </p:nvSpPr>
        <p:spPr>
          <a:xfrm>
            <a:off x="671261"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Lớp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này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đề</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cập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đến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giá</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y,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một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cột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có</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giá</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trị</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thực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Tạo</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ánh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xạ</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để</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chuyển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đổi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nhãn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lớp</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từ</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chuỗi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thành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số</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nguyên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2" name="그룹 1"/>
          <p:cNvGrpSpPr/>
          <p:nvPr/>
        </p:nvGrpSpPr>
        <p:grpSpPr>
          <a:xfrm>
            <a:off x="666749" y="2432876"/>
            <a:ext cx="8677277" cy="2918057"/>
            <a:chOff x="666749" y="2432876"/>
            <a:chExt cx="8677277" cy="2918057"/>
          </a:xfrm>
        </p:grpSpPr>
        <p:sp>
          <p:nvSpPr>
            <p:cNvPr id="11" name="모서리가 둥근 직사각형 4">
              <a:extLst>
                <a:ext uri="{FF2B5EF4-FFF2-40B4-BE49-F238E27FC236}">
                  <a16:creationId xmlns:a16="http://schemas.microsoft.com/office/drawing/2014/main" id="{ADDF9713-7347-4CF3-B1CD-7A4EB9301D91}"/>
                </a:ext>
              </a:extLst>
            </p:cNvPr>
            <p:cNvSpPr/>
            <p:nvPr/>
          </p:nvSpPr>
          <p:spPr>
            <a:xfrm>
              <a:off x="666749" y="2432876"/>
              <a:ext cx="8677276" cy="291805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그림 12">
              <a:extLst>
                <a:ext uri="{FF2B5EF4-FFF2-40B4-BE49-F238E27FC236}">
                  <a16:creationId xmlns:a16="http://schemas.microsoft.com/office/drawing/2014/main" id="{832D7734-A641-4DCF-886A-3A46A77CC789}"/>
                </a:ext>
              </a:extLst>
            </p:cNvPr>
            <p:cNvPicPr>
              <a:picLocks noChangeAspect="1"/>
            </p:cNvPicPr>
            <p:nvPr/>
          </p:nvPicPr>
          <p:blipFill rotWithShape="1">
            <a:blip r:embed="rId4"/>
            <a:srcRect l="1561" r="22270"/>
            <a:stretch/>
          </p:blipFill>
          <p:spPr>
            <a:xfrm>
              <a:off x="847726" y="2543804"/>
              <a:ext cx="8496300" cy="2716927"/>
            </a:xfrm>
            <a:prstGeom prst="rect">
              <a:avLst/>
            </a:prstGeom>
            <a:ln>
              <a:noFill/>
            </a:ln>
          </p:spPr>
        </p:pic>
      </p:grpSp>
    </p:spTree>
    <p:extLst>
      <p:ext uri="{BB962C8B-B14F-4D97-AF65-F5344CB8AC3E}">
        <p14:creationId xmlns:p14="http://schemas.microsoft.com/office/powerpoint/2010/main" val="30163858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Mã</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hóa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nhãn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của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lớp</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B32FBCDC-2C13-44BD-9F3D-D320021A9AFF}"/>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‘enumerate’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tạo một đối tượng với một chỉ mục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2" name="그룹 1"/>
          <p:cNvGrpSpPr/>
          <p:nvPr/>
        </p:nvGrpSpPr>
        <p:grpSpPr>
          <a:xfrm>
            <a:off x="666749" y="2102889"/>
            <a:ext cx="8677276" cy="1825952"/>
            <a:chOff x="666749" y="2102889"/>
            <a:chExt cx="8677276" cy="1825952"/>
          </a:xfrm>
        </p:grpSpPr>
        <p:sp>
          <p:nvSpPr>
            <p:cNvPr id="11" name="모서리가 둥근 직사각형 4">
              <a:extLst>
                <a:ext uri="{FF2B5EF4-FFF2-40B4-BE49-F238E27FC236}">
                  <a16:creationId xmlns:a16="http://schemas.microsoft.com/office/drawing/2014/main" id="{ADDF9713-7347-4CF3-B1CD-7A4EB9301D91}"/>
                </a:ext>
              </a:extLst>
            </p:cNvPr>
            <p:cNvSpPr/>
            <p:nvPr/>
          </p:nvSpPr>
          <p:spPr>
            <a:xfrm>
              <a:off x="666749" y="2102889"/>
              <a:ext cx="8677276" cy="182595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 name="그림 8">
              <a:extLst>
                <a:ext uri="{FF2B5EF4-FFF2-40B4-BE49-F238E27FC236}">
                  <a16:creationId xmlns:a16="http://schemas.microsoft.com/office/drawing/2014/main" id="{9EF66622-AB8A-4D84-9BE4-BFC885225053}"/>
                </a:ext>
              </a:extLst>
            </p:cNvPr>
            <p:cNvPicPr>
              <a:picLocks noChangeAspect="1"/>
            </p:cNvPicPr>
            <p:nvPr/>
          </p:nvPicPr>
          <p:blipFill rotWithShape="1">
            <a:blip r:embed="rId4"/>
            <a:srcRect l="1470" r="21212" b="6432"/>
            <a:stretch/>
          </p:blipFill>
          <p:spPr>
            <a:xfrm>
              <a:off x="847724" y="2168859"/>
              <a:ext cx="8496301" cy="1681861"/>
            </a:xfrm>
            <a:prstGeom prst="rect">
              <a:avLst/>
            </a:prstGeom>
            <a:ln>
              <a:noFill/>
            </a:ln>
          </p:spPr>
        </p:pic>
      </p:grpSp>
      <p:sp>
        <p:nvSpPr>
          <p:cNvPr id="12" name="직사각형 11">
            <a:extLst>
              <a:ext uri="{FF2B5EF4-FFF2-40B4-BE49-F238E27FC236}">
                <a16:creationId xmlns:a16="http://schemas.microsoft.com/office/drawing/2014/main" id="{4BA422BF-814D-4814-BD51-04D4DAA29C69}"/>
              </a:ext>
            </a:extLst>
          </p:cNvPr>
          <p:cNvSpPr/>
          <p:nvPr/>
        </p:nvSpPr>
        <p:spPr>
          <a:xfrm>
            <a:off x="671261" y="405370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‘enumerate’</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 tạo một đối tượng với một chỉ mục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3" name="그룹 2"/>
          <p:cNvGrpSpPr/>
          <p:nvPr/>
        </p:nvGrpSpPr>
        <p:grpSpPr>
          <a:xfrm>
            <a:off x="666749" y="4455786"/>
            <a:ext cx="8677276" cy="1385482"/>
            <a:chOff x="666749" y="4455786"/>
            <a:chExt cx="8677276" cy="1385482"/>
          </a:xfrm>
        </p:grpSpPr>
        <p:sp>
          <p:nvSpPr>
            <p:cNvPr id="14" name="모서리가 둥근 직사각형 4">
              <a:extLst>
                <a:ext uri="{FF2B5EF4-FFF2-40B4-BE49-F238E27FC236}">
                  <a16:creationId xmlns:a16="http://schemas.microsoft.com/office/drawing/2014/main" id="{1CFAC233-3ABD-484B-8ED5-10414D832043}"/>
                </a:ext>
              </a:extLst>
            </p:cNvPr>
            <p:cNvSpPr/>
            <p:nvPr/>
          </p:nvSpPr>
          <p:spPr>
            <a:xfrm>
              <a:off x="666749" y="4455786"/>
              <a:ext cx="8677276" cy="138548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그림 14">
              <a:extLst>
                <a:ext uri="{FF2B5EF4-FFF2-40B4-BE49-F238E27FC236}">
                  <a16:creationId xmlns:a16="http://schemas.microsoft.com/office/drawing/2014/main" id="{87E71AED-0656-477C-9FDB-BEBB12EACB96}"/>
                </a:ext>
              </a:extLst>
            </p:cNvPr>
            <p:cNvPicPr>
              <a:picLocks noChangeAspect="1"/>
            </p:cNvPicPr>
            <p:nvPr/>
          </p:nvPicPr>
          <p:blipFill rotWithShape="1">
            <a:blip r:embed="rId5"/>
            <a:srcRect l="1436" r="21326"/>
            <a:stretch/>
          </p:blipFill>
          <p:spPr>
            <a:xfrm>
              <a:off x="847724" y="4524030"/>
              <a:ext cx="8496301" cy="1178581"/>
            </a:xfrm>
            <a:prstGeom prst="rect">
              <a:avLst/>
            </a:prstGeom>
            <a:ln>
              <a:noFill/>
            </a:ln>
          </p:spPr>
        </p:pic>
      </p:grpSp>
    </p:spTree>
    <p:extLst>
      <p:ext uri="{BB962C8B-B14F-4D97-AF65-F5344CB8AC3E}">
        <p14:creationId xmlns:p14="http://schemas.microsoft.com/office/powerpoint/2010/main" val="35003080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Mã</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hóa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nhãn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của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lớp</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B32FBCDC-2C13-44BD-9F3D-D320021A9AFF}"/>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‘enumerate’ </a:t>
            </a: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tạo một đối tượng với một chỉ mục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3" name="그룹 2"/>
          <p:cNvGrpSpPr/>
          <p:nvPr/>
        </p:nvGrpSpPr>
        <p:grpSpPr>
          <a:xfrm>
            <a:off x="666749" y="2112745"/>
            <a:ext cx="8677276" cy="2375842"/>
            <a:chOff x="666749" y="1773239"/>
            <a:chExt cx="8677276" cy="2375842"/>
          </a:xfrm>
        </p:grpSpPr>
        <p:sp>
          <p:nvSpPr>
            <p:cNvPr id="13" name="모서리가 둥근 직사각형 4">
              <a:extLst>
                <a:ext uri="{FF2B5EF4-FFF2-40B4-BE49-F238E27FC236}">
                  <a16:creationId xmlns:a16="http://schemas.microsoft.com/office/drawing/2014/main" id="{4EC248AE-AC2A-4E71-842A-A8F06FAE0639}"/>
                </a:ext>
              </a:extLst>
            </p:cNvPr>
            <p:cNvSpPr/>
            <p:nvPr/>
          </p:nvSpPr>
          <p:spPr>
            <a:xfrm>
              <a:off x="666749" y="1773239"/>
              <a:ext cx="8677276" cy="237584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6" name="그림 15">
              <a:extLst>
                <a:ext uri="{FF2B5EF4-FFF2-40B4-BE49-F238E27FC236}">
                  <a16:creationId xmlns:a16="http://schemas.microsoft.com/office/drawing/2014/main" id="{B112C652-AB39-42A4-9175-931C90F5FAC4}"/>
                </a:ext>
              </a:extLst>
            </p:cNvPr>
            <p:cNvPicPr>
              <a:picLocks noChangeAspect="1"/>
            </p:cNvPicPr>
            <p:nvPr/>
          </p:nvPicPr>
          <p:blipFill rotWithShape="1">
            <a:blip r:embed="rId4"/>
            <a:srcRect l="1446" r="20873"/>
            <a:stretch/>
          </p:blipFill>
          <p:spPr>
            <a:xfrm>
              <a:off x="847724" y="1844824"/>
              <a:ext cx="8496301" cy="2203112"/>
            </a:xfrm>
            <a:prstGeom prst="rect">
              <a:avLst/>
            </a:prstGeom>
            <a:ln>
              <a:noFill/>
            </a:ln>
          </p:spPr>
        </p:pic>
      </p:grpSp>
      <p:grpSp>
        <p:nvGrpSpPr>
          <p:cNvPr id="18" name="그룹 17">
            <a:extLst>
              <a:ext uri="{FF2B5EF4-FFF2-40B4-BE49-F238E27FC236}">
                <a16:creationId xmlns:a16="http://schemas.microsoft.com/office/drawing/2014/main" id="{912148FD-3AD5-455E-9F2C-F6035E82EBBA}"/>
              </a:ext>
            </a:extLst>
          </p:cNvPr>
          <p:cNvGrpSpPr/>
          <p:nvPr/>
        </p:nvGrpSpPr>
        <p:grpSpPr>
          <a:xfrm>
            <a:off x="666750" y="4617637"/>
            <a:ext cx="8677275" cy="755579"/>
            <a:chOff x="559817" y="3081410"/>
            <a:chExt cx="8677275" cy="755579"/>
          </a:xfrm>
        </p:grpSpPr>
        <p:sp>
          <p:nvSpPr>
            <p:cNvPr id="19" name="모서리가 둥근 직사각형 4">
              <a:extLst>
                <a:ext uri="{FF2B5EF4-FFF2-40B4-BE49-F238E27FC236}">
                  <a16:creationId xmlns:a16="http://schemas.microsoft.com/office/drawing/2014/main" id="{E6477180-15CB-490D-BC33-757827CA6E80}"/>
                </a:ext>
              </a:extLst>
            </p:cNvPr>
            <p:cNvSpPr/>
            <p:nvPr/>
          </p:nvSpPr>
          <p:spPr>
            <a:xfrm>
              <a:off x="559817" y="3081410"/>
              <a:ext cx="8677275" cy="7555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0" name="Picture 2" descr="Byte - Free electronics icons">
              <a:extLst>
                <a:ext uri="{FF2B5EF4-FFF2-40B4-BE49-F238E27FC236}">
                  <a16:creationId xmlns:a16="http://schemas.microsoft.com/office/drawing/2014/main" id="{4E884E3A-2090-479D-91CD-F293FD134955}"/>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44D896E-46DA-49E5-A008-898F9FA32B36}"/>
                </a:ext>
              </a:extLst>
            </p:cNvPr>
            <p:cNvSpPr txBox="1"/>
            <p:nvPr/>
          </p:nvSpPr>
          <p:spPr>
            <a:xfrm>
              <a:off x="907642" y="3168076"/>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iCiel Samsung Sharp Sans Bold" pitchFamily="2" charset="0"/>
                </a:rPr>
                <a:t>Line 62</a:t>
              </a:r>
            </a:p>
          </p:txBody>
        </p:sp>
        <p:sp>
          <p:nvSpPr>
            <p:cNvPr id="22" name="TextBox 21">
              <a:extLst>
                <a:ext uri="{FF2B5EF4-FFF2-40B4-BE49-F238E27FC236}">
                  <a16:creationId xmlns:a16="http://schemas.microsoft.com/office/drawing/2014/main" id="{1CDAE19F-4AC2-4BDF-8A11-688A39A4608B}"/>
                </a:ext>
              </a:extLst>
            </p:cNvPr>
            <p:cNvSpPr txBox="1"/>
            <p:nvPr/>
          </p:nvSpPr>
          <p:spPr>
            <a:xfrm>
              <a:off x="1036273" y="3467475"/>
              <a:ext cx="8167303" cy="215444"/>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400" dirty="0" err="1">
                  <a:solidFill>
                    <a:prstClr val="black">
                      <a:lumMod val="85000"/>
                      <a:lumOff val="15000"/>
                    </a:prstClr>
                  </a:solidFill>
                  <a:latin typeface="SamsungOne 400" panose="020B0503030303020204" pitchFamily="34" charset="0"/>
                </a:rPr>
                <a:t>Thay</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đổi</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nhãn</a:t>
              </a:r>
              <a:r>
                <a:rPr lang="vi-VN" altLang="ko-KR" sz="1400" dirty="0">
                  <a:solidFill>
                    <a:prstClr val="black">
                      <a:lumMod val="85000"/>
                      <a:lumOff val="15000"/>
                    </a:prstClr>
                  </a:solidFill>
                  <a:latin typeface="SamsungOne 400" panose="020B0503030303020204" pitchFamily="34" charset="0"/>
                </a:rPr>
                <a:t> của</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lớp</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từ</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chuỗi</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thành</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số</a:t>
              </a:r>
              <a:r>
                <a:rPr lang="en-US" altLang="ko-KR" sz="1400" dirty="0">
                  <a:solidFill>
                    <a:prstClr val="black">
                      <a:lumMod val="85000"/>
                      <a:lumOff val="15000"/>
                    </a:prstClr>
                  </a:solidFill>
                  <a:latin typeface="SamsungOne 400" panose="020B0503030303020204" pitchFamily="34" charset="0"/>
                </a:rPr>
                <a:t> </a:t>
              </a:r>
              <a:r>
                <a:rPr lang="en-US" altLang="ko-KR" sz="1400" dirty="0" err="1">
                  <a:solidFill>
                    <a:prstClr val="black">
                      <a:lumMod val="85000"/>
                      <a:lumOff val="15000"/>
                    </a:prstClr>
                  </a:solidFill>
                  <a:latin typeface="SamsungOne 400" panose="020B0503030303020204" pitchFamily="34" charset="0"/>
                </a:rPr>
                <a:t>nguyên</a:t>
              </a:r>
              <a:r>
                <a:rPr lang="en-US" altLang="ko-KR" sz="1400" dirty="0">
                  <a:solidFill>
                    <a:prstClr val="black">
                      <a:lumMod val="85000"/>
                      <a:lumOff val="15000"/>
                    </a:prstClr>
                  </a:solidFill>
                  <a:latin typeface="SamsungOne 400" panose="020B0503030303020204" pitchFamily="34" charset="0"/>
                </a:rPr>
                <a:t>.</a:t>
              </a:r>
              <a:endParaRPr lang="ko-KR" altLang="en-US" sz="1400" dirty="0">
                <a:solidFill>
                  <a:prstClr val="black">
                    <a:lumMod val="85000"/>
                    <a:lumOff val="15000"/>
                  </a:prstClr>
                </a:solidFill>
                <a:latin typeface="SamsungOne 400" panose="020B0503030303020204" pitchFamily="34" charset="0"/>
                <a:ea typeface="+mn-ea"/>
                <a:cs typeface="+mn-cs"/>
              </a:endParaRPr>
            </a:p>
          </p:txBody>
        </p:sp>
      </p:grpSp>
    </p:spTree>
    <p:extLst>
      <p:ext uri="{BB962C8B-B14F-4D97-AF65-F5344CB8AC3E}">
        <p14:creationId xmlns:p14="http://schemas.microsoft.com/office/powerpoint/2010/main" val="2644764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Học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máy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gì</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Khai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phá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và</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Học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máy</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từ</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góc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độ</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phân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tích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dữ</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liệu</a:t>
            </a:r>
            <a:endParaRPr lang="ko-KR" altLang="en-US" sz="1400" dirty="0">
              <a:solidFill>
                <a:schemeClr val="tx1"/>
              </a:solidFill>
              <a:latin typeface="SamsungOne 400" panose="020B0503030303020204" pitchFamily="34" charset="0"/>
              <a:ea typeface="SamsungOne 400" panose="020B0503030303020204" pitchFamily="34" charset="0"/>
            </a:endParaRPr>
          </a:p>
        </p:txBody>
      </p:sp>
      <p:grpSp>
        <p:nvGrpSpPr>
          <p:cNvPr id="4" name="그룹 3"/>
          <p:cNvGrpSpPr/>
          <p:nvPr/>
        </p:nvGrpSpPr>
        <p:grpSpPr>
          <a:xfrm>
            <a:off x="2013812" y="1952836"/>
            <a:ext cx="5657602" cy="3816424"/>
            <a:chOff x="1855068" y="1988840"/>
            <a:chExt cx="5657602" cy="3816424"/>
          </a:xfrm>
        </p:grpSpPr>
        <p:sp>
          <p:nvSpPr>
            <p:cNvPr id="2" name="타원 1">
              <a:extLst>
                <a:ext uri="{FF2B5EF4-FFF2-40B4-BE49-F238E27FC236}">
                  <a16:creationId xmlns:a16="http://schemas.microsoft.com/office/drawing/2014/main" id="{0E5353FF-B0E2-47C7-9F9C-0450CE76CE09}"/>
                </a:ext>
              </a:extLst>
            </p:cNvPr>
            <p:cNvSpPr/>
            <p:nvPr/>
          </p:nvSpPr>
          <p:spPr>
            <a:xfrm rot="20435969">
              <a:off x="2758788" y="3069735"/>
              <a:ext cx="4665149" cy="179673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5AD28457-AA4A-40DD-AF73-7EB3C128173B}"/>
                </a:ext>
              </a:extLst>
            </p:cNvPr>
            <p:cNvGrpSpPr/>
            <p:nvPr/>
          </p:nvGrpSpPr>
          <p:grpSpPr>
            <a:xfrm>
              <a:off x="1855068" y="1988840"/>
              <a:ext cx="5657602" cy="3816424"/>
              <a:chOff x="1855068" y="1772816"/>
              <a:chExt cx="5657602" cy="3816424"/>
            </a:xfrm>
          </p:grpSpPr>
          <p:pic>
            <p:nvPicPr>
              <p:cNvPr id="27" name="그림 26">
                <a:extLst>
                  <a:ext uri="{FF2B5EF4-FFF2-40B4-BE49-F238E27FC236}">
                    <a16:creationId xmlns:a16="http://schemas.microsoft.com/office/drawing/2014/main" id="{F490A84B-F413-4AC6-88F7-AD6ECEE42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5068" y="1772816"/>
                <a:ext cx="5657602" cy="3816424"/>
              </a:xfrm>
              <a:prstGeom prst="rect">
                <a:avLst/>
              </a:prstGeom>
            </p:spPr>
          </p:pic>
          <p:sp>
            <p:nvSpPr>
              <p:cNvPr id="29" name="TextBox 28">
                <a:extLst>
                  <a:ext uri="{FF2B5EF4-FFF2-40B4-BE49-F238E27FC236}">
                    <a16:creationId xmlns:a16="http://schemas.microsoft.com/office/drawing/2014/main" id="{D47E4673-EC16-4CA0-A6EE-1F62383E8208}"/>
                  </a:ext>
                </a:extLst>
              </p:cNvPr>
              <p:cNvSpPr txBox="1"/>
              <p:nvPr/>
            </p:nvSpPr>
            <p:spPr>
              <a:xfrm>
                <a:off x="2685617" y="2562692"/>
                <a:ext cx="753732" cy="261610"/>
              </a:xfrm>
              <a:prstGeom prst="rect">
                <a:avLst/>
              </a:prstGeom>
              <a:noFill/>
            </p:spPr>
            <p:txBody>
              <a:bodyPr wrap="none" rtlCol="0">
                <a:spAutoFit/>
              </a:bodyPr>
              <a:lstStyle/>
              <a:p>
                <a:pPr algn="ctr"/>
                <a:r>
                  <a:rPr lang="en-US" sz="1100" dirty="0" err="1">
                    <a:latin typeface="SamsungOne 400" panose="020B0503030303020204" pitchFamily="34" charset="0"/>
                    <a:ea typeface="SamsungOne 400" panose="020B0503030303020204" pitchFamily="34" charset="0"/>
                  </a:rPr>
                  <a:t>Thống</a:t>
                </a:r>
                <a:r>
                  <a:rPr lang="en-US" sz="1100" dirty="0">
                    <a:latin typeface="SamsungOne 400" panose="020B0503030303020204" pitchFamily="34" charset="0"/>
                    <a:ea typeface="SamsungOne 400" panose="020B0503030303020204" pitchFamily="34" charset="0"/>
                  </a:rPr>
                  <a:t> </a:t>
                </a:r>
                <a:r>
                  <a:rPr lang="en-US" sz="1100" dirty="0" err="1">
                    <a:latin typeface="SamsungOne 400" panose="020B0503030303020204" pitchFamily="34" charset="0"/>
                    <a:ea typeface="SamsungOne 400" panose="020B0503030303020204" pitchFamily="34" charset="0"/>
                  </a:rPr>
                  <a:t>kê</a:t>
                </a:r>
                <a:endParaRPr lang="en-US" sz="1100" dirty="0">
                  <a:latin typeface="SamsungOne 400" panose="020B0503030303020204" pitchFamily="34" charset="0"/>
                  <a:ea typeface="SamsungOne 400" panose="020B0503030303020204" pitchFamily="34" charset="0"/>
                </a:endParaRPr>
              </a:p>
            </p:txBody>
          </p:sp>
          <p:sp>
            <p:nvSpPr>
              <p:cNvPr id="30" name="TextBox 29">
                <a:extLst>
                  <a:ext uri="{FF2B5EF4-FFF2-40B4-BE49-F238E27FC236}">
                    <a16:creationId xmlns:a16="http://schemas.microsoft.com/office/drawing/2014/main" id="{8FEE1ACD-CBEE-404E-A059-4242465A890A}"/>
                  </a:ext>
                </a:extLst>
              </p:cNvPr>
              <p:cNvSpPr txBox="1"/>
              <p:nvPr/>
            </p:nvSpPr>
            <p:spPr>
              <a:xfrm>
                <a:off x="5377683" y="2194566"/>
                <a:ext cx="1164100" cy="261610"/>
              </a:xfrm>
              <a:custGeom>
                <a:avLst/>
                <a:gdLst>
                  <a:gd name="connsiteX0" fmla="*/ 0 w 1457450"/>
                  <a:gd name="connsiteY0" fmla="*/ 0 h 415498"/>
                  <a:gd name="connsiteX1" fmla="*/ 1457450 w 1457450"/>
                  <a:gd name="connsiteY1" fmla="*/ 0 h 415498"/>
                  <a:gd name="connsiteX2" fmla="*/ 1457450 w 1457450"/>
                  <a:gd name="connsiteY2" fmla="*/ 415498 h 415498"/>
                  <a:gd name="connsiteX3" fmla="*/ 0 w 1457450"/>
                  <a:gd name="connsiteY3" fmla="*/ 415498 h 415498"/>
                  <a:gd name="connsiteX4" fmla="*/ 0 w 1457450"/>
                  <a:gd name="connsiteY4" fmla="*/ 0 h 415498"/>
                  <a:gd name="connsiteX0" fmla="*/ 0 w 1457450"/>
                  <a:gd name="connsiteY0" fmla="*/ 0 h 415498"/>
                  <a:gd name="connsiteX1" fmla="*/ 1255520 w 1457450"/>
                  <a:gd name="connsiteY1" fmla="*/ 80010 h 415498"/>
                  <a:gd name="connsiteX2" fmla="*/ 1457450 w 1457450"/>
                  <a:gd name="connsiteY2" fmla="*/ 415498 h 415498"/>
                  <a:gd name="connsiteX3" fmla="*/ 0 w 1457450"/>
                  <a:gd name="connsiteY3" fmla="*/ 415498 h 415498"/>
                  <a:gd name="connsiteX4" fmla="*/ 0 w 1457450"/>
                  <a:gd name="connsiteY4" fmla="*/ 0 h 415498"/>
                  <a:gd name="connsiteX0" fmla="*/ 0 w 1457450"/>
                  <a:gd name="connsiteY0" fmla="*/ 0 h 415498"/>
                  <a:gd name="connsiteX1" fmla="*/ 1339340 w 1457450"/>
                  <a:gd name="connsiteY1" fmla="*/ 53340 h 415498"/>
                  <a:gd name="connsiteX2" fmla="*/ 1457450 w 1457450"/>
                  <a:gd name="connsiteY2" fmla="*/ 415498 h 415498"/>
                  <a:gd name="connsiteX3" fmla="*/ 0 w 1457450"/>
                  <a:gd name="connsiteY3" fmla="*/ 415498 h 415498"/>
                  <a:gd name="connsiteX4" fmla="*/ 0 w 1457450"/>
                  <a:gd name="connsiteY4" fmla="*/ 0 h 415498"/>
                  <a:gd name="connsiteX0" fmla="*/ 0 w 1518410"/>
                  <a:gd name="connsiteY0" fmla="*/ 0 h 415498"/>
                  <a:gd name="connsiteX1" fmla="*/ 1339340 w 1518410"/>
                  <a:gd name="connsiteY1" fmla="*/ 53340 h 415498"/>
                  <a:gd name="connsiteX2" fmla="*/ 1518410 w 1518410"/>
                  <a:gd name="connsiteY2" fmla="*/ 411688 h 415498"/>
                  <a:gd name="connsiteX3" fmla="*/ 0 w 1518410"/>
                  <a:gd name="connsiteY3" fmla="*/ 415498 h 415498"/>
                  <a:gd name="connsiteX4" fmla="*/ 0 w 1518410"/>
                  <a:gd name="connsiteY4" fmla="*/ 0 h 41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410" h="415498">
                    <a:moveTo>
                      <a:pt x="0" y="0"/>
                    </a:moveTo>
                    <a:lnTo>
                      <a:pt x="1339340" y="53340"/>
                    </a:lnTo>
                    <a:lnTo>
                      <a:pt x="1518410" y="411688"/>
                    </a:lnTo>
                    <a:lnTo>
                      <a:pt x="0" y="415498"/>
                    </a:lnTo>
                    <a:lnTo>
                      <a:pt x="0" y="0"/>
                    </a:lnTo>
                    <a:close/>
                  </a:path>
                </a:pathLst>
              </a:custGeom>
              <a:noFill/>
            </p:spPr>
            <p:txBody>
              <a:bodyPr wrap="none" rtlCol="0">
                <a:spAutoFit/>
              </a:bodyPr>
              <a:lstStyle/>
              <a:p>
                <a:pPr algn="ctr"/>
                <a:r>
                  <a:rPr lang="en-US" sz="1100" dirty="0" err="1">
                    <a:latin typeface="SamsungOne 400" panose="020B0503030303020204" pitchFamily="34" charset="0"/>
                    <a:ea typeface="SamsungOne 400" panose="020B0503030303020204" pitchFamily="34" charset="0"/>
                  </a:rPr>
                  <a:t>Trí</a:t>
                </a:r>
                <a:r>
                  <a:rPr lang="en-US" sz="1100" dirty="0">
                    <a:latin typeface="SamsungOne 400" panose="020B0503030303020204" pitchFamily="34" charset="0"/>
                    <a:ea typeface="SamsungOne 400" panose="020B0503030303020204" pitchFamily="34" charset="0"/>
                  </a:rPr>
                  <a:t> </a:t>
                </a:r>
                <a:r>
                  <a:rPr lang="en-US" sz="1100" dirty="0" err="1">
                    <a:latin typeface="SamsungOne 400" panose="020B0503030303020204" pitchFamily="34" charset="0"/>
                    <a:ea typeface="SamsungOne 400" panose="020B0503030303020204" pitchFamily="34" charset="0"/>
                  </a:rPr>
                  <a:t>tuệ</a:t>
                </a:r>
                <a:r>
                  <a:rPr lang="en-US" sz="1100" dirty="0">
                    <a:latin typeface="SamsungOne 400" panose="020B0503030303020204" pitchFamily="34" charset="0"/>
                    <a:ea typeface="SamsungOne 400" panose="020B0503030303020204" pitchFamily="34" charset="0"/>
                  </a:rPr>
                  <a:t> </a:t>
                </a:r>
                <a:r>
                  <a:rPr lang="en-US" sz="1100" dirty="0" err="1">
                    <a:latin typeface="SamsungOne 400" panose="020B0503030303020204" pitchFamily="34" charset="0"/>
                    <a:ea typeface="SamsungOne 400" panose="020B0503030303020204" pitchFamily="34" charset="0"/>
                  </a:rPr>
                  <a:t>nhân</a:t>
                </a:r>
                <a:r>
                  <a:rPr lang="en-US" sz="1100" dirty="0">
                    <a:latin typeface="SamsungOne 400" panose="020B0503030303020204" pitchFamily="34" charset="0"/>
                    <a:ea typeface="SamsungOne 400" panose="020B0503030303020204" pitchFamily="34" charset="0"/>
                  </a:rPr>
                  <a:t> </a:t>
                </a:r>
                <a:r>
                  <a:rPr lang="en-US" sz="1100" dirty="0" err="1">
                    <a:latin typeface="SamsungOne 400" panose="020B0503030303020204" pitchFamily="34" charset="0"/>
                    <a:ea typeface="SamsungOne 400" panose="020B0503030303020204" pitchFamily="34" charset="0"/>
                  </a:rPr>
                  <a:t>tạo</a:t>
                </a:r>
                <a:endParaRPr lang="en-US" sz="1100" dirty="0">
                  <a:latin typeface="SamsungOne 400" panose="020B0503030303020204" pitchFamily="34" charset="0"/>
                  <a:ea typeface="SamsungOne 400" panose="020B0503030303020204" pitchFamily="34" charset="0"/>
                </a:endParaRPr>
              </a:p>
            </p:txBody>
          </p:sp>
          <p:sp>
            <p:nvSpPr>
              <p:cNvPr id="31" name="TextBox 30">
                <a:extLst>
                  <a:ext uri="{FF2B5EF4-FFF2-40B4-BE49-F238E27FC236}">
                    <a16:creationId xmlns:a16="http://schemas.microsoft.com/office/drawing/2014/main" id="{F0F974E2-CC61-4D03-B73C-F25B0E20FEBD}"/>
                  </a:ext>
                </a:extLst>
              </p:cNvPr>
              <p:cNvSpPr txBox="1"/>
              <p:nvPr/>
            </p:nvSpPr>
            <p:spPr>
              <a:xfrm>
                <a:off x="1964416" y="4369815"/>
                <a:ext cx="753732" cy="430887"/>
              </a:xfrm>
              <a:prstGeom prst="rect">
                <a:avLst/>
              </a:prstGeom>
              <a:noFill/>
            </p:spPr>
            <p:txBody>
              <a:bodyPr wrap="none" rtlCol="0">
                <a:spAutoFit/>
              </a:bodyPr>
              <a:lstStyle/>
              <a:p>
                <a:pPr algn="ctr"/>
                <a:r>
                  <a:rPr lang="vi-VN" altLang="ko-KR" sz="1100" dirty="0">
                    <a:latin typeface="SamsungOne 400" panose="020B0503030303020204" pitchFamily="34" charset="0"/>
                  </a:rPr>
                  <a:t>Khoa học</a:t>
                </a:r>
              </a:p>
              <a:p>
                <a:pPr algn="ctr"/>
                <a:r>
                  <a:rPr lang="vi-VN" sz="1100" dirty="0">
                    <a:latin typeface="SamsungOne 400" panose="020B0503030303020204" pitchFamily="34" charset="0"/>
                    <a:ea typeface="SamsungOne 400" panose="020B0503030303020204" pitchFamily="34" charset="0"/>
                  </a:rPr>
                  <a:t>Dữ liệu</a:t>
                </a:r>
                <a:endParaRPr lang="en-US" sz="1100" dirty="0">
                  <a:latin typeface="SamsungOne 400" panose="020B0503030303020204" pitchFamily="34" charset="0"/>
                  <a:ea typeface="SamsungOne 400" panose="020B0503030303020204" pitchFamily="34" charset="0"/>
                </a:endParaRPr>
              </a:p>
            </p:txBody>
          </p:sp>
          <p:sp>
            <p:nvSpPr>
              <p:cNvPr id="32" name="직사각형 5">
                <a:extLst>
                  <a:ext uri="{FF2B5EF4-FFF2-40B4-BE49-F238E27FC236}">
                    <a16:creationId xmlns:a16="http://schemas.microsoft.com/office/drawing/2014/main" id="{4297CDBE-E896-4729-87EE-DA2B447CF8EF}"/>
                  </a:ext>
                </a:extLst>
              </p:cNvPr>
              <p:cNvSpPr/>
              <p:nvPr/>
            </p:nvSpPr>
            <p:spPr>
              <a:xfrm>
                <a:off x="3247386" y="4077072"/>
                <a:ext cx="917018" cy="216024"/>
              </a:xfrm>
              <a:custGeom>
                <a:avLst/>
                <a:gdLst>
                  <a:gd name="connsiteX0" fmla="*/ 0 w 911938"/>
                  <a:gd name="connsiteY0" fmla="*/ 0 h 216024"/>
                  <a:gd name="connsiteX1" fmla="*/ 911938 w 911938"/>
                  <a:gd name="connsiteY1" fmla="*/ 0 h 216024"/>
                  <a:gd name="connsiteX2" fmla="*/ 911938 w 911938"/>
                  <a:gd name="connsiteY2" fmla="*/ 216024 h 216024"/>
                  <a:gd name="connsiteX3" fmla="*/ 0 w 911938"/>
                  <a:gd name="connsiteY3" fmla="*/ 216024 h 216024"/>
                  <a:gd name="connsiteX4" fmla="*/ 0 w 911938"/>
                  <a:gd name="connsiteY4" fmla="*/ 0 h 216024"/>
                  <a:gd name="connsiteX0" fmla="*/ 0 w 911938"/>
                  <a:gd name="connsiteY0" fmla="*/ 0 h 216024"/>
                  <a:gd name="connsiteX1" fmla="*/ 911938 w 911938"/>
                  <a:gd name="connsiteY1" fmla="*/ 40640 h 216024"/>
                  <a:gd name="connsiteX2" fmla="*/ 911938 w 911938"/>
                  <a:gd name="connsiteY2" fmla="*/ 216024 h 216024"/>
                  <a:gd name="connsiteX3" fmla="*/ 0 w 911938"/>
                  <a:gd name="connsiteY3" fmla="*/ 216024 h 216024"/>
                  <a:gd name="connsiteX4" fmla="*/ 0 w 911938"/>
                  <a:gd name="connsiteY4" fmla="*/ 0 h 216024"/>
                  <a:gd name="connsiteX0" fmla="*/ 0 w 911938"/>
                  <a:gd name="connsiteY0" fmla="*/ 0 h 216024"/>
                  <a:gd name="connsiteX1" fmla="*/ 889078 w 911938"/>
                  <a:gd name="connsiteY1" fmla="*/ 48260 h 216024"/>
                  <a:gd name="connsiteX2" fmla="*/ 911938 w 911938"/>
                  <a:gd name="connsiteY2" fmla="*/ 216024 h 216024"/>
                  <a:gd name="connsiteX3" fmla="*/ 0 w 911938"/>
                  <a:gd name="connsiteY3" fmla="*/ 216024 h 216024"/>
                  <a:gd name="connsiteX4" fmla="*/ 0 w 911938"/>
                  <a:gd name="connsiteY4" fmla="*/ 0 h 216024"/>
                  <a:gd name="connsiteX0" fmla="*/ 0 w 909398"/>
                  <a:gd name="connsiteY0" fmla="*/ 0 h 216024"/>
                  <a:gd name="connsiteX1" fmla="*/ 889078 w 909398"/>
                  <a:gd name="connsiteY1" fmla="*/ 48260 h 216024"/>
                  <a:gd name="connsiteX2" fmla="*/ 909398 w 909398"/>
                  <a:gd name="connsiteY2" fmla="*/ 175384 h 216024"/>
                  <a:gd name="connsiteX3" fmla="*/ 0 w 909398"/>
                  <a:gd name="connsiteY3" fmla="*/ 216024 h 216024"/>
                  <a:gd name="connsiteX4" fmla="*/ 0 w 909398"/>
                  <a:gd name="connsiteY4" fmla="*/ 0 h 216024"/>
                  <a:gd name="connsiteX0" fmla="*/ 0 w 889078"/>
                  <a:gd name="connsiteY0" fmla="*/ 0 h 216024"/>
                  <a:gd name="connsiteX1" fmla="*/ 889078 w 889078"/>
                  <a:gd name="connsiteY1" fmla="*/ 48260 h 216024"/>
                  <a:gd name="connsiteX2" fmla="*/ 886538 w 889078"/>
                  <a:gd name="connsiteY2" fmla="*/ 180464 h 216024"/>
                  <a:gd name="connsiteX3" fmla="*/ 0 w 889078"/>
                  <a:gd name="connsiteY3" fmla="*/ 216024 h 216024"/>
                  <a:gd name="connsiteX4" fmla="*/ 0 w 889078"/>
                  <a:gd name="connsiteY4" fmla="*/ 0 h 216024"/>
                  <a:gd name="connsiteX0" fmla="*/ 0 w 904348"/>
                  <a:gd name="connsiteY0" fmla="*/ 0 h 216024"/>
                  <a:gd name="connsiteX1" fmla="*/ 889078 w 904348"/>
                  <a:gd name="connsiteY1" fmla="*/ 48260 h 216024"/>
                  <a:gd name="connsiteX2" fmla="*/ 904318 w 904348"/>
                  <a:gd name="connsiteY2" fmla="*/ 177924 h 216024"/>
                  <a:gd name="connsiteX3" fmla="*/ 0 w 904348"/>
                  <a:gd name="connsiteY3" fmla="*/ 216024 h 216024"/>
                  <a:gd name="connsiteX4" fmla="*/ 0 w 904348"/>
                  <a:gd name="connsiteY4" fmla="*/ 0 h 216024"/>
                  <a:gd name="connsiteX0" fmla="*/ 0 w 917018"/>
                  <a:gd name="connsiteY0" fmla="*/ 0 h 216024"/>
                  <a:gd name="connsiteX1" fmla="*/ 917018 w 917018"/>
                  <a:gd name="connsiteY1" fmla="*/ 68580 h 216024"/>
                  <a:gd name="connsiteX2" fmla="*/ 904318 w 917018"/>
                  <a:gd name="connsiteY2" fmla="*/ 177924 h 216024"/>
                  <a:gd name="connsiteX3" fmla="*/ 0 w 917018"/>
                  <a:gd name="connsiteY3" fmla="*/ 216024 h 216024"/>
                  <a:gd name="connsiteX4" fmla="*/ 0 w 917018"/>
                  <a:gd name="connsiteY4" fmla="*/ 0 h 216024"/>
                  <a:gd name="connsiteX0" fmla="*/ 0 w 922171"/>
                  <a:gd name="connsiteY0" fmla="*/ 0 h 216024"/>
                  <a:gd name="connsiteX1" fmla="*/ 917018 w 922171"/>
                  <a:gd name="connsiteY1" fmla="*/ 68580 h 216024"/>
                  <a:gd name="connsiteX2" fmla="*/ 922098 w 922171"/>
                  <a:gd name="connsiteY2" fmla="*/ 167764 h 216024"/>
                  <a:gd name="connsiteX3" fmla="*/ 0 w 922171"/>
                  <a:gd name="connsiteY3" fmla="*/ 216024 h 216024"/>
                  <a:gd name="connsiteX4" fmla="*/ 0 w 922171"/>
                  <a:gd name="connsiteY4" fmla="*/ 0 h 216024"/>
                  <a:gd name="connsiteX0" fmla="*/ 0 w 917018"/>
                  <a:gd name="connsiteY0" fmla="*/ 0 h 216024"/>
                  <a:gd name="connsiteX1" fmla="*/ 917018 w 917018"/>
                  <a:gd name="connsiteY1" fmla="*/ 68580 h 216024"/>
                  <a:gd name="connsiteX2" fmla="*/ 894158 w 917018"/>
                  <a:gd name="connsiteY2" fmla="*/ 177924 h 216024"/>
                  <a:gd name="connsiteX3" fmla="*/ 0 w 917018"/>
                  <a:gd name="connsiteY3" fmla="*/ 216024 h 216024"/>
                  <a:gd name="connsiteX4" fmla="*/ 0 w 917018"/>
                  <a:gd name="connsiteY4" fmla="*/ 0 h 216024"/>
                  <a:gd name="connsiteX0" fmla="*/ 0 w 917018"/>
                  <a:gd name="connsiteY0" fmla="*/ 0 h 216024"/>
                  <a:gd name="connsiteX1" fmla="*/ 917018 w 917018"/>
                  <a:gd name="connsiteY1" fmla="*/ 68580 h 216024"/>
                  <a:gd name="connsiteX2" fmla="*/ 901778 w 917018"/>
                  <a:gd name="connsiteY2" fmla="*/ 177924 h 216024"/>
                  <a:gd name="connsiteX3" fmla="*/ 0 w 917018"/>
                  <a:gd name="connsiteY3" fmla="*/ 216024 h 216024"/>
                  <a:gd name="connsiteX4" fmla="*/ 0 w 917018"/>
                  <a:gd name="connsiteY4" fmla="*/ 0 h 216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18" h="216024">
                    <a:moveTo>
                      <a:pt x="0" y="0"/>
                    </a:moveTo>
                    <a:lnTo>
                      <a:pt x="917018" y="68580"/>
                    </a:lnTo>
                    <a:cubicBezTo>
                      <a:pt x="916171" y="112648"/>
                      <a:pt x="902625" y="133856"/>
                      <a:pt x="901778" y="177924"/>
                    </a:cubicBezTo>
                    <a:lnTo>
                      <a:pt x="0" y="216024"/>
                    </a:lnTo>
                    <a:lnTo>
                      <a:pt x="0" y="0"/>
                    </a:lnTo>
                    <a:close/>
                  </a:path>
                </a:pathLst>
              </a:custGeom>
              <a:solidFill>
                <a:srgbClr val="E7D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5DC31E0A-EECB-43E7-9C99-9A87D26B963C}"/>
                  </a:ext>
                </a:extLst>
              </p:cNvPr>
              <p:cNvSpPr txBox="1"/>
              <p:nvPr/>
            </p:nvSpPr>
            <p:spPr>
              <a:xfrm>
                <a:off x="2898869" y="4077072"/>
                <a:ext cx="1173719" cy="261610"/>
              </a:xfrm>
              <a:prstGeom prst="rect">
                <a:avLst/>
              </a:prstGeom>
              <a:noFill/>
            </p:spPr>
            <p:txBody>
              <a:bodyPr wrap="none" rtlCol="0">
                <a:spAutoFit/>
              </a:bodyPr>
              <a:lstStyle/>
              <a:p>
                <a:pPr algn="ctr"/>
                <a:r>
                  <a:rPr lang="en-US" altLang="ko-KR" sz="1100" dirty="0" err="1">
                    <a:latin typeface="SamsungOne 400" panose="020B0503030303020204" pitchFamily="34" charset="0"/>
                  </a:rPr>
                  <a:t>Khai</a:t>
                </a:r>
                <a:r>
                  <a:rPr lang="en-US" altLang="ko-KR" sz="1100" dirty="0">
                    <a:latin typeface="SamsungOne 400" panose="020B0503030303020204" pitchFamily="34" charset="0"/>
                  </a:rPr>
                  <a:t> </a:t>
                </a:r>
                <a:r>
                  <a:rPr lang="en-US" altLang="ko-KR" sz="1100" dirty="0" err="1">
                    <a:latin typeface="SamsungOne 400" panose="020B0503030303020204" pitchFamily="34" charset="0"/>
                  </a:rPr>
                  <a:t>phá</a:t>
                </a:r>
                <a:r>
                  <a:rPr lang="en-US" altLang="ko-KR" sz="1100" dirty="0">
                    <a:latin typeface="SamsungOne 400" panose="020B0503030303020204" pitchFamily="34" charset="0"/>
                  </a:rPr>
                  <a:t> </a:t>
                </a:r>
                <a:r>
                  <a:rPr lang="en-US" altLang="ko-KR" sz="1100" dirty="0" err="1">
                    <a:latin typeface="SamsungOne 400" panose="020B0503030303020204" pitchFamily="34" charset="0"/>
                  </a:rPr>
                  <a:t>dữ</a:t>
                </a:r>
                <a:r>
                  <a:rPr lang="en-US" altLang="ko-KR" sz="1100" dirty="0">
                    <a:latin typeface="SamsungOne 400" panose="020B0503030303020204" pitchFamily="34" charset="0"/>
                  </a:rPr>
                  <a:t> </a:t>
                </a:r>
                <a:r>
                  <a:rPr lang="en-US" altLang="ko-KR" sz="1100" dirty="0" err="1">
                    <a:latin typeface="SamsungOne 400" panose="020B0503030303020204" pitchFamily="34" charset="0"/>
                  </a:rPr>
                  <a:t>liệu</a:t>
                </a:r>
                <a:endParaRPr lang="en-US" sz="1100" dirty="0">
                  <a:latin typeface="SamsungOne 400" panose="020B0503030303020204" pitchFamily="34" charset="0"/>
                  <a:ea typeface="SamsungOne 400" panose="020B0503030303020204" pitchFamily="34" charset="0"/>
                </a:endParaRPr>
              </a:p>
            </p:txBody>
          </p:sp>
          <p:sp>
            <p:nvSpPr>
              <p:cNvPr id="34" name="TextBox 33">
                <a:extLst>
                  <a:ext uri="{FF2B5EF4-FFF2-40B4-BE49-F238E27FC236}">
                    <a16:creationId xmlns:a16="http://schemas.microsoft.com/office/drawing/2014/main" id="{889AC16A-5983-4ED4-ADF5-4360705D7E09}"/>
                  </a:ext>
                </a:extLst>
              </p:cNvPr>
              <p:cNvSpPr txBox="1"/>
              <p:nvPr/>
            </p:nvSpPr>
            <p:spPr>
              <a:xfrm>
                <a:off x="3384048" y="4631019"/>
                <a:ext cx="971741" cy="261610"/>
              </a:xfrm>
              <a:prstGeom prst="rect">
                <a:avLst/>
              </a:prstGeom>
              <a:noFill/>
            </p:spPr>
            <p:txBody>
              <a:bodyPr wrap="none" rtlCol="0">
                <a:spAutoFit/>
              </a:bodyPr>
              <a:lstStyle/>
              <a:p>
                <a:pPr algn="ctr"/>
                <a:r>
                  <a:rPr lang="vi-VN" altLang="ko-KR" sz="1100" dirty="0">
                    <a:latin typeface="SamsungOne 400" panose="020B0503030303020204" pitchFamily="34" charset="0"/>
                  </a:rPr>
                  <a:t>Cơ sở dữ liệu</a:t>
                </a:r>
                <a:endParaRPr lang="en-US" sz="1100" dirty="0">
                  <a:latin typeface="SamsungOne 400" panose="020B0503030303020204" pitchFamily="34" charset="0"/>
                  <a:ea typeface="SamsungOne 400" panose="020B0503030303020204" pitchFamily="34" charset="0"/>
                </a:endParaRPr>
              </a:p>
            </p:txBody>
          </p:sp>
          <p:sp>
            <p:nvSpPr>
              <p:cNvPr id="35" name="TextBox 34">
                <a:extLst>
                  <a:ext uri="{FF2B5EF4-FFF2-40B4-BE49-F238E27FC236}">
                    <a16:creationId xmlns:a16="http://schemas.microsoft.com/office/drawing/2014/main" id="{CBBBB0E1-572D-4E07-9FD9-ACC214C7061A}"/>
                  </a:ext>
                </a:extLst>
              </p:cNvPr>
              <p:cNvSpPr txBox="1"/>
              <p:nvPr/>
            </p:nvSpPr>
            <p:spPr>
              <a:xfrm>
                <a:off x="3704546" y="1934561"/>
                <a:ext cx="859531" cy="430887"/>
              </a:xfrm>
              <a:prstGeom prst="rect">
                <a:avLst/>
              </a:prstGeom>
              <a:noFill/>
            </p:spPr>
            <p:txBody>
              <a:bodyPr wrap="none" rtlCol="0">
                <a:spAutoFit/>
              </a:bodyPr>
              <a:lstStyle/>
              <a:p>
                <a:pPr algn="ctr"/>
                <a:r>
                  <a:rPr lang="vi-VN" altLang="ko-KR" sz="1100" dirty="0">
                    <a:latin typeface="SamsungOne 400" panose="020B0503030303020204" pitchFamily="34" charset="0"/>
                  </a:rPr>
                  <a:t>Nhận dạng</a:t>
                </a:r>
              </a:p>
              <a:p>
                <a:pPr algn="ctr"/>
                <a:r>
                  <a:rPr lang="vi-VN" sz="1100" dirty="0">
                    <a:latin typeface="SamsungOne 400" panose="020B0503030303020204" pitchFamily="34" charset="0"/>
                    <a:ea typeface="SamsungOne 400" panose="020B0503030303020204" pitchFamily="34" charset="0"/>
                  </a:rPr>
                  <a:t>nét</a:t>
                </a:r>
                <a:endParaRPr lang="en-US" sz="1100" dirty="0">
                  <a:latin typeface="SamsungOne 400" panose="020B0503030303020204" pitchFamily="34" charset="0"/>
                  <a:ea typeface="SamsungOne 400" panose="020B0503030303020204" pitchFamily="34" charset="0"/>
                </a:endParaRPr>
              </a:p>
            </p:txBody>
          </p:sp>
          <p:sp>
            <p:nvSpPr>
              <p:cNvPr id="36" name="TextBox 35">
                <a:extLst>
                  <a:ext uri="{FF2B5EF4-FFF2-40B4-BE49-F238E27FC236}">
                    <a16:creationId xmlns:a16="http://schemas.microsoft.com/office/drawing/2014/main" id="{0CCB47D1-254B-4B8B-9F41-1673301DD98C}"/>
                  </a:ext>
                </a:extLst>
              </p:cNvPr>
              <p:cNvSpPr txBox="1"/>
              <p:nvPr/>
            </p:nvSpPr>
            <p:spPr>
              <a:xfrm>
                <a:off x="5125087" y="3234462"/>
                <a:ext cx="963725" cy="338554"/>
              </a:xfrm>
              <a:prstGeom prst="rect">
                <a:avLst/>
              </a:prstGeom>
              <a:noFill/>
            </p:spPr>
            <p:txBody>
              <a:bodyPr wrap="none" rtlCol="0">
                <a:spAutoFit/>
              </a:bodyPr>
              <a:lstStyle/>
              <a:p>
                <a:r>
                  <a:rPr lang="vi-VN" sz="1600">
                    <a:solidFill>
                      <a:schemeClr val="bg1"/>
                    </a:solidFill>
                    <a:latin typeface="SamsungOne 400" panose="020B0503030303020204" pitchFamily="34" charset="0"/>
                    <a:ea typeface="SamsungOne 400" panose="020B0503030303020204" pitchFamily="34" charset="0"/>
                  </a:rPr>
                  <a:t>Học </a:t>
                </a:r>
                <a:r>
                  <a:rPr lang="vi-VN" sz="1600" dirty="0">
                    <a:solidFill>
                      <a:schemeClr val="bg1"/>
                    </a:solidFill>
                    <a:latin typeface="SamsungOne 400" panose="020B0503030303020204" pitchFamily="34" charset="0"/>
                    <a:ea typeface="SamsungOne 400" panose="020B0503030303020204" pitchFamily="34" charset="0"/>
                  </a:rPr>
                  <a:t>máy</a:t>
                </a:r>
                <a:endParaRPr lang="vi-VN" sz="1600">
                  <a:solidFill>
                    <a:schemeClr val="bg1"/>
                  </a:solidFill>
                  <a:latin typeface="SamsungOne 400" panose="020B0503030303020204" pitchFamily="34" charset="0"/>
                  <a:ea typeface="SamsungOne 400" panose="020B0503030303020204" pitchFamily="34" charset="0"/>
                </a:endParaRPr>
              </a:p>
            </p:txBody>
          </p:sp>
          <p:sp>
            <p:nvSpPr>
              <p:cNvPr id="37" name="TextBox 36">
                <a:extLst>
                  <a:ext uri="{FF2B5EF4-FFF2-40B4-BE49-F238E27FC236}">
                    <a16:creationId xmlns:a16="http://schemas.microsoft.com/office/drawing/2014/main" id="{30905084-52BC-4CCE-B90E-1BD1CC898372}"/>
                  </a:ext>
                </a:extLst>
              </p:cNvPr>
              <p:cNvSpPr txBox="1"/>
              <p:nvPr/>
            </p:nvSpPr>
            <p:spPr>
              <a:xfrm>
                <a:off x="5291088" y="3841144"/>
                <a:ext cx="423513" cy="430887"/>
              </a:xfrm>
              <a:prstGeom prst="rect">
                <a:avLst/>
              </a:prstGeom>
              <a:noFill/>
            </p:spPr>
            <p:txBody>
              <a:bodyPr wrap="none" rtlCol="0">
                <a:spAutoFit/>
              </a:bodyPr>
              <a:lstStyle/>
              <a:p>
                <a:pPr algn="ctr"/>
                <a:r>
                  <a:rPr lang="vi-VN" sz="1100" dirty="0">
                    <a:solidFill>
                      <a:schemeClr val="bg1"/>
                    </a:solidFill>
                    <a:latin typeface="SamsungOne 400" panose="020B0503030303020204" pitchFamily="34" charset="0"/>
                    <a:ea typeface="SamsungOne 400" panose="020B0503030303020204" pitchFamily="34" charset="0"/>
                  </a:rPr>
                  <a:t>Học</a:t>
                </a:r>
              </a:p>
              <a:p>
                <a:pPr algn="ctr"/>
                <a:r>
                  <a:rPr lang="vi-VN" sz="1100" dirty="0">
                    <a:solidFill>
                      <a:schemeClr val="bg1"/>
                    </a:solidFill>
                    <a:latin typeface="SamsungOne 400" panose="020B0503030303020204" pitchFamily="34" charset="0"/>
                    <a:ea typeface="SamsungOne 400" panose="020B0503030303020204" pitchFamily="34" charset="0"/>
                  </a:rPr>
                  <a:t>sâu</a:t>
                </a:r>
                <a:endParaRPr lang="en-US" sz="1100" dirty="0">
                  <a:solidFill>
                    <a:schemeClr val="bg1"/>
                  </a:solidFill>
                  <a:latin typeface="SamsungOne 400" panose="020B0503030303020204" pitchFamily="34" charset="0"/>
                  <a:ea typeface="SamsungOne 400" panose="020B0503030303020204" pitchFamily="34" charset="0"/>
                </a:endParaRPr>
              </a:p>
            </p:txBody>
          </p:sp>
          <p:sp>
            <p:nvSpPr>
              <p:cNvPr id="38" name="TextBox 37">
                <a:extLst>
                  <a:ext uri="{FF2B5EF4-FFF2-40B4-BE49-F238E27FC236}">
                    <a16:creationId xmlns:a16="http://schemas.microsoft.com/office/drawing/2014/main" id="{2BA5047B-4198-49E1-9B55-7465256F33CB}"/>
                  </a:ext>
                </a:extLst>
              </p:cNvPr>
              <p:cNvSpPr txBox="1"/>
              <p:nvPr/>
            </p:nvSpPr>
            <p:spPr>
              <a:xfrm>
                <a:off x="5872862" y="4650709"/>
                <a:ext cx="1374095" cy="430887"/>
              </a:xfrm>
              <a:prstGeom prst="rect">
                <a:avLst/>
              </a:prstGeom>
              <a:noFill/>
            </p:spPr>
            <p:txBody>
              <a:bodyPr wrap="none" rtlCol="0">
                <a:spAutoFit/>
              </a:bodyPr>
              <a:lstStyle/>
              <a:p>
                <a:pPr algn="ctr"/>
                <a:r>
                  <a:rPr lang="vi-VN" altLang="ko-KR" sz="1100" dirty="0">
                    <a:latin typeface="SamsungOne 400" panose="020B0503030303020204" pitchFamily="34" charset="0"/>
                    <a:ea typeface="SamsungOne 400" panose="020B0503030303020204" pitchFamily="34" charset="0"/>
                  </a:rPr>
                  <a:t>Điện toán trong</a:t>
                </a:r>
              </a:p>
              <a:p>
                <a:pPr algn="ctr"/>
                <a:r>
                  <a:rPr lang="vi-VN" altLang="ko-KR" sz="1100" dirty="0">
                    <a:latin typeface="SamsungOne 400" panose="020B0503030303020204" pitchFamily="34" charset="0"/>
                    <a:ea typeface="SamsungOne 400" panose="020B0503030303020204" pitchFamily="34" charset="0"/>
                  </a:rPr>
                  <a:t>Khoa học thần kinh</a:t>
                </a:r>
                <a:endParaRPr lang="en-US" altLang="ko-KR" sz="1100" dirty="0">
                  <a:latin typeface="SamsungOne 400" panose="020B0503030303020204" pitchFamily="34" charset="0"/>
                  <a:ea typeface="SamsungOne 400" panose="020B0503030303020204" pitchFamily="34" charset="0"/>
                </a:endParaRPr>
              </a:p>
            </p:txBody>
          </p:sp>
        </p:grpSp>
      </p:grpSp>
      <p:sp>
        <p:nvSpPr>
          <p:cNvPr id="21" name="직사각형 20">
            <a:extLst>
              <a:ext uri="{FF2B5EF4-FFF2-40B4-BE49-F238E27FC236}">
                <a16:creationId xmlns:a16="http://schemas.microsoft.com/office/drawing/2014/main" id="{1BAFBB74-3739-4053-9A26-4F71140F8E74}"/>
              </a:ext>
            </a:extLst>
          </p:cNvPr>
          <p:cNvSpPr/>
          <p:nvPr/>
        </p:nvSpPr>
        <p:spPr>
          <a:xfrm>
            <a:off x="2511392" y="5938559"/>
            <a:ext cx="4831772" cy="523220"/>
          </a:xfrm>
          <a:prstGeom prst="rect">
            <a:avLst/>
          </a:prstGeom>
        </p:spPr>
        <p:txBody>
          <a:bodyPr wrap="none">
            <a:spAutoFit/>
          </a:bodyPr>
          <a:lstStyle/>
          <a:p>
            <a:pPr algn="ctr"/>
            <a:r>
              <a:rPr lang="en-US" altLang="ko-KR" sz="1400" dirty="0" err="1">
                <a:latin typeface="SamsungOne 400" panose="020B0503030303020204" pitchFamily="34" charset="0"/>
                <a:ea typeface="SamsungOne 400" panose="020B0503030303020204" pitchFamily="34" charset="0"/>
              </a:rPr>
              <a:t>Kết</a:t>
            </a:r>
            <a:r>
              <a:rPr lang="en-US" altLang="ko-KR" sz="1400" dirty="0">
                <a:latin typeface="SamsungOne 400" panose="020B0503030303020204" pitchFamily="34" charset="0"/>
                <a:ea typeface="SamsungOne 400" panose="020B0503030303020204" pitchFamily="34" charset="0"/>
              </a:rPr>
              <a:t> </a:t>
            </a:r>
            <a:r>
              <a:rPr lang="en-US" altLang="ko-KR" sz="1400" dirty="0" err="1">
                <a:latin typeface="SamsungOne 400" panose="020B0503030303020204" pitchFamily="34" charset="0"/>
                <a:ea typeface="SamsungOne 400" panose="020B0503030303020204" pitchFamily="34" charset="0"/>
              </a:rPr>
              <a:t>nối</a:t>
            </a:r>
            <a:r>
              <a:rPr lang="en-US" altLang="ko-KR" sz="1400" dirty="0">
                <a:latin typeface="SamsungOne 400" panose="020B0503030303020204" pitchFamily="34" charset="0"/>
                <a:ea typeface="SamsungOne 400" panose="020B0503030303020204" pitchFamily="34" charset="0"/>
              </a:rPr>
              <a:t> </a:t>
            </a:r>
            <a:r>
              <a:rPr lang="en-US" altLang="ko-KR" sz="1400" dirty="0" err="1">
                <a:latin typeface="SamsungOne 400" panose="020B0503030303020204" pitchFamily="34" charset="0"/>
                <a:ea typeface="SamsungOne 400" panose="020B0503030303020204" pitchFamily="34" charset="0"/>
              </a:rPr>
              <a:t>giữa</a:t>
            </a:r>
            <a:r>
              <a:rPr lang="en-US" altLang="ko-KR" sz="1400" dirty="0">
                <a:latin typeface="SamsungOne 400" panose="020B0503030303020204" pitchFamily="34" charset="0"/>
                <a:ea typeface="SamsungOne 400" panose="020B0503030303020204" pitchFamily="34" charset="0"/>
              </a:rPr>
              <a:t> </a:t>
            </a:r>
            <a:r>
              <a:rPr lang="en-US" altLang="ko-KR" sz="1400" dirty="0" err="1">
                <a:latin typeface="SamsungOne 400" panose="020B0503030303020204" pitchFamily="34" charset="0"/>
                <a:ea typeface="SamsungOne 400" panose="020B0503030303020204" pitchFamily="34" charset="0"/>
              </a:rPr>
              <a:t>Học</a:t>
            </a:r>
            <a:r>
              <a:rPr lang="en-US" altLang="ko-KR" sz="1400" dirty="0">
                <a:latin typeface="SamsungOne 400" panose="020B0503030303020204" pitchFamily="34" charset="0"/>
                <a:ea typeface="SamsungOne 400" panose="020B0503030303020204" pitchFamily="34" charset="0"/>
              </a:rPr>
              <a:t> </a:t>
            </a:r>
            <a:r>
              <a:rPr lang="en-US" altLang="ko-KR" sz="1400" dirty="0" err="1">
                <a:latin typeface="SamsungOne 400" panose="020B0503030303020204" pitchFamily="34" charset="0"/>
                <a:ea typeface="SamsungOne 400" panose="020B0503030303020204" pitchFamily="34" charset="0"/>
              </a:rPr>
              <a:t>máy</a:t>
            </a:r>
            <a:r>
              <a:rPr lang="en-US" altLang="ko-KR" sz="1400" dirty="0">
                <a:latin typeface="SamsungOne 400" panose="020B0503030303020204" pitchFamily="34" charset="0"/>
                <a:ea typeface="SamsungOne 400" panose="020B0503030303020204" pitchFamily="34" charset="0"/>
              </a:rPr>
              <a:t> </a:t>
            </a:r>
            <a:r>
              <a:rPr lang="en-US" altLang="ko-KR" sz="1400" dirty="0" err="1">
                <a:latin typeface="SamsungOne 400" panose="020B0503030303020204" pitchFamily="34" charset="0"/>
                <a:ea typeface="SamsungOne 400" panose="020B0503030303020204" pitchFamily="34" charset="0"/>
              </a:rPr>
              <a:t>và</a:t>
            </a:r>
            <a:r>
              <a:rPr lang="en-US" altLang="ko-KR" sz="1400" dirty="0">
                <a:latin typeface="SamsungOne 400" panose="020B0503030303020204" pitchFamily="34" charset="0"/>
                <a:ea typeface="SamsungOne 400" panose="020B0503030303020204" pitchFamily="34" charset="0"/>
              </a:rPr>
              <a:t> </a:t>
            </a:r>
            <a:r>
              <a:rPr lang="en-US" altLang="ko-KR" sz="1400" dirty="0" err="1">
                <a:latin typeface="SamsungOne 400" panose="020B0503030303020204" pitchFamily="34" charset="0"/>
                <a:ea typeface="SamsungOne 400" panose="020B0503030303020204" pitchFamily="34" charset="0"/>
              </a:rPr>
              <a:t>các</a:t>
            </a:r>
            <a:r>
              <a:rPr lang="en-US" altLang="ko-KR" sz="1400" dirty="0">
                <a:latin typeface="SamsungOne 400" panose="020B0503030303020204" pitchFamily="34" charset="0"/>
                <a:ea typeface="SamsungOne 400" panose="020B0503030303020204" pitchFamily="34" charset="0"/>
              </a:rPr>
              <a:t> </a:t>
            </a:r>
            <a:r>
              <a:rPr lang="en-US" altLang="ko-KR" sz="1400" dirty="0" err="1">
                <a:latin typeface="SamsungOne 400" panose="020B0503030303020204" pitchFamily="34" charset="0"/>
                <a:ea typeface="SamsungOne 400" panose="020B0503030303020204" pitchFamily="34" charset="0"/>
              </a:rPr>
              <a:t>loại</a:t>
            </a:r>
            <a:r>
              <a:rPr lang="en-US" altLang="ko-KR" sz="1400" dirty="0">
                <a:latin typeface="SamsungOne 400" panose="020B0503030303020204" pitchFamily="34" charset="0"/>
                <a:ea typeface="SamsungOne 400" panose="020B0503030303020204" pitchFamily="34" charset="0"/>
              </a:rPr>
              <a:t> </a:t>
            </a:r>
            <a:r>
              <a:rPr lang="en-US" altLang="ko-KR" sz="1400" dirty="0" err="1">
                <a:latin typeface="SamsungOne 400" panose="020B0503030303020204" pitchFamily="34" charset="0"/>
                <a:ea typeface="SamsungOne 400" panose="020B0503030303020204" pitchFamily="34" charset="0"/>
              </a:rPr>
              <a:t>hình</a:t>
            </a:r>
            <a:r>
              <a:rPr lang="en-US" altLang="ko-KR" sz="1400" dirty="0">
                <a:latin typeface="SamsungOne 400" panose="020B0503030303020204" pitchFamily="34" charset="0"/>
                <a:ea typeface="SamsungOne 400" panose="020B0503030303020204" pitchFamily="34" charset="0"/>
              </a:rPr>
              <a:t> </a:t>
            </a:r>
            <a:r>
              <a:rPr lang="en-US" altLang="ko-KR" sz="1400" dirty="0" err="1">
                <a:latin typeface="SamsungOne 400" panose="020B0503030303020204" pitchFamily="34" charset="0"/>
                <a:ea typeface="SamsungOne 400" panose="020B0503030303020204" pitchFamily="34" charset="0"/>
              </a:rPr>
              <a:t>nghiên</a:t>
            </a:r>
            <a:r>
              <a:rPr lang="en-US" altLang="ko-KR" sz="1400" dirty="0">
                <a:latin typeface="SamsungOne 400" panose="020B0503030303020204" pitchFamily="34" charset="0"/>
                <a:ea typeface="SamsungOne 400" panose="020B0503030303020204" pitchFamily="34" charset="0"/>
              </a:rPr>
              <a:t> </a:t>
            </a:r>
            <a:r>
              <a:rPr lang="en-US" altLang="ko-KR" sz="1400" dirty="0" err="1">
                <a:latin typeface="SamsungOne 400" panose="020B0503030303020204" pitchFamily="34" charset="0"/>
                <a:ea typeface="SamsungOne 400" panose="020B0503030303020204" pitchFamily="34" charset="0"/>
              </a:rPr>
              <a:t>cứu</a:t>
            </a:r>
            <a:r>
              <a:rPr lang="en-US" altLang="ko-KR" sz="1400" dirty="0">
                <a:latin typeface="SamsungOne 400" panose="020B0503030303020204" pitchFamily="34" charset="0"/>
                <a:ea typeface="SamsungOne 400" panose="020B0503030303020204" pitchFamily="34" charset="0"/>
              </a:rPr>
              <a:t> </a:t>
            </a:r>
            <a:r>
              <a:rPr lang="en-US" altLang="ko-KR" sz="1400" dirty="0" err="1">
                <a:latin typeface="SamsungOne 400" panose="020B0503030303020204" pitchFamily="34" charset="0"/>
                <a:ea typeface="SamsungOne 400" panose="020B0503030303020204" pitchFamily="34" charset="0"/>
              </a:rPr>
              <a:t>khác</a:t>
            </a:r>
            <a:r>
              <a:rPr lang="en-US" altLang="ko-KR" sz="1400" dirty="0">
                <a:latin typeface="SamsungOne 400" panose="020B0503030303020204" pitchFamily="34" charset="0"/>
                <a:ea typeface="SamsungOne 400" panose="020B0503030303020204" pitchFamily="34" charset="0"/>
              </a:rPr>
              <a:t> </a:t>
            </a:r>
            <a:r>
              <a:rPr lang="en-US" altLang="ko-KR" sz="1400" dirty="0" err="1">
                <a:latin typeface="SamsungOne 400" panose="020B0503030303020204" pitchFamily="34" charset="0"/>
                <a:ea typeface="SamsungOne 400" panose="020B0503030303020204" pitchFamily="34" charset="0"/>
              </a:rPr>
              <a:t>nhau</a:t>
            </a:r>
            <a:r>
              <a:rPr lang="en-US" altLang="ko-KR" sz="1400" dirty="0">
                <a:latin typeface="SamsungOne 400" panose="020B0503030303020204" pitchFamily="34" charset="0"/>
                <a:ea typeface="SamsungOne 400" panose="020B0503030303020204" pitchFamily="34" charset="0"/>
              </a:rPr>
              <a:t>
</a:t>
            </a:r>
            <a:endParaRPr lang="ko-KR" altLang="en-US" sz="1400" dirty="0">
              <a:latin typeface="SamsungOne 400" panose="020B0503030303020204" pitchFamily="34" charset="0"/>
            </a:endParaRPr>
          </a:p>
        </p:txBody>
      </p:sp>
    </p:spTree>
    <p:extLst>
      <p:ext uri="{BB962C8B-B14F-4D97-AF65-F5344CB8AC3E}">
        <p14:creationId xmlns:p14="http://schemas.microsoft.com/office/powerpoint/2010/main" val="3851354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Mã</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hóa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nhãn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của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lớp</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8" name="직사각형 7">
            <a:extLst>
              <a:ext uri="{FF2B5EF4-FFF2-40B4-BE49-F238E27FC236}">
                <a16:creationId xmlns:a16="http://schemas.microsoft.com/office/drawing/2014/main" id="{B32FBCDC-2C13-44BD-9F3D-D320021A9AFF}"/>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Vì phương thức trong slide trước khá bất tiện, scikit-learn hỗ trợ LabelEncoder để chuyển đổi dễ dàng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grpSp>
        <p:nvGrpSpPr>
          <p:cNvPr id="2" name="그룹 1"/>
          <p:cNvGrpSpPr/>
          <p:nvPr/>
        </p:nvGrpSpPr>
        <p:grpSpPr>
          <a:xfrm>
            <a:off x="666749" y="2318191"/>
            <a:ext cx="8677276" cy="3127033"/>
            <a:chOff x="666749" y="2102889"/>
            <a:chExt cx="8677276" cy="3127033"/>
          </a:xfrm>
        </p:grpSpPr>
        <p:sp>
          <p:nvSpPr>
            <p:cNvPr id="11" name="모서리가 둥근 직사각형 4">
              <a:extLst>
                <a:ext uri="{FF2B5EF4-FFF2-40B4-BE49-F238E27FC236}">
                  <a16:creationId xmlns:a16="http://schemas.microsoft.com/office/drawing/2014/main" id="{ADDF9713-7347-4CF3-B1CD-7A4EB9301D91}"/>
                </a:ext>
              </a:extLst>
            </p:cNvPr>
            <p:cNvSpPr/>
            <p:nvPr/>
          </p:nvSpPr>
          <p:spPr>
            <a:xfrm>
              <a:off x="666749" y="2102889"/>
              <a:ext cx="8677276" cy="312703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그림 12">
              <a:extLst>
                <a:ext uri="{FF2B5EF4-FFF2-40B4-BE49-F238E27FC236}">
                  <a16:creationId xmlns:a16="http://schemas.microsoft.com/office/drawing/2014/main" id="{9FAD53B6-D604-4836-895A-B6F05EF73BA4}"/>
                </a:ext>
              </a:extLst>
            </p:cNvPr>
            <p:cNvPicPr>
              <a:picLocks noChangeAspect="1"/>
            </p:cNvPicPr>
            <p:nvPr/>
          </p:nvPicPr>
          <p:blipFill rotWithShape="1">
            <a:blip r:embed="rId4"/>
            <a:srcRect l="1459" t="2145" r="20371"/>
            <a:stretch/>
          </p:blipFill>
          <p:spPr>
            <a:xfrm>
              <a:off x="847725" y="2196790"/>
              <a:ext cx="8496300" cy="2917272"/>
            </a:xfrm>
            <a:prstGeom prst="rect">
              <a:avLst/>
            </a:prstGeom>
            <a:ln>
              <a:noFill/>
            </a:ln>
          </p:spPr>
        </p:pic>
      </p:grpSp>
    </p:spTree>
    <p:extLst>
      <p:ext uri="{BB962C8B-B14F-4D97-AF65-F5344CB8AC3E}">
        <p14:creationId xmlns:p14="http://schemas.microsoft.com/office/powerpoint/2010/main" val="37107659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10" name="직사각형 9">
            <a:extLst>
              <a:ext uri="{FF2B5EF4-FFF2-40B4-BE49-F238E27FC236}">
                <a16:creationId xmlns:a16="http://schemas.microsoft.com/office/drawing/2014/main" id="{D1E10778-C5B4-4490-87BD-CC2513F824E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 400" panose="020B0503030303020204" pitchFamily="34" charset="0"/>
                <a:ea typeface="SamsungOne 400" panose="020B0503030303020204" pitchFamily="34" charset="0"/>
              </a:rPr>
              <a:t>Mã</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hóa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nhãn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của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lớp</a:t>
            </a:r>
            <a:endParaRPr lang="ko-KR" altLang="en-US" sz="1400" dirty="0">
              <a:solidFill>
                <a:schemeClr val="tx1"/>
              </a:solidFill>
              <a:latin typeface="SamsungOne 400" panose="020B0503030303020204" pitchFamily="34" charset="0"/>
              <a:ea typeface="SamsungOne 400" panose="020B0503030303020204" pitchFamily="34" charset="0"/>
            </a:endParaRPr>
          </a:p>
        </p:txBody>
      </p:sp>
      <p:grpSp>
        <p:nvGrpSpPr>
          <p:cNvPr id="2" name="그룹 1"/>
          <p:cNvGrpSpPr/>
          <p:nvPr/>
        </p:nvGrpSpPr>
        <p:grpSpPr>
          <a:xfrm>
            <a:off x="666749" y="1700808"/>
            <a:ext cx="8677276" cy="2190968"/>
            <a:chOff x="666749" y="1700808"/>
            <a:chExt cx="8677276" cy="2190968"/>
          </a:xfrm>
        </p:grpSpPr>
        <p:sp>
          <p:nvSpPr>
            <p:cNvPr id="8" name="직사각형 7">
              <a:extLst>
                <a:ext uri="{FF2B5EF4-FFF2-40B4-BE49-F238E27FC236}">
                  <a16:creationId xmlns:a16="http://schemas.microsoft.com/office/drawing/2014/main" id="{B32FBCDC-2C13-44BD-9F3D-D320021A9AFF}"/>
                </a:ext>
              </a:extLst>
            </p:cNvPr>
            <p:cNvSpPr/>
            <p:nvPr/>
          </p:nvSpPr>
          <p:spPr>
            <a:xfrm>
              <a:off x="67126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enumerate</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는 열거형으로 인덱스가 있는 형태의 객체로 만들어 준다</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sp>
          <p:nvSpPr>
            <p:cNvPr id="13" name="모서리가 둥근 직사각형 4">
              <a:extLst>
                <a:ext uri="{FF2B5EF4-FFF2-40B4-BE49-F238E27FC236}">
                  <a16:creationId xmlns:a16="http://schemas.microsoft.com/office/drawing/2014/main" id="{4EC248AE-AC2A-4E71-842A-A8F06FAE0639}"/>
                </a:ext>
              </a:extLst>
            </p:cNvPr>
            <p:cNvSpPr/>
            <p:nvPr/>
          </p:nvSpPr>
          <p:spPr>
            <a:xfrm>
              <a:off x="666749" y="1773239"/>
              <a:ext cx="8677276" cy="211853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4" name="그림 13">
              <a:extLst>
                <a:ext uri="{FF2B5EF4-FFF2-40B4-BE49-F238E27FC236}">
                  <a16:creationId xmlns:a16="http://schemas.microsoft.com/office/drawing/2014/main" id="{0E788DE5-5356-466B-99C2-8FBAC3328DE3}"/>
                </a:ext>
              </a:extLst>
            </p:cNvPr>
            <p:cNvPicPr>
              <a:picLocks noChangeAspect="1"/>
            </p:cNvPicPr>
            <p:nvPr/>
          </p:nvPicPr>
          <p:blipFill rotWithShape="1">
            <a:blip r:embed="rId4"/>
            <a:srcRect l="1244" t="2807" r="20803"/>
            <a:stretch/>
          </p:blipFill>
          <p:spPr>
            <a:xfrm>
              <a:off x="847724" y="1865300"/>
              <a:ext cx="8496301" cy="1959744"/>
            </a:xfrm>
            <a:prstGeom prst="rect">
              <a:avLst/>
            </a:prstGeom>
            <a:ln>
              <a:noFill/>
            </a:ln>
          </p:spPr>
        </p:pic>
      </p:grpSp>
    </p:spTree>
    <p:extLst>
      <p:ext uri="{BB962C8B-B14F-4D97-AF65-F5344CB8AC3E}">
        <p14:creationId xmlns:p14="http://schemas.microsoft.com/office/powerpoint/2010/main" val="13600408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27" name="직사각형 26">
            <a:extLst>
              <a:ext uri="{FF2B5EF4-FFF2-40B4-BE49-F238E27FC236}">
                <a16:creationId xmlns:a16="http://schemas.microsoft.com/office/drawing/2014/main" id="{27404FC2-DE98-4D13-B8E1-FD41E93BAF80}"/>
              </a:ext>
            </a:extLst>
          </p:cNvPr>
          <p:cNvSpPr/>
          <p:nvPr/>
        </p:nvSpPr>
        <p:spPr>
          <a:xfrm>
            <a:off x="449998" y="1375101"/>
            <a:ext cx="9004986" cy="353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3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Áp</a:t>
            </a:r>
            <a:r>
              <a:rPr lang="en-US" altLang="ko-KR" sz="23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3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dụng</a:t>
            </a:r>
            <a:r>
              <a:rPr lang="en-US" altLang="ko-KR" sz="23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3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mã</a:t>
            </a:r>
            <a:r>
              <a:rPr lang="en-US" altLang="ko-KR" sz="23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3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hóa</a:t>
            </a:r>
            <a:r>
              <a:rPr lang="en-US" altLang="ko-KR" sz="23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vi-VN" altLang="ko-KR" sz="23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one-hot</a:t>
            </a:r>
            <a:r>
              <a:rPr lang="en-US" altLang="ko-KR" sz="23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3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cho</a:t>
            </a:r>
            <a:r>
              <a:rPr lang="en-US" altLang="ko-KR" sz="23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3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tính</a:t>
            </a:r>
            <a:r>
              <a:rPr lang="en-US" altLang="ko-KR" sz="23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3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năng</a:t>
            </a:r>
            <a:r>
              <a:rPr lang="en-US" altLang="ko-KR" sz="23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3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không</a:t>
            </a:r>
            <a:r>
              <a:rPr lang="en-US" altLang="ko-KR" sz="23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3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có</a:t>
            </a:r>
            <a:r>
              <a:rPr lang="en-US" altLang="ko-KR" sz="23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3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thứ</a:t>
            </a:r>
            <a:r>
              <a:rPr lang="en-US" altLang="ko-KR" sz="23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3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tự</a:t>
            </a:r>
            <a:endParaRPr lang="ko-KR" altLang="en-US" sz="2300" dirty="0">
              <a:solidFill>
                <a:schemeClr val="tx1">
                  <a:lumMod val="95000"/>
                  <a:lumOff val="5000"/>
                </a:schemeClr>
              </a:solidFill>
              <a:latin typeface="iCiel Samsung Sharp Sans Regula" pitchFamily="2" charset="0"/>
              <a:ea typeface="Samsung Sharp Sans" pitchFamily="2" charset="0"/>
              <a:cs typeface="iCiel Samsung Sharp Sans Regula" pitchFamily="2" charset="0"/>
            </a:endParaRPr>
          </a:p>
        </p:txBody>
      </p:sp>
      <p:sp>
        <p:nvSpPr>
          <p:cNvPr id="28" name="직사각형 27">
            <a:extLst>
              <a:ext uri="{FF2B5EF4-FFF2-40B4-BE49-F238E27FC236}">
                <a16:creationId xmlns:a16="http://schemas.microsoft.com/office/drawing/2014/main" id="{1ADC1D4B-BEE0-431F-83C7-77A5B95E0E0C}"/>
              </a:ext>
            </a:extLst>
          </p:cNvPr>
          <p:cNvSpPr/>
          <p:nvPr/>
        </p:nvSpPr>
        <p:spPr>
          <a:xfrm>
            <a:off x="558800" y="1902172"/>
            <a:ext cx="876363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 400" panose="020B0503030303020204" pitchFamily="34" charset="0"/>
                <a:ea typeface="SamsungOne 400" panose="020B0503030303020204" pitchFamily="34" charset="0"/>
              </a:rPr>
              <a:t>Có những trường hợp không thể sử dụng trực tiếp dữ liệu phân loại trong các thuật toán học máy như phân tích hồi quy, v.v. Nếu vậy, máy tính cần phải nhận dạng chuyển đổi</a:t>
            </a:r>
            <a:r>
              <a:rPr lang="en-US" altLang="ko-KR" sz="1400" dirty="0">
                <a:solidFill>
                  <a:schemeClr val="tx1"/>
                </a:solidFill>
                <a:latin typeface="SamsungOne 400" panose="020B0503030303020204" pitchFamily="34" charset="0"/>
                <a:ea typeface="SamsungOne 400" panose="020B0503030303020204" pitchFamily="34" charset="0"/>
              </a:rPr>
              <a:t>.</a:t>
            </a:r>
          </a:p>
        </p:txBody>
      </p:sp>
      <p:sp>
        <p:nvSpPr>
          <p:cNvPr id="30" name="직사각형 29">
            <a:extLst>
              <a:ext uri="{FF2B5EF4-FFF2-40B4-BE49-F238E27FC236}">
                <a16:creationId xmlns:a16="http://schemas.microsoft.com/office/drawing/2014/main" id="{BD56C405-6DBF-4B19-BB5D-730EB11C9453}"/>
              </a:ext>
            </a:extLst>
          </p:cNvPr>
          <p:cNvSpPr/>
          <p:nvPr/>
        </p:nvSpPr>
        <p:spPr>
          <a:xfrm>
            <a:off x="672080" y="2392535"/>
            <a:ext cx="8632825" cy="1550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Trong những trường hợp như vậy, hãy sử dụng một biến giả được biểu thị bằng 0 hoặc 1. 0 hoặc 1 không đại diện cho số lớn hay nhỏ nhưng cho biết liệu một thuộc tính nhất định có mặt hay không</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Nếu một thuộc tính nhất định có mặt, nó được biểu thị bằng 1; nếu nó không được tìm thấy, nó được phân loại là 0. Tương tự như vậy, mã hóa one-hot chuyển đổi dữ liệu phân loại thành vectơ one-hot bao gồm 0 hoặc 1 có thể được máy tính nhận ra</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 400" panose="020B0503030303020204" pitchFamily="34" charset="0"/>
                <a:ea typeface="SamsungOne 400" panose="020B0503030303020204" pitchFamily="34" charset="0"/>
              </a:rPr>
              <a:t>Thực hành với đối tượng iris.target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p:txBody>
      </p:sp>
      <p:grpSp>
        <p:nvGrpSpPr>
          <p:cNvPr id="2" name="그룹 1"/>
          <p:cNvGrpSpPr/>
          <p:nvPr/>
        </p:nvGrpSpPr>
        <p:grpSpPr>
          <a:xfrm>
            <a:off x="666749" y="4013171"/>
            <a:ext cx="8677276" cy="1550919"/>
            <a:chOff x="666749" y="4013171"/>
            <a:chExt cx="8677276" cy="1550919"/>
          </a:xfrm>
        </p:grpSpPr>
        <p:sp>
          <p:nvSpPr>
            <p:cNvPr id="32" name="모서리가 둥근 직사각형 4">
              <a:extLst>
                <a:ext uri="{FF2B5EF4-FFF2-40B4-BE49-F238E27FC236}">
                  <a16:creationId xmlns:a16="http://schemas.microsoft.com/office/drawing/2014/main" id="{935CB238-DDBF-4639-9CA8-D76F59314EEA}"/>
                </a:ext>
              </a:extLst>
            </p:cNvPr>
            <p:cNvSpPr/>
            <p:nvPr/>
          </p:nvSpPr>
          <p:spPr>
            <a:xfrm>
              <a:off x="666749" y="4013171"/>
              <a:ext cx="8677276" cy="15509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0" name="그림 9">
              <a:extLst>
                <a:ext uri="{FF2B5EF4-FFF2-40B4-BE49-F238E27FC236}">
                  <a16:creationId xmlns:a16="http://schemas.microsoft.com/office/drawing/2014/main" id="{18F28909-4684-47B9-9983-3EE4866CEEAA}"/>
                </a:ext>
              </a:extLst>
            </p:cNvPr>
            <p:cNvPicPr>
              <a:picLocks noChangeAspect="1"/>
            </p:cNvPicPr>
            <p:nvPr/>
          </p:nvPicPr>
          <p:blipFill rotWithShape="1">
            <a:blip r:embed="rId4"/>
            <a:srcRect l="1524" t="5790" r="22151"/>
            <a:stretch/>
          </p:blipFill>
          <p:spPr>
            <a:xfrm>
              <a:off x="847725" y="4077072"/>
              <a:ext cx="8496300" cy="1438265"/>
            </a:xfrm>
            <a:prstGeom prst="rect">
              <a:avLst/>
            </a:prstGeom>
            <a:ln>
              <a:noFill/>
            </a:ln>
          </p:spPr>
        </p:pic>
      </p:grpSp>
    </p:spTree>
    <p:extLst>
      <p:ext uri="{BB962C8B-B14F-4D97-AF65-F5344CB8AC3E}">
        <p14:creationId xmlns:p14="http://schemas.microsoft.com/office/powerpoint/2010/main" val="22071197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grpSp>
        <p:nvGrpSpPr>
          <p:cNvPr id="2" name="그룹 1"/>
          <p:cNvGrpSpPr/>
          <p:nvPr/>
        </p:nvGrpSpPr>
        <p:grpSpPr>
          <a:xfrm>
            <a:off x="666749" y="1736812"/>
            <a:ext cx="8677276" cy="3630367"/>
            <a:chOff x="666749" y="2102889"/>
            <a:chExt cx="8677276" cy="3630367"/>
          </a:xfrm>
        </p:grpSpPr>
        <p:sp>
          <p:nvSpPr>
            <p:cNvPr id="11" name="모서리가 둥근 직사각형 4">
              <a:extLst>
                <a:ext uri="{FF2B5EF4-FFF2-40B4-BE49-F238E27FC236}">
                  <a16:creationId xmlns:a16="http://schemas.microsoft.com/office/drawing/2014/main" id="{ADDF9713-7347-4CF3-B1CD-7A4EB9301D91}"/>
                </a:ext>
              </a:extLst>
            </p:cNvPr>
            <p:cNvSpPr/>
            <p:nvPr/>
          </p:nvSpPr>
          <p:spPr>
            <a:xfrm>
              <a:off x="666749" y="2102889"/>
              <a:ext cx="8677276" cy="363036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 name="그림 8">
              <a:extLst>
                <a:ext uri="{FF2B5EF4-FFF2-40B4-BE49-F238E27FC236}">
                  <a16:creationId xmlns:a16="http://schemas.microsoft.com/office/drawing/2014/main" id="{BF28E921-805A-439E-A865-A1CC10D06476}"/>
                </a:ext>
              </a:extLst>
            </p:cNvPr>
            <p:cNvPicPr>
              <a:picLocks noChangeAspect="1"/>
            </p:cNvPicPr>
            <p:nvPr/>
          </p:nvPicPr>
          <p:blipFill rotWithShape="1">
            <a:blip r:embed="rId3"/>
            <a:srcRect l="1445" r="21096"/>
            <a:stretch/>
          </p:blipFill>
          <p:spPr>
            <a:xfrm>
              <a:off x="847724" y="2167120"/>
              <a:ext cx="8496301" cy="3392453"/>
            </a:xfrm>
            <a:prstGeom prst="rect">
              <a:avLst/>
            </a:prstGeom>
            <a:ln>
              <a:noFill/>
            </a:ln>
          </p:spPr>
        </p:pic>
        <p:pic>
          <p:nvPicPr>
            <p:cNvPr id="12" name="그림 11">
              <a:extLst>
                <a:ext uri="{FF2B5EF4-FFF2-40B4-BE49-F238E27FC236}">
                  <a16:creationId xmlns:a16="http://schemas.microsoft.com/office/drawing/2014/main" id="{4B632D1D-A7DF-4C53-B055-1DF2610663F1}"/>
                </a:ext>
              </a:extLst>
            </p:cNvPr>
            <p:cNvPicPr>
              <a:picLocks noChangeAspect="1"/>
            </p:cNvPicPr>
            <p:nvPr/>
          </p:nvPicPr>
          <p:blipFill rotWithShape="1">
            <a:blip r:embed="rId4"/>
            <a:srcRect l="7777" r="78185"/>
            <a:stretch/>
          </p:blipFill>
          <p:spPr>
            <a:xfrm>
              <a:off x="2971192" y="3497934"/>
              <a:ext cx="1548172" cy="2166242"/>
            </a:xfrm>
            <a:prstGeom prst="rect">
              <a:avLst/>
            </a:prstGeom>
          </p:spPr>
        </p:pic>
      </p:grpSp>
      <p:sp>
        <p:nvSpPr>
          <p:cNvPr id="15" name="직사각형 14">
            <a:extLst>
              <a:ext uri="{FF2B5EF4-FFF2-40B4-BE49-F238E27FC236}">
                <a16:creationId xmlns:a16="http://schemas.microsoft.com/office/drawing/2014/main" id="{1ADC1D4B-BEE0-431F-83C7-77A5B95E0E0C}"/>
              </a:ext>
            </a:extLst>
          </p:cNvPr>
          <p:cNvSpPr/>
          <p:nvPr/>
        </p:nvSpPr>
        <p:spPr>
          <a:xfrm>
            <a:off x="558800" y="1398116"/>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 400" panose="020B0503030303020204" pitchFamily="34" charset="0"/>
                <a:ea typeface="SamsungOne 400" panose="020B0503030303020204" pitchFamily="34" charset="0"/>
              </a:rPr>
              <a:t>Việc mã hóa được thực hiện với các số nguyên, vì vậy hãy chèn giá trị thực vật ‘species’</a:t>
            </a:r>
            <a:r>
              <a:rPr lang="en-US" altLang="ko-KR" sz="1400" dirty="0">
                <a:solidFill>
                  <a:schemeClr val="tx1"/>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18218368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grpSp>
        <p:nvGrpSpPr>
          <p:cNvPr id="3" name="그룹 2"/>
          <p:cNvGrpSpPr/>
          <p:nvPr/>
        </p:nvGrpSpPr>
        <p:grpSpPr>
          <a:xfrm>
            <a:off x="666749" y="1736812"/>
            <a:ext cx="8677276" cy="3656016"/>
            <a:chOff x="666749" y="1773240"/>
            <a:chExt cx="8677276" cy="3656016"/>
          </a:xfrm>
        </p:grpSpPr>
        <p:grpSp>
          <p:nvGrpSpPr>
            <p:cNvPr id="2" name="그룹 1"/>
            <p:cNvGrpSpPr/>
            <p:nvPr/>
          </p:nvGrpSpPr>
          <p:grpSpPr>
            <a:xfrm>
              <a:off x="666749" y="1773240"/>
              <a:ext cx="8677276" cy="3656016"/>
              <a:chOff x="666749" y="1773240"/>
              <a:chExt cx="8677276" cy="3656016"/>
            </a:xfrm>
          </p:grpSpPr>
          <p:sp>
            <p:nvSpPr>
              <p:cNvPr id="13" name="모서리가 둥근 직사각형 4">
                <a:extLst>
                  <a:ext uri="{FF2B5EF4-FFF2-40B4-BE49-F238E27FC236}">
                    <a16:creationId xmlns:a16="http://schemas.microsoft.com/office/drawing/2014/main" id="{D971D96D-7638-485C-97A1-2CA32800D61D}"/>
                  </a:ext>
                </a:extLst>
              </p:cNvPr>
              <p:cNvSpPr/>
              <p:nvPr/>
            </p:nvSpPr>
            <p:spPr>
              <a:xfrm>
                <a:off x="666749" y="1773240"/>
                <a:ext cx="8677276" cy="365601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5" name="그림 14">
                <a:extLst>
                  <a:ext uri="{FF2B5EF4-FFF2-40B4-BE49-F238E27FC236}">
                    <a16:creationId xmlns:a16="http://schemas.microsoft.com/office/drawing/2014/main" id="{29199BB2-36D5-4B06-B691-54C23EB72669}"/>
                  </a:ext>
                </a:extLst>
              </p:cNvPr>
              <p:cNvPicPr>
                <a:picLocks noChangeAspect="1"/>
              </p:cNvPicPr>
              <p:nvPr/>
            </p:nvPicPr>
            <p:blipFill rotWithShape="1">
              <a:blip r:embed="rId3"/>
              <a:srcRect l="1432" r="21773"/>
              <a:stretch/>
            </p:blipFill>
            <p:spPr>
              <a:xfrm>
                <a:off x="847724" y="1844824"/>
                <a:ext cx="8496301" cy="3421869"/>
              </a:xfrm>
              <a:prstGeom prst="rect">
                <a:avLst/>
              </a:prstGeom>
              <a:ln>
                <a:noFill/>
              </a:ln>
            </p:spPr>
          </p:pic>
        </p:grpSp>
        <p:pic>
          <p:nvPicPr>
            <p:cNvPr id="16" name="그림 15">
              <a:extLst>
                <a:ext uri="{FF2B5EF4-FFF2-40B4-BE49-F238E27FC236}">
                  <a16:creationId xmlns:a16="http://schemas.microsoft.com/office/drawing/2014/main" id="{942DC249-FEBA-40F0-A7BA-5922C0EEF6D0}"/>
                </a:ext>
              </a:extLst>
            </p:cNvPr>
            <p:cNvPicPr>
              <a:picLocks noChangeAspect="1"/>
            </p:cNvPicPr>
            <p:nvPr/>
          </p:nvPicPr>
          <p:blipFill rotWithShape="1">
            <a:blip r:embed="rId4"/>
            <a:srcRect l="4363" r="76731"/>
            <a:stretch/>
          </p:blipFill>
          <p:spPr>
            <a:xfrm>
              <a:off x="2860794" y="3175608"/>
              <a:ext cx="2091697" cy="2157437"/>
            </a:xfrm>
            <a:prstGeom prst="rect">
              <a:avLst/>
            </a:prstGeom>
          </p:spPr>
        </p:pic>
      </p:grpSp>
      <p:sp>
        <p:nvSpPr>
          <p:cNvPr id="14" name="직사각형 13">
            <a:extLst>
              <a:ext uri="{FF2B5EF4-FFF2-40B4-BE49-F238E27FC236}">
                <a16:creationId xmlns:a16="http://schemas.microsoft.com/office/drawing/2014/main" id="{1ADC1D4B-BEE0-431F-83C7-77A5B95E0E0C}"/>
              </a:ext>
            </a:extLst>
          </p:cNvPr>
          <p:cNvSpPr/>
          <p:nvPr/>
        </p:nvSpPr>
        <p:spPr>
          <a:xfrm>
            <a:off x="558800" y="1398116"/>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 400" panose="020B0503030303020204" pitchFamily="34" charset="0"/>
                <a:ea typeface="SamsungOne 400" panose="020B0503030303020204" pitchFamily="34" charset="0"/>
              </a:rPr>
              <a:t>Việc mã hóa được thực hiện với các số nguyên, vì vậy hãy chèn giá trị thực vật ‘species’</a:t>
            </a:r>
            <a:r>
              <a:rPr lang="en-US" altLang="ko-KR" sz="1400" dirty="0">
                <a:solidFill>
                  <a:schemeClr val="tx1"/>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41974143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grpSp>
        <p:nvGrpSpPr>
          <p:cNvPr id="2" name="그룹 1"/>
          <p:cNvGrpSpPr/>
          <p:nvPr/>
        </p:nvGrpSpPr>
        <p:grpSpPr>
          <a:xfrm>
            <a:off x="666749" y="1952836"/>
            <a:ext cx="8677276" cy="3126311"/>
            <a:chOff x="666749" y="2102889"/>
            <a:chExt cx="8677276" cy="3126311"/>
          </a:xfrm>
        </p:grpSpPr>
        <p:sp>
          <p:nvSpPr>
            <p:cNvPr id="11" name="모서리가 둥근 직사각형 4">
              <a:extLst>
                <a:ext uri="{FF2B5EF4-FFF2-40B4-BE49-F238E27FC236}">
                  <a16:creationId xmlns:a16="http://schemas.microsoft.com/office/drawing/2014/main" id="{ADDF9713-7347-4CF3-B1CD-7A4EB9301D91}"/>
                </a:ext>
              </a:extLst>
            </p:cNvPr>
            <p:cNvSpPr/>
            <p:nvPr/>
          </p:nvSpPr>
          <p:spPr>
            <a:xfrm>
              <a:off x="666749" y="2102889"/>
              <a:ext cx="8677276" cy="312631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그림 12">
              <a:extLst>
                <a:ext uri="{FF2B5EF4-FFF2-40B4-BE49-F238E27FC236}">
                  <a16:creationId xmlns:a16="http://schemas.microsoft.com/office/drawing/2014/main" id="{A178AD1B-9F40-4EE3-A8FD-19C537311536}"/>
                </a:ext>
              </a:extLst>
            </p:cNvPr>
            <p:cNvPicPr>
              <a:picLocks noChangeAspect="1"/>
            </p:cNvPicPr>
            <p:nvPr/>
          </p:nvPicPr>
          <p:blipFill rotWithShape="1">
            <a:blip r:embed="rId3"/>
            <a:srcRect l="1443" r="21174" b="41147"/>
            <a:stretch/>
          </p:blipFill>
          <p:spPr>
            <a:xfrm>
              <a:off x="847724" y="2180849"/>
              <a:ext cx="8496301" cy="2954041"/>
            </a:xfrm>
            <a:prstGeom prst="rect">
              <a:avLst/>
            </a:prstGeom>
            <a:ln>
              <a:noFill/>
            </a:ln>
          </p:spPr>
        </p:pic>
      </p:grpSp>
      <p:sp>
        <p:nvSpPr>
          <p:cNvPr id="9" name="직사각형 8">
            <a:extLst>
              <a:ext uri="{FF2B5EF4-FFF2-40B4-BE49-F238E27FC236}">
                <a16:creationId xmlns:a16="http://schemas.microsoft.com/office/drawing/2014/main" id="{1ADC1D4B-BEE0-431F-83C7-77A5B95E0E0C}"/>
              </a:ext>
            </a:extLst>
          </p:cNvPr>
          <p:cNvSpPr/>
          <p:nvPr/>
        </p:nvSpPr>
        <p:spPr>
          <a:xfrm>
            <a:off x="558800" y="1398116"/>
            <a:ext cx="876363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 400" panose="020B0503030303020204" pitchFamily="34" charset="0"/>
                <a:ea typeface="SamsungOne 400" panose="020B0503030303020204" pitchFamily="34" charset="0"/>
              </a:rPr>
              <a:t>Sử</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dụng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hàm</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get_dummies</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của</a:t>
            </a:r>
            <a:r>
              <a:rPr lang="en-US" altLang="ko-KR" sz="1400" dirty="0">
                <a:solidFill>
                  <a:schemeClr val="tx1"/>
                </a:solidFill>
                <a:latin typeface="SamsungOne 400" panose="020B0503030303020204" pitchFamily="34" charset="0"/>
                <a:ea typeface="SamsungOne 400" panose="020B0503030303020204" pitchFamily="34" charset="0"/>
              </a:rPr>
              <a:t> </a:t>
            </a:r>
            <a:r>
              <a:rPr lang="vi-VN" altLang="ko-KR" sz="1400" dirty="0">
                <a:solidFill>
                  <a:schemeClr val="tx1"/>
                </a:solidFill>
                <a:latin typeface="SamsungOne 400" panose="020B0503030303020204" pitchFamily="34" charset="0"/>
                <a:ea typeface="SamsungOne 400" panose="020B0503030303020204" pitchFamily="34" charset="0"/>
              </a:rPr>
              <a:t>pandas </a:t>
            </a:r>
            <a:r>
              <a:rPr lang="en-US" altLang="ko-KR" sz="1400" dirty="0" err="1">
                <a:solidFill>
                  <a:schemeClr val="tx1"/>
                </a:solidFill>
                <a:latin typeface="SamsungOne 400" panose="020B0503030303020204" pitchFamily="34" charset="0"/>
                <a:ea typeface="SamsungOne 400" panose="020B0503030303020204" pitchFamily="34" charset="0"/>
              </a:rPr>
              <a:t>để</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chuyển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đổi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mọi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giá</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trị</a:t>
            </a:r>
            <a:r>
              <a:rPr lang="en-US" altLang="ko-KR" sz="1400" dirty="0">
                <a:solidFill>
                  <a:schemeClr val="tx1"/>
                </a:solidFill>
                <a:latin typeface="SamsungOne 400" panose="020B0503030303020204" pitchFamily="34" charset="0"/>
                <a:ea typeface="SamsungOne 400" panose="020B0503030303020204" pitchFamily="34" charset="0"/>
              </a:rPr>
              <a:t> </a:t>
            </a:r>
            <a:r>
              <a:rPr lang="vi-VN" altLang="ko-KR" sz="1400" dirty="0">
                <a:solidFill>
                  <a:schemeClr val="tx1"/>
                </a:solidFill>
                <a:latin typeface="SamsungOne 400" panose="020B0503030303020204" pitchFamily="34" charset="0"/>
                <a:ea typeface="SamsungOne 400" panose="020B0503030303020204" pitchFamily="34" charset="0"/>
              </a:rPr>
              <a:t>riêng</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của</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các</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biến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phân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loại</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thành</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biến</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giả</a:t>
            </a:r>
            <a:r>
              <a:rPr lang="en-US" altLang="ko-KR" sz="1400" dirty="0">
                <a:solidFill>
                  <a:schemeClr val="tx1"/>
                </a:solidFill>
                <a:latin typeface="SamsungOne 400" panose="020B0503030303020204" pitchFamily="34" charset="0"/>
                <a:ea typeface="SamsungOne 400" panose="020B0503030303020204" pitchFamily="34" charset="0"/>
              </a:rPr>
              <a:t> </a:t>
            </a:r>
            <a:r>
              <a:rPr lang="en-US" altLang="ko-KR" sz="1400" dirty="0" err="1">
                <a:solidFill>
                  <a:schemeClr val="tx1"/>
                </a:solidFill>
                <a:latin typeface="SamsungOne 400" panose="020B0503030303020204" pitchFamily="34" charset="0"/>
                <a:ea typeface="SamsungOne 400" panose="020B0503030303020204" pitchFamily="34" charset="0"/>
              </a:rPr>
              <a:t>mới</a:t>
            </a:r>
            <a:r>
              <a:rPr lang="en-US" altLang="ko-KR" sz="1400" dirty="0">
                <a:solidFill>
                  <a:schemeClr val="tx1"/>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16593662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grpSp>
        <p:nvGrpSpPr>
          <p:cNvPr id="6" name="그룹 5">
            <a:extLst>
              <a:ext uri="{FF2B5EF4-FFF2-40B4-BE49-F238E27FC236}">
                <a16:creationId xmlns:a16="http://schemas.microsoft.com/office/drawing/2014/main" id="{7BABD675-8E4A-4DA5-B4E0-987998206B66}"/>
              </a:ext>
            </a:extLst>
          </p:cNvPr>
          <p:cNvGrpSpPr/>
          <p:nvPr/>
        </p:nvGrpSpPr>
        <p:grpSpPr>
          <a:xfrm>
            <a:off x="2882027" y="2276872"/>
            <a:ext cx="4117181" cy="2986008"/>
            <a:chOff x="4855920" y="1688800"/>
            <a:chExt cx="4117181" cy="2531667"/>
          </a:xfrm>
        </p:grpSpPr>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1DD9E1C9-582F-4A68-9C44-1F6022CF8486}"/>
                    </a:ext>
                  </a:extLst>
                </p:cNvPr>
                <p:cNvSpPr/>
                <p:nvPr/>
              </p:nvSpPr>
              <p:spPr>
                <a:xfrm>
                  <a:off x="4855920" y="1688800"/>
                  <a:ext cx="4117181" cy="25316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noAutofit/>
                </a:bodyPr>
                <a:lstStyle/>
                <a:p>
                  <a:pPr algn="ctr">
                    <a:spcAft>
                      <a:spcPts val="800"/>
                    </a:spcAft>
                    <a:buClr>
                      <a:srgbClr val="193EB0"/>
                    </a:buClr>
                  </a:pPr>
                  <a:r>
                    <a:rPr lang="vi-VN" altLang="ko-KR" sz="1600" b="1" dirty="0">
                      <a:solidFill>
                        <a:schemeClr val="tx1">
                          <a:lumMod val="85000"/>
                          <a:lumOff val="15000"/>
                        </a:schemeClr>
                      </a:solidFill>
                      <a:latin typeface="SamsungOne 400" panose="020B0503030303020204" pitchFamily="34" charset="0"/>
                      <a:ea typeface="SamsungOne 400" panose="020B0503030303020204" pitchFamily="34" charset="0"/>
                    </a:rPr>
                    <a:t>Ví dụ về ma trận thưa</a:t>
                  </a:r>
                  <a:endParaRPr lang="en-US" altLang="ko-KR" sz="1600" b="1"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800"/>
                    </a:spcAft>
                    <a:buClr>
                      <a:srgbClr val="193EB0"/>
                    </a:buClr>
                  </a:pPr>
                  <a14:m>
                    <m:oMathPara xmlns:m="http://schemas.openxmlformats.org/officeDocument/2006/math">
                      <m:oMathParaPr>
                        <m:jc m:val="center"/>
                      </m:oMathParaPr>
                      <m:oMath xmlns:m="http://schemas.openxmlformats.org/officeDocument/2006/math">
                        <m:d>
                          <m:dPr>
                            <m:ctrlPr>
                              <a:rPr lang="en-US" altLang="ko-KR" sz="1600" i="1" smtClean="0">
                                <a:solidFill>
                                  <a:schemeClr val="tx1">
                                    <a:lumMod val="85000"/>
                                    <a:lumOff val="15000"/>
                                  </a:schemeClr>
                                </a:solidFill>
                                <a:latin typeface="Cambria Math" panose="02040503050406030204" pitchFamily="18" charset="0"/>
                              </a:rPr>
                            </m:ctrlPr>
                          </m:dPr>
                          <m:e>
                            <m:m>
                              <m:mPr>
                                <m:mcs>
                                  <m:mc>
                                    <m:mcPr>
                                      <m:count m:val="3"/>
                                      <m:mcJc m:val="center"/>
                                    </m:mcPr>
                                  </m:mc>
                                </m:mcs>
                                <m:ctrlPr>
                                  <a:rPr lang="en-US" altLang="ko-KR" sz="1600" i="1">
                                    <a:solidFill>
                                      <a:schemeClr val="tx1">
                                        <a:lumMod val="85000"/>
                                        <a:lumOff val="15000"/>
                                      </a:schemeClr>
                                    </a:solidFill>
                                    <a:latin typeface="Cambria Math" panose="02040503050406030204" pitchFamily="18" charset="0"/>
                                  </a:rPr>
                                </m:ctrlPr>
                              </m:mPr>
                              <m:mr>
                                <m:e>
                                  <m:eqArr>
                                    <m:eqArrPr>
                                      <m:ctrlPr>
                                        <a:rPr lang="en-US" altLang="ko-KR" sz="1600" b="0" i="1" smtClean="0">
                                          <a:solidFill>
                                            <a:schemeClr val="tx1">
                                              <a:lumMod val="85000"/>
                                              <a:lumOff val="15000"/>
                                            </a:schemeClr>
                                          </a:solidFill>
                                          <a:latin typeface="Cambria Math" panose="02040503050406030204" pitchFamily="18" charset="0"/>
                                        </a:rPr>
                                      </m:ctrlPr>
                                    </m:eqArrPr>
                                    <m:e>
                                      <m:r>
                                        <m:rPr>
                                          <m:brk m:alnAt="7"/>
                                        </m:rPr>
                                        <a:rPr lang="en-US" altLang="ko-KR" sz="1600" b="0" i="1" smtClean="0">
                                          <a:solidFill>
                                            <a:schemeClr val="tx1">
                                              <a:lumMod val="85000"/>
                                              <a:lumOff val="15000"/>
                                            </a:schemeClr>
                                          </a:solidFill>
                                          <a:latin typeface="Cambria Math" panose="02040503050406030204" pitchFamily="18" charset="0"/>
                                        </a:rPr>
                                        <m:t>1</m:t>
                                      </m:r>
                                      <m:r>
                                        <a:rPr lang="en-US" altLang="ko-KR" sz="1600" b="0" i="1" smtClean="0">
                                          <a:solidFill>
                                            <a:schemeClr val="tx1">
                                              <a:lumMod val="85000"/>
                                              <a:lumOff val="15000"/>
                                            </a:schemeClr>
                                          </a:solidFill>
                                          <a:latin typeface="Cambria Math" panose="02040503050406030204" pitchFamily="18" charset="0"/>
                                        </a:rPr>
                                        <m:t>1</m:t>
                                      </m:r>
                                    </m:e>
                                    <m:e>
                                      <m:r>
                                        <a:rPr lang="en-US" altLang="ko-KR" sz="1600" b="0" i="1" smtClean="0">
                                          <a:solidFill>
                                            <a:schemeClr val="tx1">
                                              <a:lumMod val="85000"/>
                                              <a:lumOff val="15000"/>
                                            </a:schemeClr>
                                          </a:solidFill>
                                          <a:latin typeface="Cambria Math" panose="02040503050406030204" pitchFamily="18" charset="0"/>
                                        </a:rPr>
                                        <m:t>0</m:t>
                                      </m:r>
                                    </m:e>
                                    <m:e>
                                      <m:r>
                                        <a:rPr lang="en-US" altLang="ko-KR" sz="1600" b="0" i="1" smtClean="0">
                                          <a:solidFill>
                                            <a:schemeClr val="tx1">
                                              <a:lumMod val="85000"/>
                                              <a:lumOff val="15000"/>
                                            </a:schemeClr>
                                          </a:solidFill>
                                          <a:latin typeface="Cambria Math" panose="02040503050406030204" pitchFamily="18" charset="0"/>
                                        </a:rPr>
                                        <m:t>0</m:t>
                                      </m:r>
                                    </m:e>
                                  </m:eqArr>
                                </m:e>
                                <m:e>
                                  <m:r>
                                    <a:rPr lang="en-US" altLang="ko-KR" sz="1600" b="0" i="1" smtClean="0">
                                      <a:solidFill>
                                        <a:schemeClr val="tx1">
                                          <a:lumMod val="85000"/>
                                          <a:lumOff val="15000"/>
                                        </a:schemeClr>
                                      </a:solidFill>
                                      <a:latin typeface="Cambria Math" panose="02040503050406030204" pitchFamily="18" charset="0"/>
                                    </a:rPr>
                                    <m:t> </m:t>
                                  </m:r>
                                  <m:eqArr>
                                    <m:eqArrPr>
                                      <m:ctrlPr>
                                        <a:rPr lang="en-US" altLang="ko-KR" sz="1600" b="0" i="1" smtClean="0">
                                          <a:solidFill>
                                            <a:schemeClr val="tx1">
                                              <a:lumMod val="85000"/>
                                              <a:lumOff val="15000"/>
                                            </a:schemeClr>
                                          </a:solidFill>
                                          <a:latin typeface="Cambria Math" panose="02040503050406030204" pitchFamily="18" charset="0"/>
                                        </a:rPr>
                                      </m:ctrlPr>
                                    </m:eqArrPr>
                                    <m:e>
                                      <m:r>
                                        <a:rPr lang="en-US" altLang="ko-KR" sz="1600" b="0" i="1" smtClean="0">
                                          <a:solidFill>
                                            <a:schemeClr val="tx1">
                                              <a:lumMod val="85000"/>
                                              <a:lumOff val="15000"/>
                                            </a:schemeClr>
                                          </a:solidFill>
                                          <a:latin typeface="Cambria Math" panose="02040503050406030204" pitchFamily="18" charset="0"/>
                                        </a:rPr>
                                        <m:t>22</m:t>
                                      </m:r>
                                    </m:e>
                                    <m:e>
                                      <m:r>
                                        <a:rPr lang="en-US" altLang="ko-KR" sz="1600" b="0" i="1" smtClean="0">
                                          <a:solidFill>
                                            <a:schemeClr val="tx1">
                                              <a:lumMod val="85000"/>
                                              <a:lumOff val="15000"/>
                                            </a:schemeClr>
                                          </a:solidFill>
                                          <a:latin typeface="Cambria Math" panose="02040503050406030204" pitchFamily="18" charset="0"/>
                                        </a:rPr>
                                        <m:t>33</m:t>
                                      </m:r>
                                    </m:e>
                                    <m:e>
                                      <m:r>
                                        <a:rPr lang="en-US" altLang="ko-KR" sz="1600" b="0" i="1" smtClean="0">
                                          <a:solidFill>
                                            <a:schemeClr val="tx1">
                                              <a:lumMod val="85000"/>
                                              <a:lumOff val="15000"/>
                                            </a:schemeClr>
                                          </a:solidFill>
                                          <a:latin typeface="Cambria Math" panose="02040503050406030204" pitchFamily="18" charset="0"/>
                                        </a:rPr>
                                        <m:t>0</m:t>
                                      </m:r>
                                    </m:e>
                                  </m:eqArr>
                                </m:e>
                                <m:e>
                                  <m:r>
                                    <a:rPr lang="en-US" altLang="ko-KR" sz="1600" b="0" i="1" smtClean="0">
                                      <a:solidFill>
                                        <a:schemeClr val="tx1">
                                          <a:lumMod val="85000"/>
                                          <a:lumOff val="15000"/>
                                        </a:schemeClr>
                                      </a:solidFill>
                                      <a:latin typeface="Cambria Math" panose="02040503050406030204" pitchFamily="18" charset="0"/>
                                    </a:rPr>
                                    <m:t> </m:t>
                                  </m:r>
                                  <m:eqArr>
                                    <m:eqArrPr>
                                      <m:ctrlPr>
                                        <a:rPr lang="en-US" altLang="ko-KR" sz="1600" b="0" i="1" smtClean="0">
                                          <a:solidFill>
                                            <a:schemeClr val="tx1">
                                              <a:lumMod val="85000"/>
                                              <a:lumOff val="15000"/>
                                            </a:schemeClr>
                                          </a:solidFill>
                                          <a:latin typeface="Cambria Math" panose="02040503050406030204" pitchFamily="18" charset="0"/>
                                        </a:rPr>
                                      </m:ctrlPr>
                                    </m:eqArrPr>
                                    <m:e>
                                      <m:r>
                                        <a:rPr lang="en-US" altLang="ko-KR" sz="1600" b="0" i="1" smtClean="0">
                                          <a:solidFill>
                                            <a:schemeClr val="tx1">
                                              <a:lumMod val="85000"/>
                                              <a:lumOff val="15000"/>
                                            </a:schemeClr>
                                          </a:solidFill>
                                          <a:latin typeface="Cambria Math" panose="02040503050406030204" pitchFamily="18" charset="0"/>
                                        </a:rPr>
                                        <m:t>0</m:t>
                                      </m:r>
                                    </m:e>
                                    <m:e>
                                      <m:r>
                                        <a:rPr lang="en-US" altLang="ko-KR" sz="1600" b="0" i="1" smtClean="0">
                                          <a:solidFill>
                                            <a:schemeClr val="tx1">
                                              <a:lumMod val="85000"/>
                                              <a:lumOff val="15000"/>
                                            </a:schemeClr>
                                          </a:solidFill>
                                          <a:latin typeface="Cambria Math" panose="02040503050406030204" pitchFamily="18" charset="0"/>
                                        </a:rPr>
                                        <m:t>44</m:t>
                                      </m:r>
                                    </m:e>
                                    <m:e>
                                      <m:r>
                                        <a:rPr lang="en-US" altLang="ko-KR" sz="1600" b="0" i="1" smtClean="0">
                                          <a:solidFill>
                                            <a:schemeClr val="tx1">
                                              <a:lumMod val="85000"/>
                                              <a:lumOff val="15000"/>
                                            </a:schemeClr>
                                          </a:solidFill>
                                          <a:latin typeface="Cambria Math" panose="02040503050406030204" pitchFamily="18" charset="0"/>
                                        </a:rPr>
                                        <m:t>55</m:t>
                                      </m:r>
                                    </m:e>
                                  </m:eqArr>
                                </m:e>
                              </m:mr>
                              <m:mr>
                                <m:e>
                                  <m:r>
                                    <a:rPr lang="en-US" altLang="ko-KR" sz="1600" b="0" i="1" smtClean="0">
                                      <a:solidFill>
                                        <a:schemeClr val="tx1">
                                          <a:lumMod val="85000"/>
                                          <a:lumOff val="15000"/>
                                        </a:schemeClr>
                                      </a:solidFill>
                                      <a:latin typeface="Cambria Math" panose="02040503050406030204" pitchFamily="18" charset="0"/>
                                    </a:rPr>
                                    <m:t>0</m:t>
                                  </m:r>
                                </m:e>
                                <m:e>
                                  <m:r>
                                    <a:rPr lang="en-US" altLang="ko-KR" sz="1600" b="0" i="1" smtClean="0">
                                      <a:solidFill>
                                        <a:schemeClr val="tx1">
                                          <a:lumMod val="85000"/>
                                          <a:lumOff val="15000"/>
                                        </a:schemeClr>
                                      </a:solidFill>
                                      <a:latin typeface="Cambria Math" panose="02040503050406030204" pitchFamily="18" charset="0"/>
                                    </a:rPr>
                                    <m:t>0</m:t>
                                  </m:r>
                                </m:e>
                                <m:e>
                                  <m:r>
                                    <a:rPr lang="en-US" altLang="ko-KR" sz="1600" b="0" i="1" smtClean="0">
                                      <a:solidFill>
                                        <a:schemeClr val="tx1">
                                          <a:lumMod val="85000"/>
                                          <a:lumOff val="15000"/>
                                        </a:schemeClr>
                                      </a:solidFill>
                                      <a:latin typeface="Cambria Math" panose="02040503050406030204" pitchFamily="18" charset="0"/>
                                    </a:rPr>
                                    <m:t>0</m:t>
                                  </m:r>
                                </m:e>
                              </m:mr>
                              <m:mr>
                                <m:e>
                                  <m:r>
                                    <a:rPr lang="en-US" altLang="ko-KR" sz="1600" b="0" i="1" smtClean="0">
                                      <a:solidFill>
                                        <a:schemeClr val="tx1">
                                          <a:lumMod val="85000"/>
                                          <a:lumOff val="15000"/>
                                        </a:schemeClr>
                                      </a:solidFill>
                                      <a:latin typeface="Cambria Math" panose="02040503050406030204" pitchFamily="18" charset="0"/>
                                    </a:rPr>
                                    <m:t>0</m:t>
                                  </m:r>
                                </m:e>
                                <m:e>
                                  <m:r>
                                    <a:rPr lang="en-US" altLang="ko-KR" sz="1600" b="0" i="1" smtClean="0">
                                      <a:solidFill>
                                        <a:schemeClr val="tx1">
                                          <a:lumMod val="85000"/>
                                          <a:lumOff val="15000"/>
                                        </a:schemeClr>
                                      </a:solidFill>
                                      <a:latin typeface="Cambria Math" panose="02040503050406030204" pitchFamily="18" charset="0"/>
                                    </a:rPr>
                                    <m:t>0</m:t>
                                  </m:r>
                                </m:e>
                                <m:e>
                                  <m:r>
                                    <a:rPr lang="en-US" altLang="ko-KR" sz="1600" b="0" i="1" smtClean="0">
                                      <a:solidFill>
                                        <a:schemeClr val="tx1">
                                          <a:lumMod val="85000"/>
                                          <a:lumOff val="15000"/>
                                        </a:schemeClr>
                                      </a:solidFill>
                                      <a:latin typeface="Cambria Math" panose="02040503050406030204" pitchFamily="18" charset="0"/>
                                    </a:rPr>
                                    <m:t>0</m:t>
                                  </m:r>
                                </m:e>
                              </m:mr>
                            </m:m>
                            <m:r>
                              <a:rPr lang="en-US" altLang="ko-KR" sz="1600" b="0" i="1" smtClean="0">
                                <a:solidFill>
                                  <a:schemeClr val="tx1">
                                    <a:lumMod val="85000"/>
                                    <a:lumOff val="15000"/>
                                  </a:schemeClr>
                                </a:solidFill>
                                <a:latin typeface="Cambria Math" panose="02040503050406030204" pitchFamily="18" charset="0"/>
                              </a:rPr>
                              <m:t>     </m:t>
                            </m:r>
                            <m:m>
                              <m:mPr>
                                <m:mcs>
                                  <m:mc>
                                    <m:mcPr>
                                      <m:count m:val="3"/>
                                      <m:mcJc m:val="center"/>
                                    </m:mcPr>
                                  </m:mc>
                                </m:mcs>
                                <m:ctrlPr>
                                  <a:rPr lang="en-US" altLang="ko-KR" sz="1600" b="0" i="1" smtClean="0">
                                    <a:solidFill>
                                      <a:schemeClr val="tx1">
                                        <a:lumMod val="85000"/>
                                        <a:lumOff val="15000"/>
                                      </a:schemeClr>
                                    </a:solidFill>
                                    <a:latin typeface="Cambria Math" panose="02040503050406030204" pitchFamily="18" charset="0"/>
                                  </a:rPr>
                                </m:ctrlPr>
                              </m:mPr>
                              <m:mr>
                                <m:e>
                                  <m:eqArr>
                                    <m:eqArrPr>
                                      <m:ctrlPr>
                                        <a:rPr lang="en-US" altLang="ko-KR" sz="1600" b="0" i="1" smtClean="0">
                                          <a:solidFill>
                                            <a:schemeClr val="tx1">
                                              <a:lumMod val="85000"/>
                                              <a:lumOff val="15000"/>
                                            </a:schemeClr>
                                          </a:solidFill>
                                          <a:latin typeface="Cambria Math" panose="02040503050406030204" pitchFamily="18" charset="0"/>
                                        </a:rPr>
                                      </m:ctrlPr>
                                    </m:eqArrPr>
                                    <m:e>
                                      <m:r>
                                        <m:rPr>
                                          <m:brk m:alnAt="7"/>
                                        </m:rPr>
                                        <a:rPr lang="en-US" altLang="ko-KR" sz="1600" b="0" i="1" smtClean="0">
                                          <a:solidFill>
                                            <a:schemeClr val="tx1">
                                              <a:lumMod val="85000"/>
                                              <a:lumOff val="15000"/>
                                            </a:schemeClr>
                                          </a:solidFill>
                                          <a:latin typeface="Cambria Math" panose="02040503050406030204" pitchFamily="18" charset="0"/>
                                        </a:rPr>
                                        <m:t>0</m:t>
                                      </m:r>
                                    </m:e>
                                    <m:e>
                                      <m:r>
                                        <a:rPr lang="en-US" altLang="ko-KR" sz="1600" b="0" i="1" smtClean="0">
                                          <a:solidFill>
                                            <a:schemeClr val="tx1">
                                              <a:lumMod val="85000"/>
                                              <a:lumOff val="15000"/>
                                            </a:schemeClr>
                                          </a:solidFill>
                                          <a:latin typeface="Cambria Math" panose="02040503050406030204" pitchFamily="18" charset="0"/>
                                        </a:rPr>
                                        <m:t>0</m:t>
                                      </m:r>
                                    </m:e>
                                    <m:e>
                                      <m:r>
                                        <a:rPr lang="en-US" altLang="ko-KR" sz="1600" b="0" i="1" smtClean="0">
                                          <a:solidFill>
                                            <a:schemeClr val="tx1">
                                              <a:lumMod val="85000"/>
                                              <a:lumOff val="15000"/>
                                            </a:schemeClr>
                                          </a:solidFill>
                                          <a:latin typeface="Cambria Math" panose="02040503050406030204" pitchFamily="18" charset="0"/>
                                        </a:rPr>
                                        <m:t>66</m:t>
                                      </m:r>
                                    </m:e>
                                  </m:eqArr>
                                </m:e>
                                <m:e>
                                  <m:eqArr>
                                    <m:eqArrPr>
                                      <m:ctrlPr>
                                        <a:rPr lang="en-US" altLang="ko-KR" sz="1600" b="0" i="1" smtClean="0">
                                          <a:solidFill>
                                            <a:schemeClr val="tx1">
                                              <a:lumMod val="85000"/>
                                              <a:lumOff val="15000"/>
                                            </a:schemeClr>
                                          </a:solidFill>
                                          <a:latin typeface="Cambria Math" panose="02040503050406030204" pitchFamily="18" charset="0"/>
                                        </a:rPr>
                                      </m:ctrlPr>
                                    </m:eqArrPr>
                                    <m:e>
                                      <m:r>
                                        <a:rPr lang="en-US" altLang="ko-KR" sz="1600" b="0" i="1" smtClean="0">
                                          <a:solidFill>
                                            <a:schemeClr val="tx1">
                                              <a:lumMod val="85000"/>
                                              <a:lumOff val="15000"/>
                                            </a:schemeClr>
                                          </a:solidFill>
                                          <a:latin typeface="Cambria Math" panose="02040503050406030204" pitchFamily="18" charset="0"/>
                                        </a:rPr>
                                        <m:t>0</m:t>
                                      </m:r>
                                    </m:e>
                                    <m:e>
                                      <m:r>
                                        <a:rPr lang="en-US" altLang="ko-KR" sz="1600" b="0" i="1" smtClean="0">
                                          <a:solidFill>
                                            <a:schemeClr val="tx1">
                                              <a:lumMod val="85000"/>
                                              <a:lumOff val="15000"/>
                                            </a:schemeClr>
                                          </a:solidFill>
                                          <a:latin typeface="Cambria Math" panose="02040503050406030204" pitchFamily="18" charset="0"/>
                                        </a:rPr>
                                        <m:t>0</m:t>
                                      </m:r>
                                    </m:e>
                                    <m:e>
                                      <m:r>
                                        <a:rPr lang="en-US" altLang="ko-KR" sz="1600" b="0" i="1" smtClean="0">
                                          <a:solidFill>
                                            <a:schemeClr val="tx1">
                                              <a:lumMod val="85000"/>
                                              <a:lumOff val="15000"/>
                                            </a:schemeClr>
                                          </a:solidFill>
                                          <a:latin typeface="Cambria Math" panose="02040503050406030204" pitchFamily="18" charset="0"/>
                                        </a:rPr>
                                        <m:t>77</m:t>
                                      </m:r>
                                    </m:e>
                                  </m:eqArr>
                                </m:e>
                                <m:e>
                                  <m:eqArr>
                                    <m:eqArrPr>
                                      <m:ctrlPr>
                                        <a:rPr lang="en-US" altLang="ko-KR" sz="1600" b="0" i="1" smtClean="0">
                                          <a:solidFill>
                                            <a:schemeClr val="tx1">
                                              <a:lumMod val="85000"/>
                                              <a:lumOff val="15000"/>
                                            </a:schemeClr>
                                          </a:solidFill>
                                          <a:latin typeface="Cambria Math" panose="02040503050406030204" pitchFamily="18" charset="0"/>
                                        </a:rPr>
                                      </m:ctrlPr>
                                    </m:eqArrPr>
                                    <m:e>
                                      <m:r>
                                        <a:rPr lang="en-US" altLang="ko-KR" sz="1600" b="0" i="1" smtClean="0">
                                          <a:solidFill>
                                            <a:schemeClr val="tx1">
                                              <a:lumMod val="85000"/>
                                              <a:lumOff val="15000"/>
                                            </a:schemeClr>
                                          </a:solidFill>
                                          <a:latin typeface="Cambria Math" panose="02040503050406030204" pitchFamily="18" charset="0"/>
                                        </a:rPr>
                                        <m:t>0</m:t>
                                      </m:r>
                                    </m:e>
                                    <m:e>
                                      <m:r>
                                        <a:rPr lang="en-US" altLang="ko-KR" sz="1600" b="0" i="1" smtClean="0">
                                          <a:solidFill>
                                            <a:schemeClr val="tx1">
                                              <a:lumMod val="85000"/>
                                              <a:lumOff val="15000"/>
                                            </a:schemeClr>
                                          </a:solidFill>
                                          <a:latin typeface="Cambria Math" panose="02040503050406030204" pitchFamily="18" charset="0"/>
                                        </a:rPr>
                                        <m:t>0</m:t>
                                      </m:r>
                                    </m:e>
                                    <m:e>
                                      <m:r>
                                        <a:rPr lang="en-US" altLang="ko-KR" sz="1600" b="0" i="1" smtClean="0">
                                          <a:solidFill>
                                            <a:schemeClr val="tx1">
                                              <a:lumMod val="85000"/>
                                              <a:lumOff val="15000"/>
                                            </a:schemeClr>
                                          </a:solidFill>
                                          <a:latin typeface="Cambria Math" panose="02040503050406030204" pitchFamily="18" charset="0"/>
                                        </a:rPr>
                                        <m:t>0</m:t>
                                      </m:r>
                                    </m:e>
                                  </m:eqArr>
                                </m:e>
                              </m:mr>
                              <m:mr>
                                <m:e>
                                  <m:r>
                                    <a:rPr lang="en-US" altLang="ko-KR" sz="1600" b="0" i="1" smtClean="0">
                                      <a:solidFill>
                                        <a:schemeClr val="tx1">
                                          <a:lumMod val="85000"/>
                                          <a:lumOff val="15000"/>
                                        </a:schemeClr>
                                      </a:solidFill>
                                      <a:latin typeface="Cambria Math" panose="02040503050406030204" pitchFamily="18" charset="0"/>
                                    </a:rPr>
                                    <m:t>0</m:t>
                                  </m:r>
                                </m:e>
                                <m:e>
                                  <m:r>
                                    <a:rPr lang="en-US" altLang="ko-KR" sz="1600" b="0" i="1" smtClean="0">
                                      <a:solidFill>
                                        <a:schemeClr val="tx1">
                                          <a:lumMod val="85000"/>
                                          <a:lumOff val="15000"/>
                                        </a:schemeClr>
                                      </a:solidFill>
                                      <a:latin typeface="Cambria Math" panose="02040503050406030204" pitchFamily="18" charset="0"/>
                                    </a:rPr>
                                    <m:t>0</m:t>
                                  </m:r>
                                </m:e>
                                <m:e>
                                  <m:r>
                                    <a:rPr lang="en-US" altLang="ko-KR" sz="1600" b="0" i="1" smtClean="0">
                                      <a:solidFill>
                                        <a:schemeClr val="tx1">
                                          <a:lumMod val="85000"/>
                                          <a:lumOff val="15000"/>
                                        </a:schemeClr>
                                      </a:solidFill>
                                      <a:latin typeface="Cambria Math" panose="02040503050406030204" pitchFamily="18" charset="0"/>
                                    </a:rPr>
                                    <m:t>88</m:t>
                                  </m:r>
                                </m:e>
                              </m:mr>
                              <m:mr>
                                <m:e>
                                  <m:r>
                                    <a:rPr lang="en-US" altLang="ko-KR" sz="1600" b="0" i="1" smtClean="0">
                                      <a:solidFill>
                                        <a:schemeClr val="tx1">
                                          <a:lumMod val="85000"/>
                                          <a:lumOff val="15000"/>
                                        </a:schemeClr>
                                      </a:solidFill>
                                      <a:latin typeface="Cambria Math" panose="02040503050406030204" pitchFamily="18" charset="0"/>
                                    </a:rPr>
                                    <m:t>0</m:t>
                                  </m:r>
                                </m:e>
                                <m:e>
                                  <m:r>
                                    <a:rPr lang="en-US" altLang="ko-KR" sz="1600" b="0" i="1" smtClean="0">
                                      <a:solidFill>
                                        <a:schemeClr val="tx1">
                                          <a:lumMod val="85000"/>
                                          <a:lumOff val="15000"/>
                                        </a:schemeClr>
                                      </a:solidFill>
                                      <a:latin typeface="Cambria Math" panose="02040503050406030204" pitchFamily="18" charset="0"/>
                                    </a:rPr>
                                    <m:t>0</m:t>
                                  </m:r>
                                </m:e>
                                <m:e>
                                  <m:r>
                                    <a:rPr lang="en-US" altLang="ko-KR" sz="1600" b="0" i="1" smtClean="0">
                                      <a:solidFill>
                                        <a:schemeClr val="tx1">
                                          <a:lumMod val="85000"/>
                                          <a:lumOff val="15000"/>
                                        </a:schemeClr>
                                      </a:solidFill>
                                      <a:latin typeface="Cambria Math" panose="02040503050406030204" pitchFamily="18" charset="0"/>
                                    </a:rPr>
                                    <m:t>0</m:t>
                                  </m:r>
                                </m:e>
                              </m:mr>
                            </m:m>
                            <m:m>
                              <m:mPr>
                                <m:mcs>
                                  <m:mc>
                                    <m:mcPr>
                                      <m:count m:val="1"/>
                                      <m:mcJc m:val="center"/>
                                    </m:mcPr>
                                  </m:mc>
                                </m:mcs>
                                <m:ctrlPr>
                                  <a:rPr lang="en-US" altLang="ko-KR" sz="1600" b="0" i="1" smtClean="0">
                                    <a:solidFill>
                                      <a:schemeClr val="tx1">
                                        <a:lumMod val="85000"/>
                                        <a:lumOff val="15000"/>
                                      </a:schemeClr>
                                    </a:solidFill>
                                    <a:latin typeface="Cambria Math" panose="02040503050406030204" pitchFamily="18" charset="0"/>
                                  </a:rPr>
                                </m:ctrlPr>
                              </m:mPr>
                              <m:mr>
                                <m:e>
                                  <m:eqArr>
                                    <m:eqArrPr>
                                      <m:ctrlPr>
                                        <a:rPr lang="en-US" altLang="ko-KR" sz="1600" b="0" i="1" smtClean="0">
                                          <a:solidFill>
                                            <a:schemeClr val="tx1">
                                              <a:lumMod val="85000"/>
                                              <a:lumOff val="15000"/>
                                            </a:schemeClr>
                                          </a:solidFill>
                                          <a:latin typeface="Cambria Math" panose="02040503050406030204" pitchFamily="18" charset="0"/>
                                        </a:rPr>
                                      </m:ctrlPr>
                                    </m:eqArrPr>
                                    <m:e>
                                      <m:r>
                                        <a:rPr lang="en-US" altLang="ko-KR" sz="1600" b="0" i="1" smtClean="0">
                                          <a:solidFill>
                                            <a:schemeClr val="tx1">
                                              <a:lumMod val="85000"/>
                                              <a:lumOff val="15000"/>
                                            </a:schemeClr>
                                          </a:solidFill>
                                          <a:latin typeface="Cambria Math" panose="02040503050406030204" pitchFamily="18" charset="0"/>
                                        </a:rPr>
                                        <m:t>    </m:t>
                                      </m:r>
                                      <m:r>
                                        <m:rPr>
                                          <m:brk m:alnAt="7"/>
                                        </m:rPr>
                                        <a:rPr lang="en-US" altLang="ko-KR" sz="1600" b="0" i="1" smtClean="0">
                                          <a:solidFill>
                                            <a:schemeClr val="tx1">
                                              <a:lumMod val="85000"/>
                                              <a:lumOff val="15000"/>
                                            </a:schemeClr>
                                          </a:solidFill>
                                          <a:latin typeface="Cambria Math" panose="02040503050406030204" pitchFamily="18" charset="0"/>
                                        </a:rPr>
                                        <m:t>0</m:t>
                                      </m:r>
                                    </m:e>
                                    <m:e>
                                      <m:r>
                                        <a:rPr lang="en-US" altLang="ko-KR" sz="1600" b="0" i="1" smtClean="0">
                                          <a:solidFill>
                                            <a:schemeClr val="tx1">
                                              <a:lumMod val="85000"/>
                                              <a:lumOff val="15000"/>
                                            </a:schemeClr>
                                          </a:solidFill>
                                          <a:latin typeface="Cambria Math" panose="02040503050406030204" pitchFamily="18" charset="0"/>
                                        </a:rPr>
                                        <m:t>    0</m:t>
                                      </m:r>
                                    </m:e>
                                    <m:e>
                                      <m:r>
                                        <a:rPr lang="en-US" altLang="ko-KR" sz="1600" b="0" i="1" smtClean="0">
                                          <a:solidFill>
                                            <a:schemeClr val="tx1">
                                              <a:lumMod val="85000"/>
                                              <a:lumOff val="15000"/>
                                            </a:schemeClr>
                                          </a:solidFill>
                                          <a:latin typeface="Cambria Math" panose="02040503050406030204" pitchFamily="18" charset="0"/>
                                        </a:rPr>
                                        <m:t>    0</m:t>
                                      </m:r>
                                    </m:e>
                                  </m:eqArr>
                                </m:e>
                              </m:mr>
                              <m:mr>
                                <m:e>
                                  <m:r>
                                    <a:rPr lang="en-US" altLang="ko-KR" sz="1600" b="0" i="1" smtClean="0">
                                      <a:solidFill>
                                        <a:schemeClr val="tx1">
                                          <a:lumMod val="85000"/>
                                          <a:lumOff val="15000"/>
                                        </a:schemeClr>
                                      </a:solidFill>
                                      <a:latin typeface="Cambria Math" panose="02040503050406030204" pitchFamily="18" charset="0"/>
                                    </a:rPr>
                                    <m:t>    0</m:t>
                                  </m:r>
                                </m:e>
                              </m:mr>
                              <m:mr>
                                <m:e>
                                  <m:r>
                                    <a:rPr lang="en-US" altLang="ko-KR" sz="1600" b="0" i="1" smtClean="0">
                                      <a:solidFill>
                                        <a:schemeClr val="tx1">
                                          <a:lumMod val="85000"/>
                                          <a:lumOff val="15000"/>
                                        </a:schemeClr>
                                      </a:solidFill>
                                      <a:latin typeface="Cambria Math" panose="02040503050406030204" pitchFamily="18" charset="0"/>
                                    </a:rPr>
                                    <m:t>    99</m:t>
                                  </m:r>
                                </m:e>
                              </m:mr>
                            </m:m>
                          </m:e>
                        </m:d>
                      </m:oMath>
                    </m:oMathPara>
                  </a14:m>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endParaRPr>
                </a:p>
                <a:p>
                  <a:pPr algn="ctr">
                    <a:spcAft>
                      <a:spcPts val="800"/>
                    </a:spcAft>
                    <a:buClr>
                      <a:srgbClr val="193EB0"/>
                    </a:buClr>
                  </a:pP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a:p>
                  <a:pPr algn="ctr">
                    <a:spcAft>
                      <a:spcPts val="800"/>
                    </a:spcAft>
                    <a:buClr>
                      <a:srgbClr val="193EB0"/>
                    </a:buClr>
                  </a:pPr>
                  <a:r>
                    <a:rPr lang="vi-VN" altLang="ko-KR" sz="1400" dirty="0">
                      <a:solidFill>
                        <a:schemeClr val="tx1">
                          <a:lumMod val="85000"/>
                          <a:lumOff val="15000"/>
                        </a:schemeClr>
                      </a:solidFill>
                      <a:latin typeface="SamsungOne 400" panose="020B0503030303020204" pitchFamily="34" charset="0"/>
                      <a:ea typeface="SamsungOne 400" panose="020B0503030303020204" pitchFamily="34" charset="0"/>
                    </a:rPr>
                    <a:t>Chỉ có 9 trong số 35 hệ số trên không phải là 0 
trong ma trận thưa ở trên</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mc:Choice>
          <mc:Fallback xmlns="">
            <p:sp>
              <p:nvSpPr>
                <p:cNvPr id="9" name="직사각형 8">
                  <a:extLst>
                    <a:ext uri="{FF2B5EF4-FFF2-40B4-BE49-F238E27FC236}">
                      <a16:creationId xmlns:a16="http://schemas.microsoft.com/office/drawing/2014/main" id="{1DD9E1C9-582F-4A68-9C44-1F6022CF8486}"/>
                    </a:ext>
                  </a:extLst>
                </p:cNvPr>
                <p:cNvSpPr>
                  <a:spLocks noRot="1" noChangeAspect="1" noMove="1" noResize="1" noEditPoints="1" noAdjustHandles="1" noChangeArrowheads="1" noChangeShapeType="1" noTextEdit="1"/>
                </p:cNvSpPr>
                <p:nvPr/>
              </p:nvSpPr>
              <p:spPr>
                <a:xfrm>
                  <a:off x="4855920" y="1688800"/>
                  <a:ext cx="4117181" cy="2531667"/>
                </a:xfrm>
                <a:prstGeom prst="rect">
                  <a:avLst/>
                </a:prstGeom>
                <a:blipFill>
                  <a:blip r:embed="rId3"/>
                  <a:stretch>
                    <a:fillRect/>
                  </a:stretch>
                </a:blipFill>
                <a:ln>
                  <a:noFill/>
                </a:ln>
              </p:spPr>
              <p:txBody>
                <a:bodyPr/>
                <a:lstStyle/>
                <a:p>
                  <a:r>
                    <a:rPr lang="en-001">
                      <a:noFill/>
                    </a:rPr>
                    <a:t> </a:t>
                  </a:r>
                </a:p>
              </p:txBody>
            </p:sp>
          </mc:Fallback>
        </mc:AlternateContent>
        <p:cxnSp>
          <p:nvCxnSpPr>
            <p:cNvPr id="3" name="직선 연결선 2">
              <a:extLst>
                <a:ext uri="{FF2B5EF4-FFF2-40B4-BE49-F238E27FC236}">
                  <a16:creationId xmlns:a16="http://schemas.microsoft.com/office/drawing/2014/main" id="{BA55CBE7-2785-445A-91CE-999D7E5D2D08}"/>
                </a:ext>
              </a:extLst>
            </p:cNvPr>
            <p:cNvCxnSpPr>
              <a:cxnSpLocks/>
            </p:cNvCxnSpPr>
            <p:nvPr/>
          </p:nvCxnSpPr>
          <p:spPr>
            <a:xfrm>
              <a:off x="5287471" y="3501008"/>
              <a:ext cx="325406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직사각형 10">
            <a:extLst>
              <a:ext uri="{FF2B5EF4-FFF2-40B4-BE49-F238E27FC236}">
                <a16:creationId xmlns:a16="http://schemas.microsoft.com/office/drawing/2014/main" id="{1ADC1D4B-BEE0-431F-83C7-77A5B95E0E0C}"/>
              </a:ext>
            </a:extLst>
          </p:cNvPr>
          <p:cNvSpPr/>
          <p:nvPr/>
        </p:nvSpPr>
        <p:spPr>
          <a:xfrm>
            <a:off x="558800" y="1398116"/>
            <a:ext cx="8763637"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 400" panose="020B0503030303020204" pitchFamily="34" charset="0"/>
                <a:ea typeface="SamsungOne 400" panose="020B0503030303020204" pitchFamily="34" charset="0"/>
              </a:rPr>
              <a:t>Sử dụng thư viện sklearn để xử lý mã hóa one-hot một cách thuận tiện. Kết quả được đưa ra dưới dạng một ma trận thưa trong đại số tuyến tính. Trong ma trận thưa, giá trị của hầu hết các ma trận là 0. Một khái niệm ngược lại với ma trận thưa là một ma trận dày</a:t>
            </a:r>
            <a:r>
              <a:rPr lang="en-US" altLang="ko-KR" sz="1400" dirty="0">
                <a:solidFill>
                  <a:schemeClr val="tx1"/>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30563845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grpSp>
        <p:nvGrpSpPr>
          <p:cNvPr id="10" name="그룹 9"/>
          <p:cNvGrpSpPr/>
          <p:nvPr/>
        </p:nvGrpSpPr>
        <p:grpSpPr>
          <a:xfrm>
            <a:off x="666749" y="1736812"/>
            <a:ext cx="8677276" cy="1505219"/>
            <a:chOff x="666749" y="1773240"/>
            <a:chExt cx="8677276" cy="1505219"/>
          </a:xfrm>
        </p:grpSpPr>
        <p:sp>
          <p:nvSpPr>
            <p:cNvPr id="11" name="모서리가 둥근 직사각형 4">
              <a:extLst>
                <a:ext uri="{FF2B5EF4-FFF2-40B4-BE49-F238E27FC236}">
                  <a16:creationId xmlns:a16="http://schemas.microsoft.com/office/drawing/2014/main" id="{D971D96D-7638-485C-97A1-2CA32800D61D}"/>
                </a:ext>
              </a:extLst>
            </p:cNvPr>
            <p:cNvSpPr/>
            <p:nvPr/>
          </p:nvSpPr>
          <p:spPr>
            <a:xfrm>
              <a:off x="666749" y="1773240"/>
              <a:ext cx="8677276" cy="15052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그림 11">
              <a:extLst>
                <a:ext uri="{FF2B5EF4-FFF2-40B4-BE49-F238E27FC236}">
                  <a16:creationId xmlns:a16="http://schemas.microsoft.com/office/drawing/2014/main" id="{524A3137-5964-4253-9D73-14125334AB11}"/>
                </a:ext>
              </a:extLst>
            </p:cNvPr>
            <p:cNvPicPr>
              <a:picLocks noChangeAspect="1"/>
            </p:cNvPicPr>
            <p:nvPr/>
          </p:nvPicPr>
          <p:blipFill rotWithShape="1">
            <a:blip r:embed="rId3"/>
            <a:srcRect l="2251" r="22126"/>
            <a:stretch/>
          </p:blipFill>
          <p:spPr>
            <a:xfrm>
              <a:off x="847724" y="1867126"/>
              <a:ext cx="8496301" cy="1332148"/>
            </a:xfrm>
            <a:prstGeom prst="rect">
              <a:avLst/>
            </a:prstGeom>
            <a:ln>
              <a:noFill/>
            </a:ln>
          </p:spPr>
        </p:pic>
      </p:grpSp>
      <p:sp>
        <p:nvSpPr>
          <p:cNvPr id="14" name="직사각형 13">
            <a:extLst>
              <a:ext uri="{FF2B5EF4-FFF2-40B4-BE49-F238E27FC236}">
                <a16:creationId xmlns:a16="http://schemas.microsoft.com/office/drawing/2014/main" id="{1ADC1D4B-BEE0-431F-83C7-77A5B95E0E0C}"/>
              </a:ext>
            </a:extLst>
          </p:cNvPr>
          <p:cNvSpPr/>
          <p:nvPr/>
        </p:nvSpPr>
        <p:spPr>
          <a:xfrm>
            <a:off x="558800" y="1398116"/>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 400" panose="020B0503030303020204" pitchFamily="34" charset="0"/>
                <a:ea typeface="SamsungOne 400" panose="020B0503030303020204" pitchFamily="34" charset="0"/>
              </a:rPr>
              <a:t>OneHotEncoder</a:t>
            </a:r>
            <a:endParaRPr lang="en-US" altLang="ko-KR" sz="1400" dirty="0">
              <a:solidFill>
                <a:schemeClr val="tx1"/>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2874476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grpSp>
        <p:nvGrpSpPr>
          <p:cNvPr id="16" name="그룹 15"/>
          <p:cNvGrpSpPr/>
          <p:nvPr/>
        </p:nvGrpSpPr>
        <p:grpSpPr>
          <a:xfrm>
            <a:off x="666749" y="1734364"/>
            <a:ext cx="8677276" cy="4535485"/>
            <a:chOff x="666749" y="1773240"/>
            <a:chExt cx="8677276" cy="4535485"/>
          </a:xfrm>
        </p:grpSpPr>
        <p:sp>
          <p:nvSpPr>
            <p:cNvPr id="17" name="모서리가 둥근 직사각형 4">
              <a:extLst>
                <a:ext uri="{FF2B5EF4-FFF2-40B4-BE49-F238E27FC236}">
                  <a16:creationId xmlns:a16="http://schemas.microsoft.com/office/drawing/2014/main" id="{D971D96D-7638-485C-97A1-2CA32800D61D}"/>
                </a:ext>
              </a:extLst>
            </p:cNvPr>
            <p:cNvSpPr/>
            <p:nvPr/>
          </p:nvSpPr>
          <p:spPr>
            <a:xfrm>
              <a:off x="666749" y="1773240"/>
              <a:ext cx="8677276" cy="453548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그림 17">
              <a:extLst>
                <a:ext uri="{FF2B5EF4-FFF2-40B4-BE49-F238E27FC236}">
                  <a16:creationId xmlns:a16="http://schemas.microsoft.com/office/drawing/2014/main" id="{2CE71D58-6EEC-4C95-9278-76EE384339EA}"/>
                </a:ext>
              </a:extLst>
            </p:cNvPr>
            <p:cNvPicPr>
              <a:picLocks noChangeAspect="1"/>
            </p:cNvPicPr>
            <p:nvPr/>
          </p:nvPicPr>
          <p:blipFill rotWithShape="1">
            <a:blip r:embed="rId3"/>
            <a:srcRect l="2094" r="20707"/>
            <a:stretch/>
          </p:blipFill>
          <p:spPr>
            <a:xfrm>
              <a:off x="847724" y="1844824"/>
              <a:ext cx="8496301" cy="4418038"/>
            </a:xfrm>
            <a:prstGeom prst="rect">
              <a:avLst/>
            </a:prstGeom>
            <a:ln>
              <a:noFill/>
            </a:ln>
          </p:spPr>
        </p:pic>
      </p:grpSp>
      <p:sp>
        <p:nvSpPr>
          <p:cNvPr id="19" name="직사각형 18">
            <a:extLst>
              <a:ext uri="{FF2B5EF4-FFF2-40B4-BE49-F238E27FC236}">
                <a16:creationId xmlns:a16="http://schemas.microsoft.com/office/drawing/2014/main" id="{1ADC1D4B-BEE0-431F-83C7-77A5B95E0E0C}"/>
              </a:ext>
            </a:extLst>
          </p:cNvPr>
          <p:cNvSpPr/>
          <p:nvPr/>
        </p:nvSpPr>
        <p:spPr>
          <a:xfrm>
            <a:off x="558800" y="1398116"/>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 400" panose="020B0503030303020204" pitchFamily="34" charset="0"/>
                <a:ea typeface="SamsungOne 400" panose="020B0503030303020204" pitchFamily="34" charset="0"/>
              </a:rPr>
              <a:t>OneHotEncoder</a:t>
            </a:r>
          </a:p>
        </p:txBody>
      </p:sp>
    </p:spTree>
    <p:extLst>
      <p:ext uri="{BB962C8B-B14F-4D97-AF65-F5344CB8AC3E}">
        <p14:creationId xmlns:p14="http://schemas.microsoft.com/office/powerpoint/2010/main" val="21617416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Tiền xử lý dữ liệu để tạo bộ dữ liệu huấn luyện tối ưu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endParaRPr lang="ko-KR" altLang="en-US" dirty="0">
                <a:solidFill>
                  <a:schemeClr val="bg1"/>
                </a:solidFill>
                <a:latin typeface="iCiel Samsung Sharp Sans Medium" pitchFamily="2" charset="0"/>
                <a:ea typeface="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01</a:t>
              </a:r>
              <a:endPar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endParaRPr>
            </a:p>
          </p:txBody>
        </p:sp>
      </p:grpSp>
      <p:sp>
        <p:nvSpPr>
          <p:cNvPr id="9" name="직사각형 8">
            <a:extLst>
              <a:ext uri="{FF2B5EF4-FFF2-40B4-BE49-F238E27FC236}">
                <a16:creationId xmlns:a16="http://schemas.microsoft.com/office/drawing/2014/main" id="{1ADC1D4B-BEE0-431F-83C7-77A5B95E0E0C}"/>
              </a:ext>
            </a:extLst>
          </p:cNvPr>
          <p:cNvSpPr/>
          <p:nvPr/>
        </p:nvSpPr>
        <p:spPr>
          <a:xfrm>
            <a:off x="558800" y="1398116"/>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 400" panose="020B0503030303020204" pitchFamily="34" charset="0"/>
                <a:ea typeface="SamsungOne 400" panose="020B0503030303020204" pitchFamily="34" charset="0"/>
              </a:rPr>
              <a:t>OneHotEncoder</a:t>
            </a:r>
          </a:p>
        </p:txBody>
      </p:sp>
      <p:grpSp>
        <p:nvGrpSpPr>
          <p:cNvPr id="5" name="그룹 4"/>
          <p:cNvGrpSpPr/>
          <p:nvPr/>
        </p:nvGrpSpPr>
        <p:grpSpPr>
          <a:xfrm>
            <a:off x="666749" y="1736811"/>
            <a:ext cx="8677277" cy="2209023"/>
            <a:chOff x="666749" y="1736811"/>
            <a:chExt cx="8677277" cy="2209023"/>
          </a:xfrm>
        </p:grpSpPr>
        <p:sp>
          <p:nvSpPr>
            <p:cNvPr id="13" name="모서리가 둥근 직사각형 4">
              <a:extLst>
                <a:ext uri="{FF2B5EF4-FFF2-40B4-BE49-F238E27FC236}">
                  <a16:creationId xmlns:a16="http://schemas.microsoft.com/office/drawing/2014/main" id="{D971D96D-7638-485C-97A1-2CA32800D61D}"/>
                </a:ext>
              </a:extLst>
            </p:cNvPr>
            <p:cNvSpPr/>
            <p:nvPr/>
          </p:nvSpPr>
          <p:spPr>
            <a:xfrm>
              <a:off x="666749" y="1736811"/>
              <a:ext cx="8677276" cy="220902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8" name="그림 7">
              <a:extLst>
                <a:ext uri="{FF2B5EF4-FFF2-40B4-BE49-F238E27FC236}">
                  <a16:creationId xmlns:a16="http://schemas.microsoft.com/office/drawing/2014/main" id="{46C21C9F-8737-4CE2-9FC3-B987417FB54A}"/>
                </a:ext>
              </a:extLst>
            </p:cNvPr>
            <p:cNvPicPr>
              <a:picLocks noChangeAspect="1"/>
            </p:cNvPicPr>
            <p:nvPr/>
          </p:nvPicPr>
          <p:blipFill rotWithShape="1">
            <a:blip r:embed="rId4"/>
            <a:srcRect l="2147" r="22382"/>
            <a:stretch/>
          </p:blipFill>
          <p:spPr>
            <a:xfrm>
              <a:off x="847724" y="1808395"/>
              <a:ext cx="8496302" cy="1246402"/>
            </a:xfrm>
            <a:prstGeom prst="rect">
              <a:avLst/>
            </a:prstGeom>
            <a:ln>
              <a:noFill/>
            </a:ln>
          </p:spPr>
        </p:pic>
        <p:pic>
          <p:nvPicPr>
            <p:cNvPr id="11" name="그림 10">
              <a:extLst>
                <a:ext uri="{FF2B5EF4-FFF2-40B4-BE49-F238E27FC236}">
                  <a16:creationId xmlns:a16="http://schemas.microsoft.com/office/drawing/2014/main" id="{46C21C9F-8737-4CE2-9FC3-B987417FB54A}"/>
                </a:ext>
              </a:extLst>
            </p:cNvPr>
            <p:cNvPicPr>
              <a:picLocks noChangeAspect="1"/>
            </p:cNvPicPr>
            <p:nvPr/>
          </p:nvPicPr>
          <p:blipFill rotWithShape="1">
            <a:blip r:embed="rId4"/>
            <a:srcRect l="58353" r="22382" b="30473"/>
            <a:stretch/>
          </p:blipFill>
          <p:spPr>
            <a:xfrm>
              <a:off x="1554480" y="2994464"/>
              <a:ext cx="7782920" cy="866584"/>
            </a:xfrm>
            <a:prstGeom prst="rect">
              <a:avLst/>
            </a:prstGeom>
            <a:ln>
              <a:noFill/>
            </a:ln>
          </p:spPr>
        </p:pic>
        <p:pic>
          <p:nvPicPr>
            <p:cNvPr id="1026" name="Picture 2" descr="https://lh5.googleusercontent.com/Qey5e-erMmExDQL1EVJ8iSZdDIPYqin4dumRWdYQ9Ptws-QmZdD6H4TjkUDckY9taaDxaPiBzmRB4FAl-C4ACoqTdzNgm2k-gDzF37CDEWwqCdIYOuLs0MbEfVScB7DdC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3136" y="3139440"/>
              <a:ext cx="6868630" cy="721607"/>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1549892" y="3417380"/>
              <a:ext cx="7088140" cy="63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 name="직사각형 13">
            <a:extLst>
              <a:ext uri="{FF2B5EF4-FFF2-40B4-BE49-F238E27FC236}">
                <a16:creationId xmlns:a16="http://schemas.microsoft.com/office/drawing/2014/main" id="{544BD69E-7562-4348-BF51-AF7DA86AB2AA}"/>
              </a:ext>
            </a:extLst>
          </p:cNvPr>
          <p:cNvSpPr/>
          <p:nvPr/>
        </p:nvSpPr>
        <p:spPr>
          <a:xfrm>
            <a:off x="1593593" y="3083111"/>
            <a:ext cx="7743248" cy="31468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100" i="1" dirty="0">
                <a:solidFill>
                  <a:srgbClr val="397780"/>
                </a:solidFill>
                <a:latin typeface="D2Coding" panose="020B0609020101020101" pitchFamily="49" charset="-127"/>
                <a:ea typeface="D2Coding" panose="020B0609020101020101" pitchFamily="49" charset="-127"/>
              </a:rPr>
              <a:t>#Convert to a sparse matrix</a:t>
            </a:r>
          </a:p>
        </p:txBody>
      </p:sp>
    </p:spTree>
    <p:extLst>
      <p:ext uri="{BB962C8B-B14F-4D97-AF65-F5344CB8AC3E}">
        <p14:creationId xmlns:p14="http://schemas.microsoft.com/office/powerpoint/2010/main" val="721886366"/>
      </p:ext>
    </p:extLst>
  </p:cSld>
  <p:clrMapOvr>
    <a:masterClrMapping/>
  </p:clrMapOvr>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 0201-Python Libraries v1_Content Commented</Template>
  <TotalTime>45701</TotalTime>
  <Words>38178</Words>
  <Application>Microsoft Office PowerPoint</Application>
  <PresentationFormat>Custom</PresentationFormat>
  <Paragraphs>3634</Paragraphs>
  <Slides>315</Slides>
  <Notes>314</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315</vt:i4>
      </vt:variant>
    </vt:vector>
  </HeadingPairs>
  <TitlesOfParts>
    <vt:vector size="334" baseType="lpstr">
      <vt:lpstr>맑은 고딕</vt:lpstr>
      <vt:lpstr>Arial</vt:lpstr>
      <vt:lpstr>Calibri</vt:lpstr>
      <vt:lpstr>Cambria Math</vt:lpstr>
      <vt:lpstr>D2Coding</vt:lpstr>
      <vt:lpstr>iCiel Samsung Sharp Sans Bold</vt:lpstr>
      <vt:lpstr>iCiel Samsung Sharp Sans Medium</vt:lpstr>
      <vt:lpstr>iCiel Samsung Sharp Sans Regula</vt:lpstr>
      <vt:lpstr>iCiel Samsung Sharp Sans Regular</vt:lpstr>
      <vt:lpstr>Noto Sans CJK KR Medium</vt:lpstr>
      <vt:lpstr>SamsungOne 400</vt:lpstr>
      <vt:lpstr>SamsungOne 400C</vt:lpstr>
      <vt:lpstr>SamsungOne 700</vt:lpstr>
      <vt:lpstr>SamsungOne-400</vt:lpstr>
      <vt:lpstr>SamsungOne-700</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sena.kim</dc:creator>
  <cp:lastModifiedBy>Manh Nguyen</cp:lastModifiedBy>
  <cp:revision>1028</cp:revision>
  <dcterms:created xsi:type="dcterms:W3CDTF">2019-08-14T11:07:19Z</dcterms:created>
  <dcterms:modified xsi:type="dcterms:W3CDTF">2023-04-06T10:50:34Z</dcterms:modified>
</cp:coreProperties>
</file>